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5749588" cy="5039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96"/>
    <a:srgbClr val="0E2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94"/>
  </p:normalViewPr>
  <p:slideViewPr>
    <p:cSldViewPr snapToGrid="0">
      <p:cViewPr>
        <p:scale>
          <a:sx n="55" d="100"/>
          <a:sy n="55" d="100"/>
        </p:scale>
        <p:origin x="2320" y="-6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219" y="8248329"/>
            <a:ext cx="13387150" cy="17546649"/>
          </a:xfrm>
        </p:spPr>
        <p:txBody>
          <a:bodyPr anchor="b"/>
          <a:lstStyle>
            <a:lvl1pPr algn="ctr">
              <a:defRPr sz="103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8699" y="26471644"/>
            <a:ext cx="11812191" cy="12168318"/>
          </a:xfrm>
        </p:spPr>
        <p:txBody>
          <a:bodyPr/>
          <a:lstStyle>
            <a:lvl1pPr marL="0" indent="0" algn="ctr">
              <a:buNone/>
              <a:defRPr sz="4134"/>
            </a:lvl1pPr>
            <a:lvl2pPr marL="787481" indent="0" algn="ctr">
              <a:buNone/>
              <a:defRPr sz="3445"/>
            </a:lvl2pPr>
            <a:lvl3pPr marL="1574963" indent="0" algn="ctr">
              <a:buNone/>
              <a:defRPr sz="3100"/>
            </a:lvl3pPr>
            <a:lvl4pPr marL="2362444" indent="0" algn="ctr">
              <a:buNone/>
              <a:defRPr sz="2756"/>
            </a:lvl4pPr>
            <a:lvl5pPr marL="3149925" indent="0" algn="ctr">
              <a:buNone/>
              <a:defRPr sz="2756"/>
            </a:lvl5pPr>
            <a:lvl6pPr marL="3937406" indent="0" algn="ctr">
              <a:buNone/>
              <a:defRPr sz="2756"/>
            </a:lvl6pPr>
            <a:lvl7pPr marL="4724888" indent="0" algn="ctr">
              <a:buNone/>
              <a:defRPr sz="2756"/>
            </a:lvl7pPr>
            <a:lvl8pPr marL="5512369" indent="0" algn="ctr">
              <a:buNone/>
              <a:defRPr sz="2756"/>
            </a:lvl8pPr>
            <a:lvl9pPr marL="6299850" indent="0" algn="ctr">
              <a:buNone/>
              <a:defRPr sz="275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115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28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70800" y="2683331"/>
            <a:ext cx="3396005" cy="427116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2785" y="2683331"/>
            <a:ext cx="9991145" cy="427116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2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7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582" y="12565002"/>
            <a:ext cx="13584020" cy="20964976"/>
          </a:xfrm>
        </p:spPr>
        <p:txBody>
          <a:bodyPr anchor="b"/>
          <a:lstStyle>
            <a:lvl1pPr>
              <a:defRPr sz="1033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4582" y="33728315"/>
            <a:ext cx="13584020" cy="11024985"/>
          </a:xfrm>
        </p:spPr>
        <p:txBody>
          <a:bodyPr/>
          <a:lstStyle>
            <a:lvl1pPr marL="0" indent="0">
              <a:buNone/>
              <a:defRPr sz="4134">
                <a:solidFill>
                  <a:schemeClr val="tx1">
                    <a:tint val="82000"/>
                  </a:schemeClr>
                </a:solidFill>
              </a:defRPr>
            </a:lvl1pPr>
            <a:lvl2pPr marL="787481" indent="0">
              <a:buNone/>
              <a:defRPr sz="3445">
                <a:solidFill>
                  <a:schemeClr val="tx1">
                    <a:tint val="82000"/>
                  </a:schemeClr>
                </a:solidFill>
              </a:defRPr>
            </a:lvl2pPr>
            <a:lvl3pPr marL="1574963" indent="0">
              <a:buNone/>
              <a:defRPr sz="3100">
                <a:solidFill>
                  <a:schemeClr val="tx1">
                    <a:tint val="82000"/>
                  </a:schemeClr>
                </a:solidFill>
              </a:defRPr>
            </a:lvl3pPr>
            <a:lvl4pPr marL="2362444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4pPr>
            <a:lvl5pPr marL="3149925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5pPr>
            <a:lvl6pPr marL="3937406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6pPr>
            <a:lvl7pPr marL="4724888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7pPr>
            <a:lvl8pPr marL="5512369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8pPr>
            <a:lvl9pPr marL="6299850" indent="0">
              <a:buNone/>
              <a:defRPr sz="2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63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2784" y="13416653"/>
            <a:ext cx="6693575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73229" y="13416653"/>
            <a:ext cx="6693575" cy="319783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34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5" y="2683342"/>
            <a:ext cx="13584020" cy="974166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837" y="12354992"/>
            <a:ext cx="6662813" cy="6054990"/>
          </a:xfrm>
        </p:spPr>
        <p:txBody>
          <a:bodyPr anchor="b"/>
          <a:lstStyle>
            <a:lvl1pPr marL="0" indent="0">
              <a:buNone/>
              <a:defRPr sz="4134" b="1"/>
            </a:lvl1pPr>
            <a:lvl2pPr marL="787481" indent="0">
              <a:buNone/>
              <a:defRPr sz="3445" b="1"/>
            </a:lvl2pPr>
            <a:lvl3pPr marL="1574963" indent="0">
              <a:buNone/>
              <a:defRPr sz="3100" b="1"/>
            </a:lvl3pPr>
            <a:lvl4pPr marL="2362444" indent="0">
              <a:buNone/>
              <a:defRPr sz="2756" b="1"/>
            </a:lvl4pPr>
            <a:lvl5pPr marL="3149925" indent="0">
              <a:buNone/>
              <a:defRPr sz="2756" b="1"/>
            </a:lvl5pPr>
            <a:lvl6pPr marL="3937406" indent="0">
              <a:buNone/>
              <a:defRPr sz="2756" b="1"/>
            </a:lvl6pPr>
            <a:lvl7pPr marL="4724888" indent="0">
              <a:buNone/>
              <a:defRPr sz="2756" b="1"/>
            </a:lvl7pPr>
            <a:lvl8pPr marL="5512369" indent="0">
              <a:buNone/>
              <a:defRPr sz="2756" b="1"/>
            </a:lvl8pPr>
            <a:lvl9pPr marL="6299850" indent="0">
              <a:buNone/>
              <a:defRPr sz="2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837" y="18409982"/>
            <a:ext cx="6662813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73230" y="12354992"/>
            <a:ext cx="6695626" cy="6054990"/>
          </a:xfrm>
        </p:spPr>
        <p:txBody>
          <a:bodyPr anchor="b"/>
          <a:lstStyle>
            <a:lvl1pPr marL="0" indent="0">
              <a:buNone/>
              <a:defRPr sz="4134" b="1"/>
            </a:lvl1pPr>
            <a:lvl2pPr marL="787481" indent="0">
              <a:buNone/>
              <a:defRPr sz="3445" b="1"/>
            </a:lvl2pPr>
            <a:lvl3pPr marL="1574963" indent="0">
              <a:buNone/>
              <a:defRPr sz="3100" b="1"/>
            </a:lvl3pPr>
            <a:lvl4pPr marL="2362444" indent="0">
              <a:buNone/>
              <a:defRPr sz="2756" b="1"/>
            </a:lvl4pPr>
            <a:lvl5pPr marL="3149925" indent="0">
              <a:buNone/>
              <a:defRPr sz="2756" b="1"/>
            </a:lvl5pPr>
            <a:lvl6pPr marL="3937406" indent="0">
              <a:buNone/>
              <a:defRPr sz="2756" b="1"/>
            </a:lvl6pPr>
            <a:lvl7pPr marL="4724888" indent="0">
              <a:buNone/>
              <a:defRPr sz="2756" b="1"/>
            </a:lvl7pPr>
            <a:lvl8pPr marL="5512369" indent="0">
              <a:buNone/>
              <a:defRPr sz="2756" b="1"/>
            </a:lvl8pPr>
            <a:lvl9pPr marL="6299850" indent="0">
              <a:buNone/>
              <a:defRPr sz="275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73230" y="18409982"/>
            <a:ext cx="6695626" cy="2707831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2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0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81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6" y="3359997"/>
            <a:ext cx="5079652" cy="11759988"/>
          </a:xfrm>
        </p:spPr>
        <p:txBody>
          <a:bodyPr anchor="b"/>
          <a:lstStyle>
            <a:lvl1pPr>
              <a:defRPr sz="5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5626" y="7256671"/>
            <a:ext cx="7973229" cy="35816631"/>
          </a:xfrm>
        </p:spPr>
        <p:txBody>
          <a:bodyPr/>
          <a:lstStyle>
            <a:lvl1pPr>
              <a:defRPr sz="5512"/>
            </a:lvl1pPr>
            <a:lvl2pPr>
              <a:defRPr sz="4823"/>
            </a:lvl2pPr>
            <a:lvl3pPr>
              <a:defRPr sz="4134"/>
            </a:lvl3pPr>
            <a:lvl4pPr>
              <a:defRPr sz="3445"/>
            </a:lvl4pPr>
            <a:lvl5pPr>
              <a:defRPr sz="3445"/>
            </a:lvl5pPr>
            <a:lvl6pPr>
              <a:defRPr sz="3445"/>
            </a:lvl6pPr>
            <a:lvl7pPr>
              <a:defRPr sz="3445"/>
            </a:lvl7pPr>
            <a:lvl8pPr>
              <a:defRPr sz="3445"/>
            </a:lvl8pPr>
            <a:lvl9pPr>
              <a:defRPr sz="344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836" y="15119985"/>
            <a:ext cx="5079652" cy="28011643"/>
          </a:xfrm>
        </p:spPr>
        <p:txBody>
          <a:bodyPr/>
          <a:lstStyle>
            <a:lvl1pPr marL="0" indent="0">
              <a:buNone/>
              <a:defRPr sz="2756"/>
            </a:lvl1pPr>
            <a:lvl2pPr marL="787481" indent="0">
              <a:buNone/>
              <a:defRPr sz="2411"/>
            </a:lvl2pPr>
            <a:lvl3pPr marL="1574963" indent="0">
              <a:buNone/>
              <a:defRPr sz="2067"/>
            </a:lvl3pPr>
            <a:lvl4pPr marL="2362444" indent="0">
              <a:buNone/>
              <a:defRPr sz="1722"/>
            </a:lvl4pPr>
            <a:lvl5pPr marL="3149925" indent="0">
              <a:buNone/>
              <a:defRPr sz="1722"/>
            </a:lvl5pPr>
            <a:lvl6pPr marL="3937406" indent="0">
              <a:buNone/>
              <a:defRPr sz="1722"/>
            </a:lvl6pPr>
            <a:lvl7pPr marL="4724888" indent="0">
              <a:buNone/>
              <a:defRPr sz="1722"/>
            </a:lvl7pPr>
            <a:lvl8pPr marL="5512369" indent="0">
              <a:buNone/>
              <a:defRPr sz="1722"/>
            </a:lvl8pPr>
            <a:lvl9pPr marL="6299850" indent="0">
              <a:buNone/>
              <a:defRPr sz="17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06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836" y="3359997"/>
            <a:ext cx="5079652" cy="11759988"/>
          </a:xfrm>
        </p:spPr>
        <p:txBody>
          <a:bodyPr anchor="b"/>
          <a:lstStyle>
            <a:lvl1pPr>
              <a:defRPr sz="551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95626" y="7256671"/>
            <a:ext cx="7973229" cy="35816631"/>
          </a:xfrm>
        </p:spPr>
        <p:txBody>
          <a:bodyPr anchor="t"/>
          <a:lstStyle>
            <a:lvl1pPr marL="0" indent="0">
              <a:buNone/>
              <a:defRPr sz="5512"/>
            </a:lvl1pPr>
            <a:lvl2pPr marL="787481" indent="0">
              <a:buNone/>
              <a:defRPr sz="4823"/>
            </a:lvl2pPr>
            <a:lvl3pPr marL="1574963" indent="0">
              <a:buNone/>
              <a:defRPr sz="4134"/>
            </a:lvl3pPr>
            <a:lvl4pPr marL="2362444" indent="0">
              <a:buNone/>
              <a:defRPr sz="3445"/>
            </a:lvl4pPr>
            <a:lvl5pPr marL="3149925" indent="0">
              <a:buNone/>
              <a:defRPr sz="3445"/>
            </a:lvl5pPr>
            <a:lvl6pPr marL="3937406" indent="0">
              <a:buNone/>
              <a:defRPr sz="3445"/>
            </a:lvl6pPr>
            <a:lvl7pPr marL="4724888" indent="0">
              <a:buNone/>
              <a:defRPr sz="3445"/>
            </a:lvl7pPr>
            <a:lvl8pPr marL="5512369" indent="0">
              <a:buNone/>
              <a:defRPr sz="3445"/>
            </a:lvl8pPr>
            <a:lvl9pPr marL="6299850" indent="0">
              <a:buNone/>
              <a:defRPr sz="344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4836" y="15119985"/>
            <a:ext cx="5079652" cy="28011643"/>
          </a:xfrm>
        </p:spPr>
        <p:txBody>
          <a:bodyPr/>
          <a:lstStyle>
            <a:lvl1pPr marL="0" indent="0">
              <a:buNone/>
              <a:defRPr sz="2756"/>
            </a:lvl1pPr>
            <a:lvl2pPr marL="787481" indent="0">
              <a:buNone/>
              <a:defRPr sz="2411"/>
            </a:lvl2pPr>
            <a:lvl3pPr marL="1574963" indent="0">
              <a:buNone/>
              <a:defRPr sz="2067"/>
            </a:lvl3pPr>
            <a:lvl4pPr marL="2362444" indent="0">
              <a:buNone/>
              <a:defRPr sz="1722"/>
            </a:lvl4pPr>
            <a:lvl5pPr marL="3149925" indent="0">
              <a:buNone/>
              <a:defRPr sz="1722"/>
            </a:lvl5pPr>
            <a:lvl6pPr marL="3937406" indent="0">
              <a:buNone/>
              <a:defRPr sz="1722"/>
            </a:lvl6pPr>
            <a:lvl7pPr marL="4724888" indent="0">
              <a:buNone/>
              <a:defRPr sz="1722"/>
            </a:lvl7pPr>
            <a:lvl8pPr marL="5512369" indent="0">
              <a:buNone/>
              <a:defRPr sz="1722"/>
            </a:lvl8pPr>
            <a:lvl9pPr marL="6299850" indent="0">
              <a:buNone/>
              <a:defRPr sz="172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05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2784" y="2683342"/>
            <a:ext cx="13584020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2784" y="13416653"/>
            <a:ext cx="13584020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2784" y="46713298"/>
            <a:ext cx="3543657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F1543-8CC2-4812-BC28-D69970F37201}" type="datetimeFigureOut">
              <a:rPr lang="ko-KR" altLang="en-US" smtClean="0"/>
              <a:t>2024. 11. 12.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17051" y="46713298"/>
            <a:ext cx="5315486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3147" y="46713298"/>
            <a:ext cx="3543657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B54FF-7AEE-4B9D-8DF3-3C70B66BA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83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74963" rtl="0" eaLnBrk="1" latinLnBrk="1" hangingPunct="1">
        <a:lnSpc>
          <a:spcPct val="90000"/>
        </a:lnSpc>
        <a:spcBef>
          <a:spcPct val="0"/>
        </a:spcBef>
        <a:buNone/>
        <a:defRPr sz="75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3741" indent="-393741" algn="l" defTabSz="1574963" rtl="0" eaLnBrk="1" latinLnBrk="1" hangingPunct="1">
        <a:lnSpc>
          <a:spcPct val="90000"/>
        </a:lnSpc>
        <a:spcBef>
          <a:spcPts val="1722"/>
        </a:spcBef>
        <a:buFont typeface="Arial" panose="020B0604020202020204" pitchFamily="34" charset="0"/>
        <a:buChar char="•"/>
        <a:defRPr sz="4823" kern="1200">
          <a:solidFill>
            <a:schemeClr val="tx1"/>
          </a:solidFill>
          <a:latin typeface="+mn-lt"/>
          <a:ea typeface="+mn-ea"/>
          <a:cs typeface="+mn-cs"/>
        </a:defRPr>
      </a:lvl1pPr>
      <a:lvl2pPr marL="1181222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2pPr>
      <a:lvl3pPr marL="1968703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445" kern="1200">
          <a:solidFill>
            <a:schemeClr val="tx1"/>
          </a:solidFill>
          <a:latin typeface="+mn-lt"/>
          <a:ea typeface="+mn-ea"/>
          <a:cs typeface="+mn-cs"/>
        </a:defRPr>
      </a:lvl3pPr>
      <a:lvl4pPr marL="2756184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543666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4331147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5118628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906110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693591" indent="-393741" algn="l" defTabSz="1574963" rtl="0" eaLnBrk="1" latinLnBrk="1" hangingPunct="1">
        <a:lnSpc>
          <a:spcPct val="90000"/>
        </a:lnSpc>
        <a:spcBef>
          <a:spcPts val="861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7481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74963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62444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49925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37406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24888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512369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99850" algn="l" defTabSz="1574963" rtl="0" eaLnBrk="1" latinLnBrk="1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429FB75-8E93-A690-6008-030B18952BD0}"/>
              </a:ext>
            </a:extLst>
          </p:cNvPr>
          <p:cNvSpPr/>
          <p:nvPr/>
        </p:nvSpPr>
        <p:spPr>
          <a:xfrm>
            <a:off x="0" y="0"/>
            <a:ext cx="15749588" cy="50399950"/>
          </a:xfrm>
          <a:prstGeom prst="rect">
            <a:avLst/>
          </a:prstGeom>
          <a:solidFill>
            <a:srgbClr val="0E20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 descr="텍스트, 폰트, 그래픽, 스크린샷이(가) 표시된 사진&#10;&#10;자동 생성된 설명">
            <a:extLst>
              <a:ext uri="{FF2B5EF4-FFF2-40B4-BE49-F238E27FC236}">
                <a16:creationId xmlns:a16="http://schemas.microsoft.com/office/drawing/2014/main" id="{89F2C586-6A26-43FD-F660-FEB3C685D2F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63674"/>
              </a:clrFrom>
              <a:clrTo>
                <a:srgbClr val="26367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04888"/>
            <a:ext cx="15749588" cy="2895063"/>
          </a:xfrm>
          <a:prstGeom prst="rect">
            <a:avLst/>
          </a:prstGeom>
        </p:spPr>
      </p:pic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941B9D3F-27DA-E497-1CE8-58DB8264C74D}"/>
              </a:ext>
            </a:extLst>
          </p:cNvPr>
          <p:cNvCxnSpPr/>
          <p:nvPr/>
        </p:nvCxnSpPr>
        <p:spPr>
          <a:xfrm>
            <a:off x="0" y="3977640"/>
            <a:ext cx="15749588" cy="0"/>
          </a:xfrm>
          <a:prstGeom prst="line">
            <a:avLst/>
          </a:prstGeom>
          <a:ln w="165100" cmpd="tri"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7" name="그림 126">
            <a:extLst>
              <a:ext uri="{FF2B5EF4-FFF2-40B4-BE49-F238E27FC236}">
                <a16:creationId xmlns:a16="http://schemas.microsoft.com/office/drawing/2014/main" id="{BA032CCF-3113-4DE9-4491-0072AE8A7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4" y="-5966"/>
            <a:ext cx="5759187" cy="38394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9BBEEA94-319D-AF37-8A56-7A6AA6B5381D}"/>
              </a:ext>
            </a:extLst>
          </p:cNvPr>
          <p:cNvSpPr txBox="1"/>
          <p:nvPr/>
        </p:nvSpPr>
        <p:spPr>
          <a:xfrm>
            <a:off x="3348514" y="191988"/>
            <a:ext cx="90525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2024</a:t>
            </a:r>
            <a:r>
              <a:rPr lang="ko-KR" alt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년도 </a:t>
            </a:r>
            <a:endParaRPr lang="en-US" altLang="ko-KR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지능</a:t>
            </a:r>
            <a:r>
              <a:rPr lang="en-US" altLang="ko-KR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IOT</a:t>
            </a:r>
            <a:r>
              <a:rPr lang="ko-KR" alt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융합전공 </a:t>
            </a:r>
            <a:endParaRPr lang="en-US" altLang="ko-KR" sz="80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80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캡스톤디자인</a:t>
            </a:r>
            <a:r>
              <a:rPr lang="ko-KR" altLang="en-US" sz="8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 전시회 </a:t>
            </a:r>
          </a:p>
        </p:txBody>
      </p:sp>
      <p:pic>
        <p:nvPicPr>
          <p:cNvPr id="105" name="Picture 6" descr="sXuhPNFfOrvIbiDS...">
            <a:extLst>
              <a:ext uri="{FF2B5EF4-FFF2-40B4-BE49-F238E27FC236}">
                <a16:creationId xmlns:a16="http://schemas.microsoft.com/office/drawing/2014/main" id="{27B3F5AC-111A-A369-992A-4DF2409BCE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24049" b="774"/>
          <a:stretch/>
        </p:blipFill>
        <p:spPr bwMode="auto">
          <a:xfrm>
            <a:off x="12115667" y="-124347"/>
            <a:ext cx="5308412" cy="424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64BC032-A835-47BA-0089-79F805E5F7D7}"/>
              </a:ext>
            </a:extLst>
          </p:cNvPr>
          <p:cNvSpPr/>
          <p:nvPr/>
        </p:nvSpPr>
        <p:spPr>
          <a:xfrm>
            <a:off x="328773" y="4572000"/>
            <a:ext cx="7705618" cy="3239130"/>
          </a:xfrm>
          <a:prstGeom prst="roundRect">
            <a:avLst>
              <a:gd name="adj" fmla="val 1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운동부하검사</a:t>
            </a:r>
            <a:endParaRPr lang="en-US" altLang="ko-KR" sz="80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6213E6-6DD3-C0C0-E2C0-6D2723FA20CB}"/>
              </a:ext>
            </a:extLst>
          </p:cNvPr>
          <p:cNvSpPr/>
          <p:nvPr/>
        </p:nvSpPr>
        <p:spPr>
          <a:xfrm>
            <a:off x="8339191" y="4572000"/>
            <a:ext cx="7081624" cy="3239130"/>
          </a:xfrm>
          <a:prstGeom prst="roundRect">
            <a:avLst>
              <a:gd name="adj" fmla="val 1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</a:t>
            </a:r>
            <a:r>
              <a:rPr lang="ko-KR" altLang="en-US" sz="40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팀명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en-US" altLang="ko-KR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: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 err="1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엄블랑호다</a:t>
            </a:r>
            <a:endParaRPr lang="en-US" altLang="ko-KR"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팀원 </a:t>
            </a:r>
            <a:r>
              <a:rPr lang="en-US" altLang="ko-KR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: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기원준</a:t>
            </a:r>
            <a:r>
              <a:rPr lang="en-US" altLang="ko-KR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김대원</a:t>
            </a:r>
            <a:r>
              <a:rPr lang="en-US" altLang="ko-KR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박태현</a:t>
            </a:r>
            <a:r>
              <a:rPr lang="en-US" altLang="ko-KR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황인성</a:t>
            </a:r>
            <a:endParaRPr lang="en-US" altLang="ko-KR"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지도교수 </a:t>
            </a:r>
            <a:r>
              <a:rPr lang="en-US" altLang="ko-KR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:</a:t>
            </a:r>
            <a:r>
              <a:rPr lang="ko-KR" altLang="en-US" sz="40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sz="3200" dirty="0">
                <a:solidFill>
                  <a:schemeClr val="tx1"/>
                </a:solidFill>
                <a:latin typeface="휴먼모음T" panose="02030504000101010101" pitchFamily="18" charset="-127"/>
                <a:ea typeface="휴먼모음T" panose="02030504000101010101" pitchFamily="18" charset="-127"/>
                <a:cs typeface="함초롬돋움" panose="020B0604000101010101" pitchFamily="50" charset="-127"/>
              </a:rPr>
              <a:t>김종원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477C959-CC2C-CEE9-3652-A3B8AD890BAE}"/>
              </a:ext>
            </a:extLst>
          </p:cNvPr>
          <p:cNvSpPr/>
          <p:nvPr/>
        </p:nvSpPr>
        <p:spPr>
          <a:xfrm>
            <a:off x="328773" y="8405489"/>
            <a:ext cx="15092042" cy="3239130"/>
          </a:xfrm>
          <a:prstGeom prst="roundRect">
            <a:avLst>
              <a:gd name="adj" fmla="val 1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프로젝트 개요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(</a:t>
            </a: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목적 및 필요성을 적을 것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1.</a:t>
            </a: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 노인 분들의 건강증진과 질병 예방</a:t>
            </a:r>
            <a:r>
              <a:rPr lang="en-US" altLang="ko-KR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,</a:t>
            </a: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 군인이나 경찰 등을 준비하는 분들 대상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2.</a:t>
            </a: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 개인화된 운동 및 건강관리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3.</a:t>
            </a: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 의료 및 보건 분야의 지원을 통해 집에서도 간편하게 검사</a:t>
            </a:r>
            <a:endParaRPr lang="ko-KR" altLang="en-US"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7F031DD-4B64-5DF1-84CD-DD92105B5FF4}"/>
              </a:ext>
            </a:extLst>
          </p:cNvPr>
          <p:cNvSpPr/>
          <p:nvPr/>
        </p:nvSpPr>
        <p:spPr>
          <a:xfrm>
            <a:off x="328773" y="12238977"/>
            <a:ext cx="15092042" cy="17243078"/>
          </a:xfrm>
          <a:prstGeom prst="roundRect">
            <a:avLst>
              <a:gd name="adj" fmla="val 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프로젝트 내용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(</a:t>
            </a: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작품의 내용 및 구성도 등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노인분들을 위한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SFT, 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군인이나 경찰 등을 준비하는 분들을 위한 국민체력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100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통해 기존에 사용되고 있는 시스템에 착안한 프로젝트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각 운동을 직접 실시하여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EMG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센서가 표현하는 그래프로 기준을 측정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 err="1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roboflow</a:t>
            </a:r>
            <a:r>
              <a:rPr lang="ko-KR" altLang="en-US" sz="3200" b="1" dirty="0" err="1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를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통해 클래스를 분류 및 데이터 </a:t>
            </a:r>
            <a:r>
              <a:rPr lang="ko-KR" altLang="en-US" sz="3200" b="1" dirty="0" err="1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라벨링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진행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YOLOv5</a:t>
            </a:r>
            <a:r>
              <a:rPr lang="ko-KR" altLang="en-US" sz="3200" b="1" dirty="0" err="1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를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통한 영상처리 및 학습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운동에 따른 횟수 및 통과 여부 파악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사용자는 기준이 미리 정해져 있는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SFT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와 국민체력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100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중 본인이 해당하는 운동 방법 선택 및 측정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EMG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센서로 고도화된 기준치 사용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횟수 및 통과 여부에 따른 등급 결과 확인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               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    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&lt;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그림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1.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시스템 </a:t>
            </a:r>
            <a:r>
              <a:rPr lang="ko-KR" altLang="en-US" sz="3200" b="1" dirty="0" err="1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아키텍쳐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701A876-85EB-E621-B4B7-84B932A448A9}"/>
              </a:ext>
            </a:extLst>
          </p:cNvPr>
          <p:cNvSpPr/>
          <p:nvPr/>
        </p:nvSpPr>
        <p:spPr>
          <a:xfrm>
            <a:off x="328773" y="30076413"/>
            <a:ext cx="15092042" cy="11701595"/>
          </a:xfrm>
          <a:prstGeom prst="roundRect">
            <a:avLst>
              <a:gd name="adj" fmla="val 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프로젝트 결과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(</a:t>
            </a: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구현에 따른 결과 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– </a:t>
            </a: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사진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, </a:t>
            </a: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도표 등</a:t>
            </a:r>
            <a:r>
              <a:rPr lang="en-US" altLang="ko-KR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노트북의 카메라 센서를 활용해 실시간으로 영상을 측정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사용자는 기존에 학습시킨 데이터들을 활용해 클래스가 분류되는 모습 실시간 확인 및 운동 진행 상황 가시화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특정 시간이 지나면 결과 확인 가능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휴먼모음T" panose="02030504000101010101" pitchFamily="18" charset="-127"/>
                <a:ea typeface="Leferi Point Type Black" panose="02020503000000000000" pitchFamily="18" charset="-127"/>
                <a:cs typeface="함초롬돋움" panose="020B0604000101010101" pitchFamily="50" charset="-127"/>
              </a:rPr>
              <a:t>등급 분류를 통해 현재 자신이 어느 정도의 수행 능력을 갖추고 있는지 파악</a:t>
            </a: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&lt;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그림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2.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메인 화면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&gt;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      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&lt;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그림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3.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측정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&gt;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              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&lt;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그림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4.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분석</a:t>
            </a: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&gt;</a:t>
            </a: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3200" b="1" dirty="0">
              <a:solidFill>
                <a:schemeClr val="tx1"/>
              </a:solidFill>
              <a:latin typeface="휴먼모음T" panose="02030504000101010101" pitchFamily="18" charset="-127"/>
              <a:ea typeface="Leferi Point Type Black" panose="02020503000000000000" pitchFamily="18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3200" dirty="0">
              <a:solidFill>
                <a:schemeClr val="tx1"/>
              </a:solidFill>
              <a:latin typeface="휴먼모음T" panose="02030504000101010101" pitchFamily="18" charset="-127"/>
              <a:ea typeface="휴먼모음T" panose="02030504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6D80EDF-0308-40DA-4AEC-3E1EB8C6330D}"/>
              </a:ext>
            </a:extLst>
          </p:cNvPr>
          <p:cNvSpPr/>
          <p:nvPr/>
        </p:nvSpPr>
        <p:spPr>
          <a:xfrm>
            <a:off x="328773" y="42372366"/>
            <a:ext cx="15092042" cy="4049944"/>
          </a:xfrm>
          <a:prstGeom prst="roundRect">
            <a:avLst>
              <a:gd name="adj" fmla="val 116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sz="40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✦ 기대효과</a:t>
            </a:r>
            <a:endParaRPr lang="en-US" altLang="ko-KR" sz="40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ko-KR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EMG</a:t>
            </a: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 센서를 활용하여 고도화된 운동부하검사 가능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운동 시 발생하는 생리적 데이터 실시간 분석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  <a:latin typeface="Leferi Point Type Black" panose="02020503000000000000" pitchFamily="18" charset="-127"/>
                <a:ea typeface="Leferi Point Type Black" panose="02020503000000000000" pitchFamily="18" charset="-127"/>
              </a:rPr>
              <a:t>기존 단순 영상 분석을 넘어 보다 정밀한 분석을 제공해 사용자들이 올바른 운동 습관을 기르는 데 도움을 줌</a:t>
            </a:r>
            <a:endParaRPr lang="en-US" altLang="ko-KR" sz="3200" b="1" dirty="0">
              <a:solidFill>
                <a:schemeClr val="tx1"/>
              </a:solidFill>
              <a:latin typeface="Leferi Point Type Black" panose="02020503000000000000" pitchFamily="18" charset="-127"/>
              <a:ea typeface="Leferi Point Type Black" panose="02020503000000000000" pitchFamily="18" charset="-127"/>
            </a:endParaRPr>
          </a:p>
        </p:txBody>
      </p:sp>
      <p:pic>
        <p:nvPicPr>
          <p:cNvPr id="10" name="그림 9" descr="텍스트, 하키, 스크린샷, 아이스 스케이팅이(가) 표시된 사진&#10;&#10;자동 생성된 설명">
            <a:extLst>
              <a:ext uri="{FF2B5EF4-FFF2-40B4-BE49-F238E27FC236}">
                <a16:creationId xmlns:a16="http://schemas.microsoft.com/office/drawing/2014/main" id="{D6C0B001-4B7D-3C65-9633-66B585A6F2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05" y="35992798"/>
            <a:ext cx="3791415" cy="4550430"/>
          </a:xfrm>
          <a:prstGeom prst="rect">
            <a:avLst/>
          </a:prstGeom>
        </p:spPr>
      </p:pic>
      <p:pic>
        <p:nvPicPr>
          <p:cNvPr id="11" name="그림 10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8FEB3F0-0180-7A3B-A0F2-FB247CB37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0796" y="35917632"/>
            <a:ext cx="3896044" cy="4550430"/>
          </a:xfrm>
          <a:prstGeom prst="rect">
            <a:avLst/>
          </a:prstGeom>
        </p:spPr>
      </p:pic>
      <p:pic>
        <p:nvPicPr>
          <p:cNvPr id="12" name="그림 11" descr="텍스트, 스케치, 만화 영화이(가) 표시된 사진&#10;&#10;자동 생성된 설명">
            <a:extLst>
              <a:ext uri="{FF2B5EF4-FFF2-40B4-BE49-F238E27FC236}">
                <a16:creationId xmlns:a16="http://schemas.microsoft.com/office/drawing/2014/main" id="{460BF7A6-D180-F316-702A-3EE62DD6A8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036" y="35992799"/>
            <a:ext cx="3896044" cy="4550430"/>
          </a:xfrm>
          <a:prstGeom prst="rect">
            <a:avLst/>
          </a:prstGeom>
        </p:spPr>
      </p:pic>
      <p:pic>
        <p:nvPicPr>
          <p:cNvPr id="15" name="그림 14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D8D53456-8D74-C257-8E0C-D6A14CD2EE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19" y="21538563"/>
            <a:ext cx="9460231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8191</TotalTime>
  <Words>273</Words>
  <Application>Microsoft Macintosh PowerPoint</Application>
  <PresentationFormat>사용자 지정</PresentationFormat>
  <Paragraphs>53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Leferi Point Type Black</vt:lpstr>
      <vt:lpstr>휴먼모음T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김종원/_교수_지능IOT융합전공</dc:creator>
  <cp:lastModifiedBy>기원준</cp:lastModifiedBy>
  <cp:revision>34</cp:revision>
  <dcterms:created xsi:type="dcterms:W3CDTF">2024-10-18T05:44:55Z</dcterms:created>
  <dcterms:modified xsi:type="dcterms:W3CDTF">2024-11-12T01:15:55Z</dcterms:modified>
</cp:coreProperties>
</file>