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58" r:id="rId4"/>
    <p:sldId id="266" r:id="rId5"/>
    <p:sldId id="263" r:id="rId6"/>
    <p:sldId id="265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/>
    <p:restoredTop sz="94694"/>
  </p:normalViewPr>
  <p:slideViewPr>
    <p:cSldViewPr snapToGrid="0">
      <p:cViewPr varScale="1">
        <p:scale>
          <a:sx n="78" d="100"/>
          <a:sy n="78" d="100"/>
        </p:scale>
        <p:origin x="15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6FAA71B-B1C3-48F5-9454-FD7ADEFC39C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998EA59-A15D-449A-9836-4526A7F1A9E2}">
      <dgm:prSet/>
      <dgm:spPr/>
      <dgm:t>
        <a:bodyPr/>
        <a:lstStyle/>
        <a:p>
          <a:r>
            <a:rPr lang="ko-KR" baseline="0"/>
            <a:t>카메라 센서를 이용하여 운동 측정 영상 추출 </a:t>
          </a:r>
          <a:endParaRPr lang="en-US"/>
        </a:p>
      </dgm:t>
    </dgm:pt>
    <dgm:pt modelId="{08DC7059-E8C5-4560-AB43-08E758901565}" type="parTrans" cxnId="{9394E0F6-F3C0-4014-A449-2193BEBE9BB4}">
      <dgm:prSet/>
      <dgm:spPr/>
      <dgm:t>
        <a:bodyPr/>
        <a:lstStyle/>
        <a:p>
          <a:endParaRPr lang="en-US"/>
        </a:p>
      </dgm:t>
    </dgm:pt>
    <dgm:pt modelId="{60C81D22-6399-45FB-BC1C-EA85BCCEF78A}" type="sibTrans" cxnId="{9394E0F6-F3C0-4014-A449-2193BEBE9BB4}">
      <dgm:prSet/>
      <dgm:spPr/>
      <dgm:t>
        <a:bodyPr/>
        <a:lstStyle/>
        <a:p>
          <a:endParaRPr lang="en-US"/>
        </a:p>
      </dgm:t>
    </dgm:pt>
    <dgm:pt modelId="{078C5D3A-5252-4AC3-BBA8-8143996A42FE}">
      <dgm:prSet/>
      <dgm:spPr/>
      <dgm:t>
        <a:bodyPr/>
        <a:lstStyle/>
        <a:p>
          <a:r>
            <a:rPr lang="ko-KR" baseline="0"/>
            <a:t>딥러닝으로 학습시킨 운동자세와 센서로 측정한 영상 비교 </a:t>
          </a:r>
          <a:endParaRPr lang="en-US"/>
        </a:p>
      </dgm:t>
    </dgm:pt>
    <dgm:pt modelId="{03945AB3-9768-4DF8-ACE7-F2BA7E295819}" type="parTrans" cxnId="{60B1675B-E984-4D8A-94D7-E521BDE3F812}">
      <dgm:prSet/>
      <dgm:spPr/>
      <dgm:t>
        <a:bodyPr/>
        <a:lstStyle/>
        <a:p>
          <a:endParaRPr lang="en-US"/>
        </a:p>
      </dgm:t>
    </dgm:pt>
    <dgm:pt modelId="{5CBD1750-EAFC-455C-8C32-B291725BD3D8}" type="sibTrans" cxnId="{60B1675B-E984-4D8A-94D7-E521BDE3F812}">
      <dgm:prSet/>
      <dgm:spPr/>
      <dgm:t>
        <a:bodyPr/>
        <a:lstStyle/>
        <a:p>
          <a:endParaRPr lang="en-US"/>
        </a:p>
      </dgm:t>
    </dgm:pt>
    <dgm:pt modelId="{B89779DC-C658-4A67-8893-28598DAEA579}">
      <dgm:prSet/>
      <dgm:spPr/>
      <dgm:t>
        <a:bodyPr/>
        <a:lstStyle/>
        <a:p>
          <a:r>
            <a:rPr lang="ko-KR" baseline="0" dirty="0"/>
            <a:t>국민체력 </a:t>
          </a:r>
          <a:r>
            <a:rPr lang="en-US" baseline="0" dirty="0"/>
            <a:t>100 , SFT(Senior Fitness Test)</a:t>
          </a:r>
          <a:r>
            <a:rPr lang="ko-KR" altLang="en-US" baseline="0" dirty="0"/>
            <a:t>의</a:t>
          </a:r>
          <a:r>
            <a:rPr lang="ko-KR" baseline="0" dirty="0"/>
            <a:t> </a:t>
          </a:r>
          <a:r>
            <a:rPr lang="ko-KR" altLang="en-US" baseline="0" dirty="0"/>
            <a:t>평가표를 통한 분석</a:t>
          </a:r>
          <a:endParaRPr lang="en-US" dirty="0"/>
        </a:p>
      </dgm:t>
    </dgm:pt>
    <dgm:pt modelId="{C4205433-F2F0-43EC-BC86-BF682547EF4C}" type="parTrans" cxnId="{09CCECAC-6B38-47DA-AE91-37098EBA9451}">
      <dgm:prSet/>
      <dgm:spPr/>
      <dgm:t>
        <a:bodyPr/>
        <a:lstStyle/>
        <a:p>
          <a:endParaRPr lang="en-US"/>
        </a:p>
      </dgm:t>
    </dgm:pt>
    <dgm:pt modelId="{BB7B82C0-B4DA-456D-8A93-62C80045DE00}" type="sibTrans" cxnId="{09CCECAC-6B38-47DA-AE91-37098EBA9451}">
      <dgm:prSet/>
      <dgm:spPr/>
      <dgm:t>
        <a:bodyPr/>
        <a:lstStyle/>
        <a:p>
          <a:endParaRPr lang="en-US"/>
        </a:p>
      </dgm:t>
    </dgm:pt>
    <dgm:pt modelId="{9FC86739-D94F-4792-86CF-3118D2F1E108}">
      <dgm:prSet/>
      <dgm:spPr/>
      <dgm:t>
        <a:bodyPr/>
        <a:lstStyle/>
        <a:p>
          <a:r>
            <a:rPr lang="ko-KR" baseline="0" dirty="0"/>
            <a:t>영상 비교 분석 </a:t>
          </a:r>
          <a:r>
            <a:rPr lang="ko-KR" altLang="en-US" baseline="0" dirty="0"/>
            <a:t>결과에 따른</a:t>
          </a:r>
          <a:r>
            <a:rPr lang="ko-KR" baseline="0" dirty="0"/>
            <a:t> 적절한 피드백 제공</a:t>
          </a:r>
          <a:endParaRPr lang="en-US" dirty="0"/>
        </a:p>
      </dgm:t>
    </dgm:pt>
    <dgm:pt modelId="{2E77AF29-D766-404E-A5BB-CE31AB075989}" type="parTrans" cxnId="{0E7DCDAF-3C1D-478D-9E00-E9AE27996589}">
      <dgm:prSet/>
      <dgm:spPr/>
      <dgm:t>
        <a:bodyPr/>
        <a:lstStyle/>
        <a:p>
          <a:endParaRPr lang="en-US"/>
        </a:p>
      </dgm:t>
    </dgm:pt>
    <dgm:pt modelId="{0B95A3F0-AAA1-489E-9DD3-6197F120AF9C}" type="sibTrans" cxnId="{0E7DCDAF-3C1D-478D-9E00-E9AE27996589}">
      <dgm:prSet/>
      <dgm:spPr/>
      <dgm:t>
        <a:bodyPr/>
        <a:lstStyle/>
        <a:p>
          <a:endParaRPr lang="en-US"/>
        </a:p>
      </dgm:t>
    </dgm:pt>
    <dgm:pt modelId="{AA4BEE38-C2C4-1E40-B46F-D14304FA77FB}" type="pres">
      <dgm:prSet presAssocID="{86FAA71B-B1C3-48F5-9454-FD7ADEFC39C2}" presName="linear" presStyleCnt="0">
        <dgm:presLayoutVars>
          <dgm:animLvl val="lvl"/>
          <dgm:resizeHandles val="exact"/>
        </dgm:presLayoutVars>
      </dgm:prSet>
      <dgm:spPr/>
    </dgm:pt>
    <dgm:pt modelId="{9484EEF7-E30D-8044-B547-63EA329AB049}" type="pres">
      <dgm:prSet presAssocID="{5998EA59-A15D-449A-9836-4526A7F1A9E2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38B8B2D9-B25A-9041-9B33-3A188133E098}" type="pres">
      <dgm:prSet presAssocID="{60C81D22-6399-45FB-BC1C-EA85BCCEF78A}" presName="spacer" presStyleCnt="0"/>
      <dgm:spPr/>
    </dgm:pt>
    <dgm:pt modelId="{7784AD9C-AD15-264B-BA30-DB40D285AD1A}" type="pres">
      <dgm:prSet presAssocID="{078C5D3A-5252-4AC3-BBA8-8143996A42FE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B3727131-798A-1C44-B8E1-23E7BDE797A4}" type="pres">
      <dgm:prSet presAssocID="{5CBD1750-EAFC-455C-8C32-B291725BD3D8}" presName="spacer" presStyleCnt="0"/>
      <dgm:spPr/>
    </dgm:pt>
    <dgm:pt modelId="{1B748760-BE03-5941-88B3-09B728941F5D}" type="pres">
      <dgm:prSet presAssocID="{B89779DC-C658-4A67-8893-28598DAEA579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3AD66559-7A7E-B047-AB67-4D4E18E68EF0}" type="pres">
      <dgm:prSet presAssocID="{BB7B82C0-B4DA-456D-8A93-62C80045DE00}" presName="spacer" presStyleCnt="0"/>
      <dgm:spPr/>
    </dgm:pt>
    <dgm:pt modelId="{0339FFE4-7C35-7941-A198-8DC83E781EE2}" type="pres">
      <dgm:prSet presAssocID="{9FC86739-D94F-4792-86CF-3118D2F1E108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12A5C22F-895A-C948-A209-B32AD9207FF1}" type="presOf" srcId="{B89779DC-C658-4A67-8893-28598DAEA579}" destId="{1B748760-BE03-5941-88B3-09B728941F5D}" srcOrd="0" destOrd="0" presId="urn:microsoft.com/office/officeart/2005/8/layout/vList2"/>
    <dgm:cxn modelId="{60B1675B-E984-4D8A-94D7-E521BDE3F812}" srcId="{86FAA71B-B1C3-48F5-9454-FD7ADEFC39C2}" destId="{078C5D3A-5252-4AC3-BBA8-8143996A42FE}" srcOrd="1" destOrd="0" parTransId="{03945AB3-9768-4DF8-ACE7-F2BA7E295819}" sibTransId="{5CBD1750-EAFC-455C-8C32-B291725BD3D8}"/>
    <dgm:cxn modelId="{806C4383-B8C7-FB46-A986-D5890F9E8E8C}" type="presOf" srcId="{9FC86739-D94F-4792-86CF-3118D2F1E108}" destId="{0339FFE4-7C35-7941-A198-8DC83E781EE2}" srcOrd="0" destOrd="0" presId="urn:microsoft.com/office/officeart/2005/8/layout/vList2"/>
    <dgm:cxn modelId="{FB79A087-3EFE-7946-9C19-F50B858F80C8}" type="presOf" srcId="{86FAA71B-B1C3-48F5-9454-FD7ADEFC39C2}" destId="{AA4BEE38-C2C4-1E40-B46F-D14304FA77FB}" srcOrd="0" destOrd="0" presId="urn:microsoft.com/office/officeart/2005/8/layout/vList2"/>
    <dgm:cxn modelId="{1A7B528D-A26E-BA43-8BE8-BE8084657B5F}" type="presOf" srcId="{5998EA59-A15D-449A-9836-4526A7F1A9E2}" destId="{9484EEF7-E30D-8044-B547-63EA329AB049}" srcOrd="0" destOrd="0" presId="urn:microsoft.com/office/officeart/2005/8/layout/vList2"/>
    <dgm:cxn modelId="{09CCECAC-6B38-47DA-AE91-37098EBA9451}" srcId="{86FAA71B-B1C3-48F5-9454-FD7ADEFC39C2}" destId="{B89779DC-C658-4A67-8893-28598DAEA579}" srcOrd="2" destOrd="0" parTransId="{C4205433-F2F0-43EC-BC86-BF682547EF4C}" sibTransId="{BB7B82C0-B4DA-456D-8A93-62C80045DE00}"/>
    <dgm:cxn modelId="{0E7DCDAF-3C1D-478D-9E00-E9AE27996589}" srcId="{86FAA71B-B1C3-48F5-9454-FD7ADEFC39C2}" destId="{9FC86739-D94F-4792-86CF-3118D2F1E108}" srcOrd="3" destOrd="0" parTransId="{2E77AF29-D766-404E-A5BB-CE31AB075989}" sibTransId="{0B95A3F0-AAA1-489E-9DD3-6197F120AF9C}"/>
    <dgm:cxn modelId="{7F3311C5-CE23-9846-8AAF-9B2EADDABF4C}" type="presOf" srcId="{078C5D3A-5252-4AC3-BBA8-8143996A42FE}" destId="{7784AD9C-AD15-264B-BA30-DB40D285AD1A}" srcOrd="0" destOrd="0" presId="urn:microsoft.com/office/officeart/2005/8/layout/vList2"/>
    <dgm:cxn modelId="{9394E0F6-F3C0-4014-A449-2193BEBE9BB4}" srcId="{86FAA71B-B1C3-48F5-9454-FD7ADEFC39C2}" destId="{5998EA59-A15D-449A-9836-4526A7F1A9E2}" srcOrd="0" destOrd="0" parTransId="{08DC7059-E8C5-4560-AB43-08E758901565}" sibTransId="{60C81D22-6399-45FB-BC1C-EA85BCCEF78A}"/>
    <dgm:cxn modelId="{1B7EF51D-2DA7-D44E-8C72-7B4EFF543109}" type="presParOf" srcId="{AA4BEE38-C2C4-1E40-B46F-D14304FA77FB}" destId="{9484EEF7-E30D-8044-B547-63EA329AB049}" srcOrd="0" destOrd="0" presId="urn:microsoft.com/office/officeart/2005/8/layout/vList2"/>
    <dgm:cxn modelId="{087B2128-9314-7B4A-AFD4-B098E9EC5638}" type="presParOf" srcId="{AA4BEE38-C2C4-1E40-B46F-D14304FA77FB}" destId="{38B8B2D9-B25A-9041-9B33-3A188133E098}" srcOrd="1" destOrd="0" presId="urn:microsoft.com/office/officeart/2005/8/layout/vList2"/>
    <dgm:cxn modelId="{D8B9D44C-3170-8F46-98A5-83AC1BBC9DC1}" type="presParOf" srcId="{AA4BEE38-C2C4-1E40-B46F-D14304FA77FB}" destId="{7784AD9C-AD15-264B-BA30-DB40D285AD1A}" srcOrd="2" destOrd="0" presId="urn:microsoft.com/office/officeart/2005/8/layout/vList2"/>
    <dgm:cxn modelId="{21D50B80-0071-1142-832F-8631B9C177D3}" type="presParOf" srcId="{AA4BEE38-C2C4-1E40-B46F-D14304FA77FB}" destId="{B3727131-798A-1C44-B8E1-23E7BDE797A4}" srcOrd="3" destOrd="0" presId="urn:microsoft.com/office/officeart/2005/8/layout/vList2"/>
    <dgm:cxn modelId="{65164B82-9581-8343-AC4E-A91AE5D52F98}" type="presParOf" srcId="{AA4BEE38-C2C4-1E40-B46F-D14304FA77FB}" destId="{1B748760-BE03-5941-88B3-09B728941F5D}" srcOrd="4" destOrd="0" presId="urn:microsoft.com/office/officeart/2005/8/layout/vList2"/>
    <dgm:cxn modelId="{9FFE6196-2659-8E49-B6BC-39F648B7B8FB}" type="presParOf" srcId="{AA4BEE38-C2C4-1E40-B46F-D14304FA77FB}" destId="{3AD66559-7A7E-B047-AB67-4D4E18E68EF0}" srcOrd="5" destOrd="0" presId="urn:microsoft.com/office/officeart/2005/8/layout/vList2"/>
    <dgm:cxn modelId="{EE85F0CB-A9CE-774A-99F9-94E78F871652}" type="presParOf" srcId="{AA4BEE38-C2C4-1E40-B46F-D14304FA77FB}" destId="{0339FFE4-7C35-7941-A198-8DC83E781EE2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6FAA71B-B1C3-48F5-9454-FD7ADEFC39C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998EA59-A15D-449A-9836-4526A7F1A9E2}">
      <dgm:prSet/>
      <dgm:spPr/>
      <dgm:t>
        <a:bodyPr/>
        <a:lstStyle/>
        <a:p>
          <a:r>
            <a:rPr lang="ko-KR" baseline="0" dirty="0"/>
            <a:t>카메라 센서를 이용하여 운동 측정 영상 추출</a:t>
          </a:r>
          <a:endParaRPr lang="en-US" altLang="ko-KR" baseline="0" dirty="0"/>
        </a:p>
        <a:p>
          <a:r>
            <a:rPr lang="en-US" altLang="ko-KR" baseline="0" dirty="0"/>
            <a:t>-&gt;</a:t>
          </a:r>
          <a:r>
            <a:rPr lang="ko-KR" altLang="en-US" baseline="0" dirty="0"/>
            <a:t> 근전도 센서 활용해 비교 분석 진행</a:t>
          </a:r>
          <a:endParaRPr lang="en-US" altLang="ko-KR" baseline="0" dirty="0"/>
        </a:p>
        <a:p>
          <a:r>
            <a:rPr lang="en-US" altLang="ko-KR" baseline="0" dirty="0"/>
            <a:t>-&gt;</a:t>
          </a:r>
          <a:r>
            <a:rPr lang="ko-KR" altLang="en-US" baseline="0" dirty="0"/>
            <a:t> 기준 데이터 영상의 불확실성</a:t>
          </a:r>
          <a:endParaRPr lang="en-US" dirty="0"/>
        </a:p>
      </dgm:t>
    </dgm:pt>
    <dgm:pt modelId="{08DC7059-E8C5-4560-AB43-08E758901565}" type="parTrans" cxnId="{9394E0F6-F3C0-4014-A449-2193BEBE9BB4}">
      <dgm:prSet/>
      <dgm:spPr/>
      <dgm:t>
        <a:bodyPr/>
        <a:lstStyle/>
        <a:p>
          <a:endParaRPr lang="en-US"/>
        </a:p>
      </dgm:t>
    </dgm:pt>
    <dgm:pt modelId="{60C81D22-6399-45FB-BC1C-EA85BCCEF78A}" type="sibTrans" cxnId="{9394E0F6-F3C0-4014-A449-2193BEBE9BB4}">
      <dgm:prSet/>
      <dgm:spPr/>
      <dgm:t>
        <a:bodyPr/>
        <a:lstStyle/>
        <a:p>
          <a:endParaRPr lang="en-US"/>
        </a:p>
      </dgm:t>
    </dgm:pt>
    <dgm:pt modelId="{078C5D3A-5252-4AC3-BBA8-8143996A42FE}">
      <dgm:prSet/>
      <dgm:spPr/>
      <dgm:t>
        <a:bodyPr/>
        <a:lstStyle/>
        <a:p>
          <a:r>
            <a:rPr lang="ko-KR" altLang="en-US" baseline="0" dirty="0"/>
            <a:t>카메라 정면 </a:t>
          </a:r>
          <a:r>
            <a:rPr lang="en-US" altLang="ko-KR" baseline="0" dirty="0"/>
            <a:t>/</a:t>
          </a:r>
          <a:r>
            <a:rPr lang="ko-KR" altLang="en-US" baseline="0" dirty="0"/>
            <a:t> 측면</a:t>
          </a:r>
          <a:endParaRPr lang="en-US" altLang="ko-KR" baseline="0" dirty="0"/>
        </a:p>
        <a:p>
          <a:r>
            <a:rPr lang="en-US" altLang="ko-KR" baseline="0" dirty="0"/>
            <a:t>-&gt;</a:t>
          </a:r>
          <a:r>
            <a:rPr lang="ko-KR" altLang="en-US" baseline="0" dirty="0"/>
            <a:t> 운동에 따라 정면을 측정할지 측면을 측정할지 다르게 측정</a:t>
          </a:r>
          <a:endParaRPr lang="en-US" altLang="ko-KR" baseline="0" dirty="0"/>
        </a:p>
        <a:p>
          <a:r>
            <a:rPr lang="en-US" altLang="ko-KR" baseline="0" dirty="0"/>
            <a:t>-&gt;</a:t>
          </a:r>
          <a:r>
            <a:rPr lang="ko-KR" altLang="en-US" baseline="0" dirty="0"/>
            <a:t> 필요한 자세에 대해서만 각도를 다르게 여러 번 측정 </a:t>
          </a:r>
          <a:r>
            <a:rPr lang="en-US" altLang="ko-KR" baseline="0" dirty="0"/>
            <a:t>(ex) </a:t>
          </a:r>
          <a:r>
            <a:rPr lang="ko-KR" altLang="en-US" baseline="0" dirty="0" err="1"/>
            <a:t>스쿼트</a:t>
          </a:r>
          <a:r>
            <a:rPr lang="ko-KR" altLang="en-US" baseline="0" dirty="0"/>
            <a:t> 측정 시  정면</a:t>
          </a:r>
          <a:r>
            <a:rPr lang="en-US" altLang="ko-KR" baseline="0" dirty="0"/>
            <a:t>,</a:t>
          </a:r>
          <a:r>
            <a:rPr lang="ko-KR" altLang="en-US" baseline="0" dirty="0"/>
            <a:t> 측면 측정</a:t>
          </a:r>
          <a:r>
            <a:rPr lang="en-US" altLang="ko-KR" baseline="0" dirty="0"/>
            <a:t>)</a:t>
          </a:r>
          <a:endParaRPr lang="en-US" dirty="0"/>
        </a:p>
      </dgm:t>
    </dgm:pt>
    <dgm:pt modelId="{03945AB3-9768-4DF8-ACE7-F2BA7E295819}" type="parTrans" cxnId="{60B1675B-E984-4D8A-94D7-E521BDE3F812}">
      <dgm:prSet/>
      <dgm:spPr/>
      <dgm:t>
        <a:bodyPr/>
        <a:lstStyle/>
        <a:p>
          <a:endParaRPr lang="en-US"/>
        </a:p>
      </dgm:t>
    </dgm:pt>
    <dgm:pt modelId="{5CBD1750-EAFC-455C-8C32-B291725BD3D8}" type="sibTrans" cxnId="{60B1675B-E984-4D8A-94D7-E521BDE3F812}">
      <dgm:prSet/>
      <dgm:spPr/>
      <dgm:t>
        <a:bodyPr/>
        <a:lstStyle/>
        <a:p>
          <a:endParaRPr lang="en-US"/>
        </a:p>
      </dgm:t>
    </dgm:pt>
    <dgm:pt modelId="{B89779DC-C658-4A67-8893-28598DAEA579}">
      <dgm:prSet/>
      <dgm:spPr/>
      <dgm:t>
        <a:bodyPr/>
        <a:lstStyle/>
        <a:p>
          <a:r>
            <a:rPr lang="ko-KR" altLang="en-US" dirty="0"/>
            <a:t>복장의 차이에서 오는 문제</a:t>
          </a:r>
          <a:endParaRPr lang="en-US" altLang="ko-KR" dirty="0"/>
        </a:p>
        <a:p>
          <a:r>
            <a:rPr lang="en-US" altLang="ko-KR" dirty="0"/>
            <a:t>-&gt; </a:t>
          </a:r>
          <a:r>
            <a:rPr lang="ko-KR" altLang="en-US" dirty="0"/>
            <a:t>타이트한 복장 또는 반팔</a:t>
          </a:r>
          <a:r>
            <a:rPr lang="en-US" altLang="ko-KR" dirty="0"/>
            <a:t>, </a:t>
          </a:r>
          <a:r>
            <a:rPr lang="ko-KR" altLang="en-US" dirty="0"/>
            <a:t>반바지로 측정 권장 사전고지</a:t>
          </a:r>
          <a:endParaRPr lang="en-US" altLang="ko-KR" dirty="0"/>
        </a:p>
        <a:p>
          <a:r>
            <a:rPr lang="en-US" altLang="ko-KR" dirty="0"/>
            <a:t>-&gt; </a:t>
          </a:r>
          <a:r>
            <a:rPr lang="ko-KR" altLang="en-US" dirty="0"/>
            <a:t>이번 프로젝트는 복장을 고정할 예정</a:t>
          </a:r>
          <a:endParaRPr lang="en-US" dirty="0"/>
        </a:p>
      </dgm:t>
    </dgm:pt>
    <dgm:pt modelId="{C4205433-F2F0-43EC-BC86-BF682547EF4C}" type="parTrans" cxnId="{09CCECAC-6B38-47DA-AE91-37098EBA9451}">
      <dgm:prSet/>
      <dgm:spPr/>
      <dgm:t>
        <a:bodyPr/>
        <a:lstStyle/>
        <a:p>
          <a:endParaRPr lang="en-US"/>
        </a:p>
      </dgm:t>
    </dgm:pt>
    <dgm:pt modelId="{BB7B82C0-B4DA-456D-8A93-62C80045DE00}" type="sibTrans" cxnId="{09CCECAC-6B38-47DA-AE91-37098EBA9451}">
      <dgm:prSet/>
      <dgm:spPr/>
      <dgm:t>
        <a:bodyPr/>
        <a:lstStyle/>
        <a:p>
          <a:endParaRPr lang="en-US"/>
        </a:p>
      </dgm:t>
    </dgm:pt>
    <dgm:pt modelId="{9FC86739-D94F-4792-86CF-3118D2F1E108}">
      <dgm:prSet/>
      <dgm:spPr/>
      <dgm:t>
        <a:bodyPr/>
        <a:lstStyle/>
        <a:p>
          <a:r>
            <a:rPr lang="ko-KR" altLang="en-US" dirty="0"/>
            <a:t>측정한 데이터의 활용</a:t>
          </a:r>
          <a:endParaRPr lang="en-US" altLang="ko-KR" dirty="0"/>
        </a:p>
        <a:p>
          <a:r>
            <a:rPr lang="en-US" dirty="0"/>
            <a:t>-&gt; </a:t>
          </a:r>
          <a:r>
            <a:rPr lang="ko-KR" altLang="en-US" dirty="0"/>
            <a:t>측정한 데이터를 토대로 부족한 운동들을 선정하고 그에 맞는 운동 루틴을 추천할 계획</a:t>
          </a:r>
          <a:endParaRPr lang="en-US" dirty="0"/>
        </a:p>
      </dgm:t>
    </dgm:pt>
    <dgm:pt modelId="{2E77AF29-D766-404E-A5BB-CE31AB075989}" type="parTrans" cxnId="{0E7DCDAF-3C1D-478D-9E00-E9AE27996589}">
      <dgm:prSet/>
      <dgm:spPr/>
      <dgm:t>
        <a:bodyPr/>
        <a:lstStyle/>
        <a:p>
          <a:endParaRPr lang="en-US"/>
        </a:p>
      </dgm:t>
    </dgm:pt>
    <dgm:pt modelId="{0B95A3F0-AAA1-489E-9DD3-6197F120AF9C}" type="sibTrans" cxnId="{0E7DCDAF-3C1D-478D-9E00-E9AE27996589}">
      <dgm:prSet/>
      <dgm:spPr/>
      <dgm:t>
        <a:bodyPr/>
        <a:lstStyle/>
        <a:p>
          <a:endParaRPr lang="en-US"/>
        </a:p>
      </dgm:t>
    </dgm:pt>
    <dgm:pt modelId="{02F99711-ECF4-724A-BA78-DDC060873301}" type="pres">
      <dgm:prSet presAssocID="{86FAA71B-B1C3-48F5-9454-FD7ADEFC39C2}" presName="linear" presStyleCnt="0">
        <dgm:presLayoutVars>
          <dgm:animLvl val="lvl"/>
          <dgm:resizeHandles val="exact"/>
        </dgm:presLayoutVars>
      </dgm:prSet>
      <dgm:spPr/>
    </dgm:pt>
    <dgm:pt modelId="{4006913D-9824-3E41-947F-B6A2BF2E86E6}" type="pres">
      <dgm:prSet presAssocID="{5998EA59-A15D-449A-9836-4526A7F1A9E2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FD95EFC4-7F18-0C4C-B420-6B10BA973C8A}" type="pres">
      <dgm:prSet presAssocID="{60C81D22-6399-45FB-BC1C-EA85BCCEF78A}" presName="spacer" presStyleCnt="0"/>
      <dgm:spPr/>
    </dgm:pt>
    <dgm:pt modelId="{01EDD997-9E68-4A4D-909A-9D17DB73EA8E}" type="pres">
      <dgm:prSet presAssocID="{078C5D3A-5252-4AC3-BBA8-8143996A42FE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0B90DA3A-E951-5A46-B62F-4DDC9C227AED}" type="pres">
      <dgm:prSet presAssocID="{5CBD1750-EAFC-455C-8C32-B291725BD3D8}" presName="spacer" presStyleCnt="0"/>
      <dgm:spPr/>
    </dgm:pt>
    <dgm:pt modelId="{27A6AE12-1690-AA45-A75E-0553EFCE7718}" type="pres">
      <dgm:prSet presAssocID="{B89779DC-C658-4A67-8893-28598DAEA579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A5D6BC50-5CCA-374A-A9F2-4A2806BCB742}" type="pres">
      <dgm:prSet presAssocID="{BB7B82C0-B4DA-456D-8A93-62C80045DE00}" presName="spacer" presStyleCnt="0"/>
      <dgm:spPr/>
    </dgm:pt>
    <dgm:pt modelId="{A46B21F3-BBA5-FA45-884B-C36364B7BD88}" type="pres">
      <dgm:prSet presAssocID="{9FC86739-D94F-4792-86CF-3118D2F1E108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C9237224-31DC-6845-84BA-4E51307CA95A}" type="presOf" srcId="{078C5D3A-5252-4AC3-BBA8-8143996A42FE}" destId="{01EDD997-9E68-4A4D-909A-9D17DB73EA8E}" srcOrd="0" destOrd="0" presId="urn:microsoft.com/office/officeart/2005/8/layout/vList2"/>
    <dgm:cxn modelId="{D0039427-19A2-7744-8B5B-8AFE8D63037C}" type="presOf" srcId="{B89779DC-C658-4A67-8893-28598DAEA579}" destId="{27A6AE12-1690-AA45-A75E-0553EFCE7718}" srcOrd="0" destOrd="0" presId="urn:microsoft.com/office/officeart/2005/8/layout/vList2"/>
    <dgm:cxn modelId="{60B1675B-E984-4D8A-94D7-E521BDE3F812}" srcId="{86FAA71B-B1C3-48F5-9454-FD7ADEFC39C2}" destId="{078C5D3A-5252-4AC3-BBA8-8143996A42FE}" srcOrd="1" destOrd="0" parTransId="{03945AB3-9768-4DF8-ACE7-F2BA7E295819}" sibTransId="{5CBD1750-EAFC-455C-8C32-B291725BD3D8}"/>
    <dgm:cxn modelId="{8828EA75-42BD-704F-86FC-FFF007CB80DE}" type="presOf" srcId="{86FAA71B-B1C3-48F5-9454-FD7ADEFC39C2}" destId="{02F99711-ECF4-724A-BA78-DDC060873301}" srcOrd="0" destOrd="0" presId="urn:microsoft.com/office/officeart/2005/8/layout/vList2"/>
    <dgm:cxn modelId="{ED44D293-1936-EE43-9F55-9CC00F2A5E73}" type="presOf" srcId="{5998EA59-A15D-449A-9836-4526A7F1A9E2}" destId="{4006913D-9824-3E41-947F-B6A2BF2E86E6}" srcOrd="0" destOrd="0" presId="urn:microsoft.com/office/officeart/2005/8/layout/vList2"/>
    <dgm:cxn modelId="{09CCECAC-6B38-47DA-AE91-37098EBA9451}" srcId="{86FAA71B-B1C3-48F5-9454-FD7ADEFC39C2}" destId="{B89779DC-C658-4A67-8893-28598DAEA579}" srcOrd="2" destOrd="0" parTransId="{C4205433-F2F0-43EC-BC86-BF682547EF4C}" sibTransId="{BB7B82C0-B4DA-456D-8A93-62C80045DE00}"/>
    <dgm:cxn modelId="{0E7DCDAF-3C1D-478D-9E00-E9AE27996589}" srcId="{86FAA71B-B1C3-48F5-9454-FD7ADEFC39C2}" destId="{9FC86739-D94F-4792-86CF-3118D2F1E108}" srcOrd="3" destOrd="0" parTransId="{2E77AF29-D766-404E-A5BB-CE31AB075989}" sibTransId="{0B95A3F0-AAA1-489E-9DD3-6197F120AF9C}"/>
    <dgm:cxn modelId="{187D62C8-1D21-FE4C-B8F2-BA6365979C1D}" type="presOf" srcId="{9FC86739-D94F-4792-86CF-3118D2F1E108}" destId="{A46B21F3-BBA5-FA45-884B-C36364B7BD88}" srcOrd="0" destOrd="0" presId="urn:microsoft.com/office/officeart/2005/8/layout/vList2"/>
    <dgm:cxn modelId="{9394E0F6-F3C0-4014-A449-2193BEBE9BB4}" srcId="{86FAA71B-B1C3-48F5-9454-FD7ADEFC39C2}" destId="{5998EA59-A15D-449A-9836-4526A7F1A9E2}" srcOrd="0" destOrd="0" parTransId="{08DC7059-E8C5-4560-AB43-08E758901565}" sibTransId="{60C81D22-6399-45FB-BC1C-EA85BCCEF78A}"/>
    <dgm:cxn modelId="{404BF7E6-5B79-0745-ABE7-6D501CD7D5EA}" type="presParOf" srcId="{02F99711-ECF4-724A-BA78-DDC060873301}" destId="{4006913D-9824-3E41-947F-B6A2BF2E86E6}" srcOrd="0" destOrd="0" presId="urn:microsoft.com/office/officeart/2005/8/layout/vList2"/>
    <dgm:cxn modelId="{23D2836A-BC78-1E44-8416-24F4B2738BDE}" type="presParOf" srcId="{02F99711-ECF4-724A-BA78-DDC060873301}" destId="{FD95EFC4-7F18-0C4C-B420-6B10BA973C8A}" srcOrd="1" destOrd="0" presId="urn:microsoft.com/office/officeart/2005/8/layout/vList2"/>
    <dgm:cxn modelId="{1AE84E1D-CD4E-8A41-8644-F3AA01C04FAE}" type="presParOf" srcId="{02F99711-ECF4-724A-BA78-DDC060873301}" destId="{01EDD997-9E68-4A4D-909A-9D17DB73EA8E}" srcOrd="2" destOrd="0" presId="urn:microsoft.com/office/officeart/2005/8/layout/vList2"/>
    <dgm:cxn modelId="{5941C517-43A3-2642-AC76-CCF81BCCFD66}" type="presParOf" srcId="{02F99711-ECF4-724A-BA78-DDC060873301}" destId="{0B90DA3A-E951-5A46-B62F-4DDC9C227AED}" srcOrd="3" destOrd="0" presId="urn:microsoft.com/office/officeart/2005/8/layout/vList2"/>
    <dgm:cxn modelId="{179324D9-257C-AF4D-89AD-F1F2040E003E}" type="presParOf" srcId="{02F99711-ECF4-724A-BA78-DDC060873301}" destId="{27A6AE12-1690-AA45-A75E-0553EFCE7718}" srcOrd="4" destOrd="0" presId="urn:microsoft.com/office/officeart/2005/8/layout/vList2"/>
    <dgm:cxn modelId="{20212BCA-98B2-104F-B0BD-C890C1D6F8B7}" type="presParOf" srcId="{02F99711-ECF4-724A-BA78-DDC060873301}" destId="{A5D6BC50-5CCA-374A-A9F2-4A2806BCB742}" srcOrd="5" destOrd="0" presId="urn:microsoft.com/office/officeart/2005/8/layout/vList2"/>
    <dgm:cxn modelId="{43BBD541-76A7-5C42-9E49-1726E0716BA0}" type="presParOf" srcId="{02F99711-ECF4-724A-BA78-DDC060873301}" destId="{A46B21F3-BBA5-FA45-884B-C36364B7BD88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84EEF7-E30D-8044-B547-63EA329AB049}">
      <dsp:nvSpPr>
        <dsp:cNvPr id="0" name=""/>
        <dsp:cNvSpPr/>
      </dsp:nvSpPr>
      <dsp:spPr>
        <a:xfrm>
          <a:off x="0" y="61922"/>
          <a:ext cx="7200900" cy="95824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300" kern="1200" baseline="0"/>
            <a:t>카메라 센서를 이용하여 운동 측정 영상 추출 </a:t>
          </a:r>
          <a:endParaRPr lang="en-US" sz="2300" kern="1200"/>
        </a:p>
      </dsp:txBody>
      <dsp:txXfrm>
        <a:off x="46778" y="108700"/>
        <a:ext cx="7107344" cy="864692"/>
      </dsp:txXfrm>
    </dsp:sp>
    <dsp:sp modelId="{7784AD9C-AD15-264B-BA30-DB40D285AD1A}">
      <dsp:nvSpPr>
        <dsp:cNvPr id="0" name=""/>
        <dsp:cNvSpPr/>
      </dsp:nvSpPr>
      <dsp:spPr>
        <a:xfrm>
          <a:off x="0" y="1086410"/>
          <a:ext cx="7200900" cy="95824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300" kern="1200" baseline="0"/>
            <a:t>딥러닝으로 학습시킨 운동자세와 센서로 측정한 영상 비교 </a:t>
          </a:r>
          <a:endParaRPr lang="en-US" sz="2300" kern="1200"/>
        </a:p>
      </dsp:txBody>
      <dsp:txXfrm>
        <a:off x="46778" y="1133188"/>
        <a:ext cx="7107344" cy="864692"/>
      </dsp:txXfrm>
    </dsp:sp>
    <dsp:sp modelId="{1B748760-BE03-5941-88B3-09B728941F5D}">
      <dsp:nvSpPr>
        <dsp:cNvPr id="0" name=""/>
        <dsp:cNvSpPr/>
      </dsp:nvSpPr>
      <dsp:spPr>
        <a:xfrm>
          <a:off x="0" y="2110899"/>
          <a:ext cx="7200900" cy="95824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300" kern="1200" baseline="0" dirty="0"/>
            <a:t>국민체력 </a:t>
          </a:r>
          <a:r>
            <a:rPr lang="en-US" sz="2300" kern="1200" baseline="0" dirty="0"/>
            <a:t>100 , SFT(Senior Fitness Test)</a:t>
          </a:r>
          <a:r>
            <a:rPr lang="ko-KR" altLang="en-US" sz="2300" kern="1200" baseline="0" dirty="0"/>
            <a:t>의</a:t>
          </a:r>
          <a:r>
            <a:rPr lang="ko-KR" sz="2300" kern="1200" baseline="0" dirty="0"/>
            <a:t> </a:t>
          </a:r>
          <a:r>
            <a:rPr lang="ko-KR" altLang="en-US" sz="2300" kern="1200" baseline="0" dirty="0"/>
            <a:t>평가표를 통한 분석</a:t>
          </a:r>
          <a:endParaRPr lang="en-US" sz="2300" kern="1200" dirty="0"/>
        </a:p>
      </dsp:txBody>
      <dsp:txXfrm>
        <a:off x="46778" y="2157677"/>
        <a:ext cx="7107344" cy="864692"/>
      </dsp:txXfrm>
    </dsp:sp>
    <dsp:sp modelId="{0339FFE4-7C35-7941-A198-8DC83E781EE2}">
      <dsp:nvSpPr>
        <dsp:cNvPr id="0" name=""/>
        <dsp:cNvSpPr/>
      </dsp:nvSpPr>
      <dsp:spPr>
        <a:xfrm>
          <a:off x="0" y="3135387"/>
          <a:ext cx="7200900" cy="95824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300" kern="1200" baseline="0" dirty="0"/>
            <a:t>영상 비교 분석 </a:t>
          </a:r>
          <a:r>
            <a:rPr lang="ko-KR" altLang="en-US" sz="2300" kern="1200" baseline="0" dirty="0"/>
            <a:t>결과에 따른</a:t>
          </a:r>
          <a:r>
            <a:rPr lang="ko-KR" sz="2300" kern="1200" baseline="0" dirty="0"/>
            <a:t> 적절한 피드백 제공</a:t>
          </a:r>
          <a:endParaRPr lang="en-US" sz="2300" kern="1200" dirty="0"/>
        </a:p>
      </dsp:txBody>
      <dsp:txXfrm>
        <a:off x="46778" y="3182165"/>
        <a:ext cx="7107344" cy="86469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06913D-9824-3E41-947F-B6A2BF2E86E6}">
      <dsp:nvSpPr>
        <dsp:cNvPr id="0" name=""/>
        <dsp:cNvSpPr/>
      </dsp:nvSpPr>
      <dsp:spPr>
        <a:xfrm>
          <a:off x="0" y="165998"/>
          <a:ext cx="7200900" cy="9278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300" kern="1200" baseline="0" dirty="0"/>
            <a:t>카메라 센서를 이용하여 운동 측정 영상 추출</a:t>
          </a:r>
          <a:endParaRPr lang="en-US" altLang="ko-KR" sz="1300" kern="1200" baseline="0" dirty="0"/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300" kern="1200" baseline="0" dirty="0"/>
            <a:t>-&gt;</a:t>
          </a:r>
          <a:r>
            <a:rPr lang="ko-KR" altLang="en-US" sz="1300" kern="1200" baseline="0" dirty="0"/>
            <a:t> 근전도 센서 활용해 비교 분석 진행</a:t>
          </a:r>
          <a:endParaRPr lang="en-US" altLang="ko-KR" sz="1300" kern="1200" baseline="0" dirty="0"/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300" kern="1200" baseline="0" dirty="0"/>
            <a:t>-&gt;</a:t>
          </a:r>
          <a:r>
            <a:rPr lang="ko-KR" altLang="en-US" sz="1300" kern="1200" baseline="0" dirty="0"/>
            <a:t> 기준 데이터 영상의 불확실성</a:t>
          </a:r>
          <a:endParaRPr lang="en-US" sz="1300" kern="1200" dirty="0"/>
        </a:p>
      </dsp:txBody>
      <dsp:txXfrm>
        <a:off x="45292" y="211290"/>
        <a:ext cx="7110316" cy="837226"/>
      </dsp:txXfrm>
    </dsp:sp>
    <dsp:sp modelId="{01EDD997-9E68-4A4D-909A-9D17DB73EA8E}">
      <dsp:nvSpPr>
        <dsp:cNvPr id="0" name=""/>
        <dsp:cNvSpPr/>
      </dsp:nvSpPr>
      <dsp:spPr>
        <a:xfrm>
          <a:off x="0" y="1131248"/>
          <a:ext cx="7200900" cy="9278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 baseline="0" dirty="0"/>
            <a:t>카메라 정면 </a:t>
          </a:r>
          <a:r>
            <a:rPr lang="en-US" altLang="ko-KR" sz="1300" kern="1200" baseline="0" dirty="0"/>
            <a:t>/</a:t>
          </a:r>
          <a:r>
            <a:rPr lang="ko-KR" altLang="en-US" sz="1300" kern="1200" baseline="0" dirty="0"/>
            <a:t> 측면</a:t>
          </a:r>
          <a:endParaRPr lang="en-US" altLang="ko-KR" sz="1300" kern="1200" baseline="0" dirty="0"/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300" kern="1200" baseline="0" dirty="0"/>
            <a:t>-&gt;</a:t>
          </a:r>
          <a:r>
            <a:rPr lang="ko-KR" altLang="en-US" sz="1300" kern="1200" baseline="0" dirty="0"/>
            <a:t> 운동에 따라 정면을 측정할지 측면을 측정할지 다르게 측정</a:t>
          </a:r>
          <a:endParaRPr lang="en-US" altLang="ko-KR" sz="1300" kern="1200" baseline="0" dirty="0"/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300" kern="1200" baseline="0" dirty="0"/>
            <a:t>-&gt;</a:t>
          </a:r>
          <a:r>
            <a:rPr lang="ko-KR" altLang="en-US" sz="1300" kern="1200" baseline="0" dirty="0"/>
            <a:t> 필요한 자세에 대해서만 각도를 다르게 여러 번 측정 </a:t>
          </a:r>
          <a:r>
            <a:rPr lang="en-US" altLang="ko-KR" sz="1300" kern="1200" baseline="0" dirty="0"/>
            <a:t>(ex) </a:t>
          </a:r>
          <a:r>
            <a:rPr lang="ko-KR" altLang="en-US" sz="1300" kern="1200" baseline="0" dirty="0" err="1"/>
            <a:t>스쿼트</a:t>
          </a:r>
          <a:r>
            <a:rPr lang="ko-KR" altLang="en-US" sz="1300" kern="1200" baseline="0" dirty="0"/>
            <a:t> 측정 시  정면</a:t>
          </a:r>
          <a:r>
            <a:rPr lang="en-US" altLang="ko-KR" sz="1300" kern="1200" baseline="0" dirty="0"/>
            <a:t>,</a:t>
          </a:r>
          <a:r>
            <a:rPr lang="ko-KR" altLang="en-US" sz="1300" kern="1200" baseline="0" dirty="0"/>
            <a:t> 측면 측정</a:t>
          </a:r>
          <a:r>
            <a:rPr lang="en-US" altLang="ko-KR" sz="1300" kern="1200" baseline="0" dirty="0"/>
            <a:t>)</a:t>
          </a:r>
          <a:endParaRPr lang="en-US" sz="1300" kern="1200" dirty="0"/>
        </a:p>
      </dsp:txBody>
      <dsp:txXfrm>
        <a:off x="45292" y="1176540"/>
        <a:ext cx="7110316" cy="837226"/>
      </dsp:txXfrm>
    </dsp:sp>
    <dsp:sp modelId="{27A6AE12-1690-AA45-A75E-0553EFCE7718}">
      <dsp:nvSpPr>
        <dsp:cNvPr id="0" name=""/>
        <dsp:cNvSpPr/>
      </dsp:nvSpPr>
      <dsp:spPr>
        <a:xfrm>
          <a:off x="0" y="2096498"/>
          <a:ext cx="7200900" cy="9278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 dirty="0"/>
            <a:t>복장의 차이에서 오는 문제</a:t>
          </a:r>
          <a:endParaRPr lang="en-US" altLang="ko-KR" sz="1300" kern="1200" dirty="0"/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300" kern="1200" dirty="0"/>
            <a:t>-&gt; </a:t>
          </a:r>
          <a:r>
            <a:rPr lang="ko-KR" altLang="en-US" sz="1300" kern="1200" dirty="0"/>
            <a:t>타이트한 복장 또는 반팔</a:t>
          </a:r>
          <a:r>
            <a:rPr lang="en-US" altLang="ko-KR" sz="1300" kern="1200" dirty="0"/>
            <a:t>, </a:t>
          </a:r>
          <a:r>
            <a:rPr lang="ko-KR" altLang="en-US" sz="1300" kern="1200" dirty="0"/>
            <a:t>반바지로 측정 권장 사전고지</a:t>
          </a:r>
          <a:endParaRPr lang="en-US" altLang="ko-KR" sz="1300" kern="1200" dirty="0"/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300" kern="1200" dirty="0"/>
            <a:t>-&gt; </a:t>
          </a:r>
          <a:r>
            <a:rPr lang="ko-KR" altLang="en-US" sz="1300" kern="1200" dirty="0"/>
            <a:t>이번 프로젝트는 복장을 고정할 예정</a:t>
          </a:r>
          <a:endParaRPr lang="en-US" sz="1300" kern="1200" dirty="0"/>
        </a:p>
      </dsp:txBody>
      <dsp:txXfrm>
        <a:off x="45292" y="2141790"/>
        <a:ext cx="7110316" cy="837226"/>
      </dsp:txXfrm>
    </dsp:sp>
    <dsp:sp modelId="{A46B21F3-BBA5-FA45-884B-C36364B7BD88}">
      <dsp:nvSpPr>
        <dsp:cNvPr id="0" name=""/>
        <dsp:cNvSpPr/>
      </dsp:nvSpPr>
      <dsp:spPr>
        <a:xfrm>
          <a:off x="0" y="3061749"/>
          <a:ext cx="7200900" cy="9278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 dirty="0"/>
            <a:t>측정한 데이터의 활용</a:t>
          </a:r>
          <a:endParaRPr lang="en-US" altLang="ko-KR" sz="1300" kern="1200" dirty="0"/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-&gt; </a:t>
          </a:r>
          <a:r>
            <a:rPr lang="ko-KR" altLang="en-US" sz="1300" kern="1200" dirty="0"/>
            <a:t>측정한 데이터를 토대로 부족한 운동들을 선정하고 그에 맞는 운동 루틴을 추천할 계획</a:t>
          </a:r>
          <a:endParaRPr lang="en-US" sz="1300" kern="1200" dirty="0"/>
        </a:p>
      </dsp:txBody>
      <dsp:txXfrm>
        <a:off x="45292" y="3107041"/>
        <a:ext cx="7110316" cy="8372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1788454"/>
            <a:ext cx="6270922" cy="2098226"/>
          </a:xfrm>
        </p:spPr>
        <p:txBody>
          <a:bodyPr anchor="b">
            <a:noAutofit/>
          </a:bodyPr>
          <a:lstStyle>
            <a:lvl1pPr algn="ct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930" y="3956280"/>
            <a:ext cx="5123755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6453386"/>
            <a:ext cx="1205958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7AE77D2-29C9-4EF6-B0C4-D2166D9E5AC9}" type="datetimeFigureOut">
              <a:rPr lang="ko-KR" altLang="en-US" smtClean="0"/>
              <a:t>2024-03-29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1" y="6453386"/>
            <a:ext cx="5267533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94F383D-B145-4BB0-BB00-D8FC47A56589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564643" y="744469"/>
            <a:ext cx="8005589" cy="5349671"/>
            <a:chOff x="564643" y="744469"/>
            <a:chExt cx="8005589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6113972" y="1685652"/>
              <a:ext cx="2456260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357"/>
                  </a:lnTo>
                  <a:lnTo>
                    <a:pt x="8761" y="935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564643" y="744469"/>
              <a:ext cx="2456505" cy="4408488"/>
            </a:xfrm>
            <a:custGeom>
              <a:avLst/>
              <a:gdLst/>
              <a:ahLst/>
              <a:cxnLst/>
              <a:rect l="l" t="t" r="r" b="b"/>
              <a:pathLst>
                <a:path w="10001" h="10000">
                  <a:moveTo>
                    <a:pt x="8762" y="0"/>
                  </a:moveTo>
                  <a:lnTo>
                    <a:pt x="10001" y="0"/>
                  </a:lnTo>
                  <a:lnTo>
                    <a:pt x="10001" y="10000"/>
                  </a:lnTo>
                  <a:lnTo>
                    <a:pt x="1" y="10000"/>
                  </a:lnTo>
                  <a:cubicBezTo>
                    <a:pt x="-2" y="9766"/>
                    <a:pt x="4" y="9586"/>
                    <a:pt x="1" y="9352"/>
                  </a:cubicBezTo>
                  <a:lnTo>
                    <a:pt x="8762" y="9346"/>
                  </a:lnTo>
                  <a:lnTo>
                    <a:pt x="876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251941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2295526"/>
            <a:ext cx="7200900" cy="35718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E77D2-29C9-4EF6-B0C4-D2166D9E5AC9}" type="datetimeFigureOut">
              <a:rPr lang="ko-KR" altLang="en-US" smtClean="0"/>
              <a:t>2024-03-29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F383D-B145-4BB0-BB00-D8FC47A565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4687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0797" y="624156"/>
            <a:ext cx="1490950" cy="52432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624156"/>
            <a:ext cx="5724525" cy="52432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E77D2-29C9-4EF6-B0C4-D2166D9E5AC9}" type="datetimeFigureOut">
              <a:rPr lang="ko-KR" altLang="en-US" smtClean="0"/>
              <a:t>2024-03-29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F383D-B145-4BB0-BB00-D8FC47A565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3178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E77D2-29C9-4EF6-B0C4-D2166D9E5AC9}" type="datetimeFigureOut">
              <a:rPr lang="ko-KR" altLang="en-US" smtClean="0"/>
              <a:t>2024-03-29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F383D-B145-4BB0-BB00-D8FC47A565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3820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1301361"/>
            <a:ext cx="7209728" cy="2852737"/>
          </a:xfrm>
        </p:spPr>
        <p:txBody>
          <a:bodyPr anchor="b">
            <a:normAutofit/>
          </a:bodyPr>
          <a:lstStyle>
            <a:lvl1pPr algn="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4216328"/>
            <a:ext cx="7209728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1" y="6453386"/>
            <a:ext cx="1216807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7AE77D2-29C9-4EF6-B0C4-D2166D9E5AC9}" type="datetimeFigureOut">
              <a:rPr lang="ko-KR" altLang="en-US" smtClean="0"/>
              <a:t>2024-03-29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4" y="6453386"/>
            <a:ext cx="5267533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94F383D-B145-4BB0-BB00-D8FC47A5658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" name="Freeform 7" title="Crop Mark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3596813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2286000"/>
            <a:ext cx="3335840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2" y="2286000"/>
            <a:ext cx="3335840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E77D2-29C9-4EF6-B0C4-D2166D9E5AC9}" type="datetimeFigureOut">
              <a:rPr lang="ko-KR" altLang="en-US" smtClean="0"/>
              <a:t>2024-03-29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F383D-B145-4BB0-BB00-D8FC47A565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5896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340230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3305208"/>
            <a:ext cx="3335839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0" y="2349754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0" y="3305208"/>
            <a:ext cx="3335840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E77D2-29C9-4EF6-B0C4-D2166D9E5AC9}" type="datetimeFigureOut">
              <a:rPr lang="ko-KR" altLang="en-US" smtClean="0"/>
              <a:t>2024-03-29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F383D-B145-4BB0-BB00-D8FC47A565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3880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E77D2-29C9-4EF6-B0C4-D2166D9E5AC9}" type="datetimeFigureOut">
              <a:rPr lang="ko-KR" altLang="en-US" smtClean="0"/>
              <a:t>2024-03-29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F383D-B145-4BB0-BB00-D8FC47A565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0152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E77D2-29C9-4EF6-B0C4-D2166D9E5AC9}" type="datetimeFigureOut">
              <a:rPr lang="ko-KR" altLang="en-US" smtClean="0"/>
              <a:t>2024-03-29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F383D-B145-4BB0-BB00-D8FC47A565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1582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4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685801"/>
            <a:ext cx="3909060" cy="517525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6344"/>
            <a:ext cx="2891790" cy="3011056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7AE77D2-29C9-4EF6-B0C4-D2166D9E5AC9}" type="datetimeFigureOut">
              <a:rPr lang="ko-KR" altLang="en-US" smtClean="0"/>
              <a:t>2024-03-29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94F383D-B145-4BB0-BB00-D8FC47A5658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55812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4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1"/>
            <a:ext cx="4994910" cy="6857999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5968"/>
            <a:ext cx="2891790" cy="3011432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7AE77D2-29C9-4EF6-B0C4-D2166D9E5AC9}" type="datetimeFigureOut">
              <a:rPr lang="ko-KR" altLang="en-US" smtClean="0"/>
              <a:t>2024-03-29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94F383D-B145-4BB0-BB00-D8FC47A5658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86359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286000"/>
            <a:ext cx="72009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987" y="6453386"/>
            <a:ext cx="90342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fld id="{27AE77D2-29C9-4EF6-B0C4-D2166D9E5AC9}" type="datetimeFigureOut">
              <a:rPr lang="ko-KR" altLang="en-US" smtClean="0"/>
              <a:t>2024-03-29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73" y="6453386"/>
            <a:ext cx="4710623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552" y="6453386"/>
            <a:ext cx="119721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tx2"/>
                </a:solidFill>
              </a:defRPr>
            </a:lvl1pPr>
          </a:lstStyle>
          <a:p>
            <a:fld id="{E94F383D-B145-4BB0-BB00-D8FC47A5658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 title="Side bar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96338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6858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orient="horz" pos="1368">
          <p15:clr>
            <a:srgbClr val="F26B43"/>
          </p15:clr>
        </p15:guide>
        <p15:guide id="1" pos="6912">
          <p15:clr>
            <a:srgbClr val="F26B43"/>
          </p15:clr>
        </p15:guide>
        <p15:guide id="2" pos="936">
          <p15:clr>
            <a:srgbClr val="F26B43"/>
          </p15:clr>
        </p15:guide>
        <p15:guide id="3" pos="864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696">
          <p15:clr>
            <a:srgbClr val="F26B43"/>
          </p15:clr>
        </p15:guide>
        <p15:guide id="6" orient="horz" pos="432">
          <p15:clr>
            <a:srgbClr val="F26B43"/>
          </p15:clr>
        </p15:guide>
        <p15:guide id="7" orient="horz" pos="1512">
          <p15:clr>
            <a:srgbClr val="F26B43"/>
          </p15:clr>
        </p15:guide>
        <p15:guide id="8" pos="5184">
          <p15:clr>
            <a:srgbClr val="F26B43"/>
          </p15:clr>
        </p15:guide>
        <p15:guide id="9" pos="702">
          <p15:clr>
            <a:srgbClr val="F26B43"/>
          </p15:clr>
        </p15:guide>
        <p15:guide id="10" pos="64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C30DECA-E52C-4D56-96B9-718590A2E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A046A95-1E4D-4EAE-9146-822CF94F0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4643" y="744469"/>
            <a:ext cx="8005589" cy="5349671"/>
            <a:chOff x="752858" y="744469"/>
            <a:chExt cx="10674117" cy="534967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E94C9933-93E1-43FF-8BC2-8F0B7794D3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ore-KR" altLang="en-US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3AA8CBD-7A2E-4084-A09F-484D166581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ore-KR" altLang="en-US"/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909B0405-4E00-4F7C-BC72-35B72A0DE6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2001" y="1480930"/>
            <a:ext cx="6335973" cy="3254321"/>
          </a:xfrm>
        </p:spPr>
        <p:txBody>
          <a:bodyPr>
            <a:normAutofit/>
          </a:bodyPr>
          <a:lstStyle/>
          <a:p>
            <a:pPr algn="l"/>
            <a:r>
              <a:rPr lang="ko-KR" altLang="en-US" sz="5700"/>
              <a:t>영상처리를 활용한 </a:t>
            </a:r>
            <a:br>
              <a:rPr lang="en-US" altLang="ko-KR" sz="5700"/>
            </a:br>
            <a:r>
              <a:rPr lang="ko-KR" altLang="en-US" sz="5700"/>
              <a:t>운동부하검사 매뉴얼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81367DA-789A-7862-157C-B368CD0ED6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2001" y="4804850"/>
            <a:ext cx="4467936" cy="1086237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ko-KR" altLang="en-US"/>
              <a:t>엄블랑호다</a:t>
            </a:r>
            <a:endParaRPr lang="en-US" altLang="ko-KR"/>
          </a:p>
          <a:p>
            <a:pPr algn="l">
              <a:spcAft>
                <a:spcPts val="600"/>
              </a:spcAft>
            </a:pPr>
            <a:r>
              <a:rPr lang="ko-KR" altLang="en-US"/>
              <a:t>기원준</a:t>
            </a:r>
            <a:r>
              <a:rPr lang="en-US" altLang="ko-KR"/>
              <a:t>,</a:t>
            </a:r>
            <a:r>
              <a:rPr lang="ko-KR" altLang="en-US"/>
              <a:t> 박태현</a:t>
            </a:r>
            <a:r>
              <a:rPr lang="en-US" altLang="ko-KR"/>
              <a:t>,</a:t>
            </a:r>
            <a:r>
              <a:rPr lang="ko-KR" altLang="en-US"/>
              <a:t> 황인성</a:t>
            </a:r>
            <a:r>
              <a:rPr lang="en-US" altLang="ko-KR"/>
              <a:t>,</a:t>
            </a:r>
            <a:r>
              <a:rPr lang="ko-KR" altLang="en-US"/>
              <a:t> 김대원</a:t>
            </a:r>
          </a:p>
        </p:txBody>
      </p:sp>
    </p:spTree>
    <p:extLst>
      <p:ext uri="{BB962C8B-B14F-4D97-AF65-F5344CB8AC3E}">
        <p14:creationId xmlns:p14="http://schemas.microsoft.com/office/powerpoint/2010/main" val="835927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49B672-AF65-D3B1-F604-DE010CD16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과제 내용</a:t>
            </a:r>
          </a:p>
        </p:txBody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EB8E44CB-0742-ECB1-C56C-58ECC3E14D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3766401"/>
              </p:ext>
            </p:extLst>
          </p:nvPr>
        </p:nvGraphicFramePr>
        <p:xfrm>
          <a:off x="1028700" y="2016642"/>
          <a:ext cx="7200900" cy="41555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9186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DB164C-C873-4A26-5A2E-7BC3886C0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85800"/>
            <a:ext cx="7179879" cy="1485900"/>
          </a:xfrm>
        </p:spPr>
        <p:txBody>
          <a:bodyPr>
            <a:normAutofit/>
          </a:bodyPr>
          <a:lstStyle/>
          <a:p>
            <a:r>
              <a:rPr lang="ko-KR" altLang="en-US" dirty="0"/>
              <a:t>주차 별 일정</a:t>
            </a:r>
          </a:p>
        </p:txBody>
      </p:sp>
      <p:pic>
        <p:nvPicPr>
          <p:cNvPr id="9" name="내용 개체 틀 8" descr="스크린샷, 평행, 라인, 텍스트이(가) 표시된 사진&#10;&#10;자동 생성된 설명">
            <a:extLst>
              <a:ext uri="{FF2B5EF4-FFF2-40B4-BE49-F238E27FC236}">
                <a16:creationId xmlns:a16="http://schemas.microsoft.com/office/drawing/2014/main" id="{66692677-3B00-13BE-32EA-75D87410FB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233" y="2171700"/>
            <a:ext cx="7956332" cy="4449817"/>
          </a:xfrm>
        </p:spPr>
      </p:pic>
    </p:spTree>
    <p:extLst>
      <p:ext uri="{BB962C8B-B14F-4D97-AF65-F5344CB8AC3E}">
        <p14:creationId xmlns:p14="http://schemas.microsoft.com/office/powerpoint/2010/main" val="1560700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DB164C-C873-4A26-5A2E-7BC3886C0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85800"/>
            <a:ext cx="3028293" cy="1485900"/>
          </a:xfrm>
        </p:spPr>
        <p:txBody>
          <a:bodyPr>
            <a:normAutofit/>
          </a:bodyPr>
          <a:lstStyle/>
          <a:p>
            <a:r>
              <a:rPr lang="ko-KR" altLang="en-US" dirty="0"/>
              <a:t>주차 별 일정</a:t>
            </a:r>
          </a:p>
        </p:txBody>
      </p:sp>
      <p:pic>
        <p:nvPicPr>
          <p:cNvPr id="11" name="그림 10" descr="스크린샷, 라인, 우주, 평행이(가) 표시된 사진&#10;&#10;자동 생성된 설명">
            <a:extLst>
              <a:ext uri="{FF2B5EF4-FFF2-40B4-BE49-F238E27FC236}">
                <a16:creationId xmlns:a16="http://schemas.microsoft.com/office/drawing/2014/main" id="{03DA0148-1F59-31AA-7BD2-A78D490EE5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494" y="2784584"/>
            <a:ext cx="8029903" cy="3957802"/>
          </a:xfrm>
          <a:prstGeom prst="rect">
            <a:avLst/>
          </a:prstGeom>
        </p:spPr>
      </p:pic>
      <p:pic>
        <p:nvPicPr>
          <p:cNvPr id="8" name="그림 7" descr="텍스트, 스크린샷, 폰트, 소프트웨어이(가) 표시된 사진&#10;&#10;자동 생성된 설명">
            <a:extLst>
              <a:ext uri="{FF2B5EF4-FFF2-40B4-BE49-F238E27FC236}">
                <a16:creationId xmlns:a16="http://schemas.microsoft.com/office/drawing/2014/main" id="{267F7363-04BC-B21D-2EED-297231E78F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4234" y="72916"/>
            <a:ext cx="4897163" cy="2711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518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DB164C-C873-4A26-5A2E-7BC3886C0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85800"/>
            <a:ext cx="1830114" cy="1485900"/>
          </a:xfrm>
        </p:spPr>
        <p:txBody>
          <a:bodyPr>
            <a:normAutofit/>
          </a:bodyPr>
          <a:lstStyle/>
          <a:p>
            <a:r>
              <a:rPr lang="ko-KR" altLang="en-US" dirty="0"/>
              <a:t>진행 상황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FE1B28D-6790-35BE-8A36-243043B631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700" y="2171700"/>
            <a:ext cx="7790835" cy="4067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3522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DB164C-C873-4A26-5A2E-7BC3886C0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85800"/>
            <a:ext cx="7127328" cy="1485900"/>
          </a:xfrm>
        </p:spPr>
        <p:txBody>
          <a:bodyPr>
            <a:normAutofit/>
          </a:bodyPr>
          <a:lstStyle/>
          <a:p>
            <a:r>
              <a:rPr lang="ko-KR" altLang="en-US" dirty="0"/>
              <a:t>진행 </a:t>
            </a:r>
            <a:br>
              <a:rPr lang="en-US" altLang="ko-KR" dirty="0"/>
            </a:br>
            <a:r>
              <a:rPr lang="ko-KR" altLang="en-US" dirty="0"/>
              <a:t>상황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25273FE-F6F6-C0D7-C5D1-B8FAE9991F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1859" y="250005"/>
            <a:ext cx="5807173" cy="63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295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49B672-AF65-D3B1-F604-DE010CD16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문제점 및 개선 방향</a:t>
            </a:r>
            <a:endParaRPr lang="ko-KR" altLang="en-US" sz="3200" dirty="0"/>
          </a:p>
        </p:txBody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EB8E44CB-0742-ECB1-C56C-58ECC3E14D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1924605"/>
              </p:ext>
            </p:extLst>
          </p:nvPr>
        </p:nvGraphicFramePr>
        <p:xfrm>
          <a:off x="1028700" y="2016642"/>
          <a:ext cx="7200900" cy="41555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37788454"/>
      </p:ext>
    </p:extLst>
  </p:cSld>
  <p:clrMapOvr>
    <a:masterClrMapping/>
  </p:clrMapOvr>
</p:sld>
</file>

<file path=ppt/theme/theme1.xml><?xml version="1.0" encoding="utf-8"?>
<a:theme xmlns:a="http://schemas.openxmlformats.org/drawingml/2006/main" name="자르기">
  <a:themeElements>
    <a:clrScheme name="자르기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자르기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자르기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20645</TotalTime>
  <Words>153</Words>
  <Application>Microsoft Office PowerPoint</Application>
  <PresentationFormat>화면 슬라이드 쇼(4:3)</PresentationFormat>
  <Paragraphs>24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9" baseType="lpstr">
      <vt:lpstr>Franklin Gothic Book</vt:lpstr>
      <vt:lpstr>자르기</vt:lpstr>
      <vt:lpstr>영상처리를 활용한  운동부하검사 매뉴얼</vt:lpstr>
      <vt:lpstr>과제 내용</vt:lpstr>
      <vt:lpstr>주차 별 일정</vt:lpstr>
      <vt:lpstr>주차 별 일정</vt:lpstr>
      <vt:lpstr>진행 상황</vt:lpstr>
      <vt:lpstr>진행  상황</vt:lpstr>
      <vt:lpstr>문제점 및 개선 방향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주제</dc:title>
  <dc:creator>김종원/_교수_지능IOT융합전공</dc:creator>
  <cp:lastModifiedBy>박태현</cp:lastModifiedBy>
  <cp:revision>19</cp:revision>
  <dcterms:created xsi:type="dcterms:W3CDTF">2024-03-11T02:00:21Z</dcterms:created>
  <dcterms:modified xsi:type="dcterms:W3CDTF">2024-03-29T07:39:39Z</dcterms:modified>
</cp:coreProperties>
</file>