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8288000" cy="10287000"/>
  <p:notesSz cx="6858000" cy="9144000"/>
  <p:embeddedFontLst>
    <p:embeddedFont>
      <p:font typeface="Montserrat Bold" panose="020B0604020202020204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18" Type="http://schemas.openxmlformats.org/officeDocument/2006/relationships/image" Target="../media/image35.svg"/><Relationship Id="rId3" Type="http://schemas.openxmlformats.org/officeDocument/2006/relationships/image" Target="../media/image22.svg"/><Relationship Id="rId21" Type="http://schemas.openxmlformats.org/officeDocument/2006/relationships/image" Target="../media/image7.png"/><Relationship Id="rId7" Type="http://schemas.openxmlformats.org/officeDocument/2006/relationships/image" Target="../media/image26.svg"/><Relationship Id="rId12" Type="http://schemas.openxmlformats.org/officeDocument/2006/relationships/image" Target="../media/image29.svg"/><Relationship Id="rId17" Type="http://schemas.openxmlformats.org/officeDocument/2006/relationships/image" Target="../media/image19.png"/><Relationship Id="rId2" Type="http://schemas.openxmlformats.org/officeDocument/2006/relationships/image" Target="../media/image12.png"/><Relationship Id="rId16" Type="http://schemas.openxmlformats.org/officeDocument/2006/relationships/image" Target="../media/image33.sv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24.svg"/><Relationship Id="rId15" Type="http://schemas.openxmlformats.org/officeDocument/2006/relationships/image" Target="../media/image18.png"/><Relationship Id="rId23" Type="http://schemas.openxmlformats.org/officeDocument/2006/relationships/image" Target="../media/image14.svg"/><Relationship Id="rId10" Type="http://schemas.openxmlformats.org/officeDocument/2006/relationships/image" Target="../media/image4.svg"/><Relationship Id="rId19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2.png"/><Relationship Id="rId14" Type="http://schemas.openxmlformats.org/officeDocument/2006/relationships/image" Target="../media/image31.svg"/><Relationship Id="rId2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409200" y="4094172"/>
            <a:ext cx="1645920" cy="4114800"/>
          </a:xfrm>
          <a:custGeom>
            <a:avLst/>
            <a:gdLst/>
            <a:ahLst/>
            <a:cxnLst/>
            <a:rect l="l" t="t" r="r" b="b"/>
            <a:pathLst>
              <a:path w="1645920" h="4114800">
                <a:moveTo>
                  <a:pt x="1645920" y="0"/>
                </a:moveTo>
                <a:lnTo>
                  <a:pt x="0" y="0"/>
                </a:lnTo>
                <a:lnTo>
                  <a:pt x="0" y="4114800"/>
                </a:lnTo>
                <a:lnTo>
                  <a:pt x="1645920" y="4114800"/>
                </a:lnTo>
                <a:lnTo>
                  <a:pt x="164592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476753" y="5854681"/>
            <a:ext cx="1463054" cy="412398"/>
          </a:xfrm>
          <a:custGeom>
            <a:avLst/>
            <a:gdLst/>
            <a:ahLst/>
            <a:cxnLst/>
            <a:rect l="l" t="t" r="r" b="b"/>
            <a:pathLst>
              <a:path w="1463054" h="412398">
                <a:moveTo>
                  <a:pt x="0" y="0"/>
                </a:moveTo>
                <a:lnTo>
                  <a:pt x="1463054" y="0"/>
                </a:lnTo>
                <a:lnTo>
                  <a:pt x="1463054" y="412398"/>
                </a:lnTo>
                <a:lnTo>
                  <a:pt x="0" y="412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0695266" y="4084113"/>
            <a:ext cx="1831086" cy="4114800"/>
          </a:xfrm>
          <a:custGeom>
            <a:avLst/>
            <a:gdLst/>
            <a:ahLst/>
            <a:cxnLst/>
            <a:rect l="l" t="t" r="r" b="b"/>
            <a:pathLst>
              <a:path w="1831086" h="4114800">
                <a:moveTo>
                  <a:pt x="1831086" y="0"/>
                </a:moveTo>
                <a:lnTo>
                  <a:pt x="0" y="0"/>
                </a:lnTo>
                <a:lnTo>
                  <a:pt x="0" y="4114800"/>
                </a:lnTo>
                <a:lnTo>
                  <a:pt x="1831086" y="4114800"/>
                </a:lnTo>
                <a:lnTo>
                  <a:pt x="183108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3112270" y="2293608"/>
            <a:ext cx="1827537" cy="2059199"/>
            <a:chOff x="0" y="0"/>
            <a:chExt cx="2436715" cy="27455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31755" cy="2142984"/>
            </a:xfrm>
            <a:custGeom>
              <a:avLst/>
              <a:gdLst/>
              <a:ahLst/>
              <a:cxnLst/>
              <a:rect l="l" t="t" r="r" b="b"/>
              <a:pathLst>
                <a:path w="2431755" h="2142984">
                  <a:moveTo>
                    <a:pt x="0" y="0"/>
                  </a:moveTo>
                  <a:lnTo>
                    <a:pt x="2431755" y="0"/>
                  </a:lnTo>
                  <a:lnTo>
                    <a:pt x="2431755" y="2142984"/>
                  </a:lnTo>
                  <a:lnTo>
                    <a:pt x="0" y="21429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4961" y="2207472"/>
              <a:ext cx="2431755" cy="538127"/>
            </a:xfrm>
            <a:custGeom>
              <a:avLst/>
              <a:gdLst/>
              <a:ahLst/>
              <a:cxnLst/>
              <a:rect l="l" t="t" r="r" b="b"/>
              <a:pathLst>
                <a:path w="2431755" h="538127">
                  <a:moveTo>
                    <a:pt x="0" y="0"/>
                  </a:moveTo>
                  <a:lnTo>
                    <a:pt x="2431754" y="0"/>
                  </a:lnTo>
                  <a:lnTo>
                    <a:pt x="2431754" y="538127"/>
                  </a:lnTo>
                  <a:lnTo>
                    <a:pt x="0" y="5381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 b="-298230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15138246" y="4634446"/>
            <a:ext cx="2584137" cy="2571217"/>
          </a:xfrm>
          <a:custGeom>
            <a:avLst/>
            <a:gdLst/>
            <a:ahLst/>
            <a:cxnLst/>
            <a:rect l="l" t="t" r="r" b="b"/>
            <a:pathLst>
              <a:path w="2584137" h="2571217">
                <a:moveTo>
                  <a:pt x="0" y="0"/>
                </a:moveTo>
                <a:lnTo>
                  <a:pt x="2584137" y="0"/>
                </a:lnTo>
                <a:lnTo>
                  <a:pt x="2584137" y="2571217"/>
                </a:lnTo>
                <a:lnTo>
                  <a:pt x="0" y="257121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634091" y="3596528"/>
            <a:ext cx="1589437" cy="1329167"/>
          </a:xfrm>
          <a:custGeom>
            <a:avLst/>
            <a:gdLst/>
            <a:ahLst/>
            <a:cxnLst/>
            <a:rect l="l" t="t" r="r" b="b"/>
            <a:pathLst>
              <a:path w="1589437" h="1329167">
                <a:moveTo>
                  <a:pt x="0" y="0"/>
                </a:moveTo>
                <a:lnTo>
                  <a:pt x="1589437" y="0"/>
                </a:lnTo>
                <a:lnTo>
                  <a:pt x="1589437" y="1329166"/>
                </a:lnTo>
                <a:lnTo>
                  <a:pt x="0" y="132916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9445570" y="3027732"/>
            <a:ext cx="1777958" cy="473545"/>
            <a:chOff x="0" y="0"/>
            <a:chExt cx="358616" cy="955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58616" cy="95515"/>
            </a:xfrm>
            <a:custGeom>
              <a:avLst/>
              <a:gdLst/>
              <a:ahLst/>
              <a:cxnLst/>
              <a:rect l="l" t="t" r="r" b="b"/>
              <a:pathLst>
                <a:path w="358616" h="95515">
                  <a:moveTo>
                    <a:pt x="0" y="0"/>
                  </a:moveTo>
                  <a:lnTo>
                    <a:pt x="358616" y="0"/>
                  </a:lnTo>
                  <a:lnTo>
                    <a:pt x="358616" y="95515"/>
                  </a:lnTo>
                  <a:lnTo>
                    <a:pt x="0" y="9551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358616" cy="143140"/>
            </a:xfrm>
            <a:prstGeom prst="rect">
              <a:avLst/>
            </a:prstGeom>
          </p:spPr>
          <p:txBody>
            <a:bodyPr lIns="66333" tIns="66333" rIns="66333" bIns="66333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9542628" y="2989632"/>
            <a:ext cx="1848562" cy="524083"/>
          </a:xfrm>
          <a:custGeom>
            <a:avLst/>
            <a:gdLst/>
            <a:ahLst/>
            <a:cxnLst/>
            <a:rect l="l" t="t" r="r" b="b"/>
            <a:pathLst>
              <a:path w="1848562" h="524083">
                <a:moveTo>
                  <a:pt x="0" y="0"/>
                </a:moveTo>
                <a:lnTo>
                  <a:pt x="1848563" y="0"/>
                </a:lnTo>
                <a:lnTo>
                  <a:pt x="1848563" y="524083"/>
                </a:lnTo>
                <a:lnTo>
                  <a:pt x="0" y="52408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217" r="-217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942916" y="2293608"/>
            <a:ext cx="1150454" cy="696025"/>
          </a:xfrm>
          <a:custGeom>
            <a:avLst/>
            <a:gdLst/>
            <a:ahLst/>
            <a:cxnLst/>
            <a:rect l="l" t="t" r="r" b="b"/>
            <a:pathLst>
              <a:path w="1150454" h="696025">
                <a:moveTo>
                  <a:pt x="0" y="0"/>
                </a:moveTo>
                <a:lnTo>
                  <a:pt x="1150454" y="0"/>
                </a:lnTo>
                <a:lnTo>
                  <a:pt x="1150454" y="696024"/>
                </a:lnTo>
                <a:lnTo>
                  <a:pt x="0" y="6960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flipH="1">
            <a:off x="152400" y="2440741"/>
            <a:ext cx="2417554" cy="1929993"/>
          </a:xfrm>
          <a:custGeom>
            <a:avLst/>
            <a:gdLst/>
            <a:ahLst/>
            <a:cxnLst/>
            <a:rect l="l" t="t" r="r" b="b"/>
            <a:pathLst>
              <a:path w="2417554" h="1929993">
                <a:moveTo>
                  <a:pt x="2417554" y="0"/>
                </a:moveTo>
                <a:lnTo>
                  <a:pt x="0" y="0"/>
                </a:lnTo>
                <a:lnTo>
                  <a:pt x="0" y="1929993"/>
                </a:lnTo>
                <a:lnTo>
                  <a:pt x="2417554" y="1929993"/>
                </a:lnTo>
                <a:lnTo>
                  <a:pt x="2417554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 l="-468" r="-468"/>
            </a:stretch>
          </a:blipFill>
        </p:spPr>
      </p:sp>
      <p:sp>
        <p:nvSpPr>
          <p:cNvPr id="16" name="AutoShape 16"/>
          <p:cNvSpPr/>
          <p:nvPr/>
        </p:nvSpPr>
        <p:spPr>
          <a:xfrm>
            <a:off x="-419050" y="8208972"/>
            <a:ext cx="19067976" cy="0"/>
          </a:xfrm>
          <a:prstGeom prst="line">
            <a:avLst/>
          </a:prstGeom>
          <a:ln w="9525" cap="flat">
            <a:solidFill>
              <a:srgbClr val="000000">
                <a:alpha val="49804"/>
              </a:srgbClr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17" name="Freeform 17"/>
          <p:cNvSpPr/>
          <p:nvPr/>
        </p:nvSpPr>
        <p:spPr>
          <a:xfrm>
            <a:off x="8621648" y="5945373"/>
            <a:ext cx="1463054" cy="412398"/>
          </a:xfrm>
          <a:custGeom>
            <a:avLst/>
            <a:gdLst/>
            <a:ahLst/>
            <a:cxnLst/>
            <a:rect l="l" t="t" r="r" b="b"/>
            <a:pathLst>
              <a:path w="1463054" h="412398">
                <a:moveTo>
                  <a:pt x="0" y="0"/>
                </a:moveTo>
                <a:lnTo>
                  <a:pt x="1463054" y="0"/>
                </a:lnTo>
                <a:lnTo>
                  <a:pt x="1463054" y="412398"/>
                </a:lnTo>
                <a:lnTo>
                  <a:pt x="0" y="412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3154252" y="5945373"/>
            <a:ext cx="1463054" cy="412398"/>
          </a:xfrm>
          <a:custGeom>
            <a:avLst/>
            <a:gdLst/>
            <a:ahLst/>
            <a:cxnLst/>
            <a:rect l="l" t="t" r="r" b="b"/>
            <a:pathLst>
              <a:path w="1463054" h="412398">
                <a:moveTo>
                  <a:pt x="0" y="0"/>
                </a:moveTo>
                <a:lnTo>
                  <a:pt x="1463054" y="0"/>
                </a:lnTo>
                <a:lnTo>
                  <a:pt x="1463054" y="412398"/>
                </a:lnTo>
                <a:lnTo>
                  <a:pt x="0" y="4123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2667000" y="431376"/>
            <a:ext cx="13146740" cy="749724"/>
            <a:chOff x="0" y="0"/>
            <a:chExt cx="3633693" cy="20603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633693" cy="206039"/>
            </a:xfrm>
            <a:custGeom>
              <a:avLst/>
              <a:gdLst/>
              <a:ahLst/>
              <a:cxnLst/>
              <a:rect l="l" t="t" r="r" b="b"/>
              <a:pathLst>
                <a:path w="3633693" h="206039">
                  <a:moveTo>
                    <a:pt x="28618" y="0"/>
                  </a:moveTo>
                  <a:lnTo>
                    <a:pt x="3605075" y="0"/>
                  </a:lnTo>
                  <a:cubicBezTo>
                    <a:pt x="3620881" y="0"/>
                    <a:pt x="3633693" y="12813"/>
                    <a:pt x="3633693" y="28618"/>
                  </a:cubicBezTo>
                  <a:lnTo>
                    <a:pt x="3633693" y="177421"/>
                  </a:lnTo>
                  <a:cubicBezTo>
                    <a:pt x="3633693" y="185011"/>
                    <a:pt x="3630678" y="192290"/>
                    <a:pt x="3625311" y="197657"/>
                  </a:cubicBezTo>
                  <a:cubicBezTo>
                    <a:pt x="3619944" y="203024"/>
                    <a:pt x="3612665" y="206039"/>
                    <a:pt x="3605075" y="206039"/>
                  </a:cubicBezTo>
                  <a:lnTo>
                    <a:pt x="28618" y="206039"/>
                  </a:lnTo>
                  <a:cubicBezTo>
                    <a:pt x="12813" y="206039"/>
                    <a:pt x="0" y="193226"/>
                    <a:pt x="0" y="177421"/>
                  </a:cubicBezTo>
                  <a:lnTo>
                    <a:pt x="0" y="28618"/>
                  </a:lnTo>
                  <a:cubicBezTo>
                    <a:pt x="0" y="12813"/>
                    <a:pt x="12813" y="0"/>
                    <a:pt x="28618" y="0"/>
                  </a:cubicBezTo>
                  <a:close/>
                </a:path>
              </a:pathLst>
            </a:custGeom>
            <a:solidFill>
              <a:srgbClr val="0D3F73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633693" cy="2441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38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5842751" y="4682539"/>
            <a:ext cx="2150247" cy="2938065"/>
            <a:chOff x="0" y="0"/>
            <a:chExt cx="2866996" cy="3917421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866996" cy="3917421"/>
            </a:xfrm>
            <a:custGeom>
              <a:avLst/>
              <a:gdLst/>
              <a:ahLst/>
              <a:cxnLst/>
              <a:rect l="l" t="t" r="r" b="b"/>
              <a:pathLst>
                <a:path w="2866996" h="3917421">
                  <a:moveTo>
                    <a:pt x="0" y="0"/>
                  </a:moveTo>
                  <a:lnTo>
                    <a:pt x="2866996" y="0"/>
                  </a:lnTo>
                  <a:lnTo>
                    <a:pt x="2866996" y="3917421"/>
                  </a:lnTo>
                  <a:lnTo>
                    <a:pt x="0" y="39174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xmlns="" r:embed="rId19"/>
                  </a:ext>
                </a:extLst>
              </a:blip>
              <a:stretch>
                <a:fillRect t="-1997" b="-1997"/>
              </a:stretch>
            </a:blipFill>
          </p:spPr>
        </p:sp>
        <p:sp>
          <p:nvSpPr>
            <p:cNvPr id="24" name="TextBox 24"/>
            <p:cNvSpPr txBox="1"/>
            <p:nvPr/>
          </p:nvSpPr>
          <p:spPr>
            <a:xfrm>
              <a:off x="999061" y="220925"/>
              <a:ext cx="1458898" cy="744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4"/>
                </a:lnSpc>
              </a:pPr>
              <a:r>
                <a:rPr lang="en-US" sz="1994" b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Best  Price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56134" y="1606134"/>
              <a:ext cx="1944751" cy="744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4"/>
                </a:lnSpc>
              </a:pPr>
              <a:r>
                <a:rPr lang="en-US" sz="1994" b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Fastest Delivery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56134" y="3055556"/>
              <a:ext cx="1944751" cy="744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4"/>
                </a:lnSpc>
              </a:pPr>
              <a:r>
                <a:rPr lang="en-US" sz="1994" b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Flexible Credit</a:t>
              </a:r>
            </a:p>
          </p:txBody>
        </p:sp>
      </p:grpSp>
      <p:sp>
        <p:nvSpPr>
          <p:cNvPr id="27" name="Freeform 27"/>
          <p:cNvSpPr/>
          <p:nvPr/>
        </p:nvSpPr>
        <p:spPr>
          <a:xfrm>
            <a:off x="6065815" y="2829480"/>
            <a:ext cx="1352171" cy="791020"/>
          </a:xfrm>
          <a:custGeom>
            <a:avLst/>
            <a:gdLst/>
            <a:ahLst/>
            <a:cxnLst/>
            <a:rect l="l" t="t" r="r" b="b"/>
            <a:pathLst>
              <a:path w="1352171" h="791020">
                <a:moveTo>
                  <a:pt x="0" y="0"/>
                </a:moveTo>
                <a:lnTo>
                  <a:pt x="1352171" y="0"/>
                </a:lnTo>
                <a:lnTo>
                  <a:pt x="1352171" y="791020"/>
                </a:lnTo>
                <a:lnTo>
                  <a:pt x="0" y="79102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631959" y="2764521"/>
            <a:ext cx="1590677" cy="990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8"/>
              </a:lnSpc>
              <a:spcBef>
                <a:spcPct val="0"/>
              </a:spcBef>
            </a:pPr>
            <a:r>
              <a:rPr lang="en-US" sz="1884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Who’s the Right Supplier?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0" y="8689984"/>
            <a:ext cx="17981030" cy="850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Constrilink empowers procurement teams to choose the most cost-effective and reliable supplier - removing guesswork and enabling data-backed cement procurement.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093370" y="2041091"/>
            <a:ext cx="4055341" cy="4288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IN" sz="2000" b="1" dirty="0">
                <a:latin typeface="Montserrat Bold" panose="020B0604020202020204" charset="0"/>
              </a:rPr>
              <a:t>Supplier Optimization Model</a:t>
            </a:r>
            <a:endParaRPr lang="en-US" sz="2000" b="1" dirty="0">
              <a:solidFill>
                <a:srgbClr val="000000"/>
              </a:solidFill>
              <a:latin typeface="Montserrat Bold" panose="020B0604020202020204" charset="0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703457" y="3782425"/>
            <a:ext cx="2343471" cy="656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2"/>
              </a:lnSpc>
              <a:spcBef>
                <a:spcPct val="0"/>
              </a:spcBef>
            </a:pPr>
            <a:r>
              <a:rPr lang="en-US" sz="1894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Too many things to decide!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622292" y="543550"/>
            <a:ext cx="13062467" cy="431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3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Confused Between Cement Suppliers? We Help You Choose the Best </a:t>
            </a:r>
            <a:r>
              <a:rPr lang="en-US" sz="2400" b="1" dirty="0" smtClean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One</a:t>
            </a:r>
            <a:endParaRPr lang="en-US" sz="2400" b="1" dirty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3036544" y="2810430"/>
            <a:ext cx="2343471" cy="165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2"/>
              </a:lnSpc>
              <a:spcBef>
                <a:spcPct val="0"/>
              </a:spcBef>
            </a:pPr>
            <a:r>
              <a:rPr lang="en-US" sz="994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Shree Cement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3017494" y="3240505"/>
            <a:ext cx="2343471" cy="165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2"/>
              </a:lnSpc>
              <a:spcBef>
                <a:spcPct val="0"/>
              </a:spcBef>
            </a:pPr>
            <a:r>
              <a:rPr lang="en-US" sz="994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Ambuja Cement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036544" y="3672438"/>
            <a:ext cx="2343471" cy="165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2"/>
              </a:lnSpc>
              <a:spcBef>
                <a:spcPct val="0"/>
              </a:spcBef>
            </a:pPr>
            <a:r>
              <a:rPr lang="en-US" sz="994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Dalmia Cement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3055120" y="4037695"/>
            <a:ext cx="2343471" cy="165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2"/>
              </a:lnSpc>
              <a:spcBef>
                <a:spcPct val="0"/>
              </a:spcBef>
            </a:pPr>
            <a:r>
              <a:rPr lang="en-US" sz="994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Ultratech Cement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055120" y="2407072"/>
            <a:ext cx="2343471" cy="165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2"/>
              </a:lnSpc>
              <a:spcBef>
                <a:spcPct val="0"/>
              </a:spcBef>
            </a:pPr>
            <a:r>
              <a:rPr lang="en-US" sz="994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ACC Cement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315587" y="5347936"/>
            <a:ext cx="2637045" cy="2452452"/>
          </a:xfrm>
          <a:custGeom>
            <a:avLst/>
            <a:gdLst/>
            <a:ahLst/>
            <a:cxnLst/>
            <a:rect l="l" t="t" r="r" b="b"/>
            <a:pathLst>
              <a:path w="2637045" h="2452452">
                <a:moveTo>
                  <a:pt x="0" y="0"/>
                </a:moveTo>
                <a:lnTo>
                  <a:pt x="2637045" y="0"/>
                </a:lnTo>
                <a:lnTo>
                  <a:pt x="2637045" y="2452452"/>
                </a:lnTo>
                <a:lnTo>
                  <a:pt x="0" y="24524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14457" y="4900423"/>
            <a:ext cx="3223342" cy="2780133"/>
          </a:xfrm>
          <a:custGeom>
            <a:avLst/>
            <a:gdLst/>
            <a:ahLst/>
            <a:cxnLst/>
            <a:rect l="l" t="t" r="r" b="b"/>
            <a:pathLst>
              <a:path w="3223342" h="2780133">
                <a:moveTo>
                  <a:pt x="0" y="0"/>
                </a:moveTo>
                <a:lnTo>
                  <a:pt x="3223342" y="0"/>
                </a:lnTo>
                <a:lnTo>
                  <a:pt x="3223342" y="2780133"/>
                </a:lnTo>
                <a:lnTo>
                  <a:pt x="0" y="27801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05517" y="4337581"/>
            <a:ext cx="1318887" cy="3417940"/>
          </a:xfrm>
          <a:custGeom>
            <a:avLst/>
            <a:gdLst/>
            <a:ahLst/>
            <a:cxnLst/>
            <a:rect l="l" t="t" r="r" b="b"/>
            <a:pathLst>
              <a:path w="1318887" h="3417940">
                <a:moveTo>
                  <a:pt x="0" y="0"/>
                </a:moveTo>
                <a:lnTo>
                  <a:pt x="1318887" y="0"/>
                </a:lnTo>
                <a:lnTo>
                  <a:pt x="1318887" y="3417940"/>
                </a:lnTo>
                <a:lnTo>
                  <a:pt x="0" y="34179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 r="-211136" b="-9553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21792" y="6647994"/>
            <a:ext cx="1489111" cy="1107526"/>
          </a:xfrm>
          <a:custGeom>
            <a:avLst/>
            <a:gdLst/>
            <a:ahLst/>
            <a:cxnLst/>
            <a:rect l="l" t="t" r="r" b="b"/>
            <a:pathLst>
              <a:path w="1489111" h="1107526">
                <a:moveTo>
                  <a:pt x="0" y="0"/>
                </a:moveTo>
                <a:lnTo>
                  <a:pt x="1489111" y="0"/>
                </a:lnTo>
                <a:lnTo>
                  <a:pt x="1489111" y="1107527"/>
                </a:lnTo>
                <a:lnTo>
                  <a:pt x="0" y="110752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266934" y="6424084"/>
            <a:ext cx="1267603" cy="357306"/>
          </a:xfrm>
          <a:custGeom>
            <a:avLst/>
            <a:gdLst/>
            <a:ahLst/>
            <a:cxnLst/>
            <a:rect l="l" t="t" r="r" b="b"/>
            <a:pathLst>
              <a:path w="1267603" h="357306">
                <a:moveTo>
                  <a:pt x="0" y="0"/>
                </a:moveTo>
                <a:lnTo>
                  <a:pt x="1267603" y="0"/>
                </a:lnTo>
                <a:lnTo>
                  <a:pt x="1267603" y="357306"/>
                </a:lnTo>
                <a:lnTo>
                  <a:pt x="0" y="35730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6032523" y="5128524"/>
            <a:ext cx="2231270" cy="2671865"/>
          </a:xfrm>
          <a:custGeom>
            <a:avLst/>
            <a:gdLst/>
            <a:ahLst/>
            <a:cxnLst/>
            <a:rect l="l" t="t" r="r" b="b"/>
            <a:pathLst>
              <a:path w="2231270" h="2671865">
                <a:moveTo>
                  <a:pt x="2231269" y="0"/>
                </a:moveTo>
                <a:lnTo>
                  <a:pt x="0" y="0"/>
                </a:lnTo>
                <a:lnTo>
                  <a:pt x="0" y="2671864"/>
                </a:lnTo>
                <a:lnTo>
                  <a:pt x="2231269" y="2671864"/>
                </a:lnTo>
                <a:lnTo>
                  <a:pt x="2231269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grpSp>
        <p:nvGrpSpPr>
          <p:cNvPr id="29" name="Group 28"/>
          <p:cNvGrpSpPr/>
          <p:nvPr/>
        </p:nvGrpSpPr>
        <p:grpSpPr>
          <a:xfrm>
            <a:off x="2973410" y="4337581"/>
            <a:ext cx="3808390" cy="2086503"/>
            <a:chOff x="2492779" y="4337581"/>
            <a:chExt cx="4515343" cy="2300134"/>
          </a:xfrm>
        </p:grpSpPr>
        <p:sp>
          <p:nvSpPr>
            <p:cNvPr id="8" name="Freeform 8"/>
            <p:cNvSpPr/>
            <p:nvPr/>
          </p:nvSpPr>
          <p:spPr>
            <a:xfrm>
              <a:off x="2970781" y="4337581"/>
              <a:ext cx="3061742" cy="2300134"/>
            </a:xfrm>
            <a:custGeom>
              <a:avLst/>
              <a:gdLst/>
              <a:ahLst/>
              <a:cxnLst/>
              <a:rect l="l" t="t" r="r" b="b"/>
              <a:pathLst>
                <a:path w="3061742" h="2300134">
                  <a:moveTo>
                    <a:pt x="0" y="0"/>
                  </a:moveTo>
                  <a:lnTo>
                    <a:pt x="3061742" y="0"/>
                  </a:lnTo>
                  <a:lnTo>
                    <a:pt x="3061742" y="2300133"/>
                  </a:lnTo>
                  <a:lnTo>
                    <a:pt x="0" y="23001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9" name="Group 9"/>
            <p:cNvGrpSpPr/>
            <p:nvPr/>
          </p:nvGrpSpPr>
          <p:grpSpPr>
            <a:xfrm>
              <a:off x="3420935" y="4436777"/>
              <a:ext cx="2416397" cy="837860"/>
              <a:chOff x="0" y="0"/>
              <a:chExt cx="636417" cy="220671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6417" cy="220671"/>
              </a:xfrm>
              <a:custGeom>
                <a:avLst/>
                <a:gdLst/>
                <a:ahLst/>
                <a:cxnLst/>
                <a:rect l="l" t="t" r="r" b="b"/>
                <a:pathLst>
                  <a:path w="636417" h="220671">
                    <a:moveTo>
                      <a:pt x="636417" y="0"/>
                    </a:moveTo>
                    <a:lnTo>
                      <a:pt x="636417" y="220671"/>
                    </a:lnTo>
                    <a:lnTo>
                      <a:pt x="0" y="2206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636417" cy="2682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47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3504891" y="4817607"/>
              <a:ext cx="2491117" cy="2751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97"/>
                </a:lnSpc>
                <a:spcBef>
                  <a:spcPct val="0"/>
                </a:spcBef>
              </a:pPr>
              <a:r>
                <a:rPr lang="en-US" sz="1200" b="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Site E: Overstocked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492779" y="4502710"/>
              <a:ext cx="4515343" cy="2968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57"/>
                </a:lnSpc>
                <a:spcBef>
                  <a:spcPct val="0"/>
                </a:spcBef>
              </a:pPr>
              <a:r>
                <a:rPr lang="en-US" sz="1469" b="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Site A: </a:t>
              </a:r>
              <a:r>
                <a:rPr lang="en-US" sz="1469" b="1" dirty="0" smtClean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Stock out</a:t>
              </a:r>
              <a:endParaRPr lang="en-US" sz="146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  <p:sp>
          <p:nvSpPr>
            <p:cNvPr id="14" name="Freeform 14"/>
            <p:cNvSpPr/>
            <p:nvPr/>
          </p:nvSpPr>
          <p:spPr>
            <a:xfrm>
              <a:off x="3590053" y="4535860"/>
              <a:ext cx="165648" cy="220864"/>
            </a:xfrm>
            <a:custGeom>
              <a:avLst/>
              <a:gdLst/>
              <a:ahLst/>
              <a:cxnLst/>
              <a:rect l="l" t="t" r="r" b="b"/>
              <a:pathLst>
                <a:path w="165648" h="220864">
                  <a:moveTo>
                    <a:pt x="0" y="0"/>
                  </a:moveTo>
                  <a:lnTo>
                    <a:pt x="165648" y="0"/>
                  </a:lnTo>
                  <a:lnTo>
                    <a:pt x="165648" y="220864"/>
                  </a:lnTo>
                  <a:lnTo>
                    <a:pt x="0" y="2208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xmlns="" r:embed="rId1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3605095" y="4888704"/>
              <a:ext cx="150606" cy="204081"/>
            </a:xfrm>
            <a:custGeom>
              <a:avLst/>
              <a:gdLst/>
              <a:ahLst/>
              <a:cxnLst/>
              <a:rect l="l" t="t" r="r" b="b"/>
              <a:pathLst>
                <a:path w="165648" h="220864">
                  <a:moveTo>
                    <a:pt x="0" y="0"/>
                  </a:moveTo>
                  <a:lnTo>
                    <a:pt x="165648" y="0"/>
                  </a:lnTo>
                  <a:lnTo>
                    <a:pt x="165648" y="220864"/>
                  </a:lnTo>
                  <a:lnTo>
                    <a:pt x="0" y="2208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xmlns="" r:embed="rId18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6" name="Freeform 16"/>
          <p:cNvSpPr/>
          <p:nvPr/>
        </p:nvSpPr>
        <p:spPr>
          <a:xfrm>
            <a:off x="305517" y="2524712"/>
            <a:ext cx="2417554" cy="1912065"/>
          </a:xfrm>
          <a:custGeom>
            <a:avLst/>
            <a:gdLst/>
            <a:ahLst/>
            <a:cxnLst/>
            <a:rect l="l" t="t" r="r" b="b"/>
            <a:pathLst>
              <a:path w="2417554" h="1912065">
                <a:moveTo>
                  <a:pt x="0" y="0"/>
                </a:moveTo>
                <a:lnTo>
                  <a:pt x="2417554" y="0"/>
                </a:lnTo>
                <a:lnTo>
                  <a:pt x="2417554" y="1912065"/>
                </a:lnTo>
                <a:lnTo>
                  <a:pt x="0" y="191206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637276" y="2989403"/>
            <a:ext cx="1581152" cy="826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18"/>
              </a:lnSpc>
              <a:spcBef>
                <a:spcPct val="0"/>
              </a:spcBef>
            </a:pPr>
            <a:r>
              <a:rPr lang="en-US" sz="1584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Where should I send this cement now?</a:t>
            </a:r>
          </a:p>
        </p:txBody>
      </p:sp>
      <p:sp>
        <p:nvSpPr>
          <p:cNvPr id="18" name="Freeform 18"/>
          <p:cNvSpPr/>
          <p:nvPr/>
        </p:nvSpPr>
        <p:spPr>
          <a:xfrm>
            <a:off x="3586185" y="3532168"/>
            <a:ext cx="2238612" cy="674146"/>
          </a:xfrm>
          <a:custGeom>
            <a:avLst/>
            <a:gdLst/>
            <a:ahLst/>
            <a:cxnLst/>
            <a:rect l="l" t="t" r="r" b="b"/>
            <a:pathLst>
              <a:path w="2504394" h="710017">
                <a:moveTo>
                  <a:pt x="0" y="0"/>
                </a:moveTo>
                <a:lnTo>
                  <a:pt x="2504394" y="0"/>
                </a:lnTo>
                <a:lnTo>
                  <a:pt x="2504394" y="710016"/>
                </a:lnTo>
                <a:lnTo>
                  <a:pt x="0" y="710016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-217" r="-217"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837332" y="3740753"/>
            <a:ext cx="1150454" cy="696025"/>
          </a:xfrm>
          <a:custGeom>
            <a:avLst/>
            <a:gdLst/>
            <a:ahLst/>
            <a:cxnLst/>
            <a:rect l="l" t="t" r="r" b="b"/>
            <a:pathLst>
              <a:path w="1150454" h="696025">
                <a:moveTo>
                  <a:pt x="0" y="0"/>
                </a:moveTo>
                <a:lnTo>
                  <a:pt x="1150454" y="0"/>
                </a:lnTo>
                <a:lnTo>
                  <a:pt x="1150454" y="696024"/>
                </a:lnTo>
                <a:lnTo>
                  <a:pt x="0" y="696024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6831927" y="3472720"/>
            <a:ext cx="2693074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IN" sz="2000" dirty="0">
                <a:latin typeface="Montserrat Bold" panose="020B0604020202020204" charset="0"/>
              </a:rPr>
              <a:t>Intelligent Stock Allocation Model</a:t>
            </a:r>
            <a:endParaRPr lang="en-US" sz="2000" b="1" dirty="0">
              <a:solidFill>
                <a:srgbClr val="000000"/>
              </a:solidFill>
              <a:latin typeface="Montserrat Bold" panose="020B0604020202020204" charset="0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6412559" y="4097453"/>
            <a:ext cx="16230600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Dispatched to site with real demand</a:t>
            </a:r>
          </a:p>
        </p:txBody>
      </p:sp>
      <p:sp>
        <p:nvSpPr>
          <p:cNvPr id="22" name="AutoShape 22"/>
          <p:cNvSpPr/>
          <p:nvPr/>
        </p:nvSpPr>
        <p:spPr>
          <a:xfrm>
            <a:off x="-419050" y="7805151"/>
            <a:ext cx="19067976" cy="0"/>
          </a:xfrm>
          <a:prstGeom prst="line">
            <a:avLst/>
          </a:prstGeom>
          <a:ln w="9525" cap="flat">
            <a:solidFill>
              <a:srgbClr val="000000">
                <a:alpha val="49804"/>
              </a:srgbClr>
            </a:solidFill>
            <a:prstDash val="sysDash"/>
            <a:headEnd type="none" w="sm" len="sm"/>
            <a:tailEnd type="none" w="sm" len="sm"/>
          </a:ln>
        </p:spPr>
      </p:sp>
      <p:grpSp>
        <p:nvGrpSpPr>
          <p:cNvPr id="23" name="Group 23"/>
          <p:cNvGrpSpPr/>
          <p:nvPr/>
        </p:nvGrpSpPr>
        <p:grpSpPr>
          <a:xfrm>
            <a:off x="2963303" y="501060"/>
            <a:ext cx="12581497" cy="756240"/>
            <a:chOff x="0" y="0"/>
            <a:chExt cx="3501853" cy="19779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501853" cy="197799"/>
            </a:xfrm>
            <a:custGeom>
              <a:avLst/>
              <a:gdLst/>
              <a:ahLst/>
              <a:cxnLst/>
              <a:rect l="l" t="t" r="r" b="b"/>
              <a:pathLst>
                <a:path w="3501853" h="197799">
                  <a:moveTo>
                    <a:pt x="29696" y="0"/>
                  </a:moveTo>
                  <a:lnTo>
                    <a:pt x="3472157" y="0"/>
                  </a:lnTo>
                  <a:cubicBezTo>
                    <a:pt x="3480033" y="0"/>
                    <a:pt x="3487586" y="3129"/>
                    <a:pt x="3493155" y="8698"/>
                  </a:cubicBezTo>
                  <a:cubicBezTo>
                    <a:pt x="3498724" y="14267"/>
                    <a:pt x="3501853" y="21820"/>
                    <a:pt x="3501853" y="29696"/>
                  </a:cubicBezTo>
                  <a:lnTo>
                    <a:pt x="3501853" y="168103"/>
                  </a:lnTo>
                  <a:cubicBezTo>
                    <a:pt x="3501853" y="184504"/>
                    <a:pt x="3488558" y="197799"/>
                    <a:pt x="3472157" y="197799"/>
                  </a:cubicBezTo>
                  <a:lnTo>
                    <a:pt x="29696" y="197799"/>
                  </a:lnTo>
                  <a:cubicBezTo>
                    <a:pt x="21820" y="197799"/>
                    <a:pt x="14267" y="194671"/>
                    <a:pt x="8698" y="189102"/>
                  </a:cubicBezTo>
                  <a:cubicBezTo>
                    <a:pt x="3129" y="183533"/>
                    <a:pt x="0" y="175979"/>
                    <a:pt x="0" y="168103"/>
                  </a:cubicBezTo>
                  <a:lnTo>
                    <a:pt x="0" y="29696"/>
                  </a:lnTo>
                  <a:cubicBezTo>
                    <a:pt x="0" y="13295"/>
                    <a:pt x="13295" y="0"/>
                    <a:pt x="29696" y="0"/>
                  </a:cubicBezTo>
                  <a:close/>
                </a:path>
              </a:pathLst>
            </a:custGeom>
            <a:solidFill>
              <a:srgbClr val="0D3F73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3501853" cy="2358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38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637276" y="8429885"/>
            <a:ext cx="16642863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With Constrilink, you don’t just track cement - you manage it smartly across all sites, avoiding wastage and ensuring </a:t>
            </a:r>
            <a:r>
              <a:rPr lang="en-US" sz="2400" b="1" dirty="0">
                <a:latin typeface="Montserrat Bold" panose="020B0604020202020204" charset="0"/>
              </a:rPr>
              <a:t>smooth construction flow, and better planning across all project sites</a:t>
            </a:r>
            <a:r>
              <a:rPr lang="en-US" sz="2400" dirty="0" smtClean="0"/>
              <a:t>.</a:t>
            </a:r>
            <a:endParaRPr lang="en-US" sz="2400" b="1" dirty="0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3276481" y="639417"/>
            <a:ext cx="11963638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3"/>
              </a:lnSpc>
              <a:spcBef>
                <a:spcPct val="0"/>
              </a:spcBef>
            </a:pPr>
            <a:r>
              <a:rPr lang="en-US" sz="2673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Send Cement Where It’s Needed - Not Where It’s Already Piling </a:t>
            </a:r>
          </a:p>
        </p:txBody>
      </p:sp>
      <p:sp>
        <p:nvSpPr>
          <p:cNvPr id="30" name="Freeform 19"/>
          <p:cNvSpPr/>
          <p:nvPr/>
        </p:nvSpPr>
        <p:spPr>
          <a:xfrm>
            <a:off x="12802178" y="4685386"/>
            <a:ext cx="1150454" cy="696025"/>
          </a:xfrm>
          <a:custGeom>
            <a:avLst/>
            <a:gdLst/>
            <a:ahLst/>
            <a:cxnLst/>
            <a:rect l="l" t="t" r="r" b="b"/>
            <a:pathLst>
              <a:path w="1150454" h="696025">
                <a:moveTo>
                  <a:pt x="0" y="0"/>
                </a:moveTo>
                <a:lnTo>
                  <a:pt x="1150454" y="0"/>
                </a:lnTo>
                <a:lnTo>
                  <a:pt x="1150454" y="696024"/>
                </a:lnTo>
                <a:lnTo>
                  <a:pt x="0" y="696024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134</Words>
  <Application>Microsoft Office PowerPoint</Application>
  <PresentationFormat>Custom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Montserrat Bold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Green Simple and Professional Business Pitch Deck Presentation</dc:title>
  <dc:creator>Kinjal</dc:creator>
  <cp:lastModifiedBy>Kinjal</cp:lastModifiedBy>
  <cp:revision>7</cp:revision>
  <dcterms:created xsi:type="dcterms:W3CDTF">2006-08-16T00:00:00Z</dcterms:created>
  <dcterms:modified xsi:type="dcterms:W3CDTF">2025-06-29T07:06:28Z</dcterms:modified>
  <dc:identifier>DAGq31Yrr8k</dc:identifier>
</cp:coreProperties>
</file>