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aleway"/>
      <p:regular r:id="rId31"/>
      <p:bold r:id="rId32"/>
    </p:embeddedFont>
    <p:embeddedFont>
      <p:font typeface="Source Sans Pro"/>
      <p:regular r:id="rId33"/>
      <p:bold r:id="rId34"/>
      <p:italic r:id="rId35"/>
      <p:boldItalic r:id="rId36"/>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SourceSansPro-regular.fntdata"/><Relationship Id="rId10" Type="http://schemas.openxmlformats.org/officeDocument/2006/relationships/slide" Target="slides/slide6.xml"/><Relationship Id="rId32" Type="http://schemas.openxmlformats.org/officeDocument/2006/relationships/font" Target="fonts/Raleway-bold.fntdata"/><Relationship Id="rId13" Type="http://schemas.openxmlformats.org/officeDocument/2006/relationships/slide" Target="slides/slide9.xml"/><Relationship Id="rId35" Type="http://schemas.openxmlformats.org/officeDocument/2006/relationships/font" Target="fonts/SourceSansPro-italic.fntdata"/><Relationship Id="rId12" Type="http://schemas.openxmlformats.org/officeDocument/2006/relationships/slide" Target="slides/slide8.xml"/><Relationship Id="rId34" Type="http://schemas.openxmlformats.org/officeDocument/2006/relationships/font" Target="fonts/SourceSansPr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SourceSansPr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10" name="Shape 10"/>
          <p:cNvSpPr txBox="1"/>
          <p:nvPr>
            <p:ph type="ctrTitle"/>
          </p:nvPr>
        </p:nvSpPr>
        <p:spPr>
          <a:xfrm>
            <a:off x="485875" y="264475"/>
            <a:ext cx="8183700" cy="1473600"/>
          </a:xfrm>
          <a:prstGeom prst="rect">
            <a:avLst/>
          </a:prstGeom>
        </p:spPr>
        <p:txBody>
          <a:bodyPr anchorCtr="0" anchor="b" bIns="91425" lIns="91425" rIns="91425" tIns="91425"/>
          <a:lstStyle>
            <a:lvl1pPr>
              <a:spcBef>
                <a:spcPts val="0"/>
              </a:spcBef>
              <a:buSzPct val="100000"/>
              <a:defRPr sz="4200"/>
            </a:lvl1pPr>
            <a:lvl2pPr>
              <a:spcBef>
                <a:spcPts val="0"/>
              </a:spcBef>
              <a:buSzPct val="100000"/>
              <a:defRPr sz="4200"/>
            </a:lvl2pPr>
            <a:lvl3pPr>
              <a:spcBef>
                <a:spcPts val="0"/>
              </a:spcBef>
              <a:buSzPct val="100000"/>
              <a:defRPr sz="4200"/>
            </a:lvl3pPr>
            <a:lvl4pPr>
              <a:spcBef>
                <a:spcPts val="0"/>
              </a:spcBef>
              <a:buSzPct val="100000"/>
              <a:defRPr sz="4200"/>
            </a:lvl4pPr>
            <a:lvl5pPr>
              <a:spcBef>
                <a:spcPts val="0"/>
              </a:spcBef>
              <a:buSzPct val="100000"/>
              <a:defRPr sz="4200"/>
            </a:lvl5pPr>
            <a:lvl6pPr>
              <a:spcBef>
                <a:spcPts val="0"/>
              </a:spcBef>
              <a:buSzPct val="100000"/>
              <a:defRPr sz="4200"/>
            </a:lvl6pPr>
            <a:lvl7pPr>
              <a:spcBef>
                <a:spcPts val="0"/>
              </a:spcBef>
              <a:buSzPct val="100000"/>
              <a:defRPr sz="4200"/>
            </a:lvl7pPr>
            <a:lvl8pPr>
              <a:spcBef>
                <a:spcPts val="0"/>
              </a:spcBef>
              <a:buSzPct val="100000"/>
              <a:defRPr sz="4200"/>
            </a:lvl8pPr>
            <a:lvl9pPr>
              <a:spcBef>
                <a:spcPts val="0"/>
              </a:spcBef>
              <a:buSzPct val="100000"/>
              <a:defRPr sz="4200"/>
            </a:lvl9pPr>
          </a:lstStyle>
          <a:p/>
        </p:txBody>
      </p:sp>
      <p:sp>
        <p:nvSpPr>
          <p:cNvPr id="11" name="Shape 11"/>
          <p:cNvSpPr txBox="1"/>
          <p:nvPr>
            <p:ph idx="1" type="subTitle"/>
          </p:nvPr>
        </p:nvSpPr>
        <p:spPr>
          <a:xfrm>
            <a:off x="485875" y="1738075"/>
            <a:ext cx="8183700" cy="861000"/>
          </a:xfrm>
          <a:prstGeom prst="rect">
            <a:avLst/>
          </a:prstGeom>
        </p:spPr>
        <p:txBody>
          <a:bodyPr anchorCtr="0" anchor="t" bIns="91425" lIns="91425" rIns="91425" tIns="91425"/>
          <a:lstStyle>
            <a:lvl1pPr>
              <a:lnSpc>
                <a:spcPct val="100000"/>
              </a:lnSpc>
              <a:spcBef>
                <a:spcPts val="0"/>
              </a:spcBef>
              <a:spcAft>
                <a:spcPts val="0"/>
              </a:spcAft>
              <a:buSzPct val="100000"/>
              <a:buNone/>
              <a:defRPr sz="2400"/>
            </a:lvl1pPr>
            <a:lvl2pPr>
              <a:lnSpc>
                <a:spcPct val="100000"/>
              </a:lnSpc>
              <a:spcBef>
                <a:spcPts val="0"/>
              </a:spcBef>
              <a:spcAft>
                <a:spcPts val="0"/>
              </a:spcAft>
              <a:buSzPct val="100000"/>
              <a:buNone/>
              <a:defRPr sz="2400"/>
            </a:lvl2pPr>
            <a:lvl3pPr>
              <a:lnSpc>
                <a:spcPct val="100000"/>
              </a:lnSpc>
              <a:spcBef>
                <a:spcPts val="0"/>
              </a:spcBef>
              <a:spcAft>
                <a:spcPts val="0"/>
              </a:spcAft>
              <a:buSzPct val="100000"/>
              <a:buNone/>
              <a:defRPr sz="2400"/>
            </a:lvl3pPr>
            <a:lvl4pPr>
              <a:lnSpc>
                <a:spcPct val="100000"/>
              </a:lnSpc>
              <a:spcBef>
                <a:spcPts val="0"/>
              </a:spcBef>
              <a:spcAft>
                <a:spcPts val="0"/>
              </a:spcAft>
              <a:buSzPct val="100000"/>
              <a:buNone/>
              <a:defRPr sz="2400"/>
            </a:lvl4pPr>
            <a:lvl5pPr>
              <a:lnSpc>
                <a:spcPct val="100000"/>
              </a:lnSpc>
              <a:spcBef>
                <a:spcPts val="0"/>
              </a:spcBef>
              <a:spcAft>
                <a:spcPts val="0"/>
              </a:spcAft>
              <a:buSzPct val="100000"/>
              <a:buNone/>
              <a:defRPr sz="2400"/>
            </a:lvl5pPr>
            <a:lvl6pPr>
              <a:lnSpc>
                <a:spcPct val="100000"/>
              </a:lnSpc>
              <a:spcBef>
                <a:spcPts val="0"/>
              </a:spcBef>
              <a:spcAft>
                <a:spcPts val="0"/>
              </a:spcAft>
              <a:buSzPct val="100000"/>
              <a:buNone/>
              <a:defRPr sz="2400"/>
            </a:lvl6pPr>
            <a:lvl7pPr>
              <a:lnSpc>
                <a:spcPct val="100000"/>
              </a:lnSpc>
              <a:spcBef>
                <a:spcPts val="0"/>
              </a:spcBef>
              <a:spcAft>
                <a:spcPts val="0"/>
              </a:spcAft>
              <a:buSzPct val="100000"/>
              <a:buNone/>
              <a:defRPr sz="2400"/>
            </a:lvl7pPr>
            <a:lvl8pPr>
              <a:lnSpc>
                <a:spcPct val="100000"/>
              </a:lnSpc>
              <a:spcBef>
                <a:spcPts val="0"/>
              </a:spcBef>
              <a:spcAft>
                <a:spcPts val="0"/>
              </a:spcAft>
              <a:buSzPct val="100000"/>
              <a:buNone/>
              <a:defRPr sz="2400"/>
            </a:lvl8pPr>
            <a:lvl9pPr>
              <a:lnSpc>
                <a:spcPct val="100000"/>
              </a:lnSpc>
              <a:spcBef>
                <a:spcPts val="0"/>
              </a:spcBef>
              <a:spcAft>
                <a:spcPts val="0"/>
              </a:spcAft>
              <a:buSzPct val="100000"/>
              <a:buNone/>
              <a:defRPr sz="2400"/>
            </a:lvl9pPr>
          </a:lstStyle>
          <a:p/>
        </p:txBody>
      </p:sp>
      <p:sp>
        <p:nvSpPr>
          <p:cNvPr id="12" name="Shape 12"/>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48" name="Shape 48"/>
          <p:cNvSpPr txBox="1"/>
          <p:nvPr>
            <p:ph type="title"/>
          </p:nvPr>
        </p:nvSpPr>
        <p:spPr>
          <a:xfrm>
            <a:off x="311700" y="743000"/>
            <a:ext cx="8520599" cy="2006399"/>
          </a:xfrm>
          <a:prstGeom prst="rect">
            <a:avLst/>
          </a:prstGeom>
        </p:spPr>
        <p:txBody>
          <a:bodyPr anchorCtr="0" anchor="b" bIns="91425" lIns="91425" rIns="91425" tIns="91425"/>
          <a:lstStyle>
            <a:lvl1pPr algn="ctr">
              <a:spcBef>
                <a:spcPts val="0"/>
              </a:spcBef>
              <a:buSzPct val="100000"/>
              <a:buFont typeface="Source Sans Pro"/>
              <a:defRPr sz="12000">
                <a:latin typeface="Source Sans Pro"/>
                <a:ea typeface="Source Sans Pro"/>
                <a:cs typeface="Source Sans Pro"/>
                <a:sym typeface="Source Sans Pro"/>
              </a:defRPr>
            </a:lvl1pPr>
            <a:lvl2pPr algn="ctr">
              <a:spcBef>
                <a:spcPts val="0"/>
              </a:spcBef>
              <a:buSzPct val="100000"/>
              <a:buFont typeface="Source Sans Pro"/>
              <a:defRPr sz="12000">
                <a:latin typeface="Source Sans Pro"/>
                <a:ea typeface="Source Sans Pro"/>
                <a:cs typeface="Source Sans Pro"/>
                <a:sym typeface="Source Sans Pro"/>
              </a:defRPr>
            </a:lvl2pPr>
            <a:lvl3pPr algn="ctr">
              <a:spcBef>
                <a:spcPts val="0"/>
              </a:spcBef>
              <a:buSzPct val="100000"/>
              <a:buFont typeface="Source Sans Pro"/>
              <a:defRPr sz="12000">
                <a:latin typeface="Source Sans Pro"/>
                <a:ea typeface="Source Sans Pro"/>
                <a:cs typeface="Source Sans Pro"/>
                <a:sym typeface="Source Sans Pro"/>
              </a:defRPr>
            </a:lvl3pPr>
            <a:lvl4pPr algn="ctr">
              <a:spcBef>
                <a:spcPts val="0"/>
              </a:spcBef>
              <a:buSzPct val="100000"/>
              <a:buFont typeface="Source Sans Pro"/>
              <a:defRPr sz="12000">
                <a:latin typeface="Source Sans Pro"/>
                <a:ea typeface="Source Sans Pro"/>
                <a:cs typeface="Source Sans Pro"/>
                <a:sym typeface="Source Sans Pro"/>
              </a:defRPr>
            </a:lvl4pPr>
            <a:lvl5pPr algn="ctr">
              <a:spcBef>
                <a:spcPts val="0"/>
              </a:spcBef>
              <a:buSzPct val="100000"/>
              <a:buFont typeface="Source Sans Pro"/>
              <a:defRPr sz="12000">
                <a:latin typeface="Source Sans Pro"/>
                <a:ea typeface="Source Sans Pro"/>
                <a:cs typeface="Source Sans Pro"/>
                <a:sym typeface="Source Sans Pro"/>
              </a:defRPr>
            </a:lvl5pPr>
            <a:lvl6pPr algn="ctr">
              <a:spcBef>
                <a:spcPts val="0"/>
              </a:spcBef>
              <a:buSzPct val="100000"/>
              <a:buFont typeface="Source Sans Pro"/>
              <a:defRPr sz="12000">
                <a:latin typeface="Source Sans Pro"/>
                <a:ea typeface="Source Sans Pro"/>
                <a:cs typeface="Source Sans Pro"/>
                <a:sym typeface="Source Sans Pro"/>
              </a:defRPr>
            </a:lvl6pPr>
            <a:lvl7pPr algn="ctr">
              <a:spcBef>
                <a:spcPts val="0"/>
              </a:spcBef>
              <a:buSzPct val="100000"/>
              <a:buFont typeface="Source Sans Pro"/>
              <a:defRPr sz="12000">
                <a:latin typeface="Source Sans Pro"/>
                <a:ea typeface="Source Sans Pro"/>
                <a:cs typeface="Source Sans Pro"/>
                <a:sym typeface="Source Sans Pro"/>
              </a:defRPr>
            </a:lvl7pPr>
            <a:lvl8pPr algn="ctr">
              <a:spcBef>
                <a:spcPts val="0"/>
              </a:spcBef>
              <a:buSzPct val="100000"/>
              <a:buFont typeface="Source Sans Pro"/>
              <a:defRPr sz="12000">
                <a:latin typeface="Source Sans Pro"/>
                <a:ea typeface="Source Sans Pro"/>
                <a:cs typeface="Source Sans Pro"/>
                <a:sym typeface="Source Sans Pro"/>
              </a:defRPr>
            </a:lvl8pPr>
            <a:lvl9pPr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49" name="Shape 49"/>
          <p:cNvSpPr txBox="1"/>
          <p:nvPr>
            <p:ph idx="1" type="body"/>
          </p:nvPr>
        </p:nvSpPr>
        <p:spPr>
          <a:xfrm>
            <a:off x="311700" y="2845181"/>
            <a:ext cx="8520599" cy="1300800"/>
          </a:xfrm>
          <a:prstGeom prst="rect">
            <a:avLst/>
          </a:prstGeom>
        </p:spPr>
        <p:txBody>
          <a:bodyPr anchorCtr="0" anchor="t" bIns="91425" lIns="91425" rIns="91425" tIns="91425"/>
          <a:lstStyle>
            <a:lvl1pPr algn="ctr">
              <a:spcBef>
                <a:spcPts val="0"/>
              </a:spcBef>
              <a:buClr>
                <a:schemeClr val="lt1"/>
              </a:buClr>
              <a:defRPr>
                <a:solidFill>
                  <a:schemeClr val="lt1"/>
                </a:solidFill>
              </a:defRPr>
            </a:lvl1pPr>
            <a:lvl2pPr algn="ctr">
              <a:spcBef>
                <a:spcPts val="0"/>
              </a:spcBef>
              <a:buClr>
                <a:schemeClr val="lt1"/>
              </a:buClr>
              <a:defRPr>
                <a:solidFill>
                  <a:schemeClr val="lt1"/>
                </a:solidFill>
              </a:defRPr>
            </a:lvl2pPr>
            <a:lvl3pPr algn="ctr">
              <a:spcBef>
                <a:spcPts val="0"/>
              </a:spcBef>
              <a:buClr>
                <a:schemeClr val="lt1"/>
              </a:buClr>
              <a:defRPr>
                <a:solidFill>
                  <a:schemeClr val="lt1"/>
                </a:solidFill>
              </a:defRPr>
            </a:lvl3pPr>
            <a:lvl4pPr algn="ctr">
              <a:spcBef>
                <a:spcPts val="0"/>
              </a:spcBef>
              <a:buClr>
                <a:schemeClr val="lt1"/>
              </a:buClr>
              <a:defRPr>
                <a:solidFill>
                  <a:schemeClr val="lt1"/>
                </a:solidFill>
              </a:defRPr>
            </a:lvl4pPr>
            <a:lvl5pPr algn="ctr">
              <a:spcBef>
                <a:spcPts val="0"/>
              </a:spcBef>
              <a:buClr>
                <a:schemeClr val="lt1"/>
              </a:buClr>
              <a:defRPr>
                <a:solidFill>
                  <a:schemeClr val="lt1"/>
                </a:solidFill>
              </a:defRPr>
            </a:lvl5pPr>
            <a:lvl6pPr algn="ctr">
              <a:spcBef>
                <a:spcPts val="0"/>
              </a:spcBef>
              <a:buClr>
                <a:schemeClr val="lt1"/>
              </a:buClr>
              <a:defRPr>
                <a:solidFill>
                  <a:schemeClr val="lt1"/>
                </a:solidFill>
              </a:defRPr>
            </a:lvl6pPr>
            <a:lvl7pPr algn="ctr">
              <a:spcBef>
                <a:spcPts val="0"/>
              </a:spcBef>
              <a:buClr>
                <a:schemeClr val="lt1"/>
              </a:buClr>
              <a:defRPr>
                <a:solidFill>
                  <a:schemeClr val="lt1"/>
                </a:solidFill>
              </a:defRPr>
            </a:lvl7pPr>
            <a:lvl8pPr algn="ctr">
              <a:spcBef>
                <a:spcPts val="0"/>
              </a:spcBef>
              <a:buClr>
                <a:schemeClr val="lt1"/>
              </a:buClr>
              <a:defRPr>
                <a:solidFill>
                  <a:schemeClr val="lt1"/>
                </a:solidFill>
              </a:defRPr>
            </a:lvl8pPr>
            <a:lvl9pPr algn="ctr">
              <a:spcBef>
                <a:spcPts val="0"/>
              </a:spcBef>
              <a:buClr>
                <a:schemeClr val="lt1"/>
              </a:buClr>
              <a:defRPr>
                <a:solidFill>
                  <a:schemeClr val="lt1"/>
                </a:solidFill>
              </a:defRPr>
            </a:lvl9pPr>
          </a:lstStyle>
          <a:p/>
        </p:txBody>
      </p:sp>
      <p:sp>
        <p:nvSpPr>
          <p:cNvPr id="50" name="Shape 50"/>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1" name="Shape 51"/>
        <p:cNvGrpSpPr/>
        <p:nvPr/>
      </p:nvGrpSpPr>
      <p:grpSpPr>
        <a:xfrm>
          <a:off x="0" y="0"/>
          <a:ext cx="0" cy="0"/>
          <a:chOff x="0" y="0"/>
          <a:chExt cx="0" cy="0"/>
        </a:xfrm>
      </p:grpSpPr>
      <p:sp>
        <p:nvSpPr>
          <p:cNvPr id="52" name="Shape 52"/>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3" name="Shape 13"/>
        <p:cNvGrpSpPr/>
        <p:nvPr/>
      </p:nvGrpSpPr>
      <p:grpSpPr>
        <a:xfrm>
          <a:off x="0" y="0"/>
          <a:ext cx="0" cy="0"/>
          <a:chOff x="0" y="0"/>
          <a:chExt cx="0" cy="0"/>
        </a:xfrm>
      </p:grpSpPr>
      <p:sp>
        <p:nvSpPr>
          <p:cNvPr id="14" name="Shape 14"/>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15" name="Shape 15"/>
          <p:cNvSpPr txBox="1"/>
          <p:nvPr>
            <p:ph type="title"/>
          </p:nvPr>
        </p:nvSpPr>
        <p:spPr>
          <a:xfrm>
            <a:off x="485875" y="1714500"/>
            <a:ext cx="8183700" cy="785700"/>
          </a:xfrm>
          <a:prstGeom prst="rect">
            <a:avLst/>
          </a:prstGeom>
        </p:spPr>
        <p:txBody>
          <a:bodyPr anchorCtr="0" anchor="b" bIns="91425" lIns="91425" rIns="91425" tIns="91425"/>
          <a:lstStyle>
            <a:lvl1pPr>
              <a:spcBef>
                <a:spcPts val="0"/>
              </a:spcBef>
              <a:buSzPct val="100000"/>
              <a:defRPr sz="3600"/>
            </a:lvl1pPr>
            <a:lvl2pPr>
              <a:spcBef>
                <a:spcPts val="0"/>
              </a:spcBef>
              <a:buSzPct val="100000"/>
              <a:defRPr sz="3600"/>
            </a:lvl2pPr>
            <a:lvl3pPr>
              <a:spcBef>
                <a:spcPts val="0"/>
              </a:spcBef>
              <a:buSzPct val="100000"/>
              <a:defRPr sz="3600"/>
            </a:lvl3pPr>
            <a:lvl4pPr>
              <a:spcBef>
                <a:spcPts val="0"/>
              </a:spcBef>
              <a:buSzPct val="100000"/>
              <a:defRPr sz="3600"/>
            </a:lvl4pPr>
            <a:lvl5pPr>
              <a:spcBef>
                <a:spcPts val="0"/>
              </a:spcBef>
              <a:buSzPct val="100000"/>
              <a:defRPr sz="3600"/>
            </a:lvl5pPr>
            <a:lvl6pPr>
              <a:spcBef>
                <a:spcPts val="0"/>
              </a:spcBef>
              <a:buSzPct val="100000"/>
              <a:defRPr sz="3600"/>
            </a:lvl6pPr>
            <a:lvl7pPr>
              <a:spcBef>
                <a:spcPts val="0"/>
              </a:spcBef>
              <a:buSzPct val="100000"/>
              <a:defRPr sz="3600"/>
            </a:lvl7pPr>
            <a:lvl8pPr>
              <a:spcBef>
                <a:spcPts val="0"/>
              </a:spcBef>
              <a:buSzPct val="100000"/>
              <a:defRPr sz="3600"/>
            </a:lvl8pPr>
            <a:lvl9pPr>
              <a:spcBef>
                <a:spcPts val="0"/>
              </a:spcBef>
              <a:buSzPct val="100000"/>
              <a:defRPr sz="3600"/>
            </a:lvl9pPr>
          </a:lstStyle>
          <a:p/>
        </p:txBody>
      </p:sp>
      <p:sp>
        <p:nvSpPr>
          <p:cNvPr id="16" name="Shape 16"/>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599" cy="623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599" cy="623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4" name="Shape 24"/>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5" name="Shape 25"/>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599" cy="623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8" name="Shape 28"/>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1" name="Shape 31"/>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2" name="Shape 32"/>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04000" cy="4090800"/>
          </a:xfrm>
          <a:prstGeom prst="rect">
            <a:avLst/>
          </a:prstGeom>
        </p:spPr>
        <p:txBody>
          <a:bodyPr anchorCtr="0" anchor="ctr"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636800" y="80700"/>
            <a:ext cx="4426499" cy="4982099"/>
          </a:xfrm>
          <a:prstGeom prst="rect">
            <a:avLst/>
          </a:prstGeom>
          <a:solidFill>
            <a:schemeClr val="accent2"/>
          </a:solidFill>
          <a:ln>
            <a:noFill/>
          </a:ln>
        </p:spPr>
        <p:txBody>
          <a:bodyPr anchorCtr="0" anchor="ctr" bIns="91425" lIns="91425" rIns="91425" tIns="91425">
            <a:noAutofit/>
          </a:bodyPr>
          <a:lstStyle/>
          <a:p>
            <a:pPr>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181700"/>
            <a:ext cx="4045199" cy="1533600"/>
          </a:xfrm>
          <a:prstGeom prst="rect">
            <a:avLst/>
          </a:prstGeom>
        </p:spPr>
        <p:txBody>
          <a:bodyPr anchorCtr="0" anchor="b" bIns="91425" lIns="91425" rIns="91425" tIns="91425"/>
          <a:lstStyle>
            <a:lvl1pPr algn="ctr">
              <a:spcBef>
                <a:spcPts val="0"/>
              </a:spcBef>
              <a:buSzPct val="100000"/>
              <a:defRPr sz="3800"/>
            </a:lvl1pPr>
            <a:lvl2pPr algn="ctr">
              <a:spcBef>
                <a:spcPts val="0"/>
              </a:spcBef>
              <a:buSzPct val="100000"/>
              <a:defRPr sz="3800"/>
            </a:lvl2pPr>
            <a:lvl3pPr algn="ctr">
              <a:spcBef>
                <a:spcPts val="0"/>
              </a:spcBef>
              <a:buSzPct val="100000"/>
              <a:defRPr sz="3800"/>
            </a:lvl3pPr>
            <a:lvl4pPr algn="ctr">
              <a:spcBef>
                <a:spcPts val="0"/>
              </a:spcBef>
              <a:buSzPct val="100000"/>
              <a:defRPr sz="3800"/>
            </a:lvl4pPr>
            <a:lvl5pPr algn="ctr">
              <a:spcBef>
                <a:spcPts val="0"/>
              </a:spcBef>
              <a:buSzPct val="100000"/>
              <a:defRPr sz="3800"/>
            </a:lvl5pPr>
            <a:lvl6pPr algn="ctr">
              <a:spcBef>
                <a:spcPts val="0"/>
              </a:spcBef>
              <a:buSzPct val="100000"/>
              <a:defRPr sz="3800"/>
            </a:lvl6pPr>
            <a:lvl7pPr algn="ctr">
              <a:spcBef>
                <a:spcPts val="0"/>
              </a:spcBef>
              <a:buSzPct val="100000"/>
              <a:defRPr sz="3800"/>
            </a:lvl7pPr>
            <a:lvl8pPr algn="ctr">
              <a:spcBef>
                <a:spcPts val="0"/>
              </a:spcBef>
              <a:buSzPct val="100000"/>
              <a:defRPr sz="3800"/>
            </a:lvl8pPr>
            <a:lvl9pPr algn="ctr">
              <a:spcBef>
                <a:spcPts val="0"/>
              </a:spcBef>
              <a:buSzPct val="100000"/>
              <a:defRPr sz="3800"/>
            </a:lvl9pPr>
          </a:lstStyle>
          <a:p/>
        </p:txBody>
      </p:sp>
      <p:sp>
        <p:nvSpPr>
          <p:cNvPr id="40" name="Shape 40"/>
          <p:cNvSpPr txBox="1"/>
          <p:nvPr>
            <p:ph idx="1" type="subTitle"/>
          </p:nvPr>
        </p:nvSpPr>
        <p:spPr>
          <a:xfrm>
            <a:off x="265500" y="2769000"/>
            <a:ext cx="4045199" cy="13455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1" name="Shape 41"/>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2" name="Shape 42"/>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SzPct val="100000"/>
              <a:buNone/>
              <a:defRPr sz="2100"/>
            </a:lvl1pPr>
          </a:lstStyle>
          <a:p/>
        </p:txBody>
      </p:sp>
      <p:sp>
        <p:nvSpPr>
          <p:cNvPr id="45" name="Shape 45"/>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623400"/>
          </a:xfrm>
          <a:prstGeom prst="rect">
            <a:avLst/>
          </a:prstGeom>
          <a:noFill/>
          <a:ln>
            <a:noFill/>
          </a:ln>
        </p:spPr>
        <p:txBody>
          <a:bodyPr anchorCtr="0" anchor="t" bIns="91425" lIns="91425" rIns="91425" tIns="91425"/>
          <a:lstStyle>
            <a:lvl1pPr>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7" name="Shape 7"/>
          <p:cNvSpPr txBox="1"/>
          <p:nvPr>
            <p:ph idx="12" type="sldNum"/>
          </p:nvPr>
        </p:nvSpPr>
        <p:spPr>
          <a:xfrm>
            <a:off x="8497999" y="4688758"/>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3.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4.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0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cleartrip.com/api/docs/air-api/" TargetMode="External"/><Relationship Id="rId4" Type="http://schemas.openxmlformats.org/officeDocument/2006/relationships/hyperlink" Target="https://flightaware.com/commercial/flightxml/" TargetMode="External"/><Relationship Id="rId5" Type="http://schemas.openxmlformats.org/officeDocument/2006/relationships/hyperlink" Target="http://openflights.org/data.html" TargetMode="External"/><Relationship Id="rId6" Type="http://schemas.openxmlformats.org/officeDocument/2006/relationships/hyperlink" Target="http://flightwis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ctrTitle"/>
          </p:nvPr>
        </p:nvSpPr>
        <p:spPr>
          <a:xfrm>
            <a:off x="167100" y="1268825"/>
            <a:ext cx="8976900" cy="828599"/>
          </a:xfrm>
          <a:prstGeom prst="rect">
            <a:avLst/>
          </a:prstGeom>
        </p:spPr>
        <p:txBody>
          <a:bodyPr anchorCtr="0" anchor="b" bIns="91425" lIns="91425" rIns="91425" tIns="91425">
            <a:noAutofit/>
          </a:bodyPr>
          <a:lstStyle/>
          <a:p>
            <a:pPr rtl="0" algn="ctr">
              <a:spcBef>
                <a:spcPts val="0"/>
              </a:spcBef>
              <a:buNone/>
            </a:pPr>
            <a:r>
              <a:rPr lang="en"/>
              <a:t>AIRLINE RESERVATION SYSTEM</a:t>
            </a:r>
          </a:p>
          <a:p>
            <a:pPr algn="ctr">
              <a:spcBef>
                <a:spcPts val="0"/>
              </a:spcBef>
              <a:buNone/>
            </a:pPr>
            <a:r>
              <a:rPr lang="en" sz="2400">
                <a:latin typeface="Source Sans Pro"/>
                <a:ea typeface="Source Sans Pro"/>
                <a:cs typeface="Source Sans Pro"/>
                <a:sym typeface="Source Sans Pro"/>
              </a:rPr>
              <a:t>CMPE 226</a:t>
            </a:r>
            <a:r>
              <a:rPr lang="en"/>
              <a:t>	</a:t>
            </a:r>
          </a:p>
        </p:txBody>
      </p:sp>
      <p:sp>
        <p:nvSpPr>
          <p:cNvPr id="58" name="Shape 58"/>
          <p:cNvSpPr txBox="1"/>
          <p:nvPr>
            <p:ph idx="1" type="subTitle"/>
          </p:nvPr>
        </p:nvSpPr>
        <p:spPr>
          <a:xfrm>
            <a:off x="1661250" y="2794602"/>
            <a:ext cx="4809599" cy="781500"/>
          </a:xfrm>
          <a:prstGeom prst="rect">
            <a:avLst/>
          </a:prstGeom>
        </p:spPr>
        <p:txBody>
          <a:bodyPr anchorCtr="0" anchor="t" bIns="91425" lIns="91425" rIns="91425" tIns="91425">
            <a:noAutofit/>
          </a:bodyPr>
          <a:lstStyle/>
          <a:p>
            <a:pPr rtl="0" algn="ctr">
              <a:spcBef>
                <a:spcPts val="0"/>
              </a:spcBef>
              <a:buNone/>
            </a:pPr>
            <a:r>
              <a:rPr lang="en">
                <a:solidFill>
                  <a:srgbClr val="000000"/>
                </a:solidFill>
              </a:rPr>
              <a:t>By  </a:t>
            </a:r>
          </a:p>
          <a:p>
            <a:pPr rtl="0" algn="ctr">
              <a:spcBef>
                <a:spcPts val="0"/>
              </a:spcBef>
              <a:buNone/>
            </a:pPr>
            <a:r>
              <a:rPr lang="en">
                <a:solidFill>
                  <a:srgbClr val="000000"/>
                </a:solidFill>
              </a:rPr>
              <a:t>Team Include </a:t>
            </a:r>
          </a:p>
          <a:p>
            <a:pPr algn="ctr">
              <a:spcBef>
                <a:spcPts val="0"/>
              </a:spcBef>
              <a:buNone/>
            </a:pPr>
            <a:r>
              <a:rPr lang="en">
                <a:solidFill>
                  <a:srgbClr val="000000"/>
                </a:solidFill>
              </a:rPr>
              <a:t>Gokul, Harsha, Kiran &amp; Navdeep</a:t>
            </a:r>
            <a:r>
              <a:rPr lang="en"/>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Queries Used(Contd..)</a:t>
            </a:r>
          </a:p>
        </p:txBody>
      </p:sp>
      <p:sp>
        <p:nvSpPr>
          <p:cNvPr id="112" name="Shape 112"/>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t>4.  </a:t>
            </a:r>
            <a:r>
              <a:rPr lang="en">
                <a:solidFill>
                  <a:srgbClr val="000000"/>
                </a:solidFill>
              </a:rPr>
              <a:t>Query to fetch Airline details:</a:t>
            </a:r>
          </a:p>
          <a:p>
            <a:pPr indent="457200" lvl="0">
              <a:spcBef>
                <a:spcPts val="0"/>
              </a:spcBef>
              <a:buNone/>
            </a:pPr>
            <a:r>
              <a:rPr lang="en" sz="1200">
                <a:solidFill>
                  <a:srgbClr val="000000"/>
                </a:solidFill>
                <a:highlight>
                  <a:srgbClr val="FEFEFE"/>
                </a:highlight>
                <a:latin typeface="Arial"/>
                <a:ea typeface="Arial"/>
                <a:cs typeface="Arial"/>
                <a:sym typeface="Arial"/>
              </a:rPr>
              <a:t>$sql = "SELECT * from airlines where name = '$name'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Haversine Formula</a:t>
            </a:r>
          </a:p>
        </p:txBody>
      </p:sp>
      <p:sp>
        <p:nvSpPr>
          <p:cNvPr id="118" name="Shape 118"/>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solidFill>
                  <a:srgbClr val="000000"/>
                </a:solidFill>
              </a:rPr>
              <a:t>Haversine formula is an important equation used in navigation to determine distance between two places using their latitudes and longitudes.</a:t>
            </a:r>
          </a:p>
          <a:p>
            <a:pPr rtl="0">
              <a:spcBef>
                <a:spcPts val="0"/>
              </a:spcBef>
              <a:buNone/>
            </a:pPr>
            <a:r>
              <a:t/>
            </a:r>
            <a:endParaRPr>
              <a:solidFill>
                <a:srgbClr val="000000"/>
              </a:solidFill>
            </a:endParaRPr>
          </a:p>
          <a:p>
            <a:pPr rtl="0">
              <a:spcBef>
                <a:spcPts val="0"/>
              </a:spcBef>
              <a:buNone/>
            </a:pPr>
            <a:r>
              <a:t/>
            </a:r>
            <a:endParaRPr>
              <a:solidFill>
                <a:srgbClr val="000000"/>
              </a:solidFill>
            </a:endParaRPr>
          </a:p>
          <a:p>
            <a:pPr>
              <a:spcBef>
                <a:spcPts val="0"/>
              </a:spcBef>
              <a:buNone/>
            </a:pPr>
            <a:r>
              <a:rPr lang="en">
                <a:solidFill>
                  <a:srgbClr val="000000"/>
                </a:solidFill>
              </a:rPr>
              <a:t>We use it to compute the fare between two locations.</a:t>
            </a:r>
          </a:p>
        </p:txBody>
      </p:sp>
      <p:pic>
        <p:nvPicPr>
          <p:cNvPr id="119" name="Shape 119"/>
          <p:cNvPicPr preferRelativeResize="0"/>
          <p:nvPr/>
        </p:nvPicPr>
        <p:blipFill>
          <a:blip r:embed="rId3">
            <a:alphaModFix/>
          </a:blip>
          <a:stretch>
            <a:fillRect/>
          </a:stretch>
        </p:blipFill>
        <p:spPr>
          <a:xfrm>
            <a:off x="2123437" y="2385187"/>
            <a:ext cx="4676775" cy="5619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Features</a:t>
            </a:r>
          </a:p>
        </p:txBody>
      </p:sp>
      <p:sp>
        <p:nvSpPr>
          <p:cNvPr id="125" name="Shape 12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Fare calculation according to distance</a:t>
            </a:r>
          </a:p>
          <a:p>
            <a:pPr indent="-228600" lvl="0" marL="457200" rtl="0">
              <a:spcBef>
                <a:spcPts val="0"/>
              </a:spcBef>
              <a:buClr>
                <a:srgbClr val="000000"/>
              </a:buClr>
            </a:pPr>
            <a:r>
              <a:rPr lang="en">
                <a:solidFill>
                  <a:srgbClr val="000000"/>
                </a:solidFill>
              </a:rPr>
              <a:t>Large Dataset used for detailing on airports.</a:t>
            </a:r>
          </a:p>
          <a:p>
            <a:pPr indent="-228600" lvl="0" marL="457200" rtl="0">
              <a:spcBef>
                <a:spcPts val="0"/>
              </a:spcBef>
              <a:buClr>
                <a:srgbClr val="000000"/>
              </a:buClr>
            </a:pPr>
            <a:r>
              <a:rPr lang="en">
                <a:solidFill>
                  <a:srgbClr val="000000"/>
                </a:solidFill>
              </a:rPr>
              <a:t>Autocomplete feature with the help of jquery and ajax.</a:t>
            </a:r>
          </a:p>
          <a:p>
            <a:pPr indent="-228600" lvl="0" marL="457200" rtl="0">
              <a:spcBef>
                <a:spcPts val="0"/>
              </a:spcBef>
              <a:buClr>
                <a:srgbClr val="000000"/>
              </a:buClr>
            </a:pPr>
            <a:r>
              <a:rPr lang="en">
                <a:solidFill>
                  <a:srgbClr val="000000"/>
                </a:solidFill>
              </a:rPr>
              <a:t>Generates itinerary for each successful transaction.</a:t>
            </a:r>
          </a:p>
          <a:p>
            <a:pPr indent="-228600" lvl="0" marL="457200" rtl="0">
              <a:spcBef>
                <a:spcPts val="0"/>
              </a:spcBef>
              <a:buClr>
                <a:srgbClr val="000000"/>
              </a:buClr>
            </a:pPr>
            <a:r>
              <a:rPr lang="en">
                <a:solidFill>
                  <a:srgbClr val="000000"/>
                </a:solidFill>
              </a:rPr>
              <a:t>Pictorial representation of data.</a:t>
            </a:r>
          </a:p>
          <a:p>
            <a:pPr indent="-228600" lvl="0" marL="457200" rtl="0">
              <a:spcBef>
                <a:spcPts val="0"/>
              </a:spcBef>
              <a:buClr>
                <a:srgbClr val="000000"/>
              </a:buClr>
            </a:pPr>
            <a:r>
              <a:rPr lang="en">
                <a:solidFill>
                  <a:srgbClr val="000000"/>
                </a:solidFill>
              </a:rPr>
              <a:t>Works like a real time reservation setup.</a:t>
            </a:r>
          </a:p>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CIS database upload part</a:t>
            </a:r>
          </a:p>
        </p:txBody>
      </p:sp>
      <p:sp>
        <p:nvSpPr>
          <p:cNvPr id="131" name="Shape 13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solidFill>
                <a:srgbClr val="000000"/>
              </a:solidFill>
            </a:endParaRPr>
          </a:p>
          <a:p>
            <a:pPr lvl="0" rtl="0">
              <a:spcBef>
                <a:spcPts val="0"/>
              </a:spcBef>
              <a:buNone/>
            </a:pPr>
            <a:r>
              <a:t/>
            </a:r>
            <a:endParaRPr/>
          </a:p>
        </p:txBody>
      </p:sp>
      <p:pic>
        <p:nvPicPr>
          <p:cNvPr id="132" name="Shape 132"/>
          <p:cNvPicPr preferRelativeResize="0"/>
          <p:nvPr/>
        </p:nvPicPr>
        <p:blipFill>
          <a:blip r:embed="rId3">
            <a:alphaModFix/>
          </a:blip>
          <a:stretch>
            <a:fillRect/>
          </a:stretch>
        </p:blipFill>
        <p:spPr>
          <a:xfrm>
            <a:off x="450150" y="1152475"/>
            <a:ext cx="7248098" cy="38550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Data Validation</a:t>
            </a:r>
          </a:p>
        </p:txBody>
      </p:sp>
      <p:sp>
        <p:nvSpPr>
          <p:cNvPr id="138" name="Shape 138"/>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39" name="Shape 139"/>
          <p:cNvPicPr preferRelativeResize="0"/>
          <p:nvPr/>
        </p:nvPicPr>
        <p:blipFill>
          <a:blip r:embed="rId3">
            <a:alphaModFix/>
          </a:blip>
          <a:stretch>
            <a:fillRect/>
          </a:stretch>
        </p:blipFill>
        <p:spPr>
          <a:xfrm>
            <a:off x="408425" y="1152462"/>
            <a:ext cx="6438900" cy="29051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Application</a:t>
            </a:r>
          </a:p>
        </p:txBody>
      </p:sp>
      <p:pic>
        <p:nvPicPr>
          <p:cNvPr id="145" name="Shape 145"/>
          <p:cNvPicPr preferRelativeResize="0"/>
          <p:nvPr/>
        </p:nvPicPr>
        <p:blipFill>
          <a:blip r:embed="rId3">
            <a:alphaModFix/>
          </a:blip>
          <a:stretch>
            <a:fillRect/>
          </a:stretch>
        </p:blipFill>
        <p:spPr>
          <a:xfrm>
            <a:off x="763050" y="1130037"/>
            <a:ext cx="6400800" cy="31527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Application(Contd..)</a:t>
            </a:r>
          </a:p>
        </p:txBody>
      </p:sp>
      <p:pic>
        <p:nvPicPr>
          <p:cNvPr id="151" name="Shape 151"/>
          <p:cNvPicPr preferRelativeResize="0"/>
          <p:nvPr/>
        </p:nvPicPr>
        <p:blipFill>
          <a:blip r:embed="rId3">
            <a:alphaModFix/>
          </a:blip>
          <a:stretch>
            <a:fillRect/>
          </a:stretch>
        </p:blipFill>
        <p:spPr>
          <a:xfrm>
            <a:off x="384800" y="1059150"/>
            <a:ext cx="8447499" cy="3247183"/>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Application(Contd..)</a:t>
            </a:r>
          </a:p>
        </p:txBody>
      </p:sp>
      <p:pic>
        <p:nvPicPr>
          <p:cNvPr id="157" name="Shape 157"/>
          <p:cNvPicPr preferRelativeResize="0"/>
          <p:nvPr/>
        </p:nvPicPr>
        <p:blipFill>
          <a:blip r:embed="rId3">
            <a:alphaModFix/>
          </a:blip>
          <a:stretch>
            <a:fillRect/>
          </a:stretch>
        </p:blipFill>
        <p:spPr>
          <a:xfrm>
            <a:off x="848187" y="1270762"/>
            <a:ext cx="7077075" cy="30765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Application(Contd..)</a:t>
            </a:r>
          </a:p>
        </p:txBody>
      </p:sp>
      <p:pic>
        <p:nvPicPr>
          <p:cNvPr id="163" name="Shape 163"/>
          <p:cNvPicPr preferRelativeResize="0"/>
          <p:nvPr/>
        </p:nvPicPr>
        <p:blipFill>
          <a:blip r:embed="rId3">
            <a:alphaModFix/>
          </a:blip>
          <a:stretch>
            <a:fillRect/>
          </a:stretch>
        </p:blipFill>
        <p:spPr>
          <a:xfrm>
            <a:off x="728900" y="1155000"/>
            <a:ext cx="5981700" cy="333375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Application(Contd..)</a:t>
            </a:r>
          </a:p>
        </p:txBody>
      </p:sp>
      <p:pic>
        <p:nvPicPr>
          <p:cNvPr id="169" name="Shape 169"/>
          <p:cNvPicPr preferRelativeResize="0"/>
          <p:nvPr/>
        </p:nvPicPr>
        <p:blipFill>
          <a:blip r:embed="rId3">
            <a:alphaModFix/>
          </a:blip>
          <a:stretch>
            <a:fillRect/>
          </a:stretch>
        </p:blipFill>
        <p:spPr>
          <a:xfrm>
            <a:off x="630700" y="4178062"/>
            <a:ext cx="5086350" cy="714375"/>
          </a:xfrm>
          <a:prstGeom prst="rect">
            <a:avLst/>
          </a:prstGeom>
          <a:noFill/>
          <a:ln>
            <a:noFill/>
          </a:ln>
        </p:spPr>
      </p:pic>
      <p:pic>
        <p:nvPicPr>
          <p:cNvPr id="170" name="Shape 170"/>
          <p:cNvPicPr preferRelativeResize="0"/>
          <p:nvPr/>
        </p:nvPicPr>
        <p:blipFill>
          <a:blip r:embed="rId4">
            <a:alphaModFix/>
          </a:blip>
          <a:stretch>
            <a:fillRect/>
          </a:stretch>
        </p:blipFill>
        <p:spPr>
          <a:xfrm>
            <a:off x="554750" y="1068423"/>
            <a:ext cx="7715250" cy="31096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599" cy="623400"/>
          </a:xfrm>
          <a:prstGeom prst="rect">
            <a:avLst/>
          </a:prstGeom>
        </p:spPr>
        <p:txBody>
          <a:bodyPr anchorCtr="0" anchor="t" bIns="91425" lIns="91425" rIns="91425" tIns="91425">
            <a:noAutofit/>
          </a:bodyPr>
          <a:lstStyle/>
          <a:p>
            <a:pPr rtl="0">
              <a:lnSpc>
                <a:spcPct val="115000"/>
              </a:lnSpc>
              <a:spcBef>
                <a:spcPts val="600"/>
              </a:spcBef>
              <a:buNone/>
            </a:pPr>
            <a:r>
              <a:rPr lang="en">
                <a:solidFill>
                  <a:srgbClr val="000000"/>
                </a:solidFill>
              </a:rPr>
              <a:t>Agenda</a:t>
            </a:r>
          </a:p>
        </p:txBody>
      </p:sp>
      <p:sp>
        <p:nvSpPr>
          <p:cNvPr id="64" name="Shape 64"/>
          <p:cNvSpPr txBox="1"/>
          <p:nvPr>
            <p:ph idx="1" type="body"/>
          </p:nvPr>
        </p:nvSpPr>
        <p:spPr>
          <a:xfrm>
            <a:off x="311700" y="1314175"/>
            <a:ext cx="8520599" cy="3592800"/>
          </a:xfrm>
          <a:prstGeom prst="rect">
            <a:avLst/>
          </a:prstGeom>
        </p:spPr>
        <p:txBody>
          <a:bodyPr anchorCtr="0" anchor="t" bIns="91425" lIns="91425" rIns="91425" tIns="91425">
            <a:noAutofit/>
          </a:bodyPr>
          <a:lstStyle/>
          <a:p>
            <a:pPr indent="-228600" lvl="0" marL="457200" rtl="0">
              <a:spcBef>
                <a:spcPts val="600"/>
              </a:spcBef>
              <a:spcAft>
                <a:spcPts val="0"/>
              </a:spcAft>
              <a:buClr>
                <a:srgbClr val="000000"/>
              </a:buClr>
            </a:pPr>
            <a:r>
              <a:rPr lang="en">
                <a:solidFill>
                  <a:schemeClr val="dk2"/>
                </a:solidFill>
              </a:rPr>
              <a:t>Technologies Used</a:t>
            </a:r>
          </a:p>
          <a:p>
            <a:pPr indent="-228600" lvl="0" marL="457200" rtl="0">
              <a:spcBef>
                <a:spcPts val="600"/>
              </a:spcBef>
              <a:spcAft>
                <a:spcPts val="0"/>
              </a:spcAft>
              <a:buClr>
                <a:srgbClr val="000000"/>
              </a:buClr>
            </a:pPr>
            <a:r>
              <a:rPr lang="en">
                <a:solidFill>
                  <a:srgbClr val="000000"/>
                </a:solidFill>
              </a:rPr>
              <a:t>Data Selection</a:t>
            </a:r>
          </a:p>
          <a:p>
            <a:pPr indent="-228600" lvl="0" marL="457200" rtl="0">
              <a:spcBef>
                <a:spcPts val="700"/>
              </a:spcBef>
              <a:spcAft>
                <a:spcPts val="0"/>
              </a:spcAft>
              <a:buClr>
                <a:srgbClr val="000000"/>
              </a:buClr>
            </a:pPr>
            <a:r>
              <a:rPr lang="en">
                <a:solidFill>
                  <a:srgbClr val="000000"/>
                </a:solidFill>
              </a:rPr>
              <a:t>Operational Model</a:t>
            </a:r>
          </a:p>
          <a:p>
            <a:pPr indent="-228600" lvl="0" marL="457200" rtl="0">
              <a:spcBef>
                <a:spcPts val="700"/>
              </a:spcBef>
              <a:spcAft>
                <a:spcPts val="0"/>
              </a:spcAft>
              <a:buClr>
                <a:srgbClr val="000000"/>
              </a:buClr>
            </a:pPr>
            <a:r>
              <a:rPr lang="en">
                <a:solidFill>
                  <a:srgbClr val="000000"/>
                </a:solidFill>
              </a:rPr>
              <a:t>Data operations of the operational tables.</a:t>
            </a:r>
          </a:p>
          <a:p>
            <a:pPr indent="-228600" lvl="0" marL="457200" rtl="0">
              <a:spcBef>
                <a:spcPts val="700"/>
              </a:spcBef>
              <a:spcAft>
                <a:spcPts val="0"/>
              </a:spcAft>
              <a:buClr>
                <a:srgbClr val="000000"/>
              </a:buClr>
            </a:pPr>
            <a:r>
              <a:rPr lang="en">
                <a:solidFill>
                  <a:srgbClr val="000000"/>
                </a:solidFill>
              </a:rPr>
              <a:t>User Application</a:t>
            </a:r>
          </a:p>
          <a:p>
            <a:pPr indent="-228600" lvl="0" marL="457200" rtl="0">
              <a:spcBef>
                <a:spcPts val="700"/>
              </a:spcBef>
              <a:spcAft>
                <a:spcPts val="0"/>
              </a:spcAft>
              <a:buClr>
                <a:srgbClr val="000000"/>
              </a:buClr>
            </a:pPr>
            <a:r>
              <a:rPr lang="en">
                <a:solidFill>
                  <a:srgbClr val="000000"/>
                </a:solidFill>
              </a:rPr>
              <a:t>Analytical Model</a:t>
            </a:r>
          </a:p>
          <a:p>
            <a:pPr indent="-228600" lvl="0" marL="457200" rtl="0">
              <a:spcBef>
                <a:spcPts val="600"/>
              </a:spcBef>
              <a:spcAft>
                <a:spcPts val="0"/>
              </a:spcAft>
              <a:buClr>
                <a:srgbClr val="000000"/>
              </a:buClr>
            </a:pPr>
            <a:r>
              <a:rPr lang="en">
                <a:solidFill>
                  <a:srgbClr val="000000"/>
                </a:solidFill>
              </a:rPr>
              <a:t>Data Warehousing Operations</a:t>
            </a:r>
          </a:p>
          <a:p>
            <a:pPr lvl="0" rtl="0">
              <a:spcBef>
                <a:spcPts val="600"/>
              </a:spcBef>
              <a:spcAft>
                <a:spcPts val="0"/>
              </a:spcAft>
              <a:buNone/>
            </a:pPr>
            <a:r>
              <a:t/>
            </a:r>
            <a:endParaRPr sz="1100">
              <a:solidFill>
                <a:srgbClr val="000000"/>
              </a:solidFill>
              <a:latin typeface="Arial"/>
              <a:ea typeface="Arial"/>
              <a:cs typeface="Arial"/>
              <a:sym typeface="Arial"/>
            </a:endParaRPr>
          </a:p>
          <a:p>
            <a:pPr>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Application(Contd.)</a:t>
            </a:r>
          </a:p>
        </p:txBody>
      </p:sp>
      <p:pic>
        <p:nvPicPr>
          <p:cNvPr id="176" name="Shape 176"/>
          <p:cNvPicPr preferRelativeResize="0"/>
          <p:nvPr/>
        </p:nvPicPr>
        <p:blipFill>
          <a:blip r:embed="rId3">
            <a:alphaModFix/>
          </a:blip>
          <a:stretch>
            <a:fillRect/>
          </a:stretch>
        </p:blipFill>
        <p:spPr>
          <a:xfrm>
            <a:off x="311703" y="3602525"/>
            <a:ext cx="7653699" cy="1247775"/>
          </a:xfrm>
          <a:prstGeom prst="rect">
            <a:avLst/>
          </a:prstGeom>
          <a:noFill/>
          <a:ln>
            <a:noFill/>
          </a:ln>
        </p:spPr>
      </p:pic>
      <p:pic>
        <p:nvPicPr>
          <p:cNvPr id="177" name="Shape 177"/>
          <p:cNvPicPr preferRelativeResize="0"/>
          <p:nvPr/>
        </p:nvPicPr>
        <p:blipFill>
          <a:blip r:embed="rId4">
            <a:alphaModFix/>
          </a:blip>
          <a:stretch>
            <a:fillRect/>
          </a:stretch>
        </p:blipFill>
        <p:spPr>
          <a:xfrm>
            <a:off x="571125" y="1068424"/>
            <a:ext cx="5721975" cy="25565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2592425" y="1622350"/>
            <a:ext cx="3667199" cy="734099"/>
          </a:xfrm>
          <a:prstGeom prst="rect">
            <a:avLst/>
          </a:prstGeom>
        </p:spPr>
        <p:txBody>
          <a:bodyPr anchorCtr="0" anchor="t" bIns="91425" lIns="91425" rIns="91425" tIns="91425">
            <a:noAutofit/>
          </a:bodyPr>
          <a:lstStyle/>
          <a:p>
            <a:pPr algn="ctr">
              <a:spcBef>
                <a:spcPts val="0"/>
              </a:spcBef>
              <a:buNone/>
            </a:pPr>
            <a:r>
              <a:rPr lang="en"/>
              <a:t>Application Demo</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sz="2400"/>
              <a:t>How Data fed to Analytical Model from Operational Model</a:t>
            </a:r>
          </a:p>
        </p:txBody>
      </p:sp>
      <p:sp>
        <p:nvSpPr>
          <p:cNvPr id="188" name="Shape 188"/>
          <p:cNvSpPr txBox="1"/>
          <p:nvPr>
            <p:ph idx="1" type="body"/>
          </p:nvPr>
        </p:nvSpPr>
        <p:spPr>
          <a:xfrm>
            <a:off x="311700" y="1374425"/>
            <a:ext cx="8520599" cy="3194400"/>
          </a:xfrm>
          <a:prstGeom prst="rect">
            <a:avLst/>
          </a:prstGeom>
        </p:spPr>
        <p:txBody>
          <a:bodyPr anchorCtr="0" anchor="t" bIns="91425" lIns="91425" rIns="91425" tIns="91425">
            <a:noAutofit/>
          </a:bodyPr>
          <a:lstStyle/>
          <a:p>
            <a:pPr lvl="0" rtl="0">
              <a:spcBef>
                <a:spcPts val="0"/>
              </a:spcBef>
              <a:buNone/>
            </a:pPr>
            <a:r>
              <a:rPr lang="en">
                <a:solidFill>
                  <a:srgbClr val="000000"/>
                </a:solidFill>
              </a:rPr>
              <a:t>We have Created Analytical Model From the Operational Model Tables By Joining The Tables in the Operational Model and Pulled the Data from the Joined Tables and Used that data for the Analytical Model by creating new Tables with data from it.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sz="2400"/>
              <a:t>Analytical Model - Dimensional Model with Star Schema</a:t>
            </a:r>
          </a:p>
        </p:txBody>
      </p:sp>
      <p:pic>
        <p:nvPicPr>
          <p:cNvPr id="194" name="Shape 194"/>
          <p:cNvPicPr preferRelativeResize="0"/>
          <p:nvPr/>
        </p:nvPicPr>
        <p:blipFill>
          <a:blip r:embed="rId3">
            <a:alphaModFix/>
          </a:blip>
          <a:stretch>
            <a:fillRect/>
          </a:stretch>
        </p:blipFill>
        <p:spPr>
          <a:xfrm>
            <a:off x="790150" y="1166825"/>
            <a:ext cx="7232850" cy="3538924"/>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Analytical Model Operations</a:t>
            </a:r>
          </a:p>
        </p:txBody>
      </p:sp>
      <p:sp>
        <p:nvSpPr>
          <p:cNvPr id="200" name="Shape 20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lnSpc>
                <a:spcPct val="100000"/>
              </a:lnSpc>
              <a:spcBef>
                <a:spcPts val="0"/>
              </a:spcBef>
              <a:buClr>
                <a:srgbClr val="000000"/>
              </a:buClr>
              <a:buSzPct val="100000"/>
              <a:buFont typeface="Calibri"/>
            </a:pPr>
            <a:r>
              <a:rPr lang="en" sz="2400">
                <a:solidFill>
                  <a:srgbClr val="000000"/>
                </a:solidFill>
                <a:latin typeface="Calibri"/>
                <a:ea typeface="Calibri"/>
                <a:cs typeface="Calibri"/>
                <a:sym typeface="Calibri"/>
              </a:rPr>
              <a:t>Drill Down - Revenue Generated in a Year to Quarter</a:t>
            </a:r>
          </a:p>
          <a:p>
            <a:pPr indent="-228600" lvl="0" marL="457200" rtl="0">
              <a:lnSpc>
                <a:spcPct val="100000"/>
              </a:lnSpc>
              <a:spcBef>
                <a:spcPts val="0"/>
              </a:spcBef>
              <a:buClr>
                <a:srgbClr val="000000"/>
              </a:buClr>
              <a:buSzPct val="100000"/>
              <a:buFont typeface="Calibri"/>
            </a:pPr>
            <a:r>
              <a:rPr lang="en" sz="2400">
                <a:solidFill>
                  <a:srgbClr val="000000"/>
                </a:solidFill>
                <a:latin typeface="Calibri"/>
                <a:ea typeface="Calibri"/>
                <a:cs typeface="Calibri"/>
                <a:sym typeface="Calibri"/>
              </a:rPr>
              <a:t>Drill up - Revenue Generated in a Month to Quarter</a:t>
            </a:r>
          </a:p>
          <a:p>
            <a:pPr indent="-228600" lvl="0" marL="457200" rtl="0">
              <a:lnSpc>
                <a:spcPct val="100000"/>
              </a:lnSpc>
              <a:spcBef>
                <a:spcPts val="0"/>
              </a:spcBef>
              <a:buClr>
                <a:srgbClr val="000000"/>
              </a:buClr>
              <a:buSzPct val="100000"/>
              <a:buFont typeface="Calibri"/>
            </a:pPr>
            <a:r>
              <a:rPr lang="en" sz="2400">
                <a:solidFill>
                  <a:srgbClr val="000000"/>
                </a:solidFill>
                <a:latin typeface="Calibri"/>
                <a:ea typeface="Calibri"/>
                <a:cs typeface="Calibri"/>
                <a:sym typeface="Calibri"/>
              </a:rPr>
              <a:t>Slice - Select one value of a dimension attribute</a:t>
            </a:r>
          </a:p>
          <a:p>
            <a:pPr indent="-228600" lvl="0" marL="457200" rtl="0">
              <a:lnSpc>
                <a:spcPct val="100000"/>
              </a:lnSpc>
              <a:spcBef>
                <a:spcPts val="0"/>
              </a:spcBef>
              <a:buClr>
                <a:srgbClr val="000000"/>
              </a:buClr>
              <a:buSzPct val="100000"/>
              <a:buFont typeface="Calibri"/>
            </a:pPr>
            <a:r>
              <a:rPr lang="en" sz="2400">
                <a:solidFill>
                  <a:srgbClr val="000000"/>
                </a:solidFill>
                <a:latin typeface="Calibri"/>
                <a:ea typeface="Calibri"/>
                <a:cs typeface="Calibri"/>
                <a:sym typeface="Calibri"/>
              </a:rPr>
              <a:t>Dice - Select attribute values from two or more dimensions</a:t>
            </a:r>
          </a:p>
          <a:p>
            <a:pPr indent="-228600" lvl="0" marL="457200" rtl="0">
              <a:lnSpc>
                <a:spcPct val="100000"/>
              </a:lnSpc>
              <a:spcBef>
                <a:spcPts val="0"/>
              </a:spcBef>
              <a:buClr>
                <a:srgbClr val="000000"/>
              </a:buClr>
              <a:buSzPct val="100000"/>
              <a:buFont typeface="Calibri"/>
            </a:pPr>
            <a:r>
              <a:rPr lang="en" sz="2400">
                <a:solidFill>
                  <a:srgbClr val="000000"/>
                </a:solidFill>
                <a:latin typeface="Calibri"/>
                <a:ea typeface="Calibri"/>
                <a:cs typeface="Calibri"/>
                <a:sym typeface="Calibri"/>
              </a:rPr>
              <a:t>Pivot - Reorganize query results by rotation</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59200" y="2034150"/>
            <a:ext cx="8520599" cy="623400"/>
          </a:xfrm>
          <a:prstGeom prst="rect">
            <a:avLst/>
          </a:prstGeom>
        </p:spPr>
        <p:txBody>
          <a:bodyPr anchorCtr="0" anchor="t" bIns="91425" lIns="91425" rIns="91425" tIns="91425">
            <a:noAutofit/>
          </a:bodyPr>
          <a:lstStyle/>
          <a:p>
            <a:pPr rtl="0" algn="ctr">
              <a:spcBef>
                <a:spcPts val="0"/>
              </a:spcBef>
              <a:buNone/>
            </a:pPr>
            <a:r>
              <a:rPr lang="en"/>
              <a:t>Analytical Model Operations Demo</a:t>
            </a:r>
          </a:p>
          <a:p>
            <a:pPr lvl="0" rtl="0">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pic>
        <p:nvPicPr>
          <p:cNvPr id="210" name="Shape 210"/>
          <p:cNvPicPr preferRelativeResize="0"/>
          <p:nvPr/>
        </p:nvPicPr>
        <p:blipFill>
          <a:blip r:embed="rId3">
            <a:alphaModFix/>
          </a:blip>
          <a:stretch>
            <a:fillRect/>
          </a:stretch>
        </p:blipFill>
        <p:spPr>
          <a:xfrm>
            <a:off x="1423650" y="681750"/>
            <a:ext cx="6172200" cy="33909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Technologies &amp; Tools Used</a:t>
            </a:r>
          </a:p>
        </p:txBody>
      </p:sp>
      <p:sp>
        <p:nvSpPr>
          <p:cNvPr id="70" name="Shape 70"/>
          <p:cNvSpPr txBox="1"/>
          <p:nvPr>
            <p:ph idx="1" type="body"/>
          </p:nvPr>
        </p:nvSpPr>
        <p:spPr>
          <a:xfrm>
            <a:off x="276200" y="1147400"/>
            <a:ext cx="8520599" cy="3416400"/>
          </a:xfrm>
          <a:prstGeom prst="rect">
            <a:avLst/>
          </a:prstGeom>
        </p:spPr>
        <p:txBody>
          <a:bodyPr anchorCtr="0" anchor="t" bIns="91425" lIns="91425" rIns="91425" tIns="91425">
            <a:noAutofit/>
          </a:bodyPr>
          <a:lstStyle/>
          <a:p>
            <a:pPr indent="-228600" lvl="0" marL="457200" rtl="0">
              <a:spcBef>
                <a:spcPts val="600"/>
              </a:spcBef>
              <a:spcAft>
                <a:spcPts val="0"/>
              </a:spcAft>
              <a:buClr>
                <a:srgbClr val="000000"/>
              </a:buClr>
            </a:pPr>
            <a:r>
              <a:rPr lang="en">
                <a:solidFill>
                  <a:srgbClr val="000000"/>
                </a:solidFill>
              </a:rPr>
              <a:t>HTML,CSS,JavaScript</a:t>
            </a:r>
          </a:p>
          <a:p>
            <a:pPr indent="-228600" lvl="0" marL="457200" rtl="0">
              <a:spcBef>
                <a:spcPts val="600"/>
              </a:spcBef>
              <a:spcAft>
                <a:spcPts val="0"/>
              </a:spcAft>
              <a:buClr>
                <a:srgbClr val="000000"/>
              </a:buClr>
            </a:pPr>
            <a:r>
              <a:rPr lang="en">
                <a:solidFill>
                  <a:srgbClr val="000000"/>
                </a:solidFill>
              </a:rPr>
              <a:t>MySQL</a:t>
            </a:r>
          </a:p>
          <a:p>
            <a:pPr indent="-228600" lvl="0" marL="457200" rtl="0">
              <a:spcBef>
                <a:spcPts val="600"/>
              </a:spcBef>
              <a:spcAft>
                <a:spcPts val="0"/>
              </a:spcAft>
              <a:buClr>
                <a:srgbClr val="000000"/>
              </a:buClr>
            </a:pPr>
            <a:r>
              <a:rPr lang="en">
                <a:solidFill>
                  <a:srgbClr val="000000"/>
                </a:solidFill>
              </a:rPr>
              <a:t>RDBMS</a:t>
            </a:r>
          </a:p>
          <a:p>
            <a:pPr indent="-228600" lvl="0" marL="457200" rtl="0">
              <a:spcBef>
                <a:spcPts val="600"/>
              </a:spcBef>
              <a:spcAft>
                <a:spcPts val="0"/>
              </a:spcAft>
              <a:buClr>
                <a:srgbClr val="000000"/>
              </a:buClr>
            </a:pPr>
            <a:r>
              <a:rPr lang="en">
                <a:solidFill>
                  <a:srgbClr val="000000"/>
                </a:solidFill>
              </a:rPr>
              <a:t>Data Warehousing Concepts</a:t>
            </a:r>
          </a:p>
          <a:p>
            <a:pPr indent="-228600" lvl="0" marL="457200" rtl="0">
              <a:spcBef>
                <a:spcPts val="600"/>
              </a:spcBef>
              <a:spcAft>
                <a:spcPts val="0"/>
              </a:spcAft>
              <a:buClr>
                <a:srgbClr val="000000"/>
              </a:buClr>
            </a:pPr>
            <a:r>
              <a:rPr lang="en">
                <a:solidFill>
                  <a:srgbClr val="000000"/>
                </a:solidFill>
              </a:rPr>
              <a:t>PHP</a:t>
            </a:r>
          </a:p>
          <a:p>
            <a:pPr indent="-228600" lvl="0" marL="457200" rtl="0">
              <a:spcBef>
                <a:spcPts val="600"/>
              </a:spcBef>
              <a:spcAft>
                <a:spcPts val="0"/>
              </a:spcAft>
              <a:buClr>
                <a:srgbClr val="000000"/>
              </a:buClr>
            </a:pPr>
            <a:r>
              <a:rPr lang="en">
                <a:solidFill>
                  <a:srgbClr val="000000"/>
                </a:solidFill>
              </a:rPr>
              <a:t>Ajax</a:t>
            </a:r>
          </a:p>
          <a:p>
            <a:pPr indent="-228600" lvl="0" marL="457200" rtl="0">
              <a:spcBef>
                <a:spcPts val="600"/>
              </a:spcBef>
              <a:spcAft>
                <a:spcPts val="0"/>
              </a:spcAft>
              <a:buClr>
                <a:srgbClr val="000000"/>
              </a:buClr>
            </a:pPr>
            <a:r>
              <a:rPr lang="en">
                <a:solidFill>
                  <a:srgbClr val="000000"/>
                </a:solidFill>
              </a:rPr>
              <a:t>Jquery</a:t>
            </a:r>
          </a:p>
          <a:p>
            <a:pPr indent="-228600" lvl="0" marL="457200" rtl="0">
              <a:spcBef>
                <a:spcPts val="600"/>
              </a:spcBef>
              <a:spcAft>
                <a:spcPts val="0"/>
              </a:spcAft>
              <a:buClr>
                <a:srgbClr val="000000"/>
              </a:buClr>
            </a:pPr>
            <a:r>
              <a:rPr lang="en">
                <a:solidFill>
                  <a:srgbClr val="000000"/>
                </a:solidFill>
              </a:rPr>
              <a:t>XAMPP</a:t>
            </a:r>
          </a:p>
          <a:p>
            <a:pPr indent="-228600" lvl="0" marL="457200" rtl="0">
              <a:spcBef>
                <a:spcPts val="600"/>
              </a:spcBef>
              <a:spcAft>
                <a:spcPts val="0"/>
              </a:spcAft>
              <a:buClr>
                <a:srgbClr val="000000"/>
              </a:buClr>
            </a:pPr>
            <a:r>
              <a:rPr lang="en">
                <a:solidFill>
                  <a:srgbClr val="000000"/>
                </a:solidFill>
              </a:rPr>
              <a:t>Cisco Information Server</a:t>
            </a:r>
          </a:p>
          <a:p>
            <a:pPr indent="-228600" lvl="0" marL="457200" rtl="0">
              <a:spcBef>
                <a:spcPts val="600"/>
              </a:spcBef>
              <a:spcAft>
                <a:spcPts val="0"/>
              </a:spcAft>
              <a:buClr>
                <a:srgbClr val="000000"/>
              </a:buClr>
            </a:pPr>
            <a:r>
              <a:rPr lang="en">
                <a:solidFill>
                  <a:srgbClr val="000000"/>
                </a:solidFill>
              </a:rPr>
              <a:t>Tableau + Google Maps API</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212600" y="48600"/>
            <a:ext cx="8520599" cy="623400"/>
          </a:xfrm>
          <a:prstGeom prst="rect">
            <a:avLst/>
          </a:prstGeom>
        </p:spPr>
        <p:txBody>
          <a:bodyPr anchorCtr="0" anchor="t" bIns="91425" lIns="91425" rIns="91425" tIns="91425">
            <a:noAutofit/>
          </a:bodyPr>
          <a:lstStyle/>
          <a:p>
            <a:pPr>
              <a:spcBef>
                <a:spcPts val="0"/>
              </a:spcBef>
              <a:buNone/>
            </a:pPr>
            <a:r>
              <a:rPr lang="en"/>
              <a:t>Data Selection</a:t>
            </a:r>
          </a:p>
        </p:txBody>
      </p:sp>
      <p:sp>
        <p:nvSpPr>
          <p:cNvPr id="76" name="Shape 76"/>
          <p:cNvSpPr txBox="1"/>
          <p:nvPr>
            <p:ph idx="1" type="body"/>
          </p:nvPr>
        </p:nvSpPr>
        <p:spPr>
          <a:xfrm>
            <a:off x="272050" y="587575"/>
            <a:ext cx="8520599" cy="4387499"/>
          </a:xfrm>
          <a:prstGeom prst="rect">
            <a:avLst/>
          </a:prstGeom>
        </p:spPr>
        <p:txBody>
          <a:bodyPr anchorCtr="0" anchor="t" bIns="91425" lIns="91425" rIns="91425" tIns="91425">
            <a:noAutofit/>
          </a:bodyPr>
          <a:lstStyle/>
          <a:p>
            <a:pPr rtl="0">
              <a:spcBef>
                <a:spcPts val="0"/>
              </a:spcBef>
              <a:buNone/>
            </a:pPr>
            <a:r>
              <a:rPr lang="en">
                <a:solidFill>
                  <a:srgbClr val="000000"/>
                </a:solidFill>
              </a:rPr>
              <a:t>We have used following datasets and API’s  from the followings websites:</a:t>
            </a:r>
          </a:p>
          <a:p>
            <a:pPr rtl="0">
              <a:spcBef>
                <a:spcPts val="0"/>
              </a:spcBef>
              <a:buNone/>
            </a:pPr>
            <a:r>
              <a:rPr lang="en" sz="1000" u="sng">
                <a:solidFill>
                  <a:schemeClr val="hlink"/>
                </a:solidFill>
                <a:hlinkClick r:id="rId3"/>
              </a:rPr>
              <a:t>http://www.cleartrip.com/api/docs/air-api/</a:t>
            </a:r>
          </a:p>
          <a:p>
            <a:pPr rtl="0">
              <a:spcBef>
                <a:spcPts val="0"/>
              </a:spcBef>
              <a:buNone/>
            </a:pPr>
            <a:r>
              <a:rPr lang="en" sz="1000" u="sng">
                <a:solidFill>
                  <a:schemeClr val="hlink"/>
                </a:solidFill>
                <a:hlinkClick r:id="rId4"/>
              </a:rPr>
              <a:t>https://flightaware.com/commercial/flightxml/</a:t>
            </a:r>
          </a:p>
          <a:p>
            <a:pPr lvl="0" rtl="0">
              <a:spcBef>
                <a:spcPts val="0"/>
              </a:spcBef>
              <a:buClr>
                <a:schemeClr val="dk2"/>
              </a:buClr>
              <a:buSzPct val="110000"/>
              <a:buFont typeface="Arial"/>
              <a:buNone/>
            </a:pPr>
            <a:r>
              <a:rPr lang="en" sz="1000">
                <a:solidFill>
                  <a:schemeClr val="dk2"/>
                </a:solidFill>
              </a:rPr>
              <a:t> </a:t>
            </a:r>
            <a:r>
              <a:rPr lang="en" sz="1000" u="sng">
                <a:solidFill>
                  <a:schemeClr val="accent5"/>
                </a:solidFill>
                <a:hlinkClick r:id="rId5"/>
              </a:rPr>
              <a:t>http://openflights.org/data.html</a:t>
            </a:r>
          </a:p>
          <a:p>
            <a:pPr rtl="0">
              <a:spcBef>
                <a:spcPts val="0"/>
              </a:spcBef>
              <a:buNone/>
            </a:pPr>
            <a:r>
              <a:rPr lang="en" sz="1000" u="sng">
                <a:solidFill>
                  <a:schemeClr val="hlink"/>
                </a:solidFill>
                <a:hlinkClick r:id="rId6"/>
              </a:rPr>
              <a:t>http://flightwise.com/</a:t>
            </a:r>
          </a:p>
          <a:p>
            <a:pPr lvl="0" rtl="0">
              <a:spcBef>
                <a:spcPts val="0"/>
              </a:spcBef>
              <a:spcAft>
                <a:spcPts val="900"/>
              </a:spcAft>
              <a:buClr>
                <a:schemeClr val="dk2"/>
              </a:buClr>
              <a:buSzPct val="91666"/>
              <a:buFont typeface="Arial"/>
              <a:buNone/>
            </a:pPr>
            <a:r>
              <a:rPr lang="en" sz="1200">
                <a:solidFill>
                  <a:srgbClr val="000000"/>
                </a:solidFill>
                <a:highlight>
                  <a:srgbClr val="FFFFFF"/>
                </a:highlight>
              </a:rPr>
              <a:t>3 large and extensive datasets have been used to perform queries and run transactions</a:t>
            </a:r>
          </a:p>
          <a:p>
            <a:pPr indent="-228600" lvl="0" marL="457200" rtl="0">
              <a:spcBef>
                <a:spcPts val="0"/>
              </a:spcBef>
              <a:spcAft>
                <a:spcPts val="900"/>
              </a:spcAft>
              <a:buClr>
                <a:srgbClr val="000000"/>
              </a:buClr>
              <a:buSzPct val="100000"/>
            </a:pPr>
            <a:r>
              <a:rPr lang="en" sz="1200">
                <a:solidFill>
                  <a:srgbClr val="000000"/>
                </a:solidFill>
                <a:highlight>
                  <a:srgbClr val="FFFFFF"/>
                </a:highlight>
              </a:rPr>
              <a:t>Route database - has 65000 records of routes information.</a:t>
            </a:r>
          </a:p>
          <a:p>
            <a:pPr indent="-228600" lvl="0" marL="457200" rtl="0">
              <a:spcBef>
                <a:spcPts val="0"/>
              </a:spcBef>
              <a:spcAft>
                <a:spcPts val="900"/>
              </a:spcAft>
              <a:buClr>
                <a:srgbClr val="000000"/>
              </a:buClr>
              <a:buSzPct val="100000"/>
            </a:pPr>
            <a:r>
              <a:rPr lang="en" sz="1200">
                <a:solidFill>
                  <a:srgbClr val="000000"/>
                </a:solidFill>
                <a:highlight>
                  <a:srgbClr val="FFFFFF"/>
                </a:highlight>
              </a:rPr>
              <a:t>Airport database- has 8700 records of Airport information.</a:t>
            </a:r>
          </a:p>
          <a:p>
            <a:pPr indent="-228600" lvl="0" marL="457200" rtl="0">
              <a:spcBef>
                <a:spcPts val="0"/>
              </a:spcBef>
              <a:spcAft>
                <a:spcPts val="900"/>
              </a:spcAft>
              <a:buClr>
                <a:srgbClr val="000000"/>
              </a:buClr>
              <a:buSzPct val="100000"/>
            </a:pPr>
            <a:r>
              <a:rPr lang="en" sz="1200">
                <a:solidFill>
                  <a:srgbClr val="000000"/>
                </a:solidFill>
                <a:highlight>
                  <a:srgbClr val="FFFFFF"/>
                </a:highlight>
              </a:rPr>
              <a:t>Airline database- has 6000 records of Airlines information.</a:t>
            </a:r>
          </a:p>
          <a:p>
            <a:pPr rtl="0">
              <a:spcBef>
                <a:spcPts val="0"/>
              </a:spcBef>
              <a:spcAft>
                <a:spcPts val="900"/>
              </a:spcAft>
              <a:buNone/>
            </a:pPr>
            <a:r>
              <a:rPr lang="en" sz="1200">
                <a:solidFill>
                  <a:srgbClr val="000000"/>
                </a:solidFill>
                <a:highlight>
                  <a:srgbClr val="FFFFFF"/>
                </a:highlight>
              </a:rPr>
              <a:t>2 more database were created manually.</a:t>
            </a:r>
          </a:p>
          <a:p>
            <a:pPr indent="-228600" lvl="0" marL="457200" rtl="0">
              <a:spcBef>
                <a:spcPts val="0"/>
              </a:spcBef>
              <a:spcAft>
                <a:spcPts val="900"/>
              </a:spcAft>
              <a:buClr>
                <a:srgbClr val="000000"/>
              </a:buClr>
              <a:buSzPct val="100000"/>
            </a:pPr>
            <a:r>
              <a:rPr lang="en" sz="1200">
                <a:solidFill>
                  <a:srgbClr val="000000"/>
                </a:solidFill>
                <a:highlight>
                  <a:srgbClr val="FFFFFF"/>
                </a:highlight>
              </a:rPr>
              <a:t>Transaction</a:t>
            </a:r>
          </a:p>
          <a:p>
            <a:pPr indent="-228600" lvl="0" marL="457200" rtl="0">
              <a:spcBef>
                <a:spcPts val="0"/>
              </a:spcBef>
              <a:spcAft>
                <a:spcPts val="900"/>
              </a:spcAft>
              <a:buClr>
                <a:srgbClr val="000000"/>
              </a:buClr>
              <a:buSzPct val="100000"/>
            </a:pPr>
            <a:r>
              <a:rPr lang="en" sz="1200">
                <a:solidFill>
                  <a:srgbClr val="000000"/>
                </a:solidFill>
                <a:highlight>
                  <a:srgbClr val="FFFFFF"/>
                </a:highlight>
              </a:rPr>
              <a:t>customer</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Operational Model - ER Diagram</a:t>
            </a:r>
          </a:p>
        </p:txBody>
      </p:sp>
      <p:pic>
        <p:nvPicPr>
          <p:cNvPr id="82" name="Shape 82"/>
          <p:cNvPicPr preferRelativeResize="0"/>
          <p:nvPr/>
        </p:nvPicPr>
        <p:blipFill>
          <a:blip r:embed="rId3">
            <a:alphaModFix/>
          </a:blip>
          <a:stretch>
            <a:fillRect/>
          </a:stretch>
        </p:blipFill>
        <p:spPr>
          <a:xfrm>
            <a:off x="536000" y="1310400"/>
            <a:ext cx="7874326" cy="3702901"/>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sz="2400"/>
              <a:t>Operational Model (Contd..) - Relational Schema</a:t>
            </a:r>
          </a:p>
        </p:txBody>
      </p:sp>
      <p:pic>
        <p:nvPicPr>
          <p:cNvPr id="88" name="Shape 88"/>
          <p:cNvPicPr preferRelativeResize="0"/>
          <p:nvPr/>
        </p:nvPicPr>
        <p:blipFill>
          <a:blip r:embed="rId3">
            <a:alphaModFix/>
          </a:blip>
          <a:stretch>
            <a:fillRect/>
          </a:stretch>
        </p:blipFill>
        <p:spPr>
          <a:xfrm>
            <a:off x="384824" y="1106000"/>
            <a:ext cx="7465150" cy="38322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sz="2400"/>
              <a:t>Sample data from Airport table</a:t>
            </a:r>
          </a:p>
        </p:txBody>
      </p:sp>
      <p:pic>
        <p:nvPicPr>
          <p:cNvPr id="94" name="Shape 94"/>
          <p:cNvPicPr preferRelativeResize="0"/>
          <p:nvPr/>
        </p:nvPicPr>
        <p:blipFill>
          <a:blip r:embed="rId3">
            <a:alphaModFix/>
          </a:blip>
          <a:stretch>
            <a:fillRect/>
          </a:stretch>
        </p:blipFill>
        <p:spPr>
          <a:xfrm>
            <a:off x="228600" y="1068425"/>
            <a:ext cx="8211350" cy="38955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SQL Operations Performed on Operational Model</a:t>
            </a:r>
          </a:p>
        </p:txBody>
      </p:sp>
      <p:sp>
        <p:nvSpPr>
          <p:cNvPr id="100" name="Shape 100"/>
          <p:cNvSpPr txBox="1"/>
          <p:nvPr>
            <p:ph idx="1" type="body"/>
          </p:nvPr>
        </p:nvSpPr>
        <p:spPr>
          <a:xfrm>
            <a:off x="311700" y="1475225"/>
            <a:ext cx="8520599" cy="3093600"/>
          </a:xfrm>
          <a:prstGeom prst="rect">
            <a:avLst/>
          </a:prstGeom>
        </p:spPr>
        <p:txBody>
          <a:bodyPr anchorCtr="0" anchor="t" bIns="91425" lIns="91425" rIns="91425" tIns="91425">
            <a:noAutofit/>
          </a:bodyPr>
          <a:lstStyle/>
          <a:p>
            <a:pPr rtl="0">
              <a:spcBef>
                <a:spcPts val="0"/>
              </a:spcBef>
              <a:buNone/>
            </a:pPr>
            <a:r>
              <a:rPr lang="en">
                <a:solidFill>
                  <a:srgbClr val="000000"/>
                </a:solidFill>
              </a:rPr>
              <a:t>The following operation schemes have been implemented on the datasets:</a:t>
            </a:r>
          </a:p>
          <a:p>
            <a:pPr indent="-228600" lvl="0" marL="457200" rtl="0">
              <a:spcBef>
                <a:spcPts val="0"/>
              </a:spcBef>
              <a:buClr>
                <a:srgbClr val="000000"/>
              </a:buClr>
            </a:pPr>
            <a:r>
              <a:rPr lang="en">
                <a:solidFill>
                  <a:srgbClr val="000000"/>
                </a:solidFill>
              </a:rPr>
              <a:t>Inner Join </a:t>
            </a:r>
          </a:p>
          <a:p>
            <a:pPr indent="-228600" lvl="0" marL="457200" rtl="0">
              <a:spcBef>
                <a:spcPts val="0"/>
              </a:spcBef>
              <a:buClr>
                <a:srgbClr val="000000"/>
              </a:buClr>
            </a:pPr>
            <a:r>
              <a:rPr lang="en">
                <a:solidFill>
                  <a:srgbClr val="000000"/>
                </a:solidFill>
              </a:rPr>
              <a:t>Outer joins</a:t>
            </a:r>
          </a:p>
          <a:p>
            <a:pPr indent="-228600" lvl="0" marL="457200" rtl="0">
              <a:spcBef>
                <a:spcPts val="0"/>
              </a:spcBef>
              <a:buClr>
                <a:srgbClr val="000000"/>
              </a:buClr>
            </a:pPr>
            <a:r>
              <a:rPr lang="en">
                <a:solidFill>
                  <a:srgbClr val="000000"/>
                </a:solidFill>
              </a:rPr>
              <a:t>Create Views &amp; Tables</a:t>
            </a:r>
          </a:p>
          <a:p>
            <a:pPr indent="-228600" lvl="0" marL="457200" rtl="0">
              <a:spcBef>
                <a:spcPts val="0"/>
              </a:spcBef>
              <a:buClr>
                <a:srgbClr val="000000"/>
              </a:buClr>
            </a:pPr>
            <a:r>
              <a:rPr lang="en">
                <a:solidFill>
                  <a:srgbClr val="000000"/>
                </a:solidFill>
              </a:rPr>
              <a:t>1:M, M:N relationships</a:t>
            </a:r>
          </a:p>
          <a:p>
            <a:pPr indent="-228600" lvl="0" marL="457200" rtl="0">
              <a:spcBef>
                <a:spcPts val="0"/>
              </a:spcBef>
              <a:buClr>
                <a:srgbClr val="000000"/>
              </a:buClr>
            </a:pPr>
            <a:r>
              <a:rPr lang="en">
                <a:solidFill>
                  <a:srgbClr val="000000"/>
                </a:solidFill>
              </a:rPr>
              <a:t>Normalization - 3NF</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599" cy="623400"/>
          </a:xfrm>
          <a:prstGeom prst="rect">
            <a:avLst/>
          </a:prstGeom>
        </p:spPr>
        <p:txBody>
          <a:bodyPr anchorCtr="0" anchor="t" bIns="91425" lIns="91425" rIns="91425" tIns="91425">
            <a:noAutofit/>
          </a:bodyPr>
          <a:lstStyle/>
          <a:p>
            <a:pPr>
              <a:spcBef>
                <a:spcPts val="0"/>
              </a:spcBef>
              <a:buNone/>
            </a:pPr>
            <a:r>
              <a:rPr lang="en"/>
              <a:t>Queries used</a:t>
            </a:r>
          </a:p>
        </p:txBody>
      </p:sp>
      <p:sp>
        <p:nvSpPr>
          <p:cNvPr id="106" name="Shape 10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000000"/>
              </a:buClr>
              <a:buAutoNum type="arabicPeriod"/>
            </a:pPr>
            <a:r>
              <a:rPr lang="en">
                <a:solidFill>
                  <a:srgbClr val="000000"/>
                </a:solidFill>
              </a:rPr>
              <a:t>Query to fetch flight details:</a:t>
            </a:r>
          </a:p>
          <a:p>
            <a:pPr indent="0" lvl="0" marL="457200" rtl="0">
              <a:spcBef>
                <a:spcPts val="0"/>
              </a:spcBef>
              <a:buNone/>
            </a:pPr>
            <a:r>
              <a:rPr lang="en" sz="1200">
                <a:solidFill>
                  <a:srgbClr val="000000"/>
                </a:solidFill>
                <a:highlight>
                  <a:srgbClr val="FEFEFE"/>
                </a:highlight>
                <a:latin typeface="Arial"/>
                <a:ea typeface="Arial"/>
                <a:cs typeface="Arial"/>
                <a:sym typeface="Arial"/>
              </a:rPr>
              <a:t>SELECT r.Name as AirlineID, s.`Airport ID` as SourceID, d.`Airport ID` as DestinationID FROM Airports s, Airports d, Finalroutes r WHERE s.City = "San Francisco" and d.City = "Chicago" and s.`Airport ID` = r.`Source ID` and d.`Airport ID` = r.`Destination ID`</a:t>
            </a:r>
          </a:p>
          <a:p>
            <a:pPr indent="-228600" lvl="0" marL="457200" rtl="0">
              <a:spcBef>
                <a:spcPts val="0"/>
              </a:spcBef>
              <a:buClr>
                <a:srgbClr val="000000"/>
              </a:buClr>
              <a:buAutoNum type="arabicPeriod"/>
            </a:pPr>
            <a:r>
              <a:rPr lang="en">
                <a:solidFill>
                  <a:srgbClr val="000000"/>
                </a:solidFill>
              </a:rPr>
              <a:t>Query to fetch route details:</a:t>
            </a:r>
          </a:p>
          <a:p>
            <a:pPr indent="0" lvl="0" marL="457200" rtl="0">
              <a:spcBef>
                <a:spcPts val="0"/>
              </a:spcBef>
              <a:buNone/>
            </a:pPr>
            <a:r>
              <a:rPr lang="en" sz="1200">
                <a:solidFill>
                  <a:srgbClr val="000000"/>
                </a:solidFill>
                <a:highlight>
                  <a:srgbClr val="FEFEFE"/>
                </a:highlight>
                <a:latin typeface="Arial"/>
                <a:ea typeface="Arial"/>
                <a:cs typeface="Arial"/>
                <a:sym typeface="Arial"/>
              </a:rPr>
              <a:t>$sql = "SELECT r.Name as `Airline Name`, s.City, s.Name as `Origin Airport Name`,d.City,d.Name as `Destination Airport Name` FROM Airports s, Airports d, Finalroutes r WHERE s.City = '$origin' and d.City = '$destination' and s.`Airport ID` = r.`Source ID` and d.`Airport ID` = r.`Destination ID` "</a:t>
            </a:r>
          </a:p>
          <a:p>
            <a:pPr indent="-228600" lvl="0" marL="457200" rtl="0">
              <a:spcBef>
                <a:spcPts val="0"/>
              </a:spcBef>
              <a:buClr>
                <a:srgbClr val="000000"/>
              </a:buClr>
              <a:buAutoNum type="arabicPeriod"/>
            </a:pPr>
            <a:r>
              <a:rPr lang="en">
                <a:solidFill>
                  <a:srgbClr val="000000"/>
                </a:solidFill>
              </a:rPr>
              <a:t>Query to fetch airport details: </a:t>
            </a:r>
          </a:p>
          <a:p>
            <a:pPr lvl="0" rtl="0">
              <a:spcBef>
                <a:spcPts val="0"/>
              </a:spcBef>
              <a:buNone/>
            </a:pPr>
            <a:r>
              <a:rPr lang="en">
                <a:solidFill>
                  <a:srgbClr val="000000"/>
                </a:solidFill>
              </a:rPr>
              <a:t>	</a:t>
            </a:r>
            <a:r>
              <a:rPr lang="en" sz="1200">
                <a:solidFill>
                  <a:srgbClr val="000000"/>
                </a:solidFill>
                <a:highlight>
                  <a:srgbClr val="FEFEFE"/>
                </a:highlight>
                <a:latin typeface="Arial"/>
                <a:ea typeface="Arial"/>
                <a:cs typeface="Arial"/>
                <a:sym typeface="Arial"/>
              </a:rPr>
              <a:t>$sql = "SELECT * from airports where name = '$name' ";</a:t>
            </a:r>
          </a:p>
          <a:p>
            <a:pPr indent="0" marL="0" rtl="0">
              <a:spcBef>
                <a:spcPts val="0"/>
              </a:spcBef>
              <a:buNone/>
            </a:pPr>
            <a:r>
              <a:t/>
            </a:r>
            <a:endParaRPr sz="1200">
              <a:solidFill>
                <a:srgbClr val="373E4D"/>
              </a:solidFill>
              <a:highlight>
                <a:srgbClr val="FEFEFE"/>
              </a:highlight>
              <a:latin typeface="Arial"/>
              <a:ea typeface="Arial"/>
              <a:cs typeface="Arial"/>
              <a:sym typeface="Arial"/>
            </a:endParaRP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