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8" r:id="rId10"/>
    <p:sldId id="277" r:id="rId11"/>
    <p:sldId id="280" r:id="rId12"/>
    <p:sldId id="265" r:id="rId13"/>
    <p:sldId id="279" r:id="rId14"/>
    <p:sldId id="266" r:id="rId15"/>
    <p:sldId id="281" r:id="rId16"/>
    <p:sldId id="267" r:id="rId17"/>
    <p:sldId id="282" r:id="rId18"/>
    <p:sldId id="283" r:id="rId19"/>
    <p:sldId id="268" r:id="rId20"/>
    <p:sldId id="284" r:id="rId21"/>
    <p:sldId id="286" r:id="rId22"/>
    <p:sldId id="269" r:id="rId23"/>
    <p:sldId id="287" r:id="rId24"/>
    <p:sldId id="288" r:id="rId25"/>
    <p:sldId id="289" r:id="rId26"/>
    <p:sldId id="290" r:id="rId27"/>
    <p:sldId id="296" r:id="rId28"/>
    <p:sldId id="292" r:id="rId29"/>
    <p:sldId id="294" r:id="rId30"/>
    <p:sldId id="293" r:id="rId31"/>
    <p:sldId id="29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4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05007-8364-42E8-9C5C-5B4C5347DE14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AC8F3-04EB-4FC9-B174-9B113C240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lesson</a:t>
            </a:r>
            <a:r>
              <a:rPr lang="en-US" baseline="0" dirty="0" smtClean="0"/>
              <a:t> Does not go back and talk about client side validation </a:t>
            </a:r>
            <a:r>
              <a:rPr lang="en-US" baseline="0" smtClean="0"/>
              <a:t>at all….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AC8F3-04EB-4FC9-B174-9B113C24022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2C31-7BFA-4AE0-822F-6D4D2E090F6A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F454-473E-4D69-9B95-C6DF293823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2C31-7BFA-4AE0-822F-6D4D2E090F6A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F454-473E-4D69-9B95-C6DF293823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2C31-7BFA-4AE0-822F-6D4D2E090F6A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F454-473E-4D69-9B95-C6DF293823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2C31-7BFA-4AE0-822F-6D4D2E090F6A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F454-473E-4D69-9B95-C6DF293823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2C31-7BFA-4AE0-822F-6D4D2E090F6A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F454-473E-4D69-9B95-C6DF293823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2C31-7BFA-4AE0-822F-6D4D2E090F6A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F454-473E-4D69-9B95-C6DF293823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2C31-7BFA-4AE0-822F-6D4D2E090F6A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F454-473E-4D69-9B95-C6DF293823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2C31-7BFA-4AE0-822F-6D4D2E090F6A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F454-473E-4D69-9B95-C6DF293823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2C31-7BFA-4AE0-822F-6D4D2E090F6A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F454-473E-4D69-9B95-C6DF293823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2C31-7BFA-4AE0-822F-6D4D2E090F6A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F454-473E-4D69-9B95-C6DF293823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2C31-7BFA-4AE0-822F-6D4D2E090F6A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F454-473E-4D69-9B95-C6DF293823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72C31-7BFA-4AE0-822F-6D4D2E090F6A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FF454-473E-4D69-9B95-C6DF293823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en.wikipedia.org/wiki/HackerOn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inpu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LaunchCode</a:t>
            </a:r>
            <a:r>
              <a:rPr lang="en-US" dirty="0" smtClean="0"/>
              <a:t> LC101 – Class 2.5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40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Make a form with placeholders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2860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>2)  Make a handler to display the form the first time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Handlers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0"/>
            <a:ext cx="8153400" cy="1416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40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Make a form with placeholders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2860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>2)  Make a handler to display the form the first time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3000" y="28194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>3) Pass in empty strings for the place holders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Handlers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929" y="1828800"/>
            <a:ext cx="8743071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9600" y="4114800"/>
            <a:ext cx="537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Why pass in the empty strings?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40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Make a form with placeholders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2860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>2)  Make a handler to display the form the first time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3000" y="28194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>3) Pass in empty strings for the place holders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5052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4)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Make second handler for post request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Handlers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7834746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40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Make a form with placeholders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2860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>2)  Make a handler to display the form the first time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3000" y="28194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>3) Pass in empty strings for the place holders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5052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4)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Make second handler for post request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4400" y="41148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5)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</a:t>
            </a:r>
            <a:r>
              <a:rPr lang="en-US" sz="3200" baseline="0" dirty="0" smtClean="0"/>
              <a:t>e</a:t>
            </a:r>
            <a:r>
              <a:rPr lang="en-US" sz="3200" dirty="0" smtClean="0"/>
              <a:t> validation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Handlers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76400"/>
            <a:ext cx="582705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62000" y="4953000"/>
            <a:ext cx="2431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What is this?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Handlers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5079389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876800"/>
            <a:ext cx="620624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486400" y="1676400"/>
            <a:ext cx="365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Your logic will be 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different!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40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Make a form with placeholders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2860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>2)  Make a handler to display the form the first time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3000" y="28194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>3) Pass in empty strings for the place holders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5052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4)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Make second handler for post request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4400" y="41148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5)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</a:t>
            </a:r>
            <a:r>
              <a:rPr lang="en-US" sz="3200" baseline="0" dirty="0" smtClean="0"/>
              <a:t>e</a:t>
            </a:r>
            <a:r>
              <a:rPr lang="en-US" sz="3200" dirty="0" smtClean="0"/>
              <a:t> validation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0" y="47244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6)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If validation fails: Return form with error messages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Client-Side Validation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9"/>
          </a:xfrm>
        </p:spPr>
        <p:txBody>
          <a:bodyPr>
            <a:normAutofit/>
          </a:bodyPr>
          <a:lstStyle/>
          <a:p>
            <a:r>
              <a:rPr lang="en-US" dirty="0" smtClean="0"/>
              <a:t>What is it?</a:t>
            </a:r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514600"/>
            <a:ext cx="8229600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505200"/>
            <a:ext cx="8229600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27432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>       Validate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data in the browser before the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> </a:t>
            </a:r>
            <a:r>
              <a:rPr lang="en-US" sz="3200" dirty="0" smtClean="0"/>
              <a:t>               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clicks submit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Handlers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14478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Extra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Step: Be nice to your user and leave the valid data there for them.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438400"/>
            <a:ext cx="6324600" cy="4275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Handlers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14478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their data and the error messages: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590800"/>
            <a:ext cx="7339012" cy="1558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40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Make a form with placeholders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2860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>2)  Make a handler to display the form the first time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3000" y="28194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>3) Pass in empty strings for the place holders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5052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4)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Make second handler for post request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4400" y="41148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5)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</a:t>
            </a:r>
            <a:r>
              <a:rPr lang="en-US" sz="3200" baseline="0" dirty="0" smtClean="0"/>
              <a:t>e</a:t>
            </a:r>
            <a:r>
              <a:rPr lang="en-US" sz="3200" dirty="0" smtClean="0"/>
              <a:t> validation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0" y="47244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6)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If validation fails: Return form with error messages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24000" y="52578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/>
              <a:t>7) If validation passes: go to next display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14400" y="58674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/>
              <a:t>8</a:t>
            </a:r>
            <a:r>
              <a:rPr lang="en-US" sz="2800" dirty="0" smtClean="0"/>
              <a:t>)  Request Handler Questions?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Redirects – How to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14478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438400"/>
            <a:ext cx="7470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62000" y="1600200"/>
            <a:ext cx="2883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1)  New Handler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3657600"/>
            <a:ext cx="454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2) Modify code to redirect</a:t>
            </a:r>
            <a:endParaRPr lang="en-US" sz="32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5181600"/>
            <a:ext cx="7162799" cy="70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4343400"/>
            <a:ext cx="725963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Redirects – Behind the scenes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14478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52600"/>
            <a:ext cx="8915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3276600"/>
            <a:ext cx="3962400" cy="332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914400" y="4648200"/>
            <a:ext cx="8229600" cy="533400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dirty="0" smtClean="0"/>
              <a:t>One of the best ways to pass data is….?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Redirects - Query Parameters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362200"/>
            <a:ext cx="696383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886200"/>
            <a:ext cx="773151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53340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Put it into the Query parameter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32004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2)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</a:t>
            </a:r>
            <a:r>
              <a:rPr lang="en-US" sz="3200" dirty="0" smtClean="0"/>
              <a:t>t it back out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5638800"/>
            <a:ext cx="8458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is it a bad idea to use Query Parameters?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Escaping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533400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25908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>Why do we do it?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35052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>How do we currently do it? 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14400" y="4191000"/>
            <a:ext cx="7851391" cy="919162"/>
            <a:chOff x="685800" y="4191000"/>
            <a:chExt cx="7851391" cy="919162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5800" y="4724400"/>
              <a:ext cx="7851391" cy="385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" y="4191000"/>
              <a:ext cx="1666875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Escaping 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1828800"/>
            <a:ext cx="8839200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However, it </a:t>
            </a:r>
            <a:r>
              <a:rPr lang="en-US" sz="2800" dirty="0"/>
              <a:t>doesn't escape characters beyond </a:t>
            </a:r>
            <a:r>
              <a:rPr lang="en-US" sz="2800" dirty="0" smtClean="0"/>
              <a:t>&amp;</a:t>
            </a:r>
            <a:r>
              <a:rPr lang="en-US" sz="2800" dirty="0"/>
              <a:t>, </a:t>
            </a:r>
            <a:r>
              <a:rPr lang="en-US" sz="2800" dirty="0" smtClean="0"/>
              <a:t>&lt;</a:t>
            </a:r>
            <a:r>
              <a:rPr lang="en-US" sz="2800" dirty="0"/>
              <a:t>, and </a:t>
            </a:r>
            <a:r>
              <a:rPr lang="en-US" sz="2800" dirty="0" smtClean="0"/>
              <a:t>&gt;</a:t>
            </a:r>
            <a:r>
              <a:rPr lang="en-US" sz="2800" dirty="0"/>
              <a:t>. </a:t>
            </a:r>
            <a:endParaRPr lang="en-US" sz="28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2800" dirty="0" smtClean="0"/>
              <a:t>     If </a:t>
            </a:r>
            <a:r>
              <a:rPr lang="en-US" sz="2800" dirty="0"/>
              <a:t>it is </a:t>
            </a:r>
            <a:r>
              <a:rPr lang="en-US" sz="2800" dirty="0" smtClean="0"/>
              <a:t>used as: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800" dirty="0" smtClean="0"/>
              <a:t>           </a:t>
            </a:r>
            <a:r>
              <a:rPr lang="en-US" sz="2800" dirty="0" err="1" smtClean="0"/>
              <a:t>cgi.escape</a:t>
            </a:r>
            <a:r>
              <a:rPr lang="en-US" sz="2800" dirty="0" smtClean="0"/>
              <a:t>(</a:t>
            </a:r>
            <a:r>
              <a:rPr lang="en-US" sz="2800" dirty="0" err="1" smtClean="0"/>
              <a:t>string_to_escape</a:t>
            </a:r>
            <a:r>
              <a:rPr lang="en-US" sz="2800" dirty="0" smtClean="0"/>
              <a:t>, quote=True)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800" dirty="0" smtClean="0"/>
              <a:t>                                                                           it </a:t>
            </a:r>
            <a:r>
              <a:rPr lang="en-US" sz="2800" dirty="0"/>
              <a:t>also escapes </a:t>
            </a:r>
            <a:r>
              <a:rPr lang="en-US" sz="2800" dirty="0" smtClean="0"/>
              <a:t>"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81200" y="4953000"/>
            <a:ext cx="477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https://wiki.python.org/moin/EscapingHtml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 Security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33528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None/>
            </a:pPr>
            <a:r>
              <a:rPr lang="en-US" dirty="0" smtClean="0"/>
              <a:t>“Cross-site </a:t>
            </a:r>
            <a:r>
              <a:rPr lang="en-US" dirty="0"/>
              <a:t>scripting carried out on websites accounted for roughly 84% of all security vulnerabilities </a:t>
            </a:r>
            <a:r>
              <a:rPr lang="en-US" dirty="0" smtClean="0"/>
              <a:t>(…)as </a:t>
            </a:r>
            <a:r>
              <a:rPr lang="en-US" dirty="0"/>
              <a:t>of 2007</a:t>
            </a:r>
            <a:r>
              <a:rPr lang="en-US" dirty="0" smtClean="0"/>
              <a:t>.</a:t>
            </a:r>
            <a:r>
              <a:rPr lang="en-US" dirty="0"/>
              <a:t> Bug bounty company </a:t>
            </a:r>
            <a:r>
              <a:rPr lang="en-US" dirty="0" err="1">
                <a:hlinkClick r:id="rId2" tooltip="HackerOne"/>
              </a:rPr>
              <a:t>HackerOne</a:t>
            </a:r>
            <a:r>
              <a:rPr lang="en-US" dirty="0"/>
              <a:t> in 2017 reported that XSS is still a major threat vector</a:t>
            </a:r>
            <a:r>
              <a:rPr lang="en-US" dirty="0" smtClean="0"/>
              <a:t>.</a:t>
            </a:r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r>
              <a:rPr lang="en-US" dirty="0" smtClean="0"/>
              <a:t>XSS </a:t>
            </a:r>
            <a:r>
              <a:rPr lang="en-US" dirty="0"/>
              <a:t>effects vary in range from petty nuisance to significant security risk, depending on the sensitivity of the </a:t>
            </a:r>
            <a:r>
              <a:rPr lang="en-US" dirty="0" smtClean="0"/>
              <a:t>data and </a:t>
            </a:r>
            <a:r>
              <a:rPr lang="en-US" dirty="0"/>
              <a:t>the nature of any security mitigation implemented by the site's owner</a:t>
            </a:r>
            <a:r>
              <a:rPr lang="en-US" dirty="0" smtClean="0"/>
              <a:t>.” (YOU)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66800" y="5257800"/>
            <a:ext cx="6781800" cy="990600"/>
            <a:chOff x="1066800" y="5257800"/>
            <a:chExt cx="6781800" cy="9906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52600" y="5257800"/>
              <a:ext cx="5304646" cy="738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Rectangle 7"/>
            <p:cNvSpPr/>
            <p:nvPr/>
          </p:nvSpPr>
          <p:spPr>
            <a:xfrm>
              <a:off x="1066800" y="5562600"/>
              <a:ext cx="67818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 Crime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12954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/>
              <a:t>Estimates:   </a:t>
            </a:r>
            <a:endParaRPr lang="en-US" dirty="0" smtClean="0"/>
          </a:p>
          <a:p>
            <a:pPr marL="514350" indent="-514350">
              <a:buNone/>
            </a:pPr>
            <a:r>
              <a:rPr lang="en-US" sz="2400" dirty="0" smtClean="0"/>
              <a:t>How </a:t>
            </a:r>
            <a:r>
              <a:rPr lang="en-US" sz="2400" dirty="0" smtClean="0"/>
              <a:t>much is the annual </a:t>
            </a:r>
            <a:r>
              <a:rPr lang="en-US" sz="2400" dirty="0"/>
              <a:t>damage to the global </a:t>
            </a:r>
            <a:r>
              <a:rPr lang="en-US" sz="2400" dirty="0" smtClean="0"/>
              <a:t>economy? 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791200"/>
            <a:ext cx="6934200" cy="584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371600" y="2438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$445 billion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50603" y="2971800"/>
            <a:ext cx="8893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much was  lost in 2012 to online credit and debt fraud in the US?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0" y="36576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$1.5 billion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172200" y="49530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$2.1 </a:t>
            </a:r>
            <a:r>
              <a:rPr lang="en-US" sz="2400" dirty="0" smtClean="0"/>
              <a:t>trillion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4267200"/>
            <a:ext cx="792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None/>
            </a:pPr>
            <a:r>
              <a:rPr lang="en-US" sz="2400" dirty="0" smtClean="0"/>
              <a:t>A 2016 study thought that cybercrime in 2019  could cost?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914400" y="2438400"/>
            <a:ext cx="2514600" cy="533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2075" cap="rnd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393700" h="42545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48000" y="3581400"/>
            <a:ext cx="2514600" cy="533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2075" cap="rnd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393700" h="42545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67400" y="4953000"/>
            <a:ext cx="2514600" cy="533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2075" cap="rnd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393700" h="42545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09600" y="3505200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Real time validation, our user</a:t>
            </a:r>
          </a:p>
          <a:p>
            <a:r>
              <a:rPr lang="en-US" sz="2400" dirty="0" smtClean="0"/>
              <a:t> doesn’t have to click submit. 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28600" y="3352800"/>
            <a:ext cx="4114800" cy="1295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2075" cap="rnd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393700" h="42545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Client-Side Validation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9"/>
          </a:xfrm>
        </p:spPr>
        <p:txBody>
          <a:bodyPr>
            <a:normAutofit/>
          </a:bodyPr>
          <a:lstStyle/>
          <a:p>
            <a:r>
              <a:rPr lang="en-US" dirty="0" smtClean="0"/>
              <a:t>Why do we do it?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505200"/>
            <a:ext cx="8229600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2514600"/>
            <a:ext cx="8229600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25908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Pro: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257800" y="25908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Con: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181600" y="34290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Easily breakable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5029200" y="3352800"/>
            <a:ext cx="4114800" cy="1295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2075" cap="rnd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393700" h="42545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 Security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r>
              <a:rPr lang="en-US" dirty="0" smtClean="0"/>
              <a:t>Can you think of a time in the news when a major company got hacked?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Validate Everywhere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3528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In general, we can now move from one page to another.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574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Know how to Validate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5908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you find this material fascinating, you can go into </a:t>
            </a:r>
            <a:r>
              <a:rPr lang="en-US" sz="3200" dirty="0" smtClean="0"/>
              <a:t>Cyber Security</a:t>
            </a: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Client-Side Validation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9"/>
          </a:xfrm>
        </p:spPr>
        <p:txBody>
          <a:bodyPr>
            <a:normAutofit/>
          </a:bodyPr>
          <a:lstStyle/>
          <a:p>
            <a:r>
              <a:rPr lang="en-US" dirty="0" smtClean="0"/>
              <a:t>What are some examples?</a:t>
            </a:r>
          </a:p>
          <a:p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514600"/>
            <a:ext cx="8229600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2514600"/>
            <a:ext cx="8229600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attributes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3200400"/>
            <a:ext cx="8001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1200" b="1" dirty="0"/>
              <a:t>&lt;input type="email"&gt; </a:t>
            </a:r>
          </a:p>
          <a:p>
            <a:pPr marL="342900" lvl="0" indent="-342900">
              <a:spcBef>
                <a:spcPct val="20000"/>
              </a:spcBef>
            </a:pPr>
            <a:endParaRPr lang="en-US" sz="11200" b="1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11200" b="1" dirty="0" smtClean="0">
                <a:hlinkClick r:id="rId3"/>
              </a:rPr>
              <a:t>https://developer.mozilla.org/en-US/docs/Web/HTML/Element/input#Attributes</a:t>
            </a:r>
            <a:endParaRPr lang="en-US" sz="11200" b="1" dirty="0" smtClean="0"/>
          </a:p>
          <a:p>
            <a:pPr marL="342900" lvl="0" indent="-342900">
              <a:spcBef>
                <a:spcPct val="20000"/>
              </a:spcBef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29200" y="2514600"/>
            <a:ext cx="2362200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JavaScript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257800" y="3124200"/>
            <a:ext cx="3505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>Can build validation code, that verifies pre-submit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85800" y="5257800"/>
            <a:ext cx="4495800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>Any Questions?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uiExpand="1" build="allAtOnce"/>
      <p:bldP spid="9" grpId="0"/>
      <p:bldP spid="10" grpId="0" build="p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Server-Side Validation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9"/>
          </a:xfrm>
        </p:spPr>
        <p:txBody>
          <a:bodyPr>
            <a:normAutofit/>
          </a:bodyPr>
          <a:lstStyle/>
          <a:p>
            <a:r>
              <a:rPr lang="en-US" dirty="0" smtClean="0"/>
              <a:t>What is it?</a:t>
            </a:r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514600"/>
            <a:ext cx="8229600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505200"/>
            <a:ext cx="8229600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27432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>       Validate after they click submit, in our code on the server.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09600" y="35052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can’t be bypassed.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Server-Side Validation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9"/>
          </a:xfrm>
        </p:spPr>
        <p:txBody>
          <a:bodyPr>
            <a:normAutofit/>
          </a:bodyPr>
          <a:lstStyle/>
          <a:p>
            <a:r>
              <a:rPr lang="en-US" dirty="0" smtClean="0"/>
              <a:t>Why do we do it?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505200"/>
            <a:ext cx="8229600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2514600"/>
            <a:ext cx="8229600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25908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Pro: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257800" y="25908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Con: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181600" y="34290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Slower feedback to the user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28600" y="3352800"/>
            <a:ext cx="4114800" cy="1295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2075" cap="rnd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393700" h="42545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29200" y="3352800"/>
            <a:ext cx="4114800" cy="1295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2075" cap="rnd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393700" h="42545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Server-Side Validation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9"/>
          </a:xfrm>
        </p:spPr>
        <p:txBody>
          <a:bodyPr>
            <a:normAutofit/>
          </a:bodyPr>
          <a:lstStyle/>
          <a:p>
            <a:r>
              <a:rPr lang="en-US" dirty="0" smtClean="0"/>
              <a:t>What are some examples?</a:t>
            </a:r>
          </a:p>
          <a:p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514600"/>
            <a:ext cx="8229600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2514600"/>
            <a:ext cx="8229600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>Request Handlers</a:t>
            </a: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3124200"/>
            <a:ext cx="1828800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29200" y="2590800"/>
            <a:ext cx="2362200" cy="685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 Classes</a:t>
            </a:r>
            <a:r>
              <a:rPr kumimoji="0" lang="en-US" sz="4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4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257800" y="3124200"/>
            <a:ext cx="3505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Class that relates to the model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40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Make a form with placeholders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Handlers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8610600" cy="5043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12950</TotalTime>
  <Words>682</Words>
  <Application>Microsoft Office PowerPoint</Application>
  <PresentationFormat>On-screen Show (4:3)</PresentationFormat>
  <Paragraphs>153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VALIDATION</vt:lpstr>
      <vt:lpstr>Client-Side Validation </vt:lpstr>
      <vt:lpstr>Client-Side Validation </vt:lpstr>
      <vt:lpstr>Client-Side Validation </vt:lpstr>
      <vt:lpstr>Server-Side Validation </vt:lpstr>
      <vt:lpstr>Server-Side Validation </vt:lpstr>
      <vt:lpstr>Server-Side Validation </vt:lpstr>
      <vt:lpstr>Request Handlers</vt:lpstr>
      <vt:lpstr>Request Handlers</vt:lpstr>
      <vt:lpstr>Request Handlers</vt:lpstr>
      <vt:lpstr>Request Handlers</vt:lpstr>
      <vt:lpstr>Request Handlers</vt:lpstr>
      <vt:lpstr>Request Handlers</vt:lpstr>
      <vt:lpstr>Request Handlers</vt:lpstr>
      <vt:lpstr>Request Handlers</vt:lpstr>
      <vt:lpstr>Request Handlers</vt:lpstr>
      <vt:lpstr>Request Handlers</vt:lpstr>
      <vt:lpstr>Request Handlers</vt:lpstr>
      <vt:lpstr>Request Handlers</vt:lpstr>
      <vt:lpstr>Request Handlers</vt:lpstr>
      <vt:lpstr>Request Handlers</vt:lpstr>
      <vt:lpstr>Request Handlers</vt:lpstr>
      <vt:lpstr>Redirects – How to</vt:lpstr>
      <vt:lpstr>Redirects – Behind the scenes</vt:lpstr>
      <vt:lpstr>Redirects - Query Parameters</vt:lpstr>
      <vt:lpstr>HTML Escaping </vt:lpstr>
      <vt:lpstr>HTML Escaping </vt:lpstr>
      <vt:lpstr>Cyber Security </vt:lpstr>
      <vt:lpstr>Cyber Crime</vt:lpstr>
      <vt:lpstr>Cyber Security </vt:lpstr>
      <vt:lpstr>In Summary 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VALIDATION</dc:title>
  <dc:creator>Megan Hart</dc:creator>
  <cp:lastModifiedBy>Megan Hart</cp:lastModifiedBy>
  <cp:revision>51</cp:revision>
  <dcterms:created xsi:type="dcterms:W3CDTF">2018-09-06T23:00:58Z</dcterms:created>
  <dcterms:modified xsi:type="dcterms:W3CDTF">2018-09-16T01:09:38Z</dcterms:modified>
</cp:coreProperties>
</file>