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4000" cy="13716000"/>
  <p:notesSz cx="9866313" cy="6735763"/>
  <p:embeddedFontLst>
    <p:embeddedFont>
      <p:font typeface="Helvetica Neue" panose="020B060402020202020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Gill Sans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3BF3F7-BA4E-422F-B290-A4FD601561DF}">
  <a:tblStyle styleId="{C13BF3F7-BA4E-422F-B290-A4FD601561DF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1D2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EDEDF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0939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767C8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219ABC-4B1B-4C04-B09E-58854D07E1E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499" y="3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106EE-FCC2-4495-A5CB-D23D120C1DF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F8B4-2DAD-49CF-972C-EA2E72957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44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279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6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044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5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0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7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49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8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acfa071a_0_25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eacfa071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242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ebb2e8d3_0_53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cebb2e8d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5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ebb2e8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ebb2e8d3_0_60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827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ebb2e8d3_0_66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cebb2e8d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860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acfa071a_0_47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eacfa071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939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acfa071a_0_35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eacfa071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19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acfa071a_0_68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eacfa071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60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7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307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acfa071a_0_58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eacfa071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905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acfa071a_0_78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\begin{pmatrix}x_1&amp;x_2&amp;x_3\end{pmatrix}\cdot \begin{pmatrix}w_1\\ w_2\\ w_3\end{pmatrix}=\begin{pmatrix}x_1w_1+x_2w_2+x_3w_3\end{pmatrix}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eacfa071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891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cebb2e8d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cebb2e8d3_0_74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897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3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0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753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70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0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58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1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03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2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18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3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cost(W,b)=\frac{1}{m}\sum_{I=1}^{m}(H(x_1^{(i)}, x_2^{(i)}, x_3^{(i)})-y^{(i)})^2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23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4:notes"/>
          <p:cNvSpPr txBox="1">
            <a:spLocks noGrp="1"/>
          </p:cNvSpPr>
          <p:nvPr>
            <p:ph type="body" idx="1"/>
          </p:nvPr>
        </p:nvSpPr>
        <p:spPr>
          <a:xfrm>
            <a:off x="1315509" y="3199488"/>
            <a:ext cx="7235296" cy="303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2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17361" marR="0" lvl="0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09575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17361" marR="0" lvl="0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3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17361" marR="0" lvl="0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4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17361" marR="0" lvl="0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17361" marR="0" lvl="0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80561" y="3893343"/>
            <a:ext cx="23422877" cy="80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836676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7715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7715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7715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7715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833937" y="3893343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836676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7715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7715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7715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7715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55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>
            <a:spLocks noGrp="1"/>
          </p:cNvSpPr>
          <p:nvPr>
            <p:ph type="pic" idx="2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17361" marR="0" lvl="0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17361" marR="0" lvl="0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61736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61736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5" cy="30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6672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unkim.github.io/m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youtu.be/kPxpJY6fRk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7200"/>
              <a:t>Multivariable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linear regression 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833937" y="850106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</a:t>
            </a:r>
            <a:r>
              <a:rPr lang="en-US"/>
              <a:t>l</a:t>
            </a: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@gmail.com&gt;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5000" b="0" i="0" u="sng" strike="noStrike" cap="non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http://hunkim.github.io/ml/</a:t>
            </a:r>
            <a:endParaRPr sz="5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/>
              <a:t>Video (Korean):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https://youtu.be/kPxpJY6fRkY</a:t>
            </a:r>
            <a:r>
              <a:rPr lang="en-US"/>
              <a:t> </a:t>
            </a:r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3575" y="11365072"/>
            <a:ext cx="38100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0258" y="4054705"/>
            <a:ext cx="9322595" cy="48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18424920" y="7018734"/>
            <a:ext cx="1785939" cy="17859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Matrix multiplication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8281" y="4507678"/>
            <a:ext cx="9707438" cy="334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4813325" y="12370600"/>
            <a:ext cx="18520500" cy="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https://www.mathsisfun.com/algebra/matrix-multiplying.html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425" y="5420714"/>
            <a:ext cx="16318671" cy="2874563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7983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sp>
        <p:nvSpPr>
          <p:cNvPr id="157" name="Google Shape;157;p29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{71219ABC-4B1B-4C04-B09E-58854D07E1EC}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Y</a:t>
                      </a:r>
                      <a:endParaRPr sz="5000"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9"/>
          <p:cNvSpPr txBox="1"/>
          <p:nvPr/>
        </p:nvSpPr>
        <p:spPr>
          <a:xfrm>
            <a:off x="175950" y="9917375"/>
            <a:ext cx="8166300" cy="18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250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650" y="5989389"/>
            <a:ext cx="16318671" cy="2874563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8186" y="9884299"/>
            <a:ext cx="7655600" cy="134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graphicFrame>
        <p:nvGraphicFramePr>
          <p:cNvPr id="169" name="Google Shape;169;p30"/>
          <p:cNvGraphicFramePr/>
          <p:nvPr/>
        </p:nvGraphicFramePr>
        <p:xfrm>
          <a:off x="508550" y="43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{71219ABC-4B1B-4C04-B09E-58854D07E1EC}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Y</a:t>
                      </a:r>
                      <a:endParaRPr sz="5000"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30"/>
          <p:cNvSpPr txBox="1"/>
          <p:nvPr/>
        </p:nvSpPr>
        <p:spPr>
          <a:xfrm>
            <a:off x="175950" y="9917375"/>
            <a:ext cx="8216700" cy="18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8275" y="3081337"/>
            <a:ext cx="108394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x instances</a:t>
            </a:r>
            <a:endParaRPr/>
          </a:p>
        </p:txBody>
      </p:sp>
      <p:graphicFrame>
        <p:nvGraphicFramePr>
          <p:cNvPr id="177" name="Google Shape;177;p31"/>
          <p:cNvGraphicFramePr/>
          <p:nvPr/>
        </p:nvGraphicFramePr>
        <p:xfrm>
          <a:off x="3473650" y="40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{71219ABC-4B1B-4C04-B09E-58854D07E1EC}</a:tableStyleId>
              </a:tblPr>
              <a:tblGrid>
                <a:gridCol w="1698875"/>
                <a:gridCol w="1698875"/>
                <a:gridCol w="1698875"/>
                <a:gridCol w="1698875"/>
              </a:tblGrid>
              <a:tr h="11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Y</a:t>
                      </a:r>
                      <a:endParaRPr sz="5000"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31"/>
          <p:cNvSpPr txBox="1"/>
          <p:nvPr/>
        </p:nvSpPr>
        <p:spPr>
          <a:xfrm>
            <a:off x="2643500" y="9621913"/>
            <a:ext cx="10754700" cy="18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7574500" y="12806275"/>
            <a:ext cx="172188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http://college.cengage.com/mathematics/brase/understandable_statistics/7e/students/datasets/mlr/frames/frame.html</a:t>
            </a:r>
            <a:endParaRPr sz="2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649" y="6191147"/>
            <a:ext cx="11729698" cy="2066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7983" y="3304105"/>
            <a:ext cx="9322500" cy="4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376950" y="2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{71219ABC-4B1B-4C04-B09E-58854D07E1EC}</a:tableStyleId>
              </a:tblPr>
              <a:tblGrid>
                <a:gridCol w="986425"/>
                <a:gridCol w="986425"/>
                <a:gridCol w="986425"/>
                <a:gridCol w="986425"/>
              </a:tblGrid>
              <a:tr h="59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x</a:t>
                      </a:r>
                      <a:r>
                        <a:rPr lang="en-US" sz="3000" b="1" baseline="-25000"/>
                        <a:t>1</a:t>
                      </a:r>
                      <a:endParaRPr sz="3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x</a:t>
                      </a:r>
                      <a:r>
                        <a:rPr lang="en-US" sz="3000" b="1" baseline="-25000"/>
                        <a:t>2</a:t>
                      </a:r>
                      <a:endParaRPr sz="3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x</a:t>
                      </a:r>
                      <a:r>
                        <a:rPr lang="en-US" sz="3000" b="1" baseline="-25000"/>
                        <a:t>3</a:t>
                      </a:r>
                      <a:endParaRPr sz="3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Y</a:t>
                      </a:r>
                      <a:endParaRPr sz="3000"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73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80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75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152</a:t>
                      </a:r>
                      <a:endParaRPr sz="3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93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88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93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185</a:t>
                      </a:r>
                      <a:endParaRPr sz="3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89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91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90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180</a:t>
                      </a:r>
                      <a:endParaRPr sz="3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96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98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100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196</a:t>
                      </a:r>
                      <a:endParaRPr sz="3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73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66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70</a:t>
                      </a:r>
                      <a:endParaRPr sz="3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142</a:t>
                      </a:r>
                      <a:endParaRPr sz="3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4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3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199" name="Google Shape;199;p33"/>
          <p:cNvSpPr txBox="1"/>
          <p:nvPr/>
        </p:nvSpPr>
        <p:spPr>
          <a:xfrm>
            <a:off x="524116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15558188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953271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[3, 1]</a:t>
            </a:r>
            <a:endParaRPr sz="56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800" y="3938548"/>
            <a:ext cx="14924399" cy="406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5520800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161335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[5, 1]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10607325" y="815907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[?, ?]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62364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/>
              <a:t>X</a:t>
            </a:r>
            <a:endParaRPr sz="12000" b="1"/>
          </a:p>
        </p:txBody>
      </p:sp>
      <p:sp>
        <p:nvSpPr>
          <p:cNvPr id="213" name="Google Shape;213;p34"/>
          <p:cNvSpPr txBox="1"/>
          <p:nvPr/>
        </p:nvSpPr>
        <p:spPr>
          <a:xfrm>
            <a:off x="11057625" y="4995525"/>
            <a:ext cx="1790400" cy="19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/>
              <a:t>W</a:t>
            </a:r>
            <a:endParaRPr sz="12000" b="1"/>
          </a:p>
        </p:txBody>
      </p:sp>
      <p:sp>
        <p:nvSpPr>
          <p:cNvPr id="214" name="Google Shape;214;p34"/>
          <p:cNvSpPr txBox="1"/>
          <p:nvPr/>
        </p:nvSpPr>
        <p:spPr>
          <a:xfrm>
            <a:off x="15802625" y="4919325"/>
            <a:ext cx="3705000" cy="19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/>
              <a:t>H(X)</a:t>
            </a:r>
            <a:endParaRPr sz="1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73" y="11251824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225" y="4800600"/>
            <a:ext cx="16649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223" name="Google Shape;223;p35"/>
          <p:cNvSpPr txBox="1"/>
          <p:nvPr/>
        </p:nvSpPr>
        <p:spPr>
          <a:xfrm>
            <a:off x="524116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15558188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1]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9532713" y="9705825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[3, 1]</a:t>
            </a:r>
            <a:endParaRPr sz="56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4351734" y="2677441"/>
            <a:ext cx="14716126" cy="675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  <a:endParaRPr/>
          </a:p>
          <a:p>
            <a: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200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  <a:endParaRPr/>
          </a:p>
          <a:p>
            <a: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8" y="3892424"/>
            <a:ext cx="18612025" cy="39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234" name="Google Shape;234;p36"/>
          <p:cNvSpPr txBox="1"/>
          <p:nvPr/>
        </p:nvSpPr>
        <p:spPr>
          <a:xfrm>
            <a:off x="43995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14716588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74764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[?, ?]</a:t>
            </a:r>
            <a:endParaRPr sz="5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7242975" y="4435525"/>
            <a:ext cx="2583600" cy="29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7869775" y="4299038"/>
            <a:ext cx="2056800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200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using </a:t>
            </a:r>
            <a:r>
              <a:rPr lang="en-US"/>
              <a:t>matrix (n output)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198" y="9929799"/>
            <a:ext cx="7655600" cy="13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38" y="3892424"/>
            <a:ext cx="18612025" cy="39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7"/>
          <p:cNvSpPr txBox="1"/>
          <p:nvPr/>
        </p:nvSpPr>
        <p:spPr>
          <a:xfrm>
            <a:off x="15083475" y="12594250"/>
            <a:ext cx="93225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https://www.symbolab.com/solver/matrix-calculator</a:t>
            </a:r>
            <a:endParaRPr sz="3200"/>
          </a:p>
        </p:txBody>
      </p:sp>
      <p:sp>
        <p:nvSpPr>
          <p:cNvPr id="247" name="Google Shape;247;p37"/>
          <p:cNvSpPr txBox="1"/>
          <p:nvPr/>
        </p:nvSpPr>
        <p:spPr>
          <a:xfrm>
            <a:off x="43995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3]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14716588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latin typeface="Consolas"/>
                <a:ea typeface="Consolas"/>
                <a:cs typeface="Consolas"/>
                <a:sym typeface="Consolas"/>
              </a:rPr>
              <a:t>[n, 2]</a:t>
            </a:r>
            <a:endParaRPr sz="5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7476463" y="8090850"/>
            <a:ext cx="28434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>
                <a:latin typeface="Consolas"/>
                <a:ea typeface="Consolas"/>
                <a:cs typeface="Consolas"/>
                <a:sym typeface="Consolas"/>
              </a:rPr>
              <a:t>[3, 2]</a:t>
            </a:r>
            <a:endParaRPr sz="56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WX vs </a:t>
            </a:r>
            <a:r>
              <a:rPr lang="en-US" b="1"/>
              <a:t>XW</a:t>
            </a:r>
            <a:endParaRPr b="1"/>
          </a:p>
        </p:txBody>
      </p:sp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2260845" y="2597950"/>
            <a:ext cx="9666300" cy="80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836676" algn="l" rtl="0">
              <a:spcBef>
                <a:spcPts val="3300"/>
              </a:spcBef>
              <a:spcAft>
                <a:spcPts val="0"/>
              </a:spcAft>
              <a:buSzPts val="9576"/>
              <a:buChar char="•"/>
            </a:pPr>
            <a:r>
              <a:rPr lang="en-US"/>
              <a:t>Lecture (theory): </a:t>
            </a:r>
            <a:endParaRPr/>
          </a:p>
          <a:p>
            <a:pPr marL="0" lvl="0" indent="0" algn="l" rtl="0">
              <a:spcBef>
                <a:spcPts val="3300"/>
              </a:spcBef>
              <a:spcAft>
                <a:spcPts val="0"/>
              </a:spcAft>
              <a:buNone/>
            </a:pPr>
            <a:endParaRPr/>
          </a:p>
          <a:p>
            <a:pPr marL="457200" lvl="0" indent="-836676" algn="l" rtl="0">
              <a:spcBef>
                <a:spcPts val="3300"/>
              </a:spcBef>
              <a:spcAft>
                <a:spcPts val="0"/>
              </a:spcAft>
              <a:buSzPts val="9576"/>
              <a:buChar char="•"/>
            </a:pPr>
            <a:r>
              <a:rPr lang="en-US"/>
              <a:t>Implementation (TensorFlow)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9484" y="6272646"/>
            <a:ext cx="8924100" cy="13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473" y="10101624"/>
            <a:ext cx="7655600" cy="1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3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/>
          <p:nvPr/>
        </p:nvSpPr>
        <p:spPr>
          <a:xfrm>
            <a:off x="3405187" y="1107281"/>
            <a:ext cx="8393907" cy="36790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39"/>
          <p:cNvSpPr/>
          <p:nvPr/>
        </p:nvSpPr>
        <p:spPr>
          <a:xfrm rot="-970540">
            <a:off x="2841078" y="625156"/>
            <a:ext cx="10787063" cy="4196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Regression (Classification)</a:t>
            </a:r>
            <a:endParaRPr/>
          </a:p>
        </p:txBody>
      </p:sp>
      <p:sp>
        <p:nvSpPr>
          <p:cNvPr id="265" name="Google Shape;265;p39"/>
          <p:cNvSpPr/>
          <p:nvPr/>
        </p:nvSpPr>
        <p:spPr>
          <a:xfrm>
            <a:off x="-101975" y="-152975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9"/>
          <p:cNvSpPr/>
          <p:nvPr/>
        </p:nvSpPr>
        <p:spPr>
          <a:xfrm>
            <a:off x="21108825" y="-204000"/>
            <a:ext cx="3773100" cy="1412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4351734" y="2677441"/>
            <a:ext cx="14716126" cy="675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</a:t>
            </a:r>
            <a:endParaRPr/>
          </a:p>
          <a:p>
            <a: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  <a:endParaRPr/>
          </a:p>
          <a:p>
            <a: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092200" marR="0" lvl="0" indent="-711199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9576"/>
              <a:buFont typeface="Gill Sans"/>
              <a:buChar char="•"/>
            </a:pPr>
            <a:r>
              <a:rPr lang="en-US"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9478" y="4203087"/>
            <a:ext cx="4568872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4460" y="6447053"/>
            <a:ext cx="9876300" cy="17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  <a:endParaRPr sz="9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one input (x)</a:t>
            </a:r>
            <a:endParaRPr/>
          </a:p>
        </p:txBody>
      </p:sp>
      <p:graphicFrame>
        <p:nvGraphicFramePr>
          <p:cNvPr id="93" name="Google Shape;93;p20"/>
          <p:cNvGraphicFramePr/>
          <p:nvPr/>
        </p:nvGraphicFramePr>
        <p:xfrm>
          <a:off x="9311582" y="4784010"/>
          <a:ext cx="5766000" cy="6863550"/>
        </p:xfrm>
        <a:graphic>
          <a:graphicData uri="http://schemas.openxmlformats.org/drawingml/2006/table">
            <a:tbl>
              <a:tblPr>
                <a:noFill/>
                <a:tableStyleId>{C13BF3F7-BA4E-422F-B290-A4FD601561DF}</a:tableStyleId>
              </a:tblPr>
              <a:tblGrid>
                <a:gridCol w="2883000"/>
                <a:gridCol w="2883000"/>
              </a:tblGrid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x (hours)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y (score)</a:t>
                      </a:r>
                      <a:endParaRPr/>
                    </a:p>
                  </a:txBody>
                  <a:tcPr marL="50800" marR="50800" marT="50800" marB="50800" anchor="ctr"/>
                </a:tc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10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90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9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80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3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50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2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60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</a:tr>
              <a:tr h="114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11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3600" u="none" strike="noStrike" cap="none"/>
                        <a:t>40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DCDEE0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20"/>
          <p:cNvSpPr/>
          <p:nvPr/>
        </p:nvSpPr>
        <p:spPr>
          <a:xfrm>
            <a:off x="3421459" y="6346031"/>
            <a:ext cx="3860801" cy="166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one-variable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one-feature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Predicting exam score: </a:t>
            </a:r>
            <a:endParaRPr sz="90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regression using </a:t>
            </a:r>
            <a:r>
              <a:rPr lang="en-US" sz="7200"/>
              <a:t>three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inputs (x1, x2, x3)</a:t>
            </a:r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7540476" y="4486325"/>
            <a:ext cx="8229900" cy="9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multi-variable/feature</a:t>
            </a:r>
            <a:endParaRPr/>
          </a:p>
        </p:txBody>
      </p:sp>
      <p:graphicFrame>
        <p:nvGraphicFramePr>
          <p:cNvPr id="101" name="Google Shape;101;p21"/>
          <p:cNvGraphicFramePr/>
          <p:nvPr/>
        </p:nvGraphicFramePr>
        <p:xfrm>
          <a:off x="3553575" y="5480625"/>
          <a:ext cx="18128000" cy="5998875"/>
        </p:xfrm>
        <a:graphic>
          <a:graphicData uri="http://schemas.openxmlformats.org/drawingml/2006/table">
            <a:tbl>
              <a:tblPr>
                <a:noFill/>
                <a:tableStyleId>{71219ABC-4B1B-4C04-B09E-58854D07E1EC}</a:tableStyleId>
              </a:tblPr>
              <a:tblGrid>
                <a:gridCol w="4532000"/>
                <a:gridCol w="4532000"/>
                <a:gridCol w="4532000"/>
                <a:gridCol w="4532000"/>
              </a:tblGrid>
              <a:tr h="11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1  </a:t>
                      </a:r>
                      <a:r>
                        <a:rPr lang="en-US" sz="5000" b="1">
                          <a:solidFill>
                            <a:schemeClr val="dk1"/>
                          </a:solidFill>
                        </a:rPr>
                        <a:t>(quiz 1)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2  </a:t>
                      </a:r>
                      <a:r>
                        <a:rPr lang="en-US" sz="5000" b="1">
                          <a:solidFill>
                            <a:schemeClr val="dk1"/>
                          </a:solidFill>
                        </a:rPr>
                        <a:t>(quiz 2)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x</a:t>
                      </a:r>
                      <a:r>
                        <a:rPr lang="en-US" sz="5000" b="1" baseline="-25000"/>
                        <a:t>3  </a:t>
                      </a:r>
                      <a:r>
                        <a:rPr lang="en-US" sz="5000" b="1">
                          <a:solidFill>
                            <a:schemeClr val="dk1"/>
                          </a:solidFill>
                        </a:rPr>
                        <a:t>(midterm 1)</a:t>
                      </a:r>
                      <a:endParaRPr sz="5000" b="1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 b="1"/>
                        <a:t>Y (final)</a:t>
                      </a:r>
                      <a:endParaRPr sz="5000" b="1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75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152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88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185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89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91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180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96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98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100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196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  <a:tr h="973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73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66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70</a:t>
                      </a:r>
                      <a:endParaRPr sz="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0"/>
                        <a:t>142</a:t>
                      </a:r>
                      <a:endParaRPr sz="5000"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p21"/>
          <p:cNvSpPr txBox="1"/>
          <p:nvPr/>
        </p:nvSpPr>
        <p:spPr>
          <a:xfrm>
            <a:off x="8461650" y="11062650"/>
            <a:ext cx="8979600" cy="18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highlight>
                  <a:srgbClr val="FFFFFF"/>
                </a:highlight>
              </a:rPr>
              <a:t>Test Scores for General Psychology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7564" y="4514155"/>
            <a:ext cx="4568872" cy="6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7564" y="4514155"/>
            <a:ext cx="4568872" cy="68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66305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75" y="4954176"/>
            <a:ext cx="14653801" cy="8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25" y="8083976"/>
            <a:ext cx="13239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-21835" y="357187"/>
            <a:ext cx="24427671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Multi-variable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2750" y="7895125"/>
            <a:ext cx="19438500" cy="7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75" y="4801776"/>
            <a:ext cx="14653801" cy="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사용자 지정</PresentationFormat>
  <Paragraphs>221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Helvetica Light</vt:lpstr>
      <vt:lpstr>Arial</vt:lpstr>
      <vt:lpstr>Helvetica Neue</vt:lpstr>
      <vt:lpstr>Consolas</vt:lpstr>
      <vt:lpstr>Gill Sans</vt:lpstr>
      <vt:lpstr>White</vt:lpstr>
      <vt:lpstr>Lecture 4 Multivariable linear regression </vt:lpstr>
      <vt:lpstr>Recap</vt:lpstr>
      <vt:lpstr>Recap</vt:lpstr>
      <vt:lpstr>Predicting exam score:  regression using one input (x)</vt:lpstr>
      <vt:lpstr>Predicting exam score:  regression using three inputs (x1, x2, x3)</vt:lpstr>
      <vt:lpstr>Hypothesis</vt:lpstr>
      <vt:lpstr>Hypothesis</vt:lpstr>
      <vt:lpstr>Cost function</vt:lpstr>
      <vt:lpstr>Multi-variable</vt:lpstr>
      <vt:lpstr>Matrix</vt:lpstr>
      <vt:lpstr>Matrix multiplication</vt:lpstr>
      <vt:lpstr>Hypothesis using matrix</vt:lpstr>
      <vt:lpstr>Hypothesis using matrix</vt:lpstr>
      <vt:lpstr>Hypothesis using matrix</vt:lpstr>
      <vt:lpstr>Many x instances</vt:lpstr>
      <vt:lpstr>Hypothesis using matrix</vt:lpstr>
      <vt:lpstr>Hypothesis using matrix</vt:lpstr>
      <vt:lpstr>Hypothesis using matrix</vt:lpstr>
      <vt:lpstr>Hypothesis using matrix</vt:lpstr>
      <vt:lpstr>Hypothesis using matrix (n output)</vt:lpstr>
      <vt:lpstr>Hypothesis using matrix (n output)</vt:lpstr>
      <vt:lpstr>WX vs XW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Multivariable linear regression </dc:title>
  <cp:lastModifiedBy>user</cp:lastModifiedBy>
  <cp:revision>1</cp:revision>
  <cp:lastPrinted>2020-09-11T02:28:15Z</cp:lastPrinted>
  <dcterms:modified xsi:type="dcterms:W3CDTF">2020-09-11T02:28:26Z</dcterms:modified>
</cp:coreProperties>
</file>