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84" d="100"/>
          <a:sy n="84" d="100"/>
        </p:scale>
        <p:origin x="96" y="1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49571" y="0"/>
            <a:ext cx="6692858" cy="523220"/>
          </a:xfrm>
          <a:prstGeom prst="rect">
            <a:avLst/>
          </a:prstGeom>
          <a:noFill/>
        </p:spPr>
        <p:txBody>
          <a:bodyPr wrap="none" rtlCol="0">
            <a:spAutoFit/>
          </a:bodyPr>
          <a:lstStyle/>
          <a:p>
            <a:pPr algn="r" rtl="1"/>
            <a:r>
              <a:rPr lang="fa-IR" sz="2800" dirty="0">
                <a:cs typeface="B Nazanin" panose="00000400000000000000" pitchFamily="2" charset="-78"/>
              </a:rPr>
              <a:t>افزایش کارایی و امنیت نظامی از طریق ادغام هوش مصنوعی</a:t>
            </a:r>
            <a:endParaRPr lang="en-US" sz="3600" dirty="0">
              <a:cs typeface="B Nazanin" panose="00000400000000000000" pitchFamily="2" charset="-78"/>
            </a:endParaRPr>
          </a:p>
        </p:txBody>
      </p:sp>
      <p:sp>
        <p:nvSpPr>
          <p:cNvPr id="6" name="TextBox 5"/>
          <p:cNvSpPr txBox="1"/>
          <p:nvPr/>
        </p:nvSpPr>
        <p:spPr>
          <a:xfrm>
            <a:off x="0" y="2228671"/>
            <a:ext cx="12299576" cy="1200329"/>
          </a:xfrm>
          <a:prstGeom prst="rect">
            <a:avLst/>
          </a:prstGeom>
          <a:noFill/>
        </p:spPr>
        <p:txBody>
          <a:bodyPr wrap="square" rtlCol="0">
            <a:spAutoFit/>
          </a:bodyPr>
          <a:lstStyle/>
          <a:p>
            <a:pPr algn="ctr" rtl="1"/>
            <a:r>
              <a:rPr lang="fa-IR" sz="2400" dirty="0">
                <a:cs typeface="B Nazanin" panose="00000400000000000000" pitchFamily="2" charset="-78"/>
              </a:rPr>
              <a:t>در چشم انداز به سرعت در حال تحول دفاع و امنیت، هوش </a:t>
            </a:r>
            <a:r>
              <a:rPr lang="fa-IR" sz="2400" dirty="0" smtClean="0">
                <a:cs typeface="B Nazanin" panose="00000400000000000000" pitchFamily="2" charset="-78"/>
              </a:rPr>
              <a:t>مصنوعی به </a:t>
            </a:r>
            <a:r>
              <a:rPr lang="fa-IR" sz="2400" dirty="0">
                <a:cs typeface="B Nazanin" panose="00000400000000000000" pitchFamily="2" charset="-78"/>
              </a:rPr>
              <a:t>عنوان یک فناوری متحول کننده ظاهر شده است و فرصت های بی سابقه ای را برای نیروهای نظامی در سراسر جهان ارائه می دهد. هدف این کنفرانس جامع، بررسی ادغام هوش مصنوعی در ابزارها و سیستم‌های مختلف نظامی، با تمرکز بر پتانسیل آن برای ایجاد انقلابی در دفاع، امنیت و کارایی عملیاتی است.</a:t>
            </a:r>
            <a:endParaRPr lang="en-US" sz="2400" dirty="0">
              <a:cs typeface="B Nazanin" panose="00000400000000000000" pitchFamily="2" charset="-78"/>
            </a:endParaRPr>
          </a:p>
        </p:txBody>
      </p:sp>
      <p:sp>
        <p:nvSpPr>
          <p:cNvPr id="7" name="TextBox 6"/>
          <p:cNvSpPr txBox="1"/>
          <p:nvPr/>
        </p:nvSpPr>
        <p:spPr>
          <a:xfrm>
            <a:off x="4497645" y="6488668"/>
            <a:ext cx="3196709" cy="369332"/>
          </a:xfrm>
          <a:prstGeom prst="rect">
            <a:avLst/>
          </a:prstGeom>
          <a:noFill/>
        </p:spPr>
        <p:txBody>
          <a:bodyPr wrap="none" rtlCol="0">
            <a:spAutoFit/>
          </a:bodyPr>
          <a:lstStyle/>
          <a:p>
            <a:r>
              <a:rPr lang="fa-IR" dirty="0" smtClean="0">
                <a:cs typeface="B Nazanin" panose="00000400000000000000" pitchFamily="2" charset="-78"/>
              </a:rPr>
              <a:t>کیاوش حیدری کاهکش و محمدرضا زیلابی</a:t>
            </a:r>
            <a:endParaRPr lang="en-US" dirty="0">
              <a:cs typeface="B Nazanin" panose="00000400000000000000" pitchFamily="2" charset="-78"/>
            </a:endParaRPr>
          </a:p>
        </p:txBody>
      </p:sp>
    </p:spTree>
    <p:extLst>
      <p:ext uri="{BB962C8B-B14F-4D97-AF65-F5344CB8AC3E}">
        <p14:creationId xmlns:p14="http://schemas.microsoft.com/office/powerpoint/2010/main" val="261994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3" nodeType="withEffect">
                                  <p:stCondLst>
                                    <p:cond delay="0"/>
                                  </p:stCondLst>
                                  <p:iterate type="lt">
                                    <p:tmPct val="0"/>
                                  </p:iterate>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25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3" presetClass="emph" presetSubtype="2" fill="hold" grpId="14" nodeType="withEffect">
                                  <p:stCondLst>
                                    <p:cond delay="250"/>
                                  </p:stCondLst>
                                  <p:iterate type="lt">
                                    <p:tmPct val="0"/>
                                  </p:iterate>
                                  <p:childTnLst>
                                    <p:animClr clrSpc="rgb" dir="cw">
                                      <p:cBhvr override="childStyle">
                                        <p:cTn id="10" dur="500" fill="hold"/>
                                        <p:tgtEl>
                                          <p:spTgt spid="7">
                                            <p:txEl>
                                              <p:pRg st="0" end="0"/>
                                            </p:txEl>
                                          </p:spTgt>
                                        </p:tgtEl>
                                        <p:attrNameLst>
                                          <p:attrName>style.color</p:attrName>
                                        </p:attrNameLst>
                                      </p:cBhvr>
                                      <p:to>
                                        <a:srgbClr val="FFFF00"/>
                                      </p:to>
                                    </p:animClr>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25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13" build="allAtOnce"/>
      <p:bldP spid="7" grpId="14"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09206" y="10056"/>
            <a:ext cx="3882794" cy="461665"/>
          </a:xfrm>
          <a:prstGeom prst="rect">
            <a:avLst/>
          </a:prstGeom>
        </p:spPr>
        <p:txBody>
          <a:bodyPr wrap="none">
            <a:spAutoFit/>
          </a:bodyPr>
          <a:lstStyle/>
          <a:p>
            <a:pPr algn="r" rtl="1"/>
            <a:r>
              <a:rPr lang="fa-IR" sz="2400" b="1" dirty="0">
                <a:cs typeface="B Nazanin" panose="00000400000000000000" pitchFamily="2" charset="-78"/>
              </a:rPr>
              <a:t>هوش مصنوعی و بهبود تصمیم‌گیری</a:t>
            </a:r>
            <a:endParaRPr lang="en-US" sz="2400" b="1" dirty="0">
              <a:cs typeface="B Nazanin" panose="00000400000000000000" pitchFamily="2" charset="-78"/>
            </a:endParaRPr>
          </a:p>
        </p:txBody>
      </p:sp>
      <p:sp>
        <p:nvSpPr>
          <p:cNvPr id="6" name="TextBox 5"/>
          <p:cNvSpPr txBox="1"/>
          <p:nvPr/>
        </p:nvSpPr>
        <p:spPr>
          <a:xfrm>
            <a:off x="0" y="471721"/>
            <a:ext cx="12192000" cy="1692771"/>
          </a:xfrm>
          <a:prstGeom prst="rect">
            <a:avLst/>
          </a:prstGeom>
          <a:noFill/>
        </p:spPr>
        <p:txBody>
          <a:bodyPr wrap="square" rtlCol="0">
            <a:spAutoFit/>
          </a:bodyPr>
          <a:lstStyle/>
          <a:p>
            <a:pPr algn="r" rtl="1"/>
            <a:r>
              <a:rPr lang="fa-IR" sz="2000" dirty="0">
                <a:cs typeface="B Nazanin" panose="00000400000000000000" pitchFamily="2" charset="-78"/>
              </a:rPr>
              <a:t>الگوریتم‌های هوش مصنوعی قادر به تجزیه و تحلیل حجم عظیم داده‌ها از منابع مختلف هستند. این ویژگی فرماندهان نظامی را قادر به اتخاذ تصمیمات منطقی و سریع می‌کند. همچنین مدل‌های هوش مصنوعی پیش‌بینی‌گر مبتنی بر تحلیل داده‌ها نیز می‌توانند تهدیدهای احتمالی را ارزیابی کنند.</a:t>
            </a:r>
          </a:p>
          <a:p>
            <a:pPr algn="r" rtl="1"/>
            <a:r>
              <a:rPr lang="fa-IR" sz="2000" dirty="0">
                <a:cs typeface="B Nazanin" panose="00000400000000000000" pitchFamily="2" charset="-78"/>
              </a:rPr>
              <a:t>علاوه بر این، برنامه‌ریزی برای پاسخ‌گویی بهتر و بهینه‌سازی تخصیص منابع در سناریوهای نظامی پیچیده نیز از دیگر مزایای ادغام این فناوری با حوزه یاد شده است.</a:t>
            </a:r>
          </a:p>
          <a:p>
            <a:pPr algn="r" rtl="1"/>
            <a:endParaRPr lang="en-US" sz="2000" dirty="0">
              <a:cs typeface="B Nazanin" panose="00000400000000000000" pitchFamily="2" charset="-78"/>
            </a:endParaRPr>
          </a:p>
        </p:txBody>
      </p:sp>
      <p:sp>
        <p:nvSpPr>
          <p:cNvPr id="7" name="Rectangle 6"/>
          <p:cNvSpPr/>
          <p:nvPr/>
        </p:nvSpPr>
        <p:spPr>
          <a:xfrm>
            <a:off x="8180966" y="1751225"/>
            <a:ext cx="4011034" cy="461665"/>
          </a:xfrm>
          <a:prstGeom prst="rect">
            <a:avLst/>
          </a:prstGeom>
        </p:spPr>
        <p:txBody>
          <a:bodyPr wrap="none">
            <a:spAutoFit/>
          </a:bodyPr>
          <a:lstStyle/>
          <a:p>
            <a:pPr algn="r" rtl="1"/>
            <a:r>
              <a:rPr lang="fa-IR" sz="2400" b="1" dirty="0">
                <a:cs typeface="B Nazanin" panose="00000400000000000000" pitchFamily="2" charset="-78"/>
              </a:rPr>
              <a:t>هوش مصنوعی و سیستم‌های خودکار</a:t>
            </a:r>
            <a:endParaRPr lang="en-US" sz="2400" dirty="0">
              <a:cs typeface="B Nazanin" panose="00000400000000000000" pitchFamily="2" charset="-78"/>
            </a:endParaRPr>
          </a:p>
        </p:txBody>
      </p:sp>
      <p:sp>
        <p:nvSpPr>
          <p:cNvPr id="8" name="TextBox 7"/>
          <p:cNvSpPr txBox="1"/>
          <p:nvPr/>
        </p:nvSpPr>
        <p:spPr>
          <a:xfrm>
            <a:off x="0" y="2212890"/>
            <a:ext cx="12192000" cy="1015663"/>
          </a:xfrm>
          <a:prstGeom prst="rect">
            <a:avLst/>
          </a:prstGeom>
          <a:noFill/>
        </p:spPr>
        <p:txBody>
          <a:bodyPr wrap="square" rtlCol="0">
            <a:spAutoFit/>
          </a:bodyPr>
          <a:lstStyle/>
          <a:p>
            <a:pPr algn="r" rtl="1"/>
            <a:r>
              <a:rPr lang="fa-IR" sz="2000" dirty="0">
                <a:cs typeface="B Nazanin" panose="00000400000000000000" pitchFamily="2" charset="-78"/>
              </a:rPr>
              <a:t>هوش مصنوعی می‌تواند در توسعه سیستم‌های نظامی خودکار از جمله تجهیزات هوایی بدون سرنشین (پهپادها) و خودروهای زمینی مورد استفاده قرار گیرد. این سیستم‌ها با استفاده از فناوری هوش مصنوعی می‌توانند مأموریت‌های اطلاعاتی، نظارتی و عملیاتی را بدون نیاز به حضور مستقیم نیروهای نظامی انجام دهند و همین امر، سبب کاهش تلفات و تهدیدات جانی برای سربازان و بهبود قابلیت‌های تاکتیکی در میدان نبرد می‌شود.</a:t>
            </a:r>
            <a:endParaRPr lang="en-US" sz="2000" dirty="0">
              <a:cs typeface="B Nazanin" panose="00000400000000000000" pitchFamily="2" charset="-78"/>
            </a:endParaRPr>
          </a:p>
        </p:txBody>
      </p:sp>
      <p:sp>
        <p:nvSpPr>
          <p:cNvPr id="9" name="Rectangle 8"/>
          <p:cNvSpPr/>
          <p:nvPr/>
        </p:nvSpPr>
        <p:spPr>
          <a:xfrm>
            <a:off x="8721178" y="3228553"/>
            <a:ext cx="3470822" cy="461665"/>
          </a:xfrm>
          <a:prstGeom prst="rect">
            <a:avLst/>
          </a:prstGeom>
        </p:spPr>
        <p:txBody>
          <a:bodyPr wrap="none">
            <a:spAutoFit/>
          </a:bodyPr>
          <a:lstStyle/>
          <a:p>
            <a:pPr algn="r" rtl="1"/>
            <a:r>
              <a:rPr lang="fa-IR" sz="2400" b="1" dirty="0">
                <a:cs typeface="B Nazanin" panose="00000400000000000000" pitchFamily="2" charset="-78"/>
              </a:rPr>
              <a:t>هوش مصنوعی و امنیت سایبری</a:t>
            </a:r>
            <a:endParaRPr lang="en-US" sz="2400" dirty="0">
              <a:cs typeface="B Nazanin" panose="00000400000000000000" pitchFamily="2" charset="-78"/>
            </a:endParaRPr>
          </a:p>
        </p:txBody>
      </p:sp>
      <p:sp>
        <p:nvSpPr>
          <p:cNvPr id="10" name="TextBox 9"/>
          <p:cNvSpPr txBox="1"/>
          <p:nvPr/>
        </p:nvSpPr>
        <p:spPr>
          <a:xfrm>
            <a:off x="0" y="3690218"/>
            <a:ext cx="12192000" cy="1015663"/>
          </a:xfrm>
          <a:prstGeom prst="rect">
            <a:avLst/>
          </a:prstGeom>
          <a:noFill/>
        </p:spPr>
        <p:txBody>
          <a:bodyPr wrap="square" rtlCol="0">
            <a:spAutoFit/>
          </a:bodyPr>
          <a:lstStyle/>
          <a:p>
            <a:pPr algn="r" rtl="1"/>
            <a:r>
              <a:rPr lang="fa-IR" sz="2000" dirty="0">
                <a:cs typeface="B Nazanin" panose="00000400000000000000" pitchFamily="2" charset="-78"/>
              </a:rPr>
              <a:t>راهکارهای امنیتی مبتنی بر هوش مصنوعی می‌توانند دفاع‌های نظامی را در برابر حملات سایبری تقویت کنند. زیرساخت‌های حیاتی کشورها، همواره یکی از اهداف اصلی دشمنان در تقابل‌های نظامی محسوب می‌شوند و الگوریتم‌های هوش مصنوعی می‌توانند تهدیدهای سایبری را به صورت آنلاین، خنثی کنند. این امر، سبب بهبود محسوس فرایندهای حفاظت از زیرساخت‌های حیاتی، داده‌های حساس و شبکه‌های ارتباطی می‌شود.</a:t>
            </a:r>
            <a:endParaRPr lang="en-US" sz="2000" dirty="0">
              <a:cs typeface="B Nazanin" panose="00000400000000000000" pitchFamily="2" charset="-78"/>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72" y="4784257"/>
            <a:ext cx="3425358" cy="1942569"/>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560" y="4765074"/>
            <a:ext cx="3678285" cy="1961752"/>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2168" y="4763211"/>
            <a:ext cx="2905695" cy="1963615"/>
          </a:xfrm>
          <a:prstGeom prst="rect">
            <a:avLst/>
          </a:prstGeom>
        </p:spPr>
      </p:pic>
    </p:spTree>
    <p:extLst>
      <p:ext uri="{BB962C8B-B14F-4D97-AF65-F5344CB8AC3E}">
        <p14:creationId xmlns:p14="http://schemas.microsoft.com/office/powerpoint/2010/main" val="417230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91197" y="10056"/>
            <a:ext cx="4100803" cy="461665"/>
          </a:xfrm>
          <a:prstGeom prst="rect">
            <a:avLst/>
          </a:prstGeom>
        </p:spPr>
        <p:txBody>
          <a:bodyPr wrap="none">
            <a:spAutoFit/>
          </a:bodyPr>
          <a:lstStyle/>
          <a:p>
            <a:pPr algn="r" rtl="1"/>
            <a:r>
              <a:rPr lang="fa-IR" sz="2400" b="1" dirty="0">
                <a:cs typeface="B Nazanin" panose="00000400000000000000" pitchFamily="2" charset="-78"/>
              </a:rPr>
              <a:t>هوش مصنوعی و شبیه‌سازی و آموزش</a:t>
            </a:r>
            <a:endParaRPr lang="en-US" sz="2400" b="1" dirty="0">
              <a:cs typeface="B Nazanin" panose="00000400000000000000" pitchFamily="2" charset="-78"/>
            </a:endParaRPr>
          </a:p>
        </p:txBody>
      </p:sp>
      <p:sp>
        <p:nvSpPr>
          <p:cNvPr id="6" name="TextBox 5"/>
          <p:cNvSpPr txBox="1"/>
          <p:nvPr/>
        </p:nvSpPr>
        <p:spPr>
          <a:xfrm>
            <a:off x="0" y="471721"/>
            <a:ext cx="12192000" cy="1323439"/>
          </a:xfrm>
          <a:prstGeom prst="rect">
            <a:avLst/>
          </a:prstGeom>
          <a:noFill/>
        </p:spPr>
        <p:txBody>
          <a:bodyPr wrap="square" rtlCol="0">
            <a:spAutoFit/>
          </a:bodyPr>
          <a:lstStyle/>
          <a:p>
            <a:pPr algn="r" rtl="1"/>
            <a:r>
              <a:rPr lang="fa-IR" sz="2000" dirty="0">
                <a:cs typeface="B Nazanin" panose="00000400000000000000" pitchFamily="2" charset="-78"/>
              </a:rPr>
              <a:t>شبیه‌سازهای مبتنی بر هوش مصنوعی، قادر به ارائه محیط‌های آموزشی واقع‌گرایانه‌ای برای تربیت پرسنل نظامی هستند.</a:t>
            </a:r>
          </a:p>
          <a:p>
            <a:pPr algn="r" rtl="1"/>
            <a:endParaRPr lang="fa-IR" sz="2000" dirty="0">
              <a:cs typeface="B Nazanin" panose="00000400000000000000" pitchFamily="2" charset="-78"/>
            </a:endParaRPr>
          </a:p>
          <a:p>
            <a:pPr algn="r" rtl="1"/>
            <a:r>
              <a:rPr lang="fa-IR" sz="2000" dirty="0">
                <a:cs typeface="B Nazanin" panose="00000400000000000000" pitchFamily="2" charset="-78"/>
              </a:rPr>
              <a:t>این قابلیت، نیروهای نظامی را قادر به تمرین اجرای سناریوهای پیچیده و افزایش آمادگی در میدان نبرد می‌کند. چنین امکانی، علاوه بر مزایای یاد شده، سبب کاهش هزینه‌ها و خطرات موجود برای پرسنل نظامی می‌شود.</a:t>
            </a:r>
            <a:endParaRPr lang="en-US" sz="2000" dirty="0">
              <a:cs typeface="B Nazanin" panose="00000400000000000000" pitchFamily="2" charset="-78"/>
            </a:endParaRPr>
          </a:p>
        </p:txBody>
      </p:sp>
      <p:sp>
        <p:nvSpPr>
          <p:cNvPr id="7" name="Rectangle 6"/>
          <p:cNvSpPr/>
          <p:nvPr/>
        </p:nvSpPr>
        <p:spPr>
          <a:xfrm>
            <a:off x="5412515" y="1751225"/>
            <a:ext cx="6779485" cy="1200329"/>
          </a:xfrm>
          <a:prstGeom prst="rect">
            <a:avLst/>
          </a:prstGeom>
        </p:spPr>
        <p:txBody>
          <a:bodyPr wrap="none">
            <a:spAutoFit/>
          </a:bodyPr>
          <a:lstStyle/>
          <a:p>
            <a:pPr algn="r" rtl="1"/>
            <a:r>
              <a:rPr lang="fa-IR" sz="2400" b="1" dirty="0" smtClean="0">
                <a:cs typeface="B Nazanin" panose="00000400000000000000" pitchFamily="2" charset="-78"/>
              </a:rPr>
              <a:t>هوش مصنوعی و </a:t>
            </a:r>
            <a:r>
              <a:rPr lang="fa-IR" sz="2400" b="1" dirty="0">
                <a:cs typeface="B Nazanin" panose="00000400000000000000" pitchFamily="2" charset="-78"/>
              </a:rPr>
              <a:t>سیستم‌های هوش مصنوعی و ملاحظات اخلاقی</a:t>
            </a:r>
          </a:p>
          <a:p>
            <a:pPr algn="r" rtl="1"/>
            <a:endParaRPr lang="fa-IR" sz="2400" b="1" dirty="0">
              <a:cs typeface="B Nazanin" panose="00000400000000000000" pitchFamily="2" charset="-78"/>
            </a:endParaRPr>
          </a:p>
          <a:p>
            <a:pPr algn="r" rtl="1"/>
            <a:endParaRPr lang="en-US" sz="2400" dirty="0">
              <a:cs typeface="B Nazanin" panose="00000400000000000000" pitchFamily="2" charset="-78"/>
            </a:endParaRPr>
          </a:p>
        </p:txBody>
      </p:sp>
      <p:sp>
        <p:nvSpPr>
          <p:cNvPr id="8" name="TextBox 7"/>
          <p:cNvSpPr txBox="1"/>
          <p:nvPr/>
        </p:nvSpPr>
        <p:spPr>
          <a:xfrm>
            <a:off x="0" y="2212890"/>
            <a:ext cx="12192000" cy="1015663"/>
          </a:xfrm>
          <a:prstGeom prst="rect">
            <a:avLst/>
          </a:prstGeom>
          <a:noFill/>
        </p:spPr>
        <p:txBody>
          <a:bodyPr wrap="square" rtlCol="0">
            <a:spAutoFit/>
          </a:bodyPr>
          <a:lstStyle/>
          <a:p>
            <a:pPr algn="r" rtl="1"/>
            <a:r>
              <a:rPr lang="fa-IR" sz="2000" dirty="0">
                <a:cs typeface="B Nazanin" panose="00000400000000000000" pitchFamily="2" charset="-78"/>
              </a:rPr>
              <a:t>به عقیده بسیاری از صاحب‌نظران اخلاق، استفاده از هوش مصنوعی در حوزه عملیات نظامی، پرسش‌های اخلاقی ژرفی را به همراه دارد. توسعه سیستم‌های تسلیحاتی خودکار که قادر به تصمیم‌گیری‌های مستقل و کشنده هستند، مسائل اخلاقی پیچیده‌ای را مطرح می‌کند و نگرانی‌ها درباره پاسخگویی به این تصمیمات را ایجاد می‌کند. به عقیده متخصصان، تداوم این فرایند، سبب بروز معضلات فراوان در خصوص پاسخگویی به اقدامات نظامی می‌شود.</a:t>
            </a:r>
            <a:endParaRPr lang="en-US" sz="2000" dirty="0">
              <a:cs typeface="B Nazanin" panose="00000400000000000000" pitchFamily="2" charset="-78"/>
            </a:endParaRPr>
          </a:p>
        </p:txBody>
      </p:sp>
      <p:sp>
        <p:nvSpPr>
          <p:cNvPr id="9" name="Rectangle 8"/>
          <p:cNvSpPr/>
          <p:nvPr/>
        </p:nvSpPr>
        <p:spPr>
          <a:xfrm>
            <a:off x="8286764" y="3228553"/>
            <a:ext cx="3905236" cy="461665"/>
          </a:xfrm>
          <a:prstGeom prst="rect">
            <a:avLst/>
          </a:prstGeom>
        </p:spPr>
        <p:txBody>
          <a:bodyPr wrap="none">
            <a:spAutoFit/>
          </a:bodyPr>
          <a:lstStyle/>
          <a:p>
            <a:pPr algn="r" rtl="1"/>
            <a:r>
              <a:rPr lang="fa-IR" sz="2400" b="1" dirty="0">
                <a:cs typeface="B Nazanin" panose="00000400000000000000" pitchFamily="2" charset="-78"/>
              </a:rPr>
              <a:t>هوش مصنوعی و دیدگاه تبعیض‌آمیز</a:t>
            </a:r>
            <a:endParaRPr lang="en-US" sz="2400" dirty="0">
              <a:cs typeface="B Nazanin" panose="00000400000000000000" pitchFamily="2" charset="-78"/>
            </a:endParaRPr>
          </a:p>
        </p:txBody>
      </p:sp>
      <p:sp>
        <p:nvSpPr>
          <p:cNvPr id="10" name="TextBox 9"/>
          <p:cNvSpPr txBox="1"/>
          <p:nvPr/>
        </p:nvSpPr>
        <p:spPr>
          <a:xfrm>
            <a:off x="0" y="3690218"/>
            <a:ext cx="12192000" cy="1015663"/>
          </a:xfrm>
          <a:prstGeom prst="rect">
            <a:avLst/>
          </a:prstGeom>
          <a:noFill/>
        </p:spPr>
        <p:txBody>
          <a:bodyPr wrap="square" rtlCol="0">
            <a:spAutoFit/>
          </a:bodyPr>
          <a:lstStyle/>
          <a:p>
            <a:pPr algn="r" rtl="1"/>
            <a:r>
              <a:rPr lang="fa-IR" sz="2000" dirty="0">
                <a:cs typeface="B Nazanin" panose="00000400000000000000" pitchFamily="2" charset="-78"/>
              </a:rPr>
              <a:t>آموزش الگوریتم‌های هوش مصنوعی نظامی، با استفاده از داده‌های تبعیض‌آمیز موجود، می‌تواند منجر به نتایج تبعیض‌آمیز در هدف‌گیری و تصمیم‌گیری‌های این فناوری در میدان نبرد شود. به عقیده طیف گسترده‌ای ز کارشناسان، این تبعیض‌ها می‌تواند منازعات موجود را تشدید کرده و باعث نقض حقوق بشر در جریان نبردهای نظامی شود.</a:t>
            </a:r>
            <a:endParaRPr lang="en-US" sz="2000" dirty="0">
              <a:cs typeface="B Nazanin" panose="000004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131" y="4547950"/>
            <a:ext cx="3286303" cy="21881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254" y="4547950"/>
            <a:ext cx="3877491" cy="21810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0169" y="4702080"/>
            <a:ext cx="3055775" cy="2034000"/>
          </a:xfrm>
          <a:prstGeom prst="rect">
            <a:avLst/>
          </a:prstGeom>
        </p:spPr>
      </p:pic>
    </p:spTree>
    <p:extLst>
      <p:ext uri="{BB962C8B-B14F-4D97-AF65-F5344CB8AC3E}">
        <p14:creationId xmlns:p14="http://schemas.microsoft.com/office/powerpoint/2010/main" val="369776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20082" y="10056"/>
            <a:ext cx="7471918" cy="461665"/>
          </a:xfrm>
          <a:prstGeom prst="rect">
            <a:avLst/>
          </a:prstGeom>
        </p:spPr>
        <p:txBody>
          <a:bodyPr wrap="none">
            <a:spAutoFit/>
          </a:bodyPr>
          <a:lstStyle/>
          <a:p>
            <a:pPr algn="r" rtl="1"/>
            <a:r>
              <a:rPr lang="fa-IR" sz="2400" b="1" dirty="0">
                <a:cs typeface="B Nazanin" panose="00000400000000000000" pitchFamily="2" charset="-78"/>
              </a:rPr>
              <a:t>هوش مصنوعی و شبیه‌سازی وهوش مصنوعی و خطر هک شدن آموزش</a:t>
            </a:r>
            <a:endParaRPr lang="en-US" sz="2400" b="1" dirty="0">
              <a:cs typeface="B Nazanin" panose="00000400000000000000" pitchFamily="2" charset="-78"/>
            </a:endParaRPr>
          </a:p>
        </p:txBody>
      </p:sp>
      <p:sp>
        <p:nvSpPr>
          <p:cNvPr id="6" name="TextBox 5"/>
          <p:cNvSpPr txBox="1"/>
          <p:nvPr/>
        </p:nvSpPr>
        <p:spPr>
          <a:xfrm>
            <a:off x="0" y="471721"/>
            <a:ext cx="12192000" cy="1015663"/>
          </a:xfrm>
          <a:prstGeom prst="rect">
            <a:avLst/>
          </a:prstGeom>
          <a:noFill/>
        </p:spPr>
        <p:txBody>
          <a:bodyPr wrap="square" rtlCol="0">
            <a:spAutoFit/>
          </a:bodyPr>
          <a:lstStyle/>
          <a:p>
            <a:pPr algn="r" rtl="1"/>
            <a:r>
              <a:rPr lang="fa-IR" sz="2000" dirty="0">
                <a:cs typeface="B Nazanin" panose="00000400000000000000" pitchFamily="2" charset="-78"/>
              </a:rPr>
              <a:t>سیستم‌های نظامی مبتنی بر هوش مصنوعی، نسبت به حملات سایبری و عملیات نفوذ دیجیتال، آسیب‌پذیر هستند. از همین روی، هک این سامانه‌ها می‌تواند فعالیتشان را از کنترل خارج کند. بنابراین، سامانه‌های هوش مصنوعی، هدفی کلیدی برای عملیات نظامی دشمنان در جنگ، محسوب می‌شوند. خارج شدن ابزار نظامی مبتنی بر این فناوری، می‌توانند سبب بروز خسارات جبران ناپذیر به نیروهای مسلح و امنیت ملی کشورها شود.</a:t>
            </a:r>
            <a:endParaRPr lang="en-US" sz="2000" dirty="0">
              <a:cs typeface="B Nazanin" panose="00000400000000000000" pitchFamily="2" charset="-78"/>
            </a:endParaRPr>
          </a:p>
        </p:txBody>
      </p:sp>
      <p:sp>
        <p:nvSpPr>
          <p:cNvPr id="7" name="Rectangle 6"/>
          <p:cNvSpPr/>
          <p:nvPr/>
        </p:nvSpPr>
        <p:spPr>
          <a:xfrm>
            <a:off x="7401906" y="1751225"/>
            <a:ext cx="4790094" cy="461665"/>
          </a:xfrm>
          <a:prstGeom prst="rect">
            <a:avLst/>
          </a:prstGeom>
        </p:spPr>
        <p:txBody>
          <a:bodyPr wrap="none">
            <a:spAutoFit/>
          </a:bodyPr>
          <a:lstStyle/>
          <a:p>
            <a:pPr algn="r" rtl="1"/>
            <a:r>
              <a:rPr lang="fa-IR" sz="2400" b="1" dirty="0">
                <a:cs typeface="B Nazanin" panose="00000400000000000000" pitchFamily="2" charset="-78"/>
              </a:rPr>
              <a:t>هوش مصنوعی و آغاز یک مسابقه تسلیحاتی</a:t>
            </a:r>
            <a:endParaRPr lang="en-US" sz="2400" dirty="0">
              <a:cs typeface="B Nazanin" panose="00000400000000000000" pitchFamily="2" charset="-78"/>
            </a:endParaRPr>
          </a:p>
        </p:txBody>
      </p:sp>
      <p:sp>
        <p:nvSpPr>
          <p:cNvPr id="8" name="TextBox 7"/>
          <p:cNvSpPr txBox="1"/>
          <p:nvPr/>
        </p:nvSpPr>
        <p:spPr>
          <a:xfrm>
            <a:off x="0" y="2212890"/>
            <a:ext cx="12192000" cy="1015663"/>
          </a:xfrm>
          <a:prstGeom prst="rect">
            <a:avLst/>
          </a:prstGeom>
          <a:noFill/>
        </p:spPr>
        <p:txBody>
          <a:bodyPr wrap="square" rtlCol="0">
            <a:spAutoFit/>
          </a:bodyPr>
          <a:lstStyle/>
          <a:p>
            <a:pPr algn="r" rtl="1"/>
            <a:r>
              <a:rPr lang="fa-IR" sz="2000" dirty="0">
                <a:cs typeface="B Nazanin" panose="00000400000000000000" pitchFamily="2" charset="-78"/>
              </a:rPr>
              <a:t>آغاز روند جدی ادغام هوش مصنوعی در حوزه نظامی، می‌تواند منجر به شروع یک مسابقه تسلیحاتی جدید در مقیاس جهانی شود</a:t>
            </a:r>
            <a:r>
              <a:rPr lang="fa-IR" sz="2000" dirty="0" smtClean="0">
                <a:cs typeface="B Nazanin" panose="00000400000000000000" pitchFamily="2" charset="-78"/>
              </a:rPr>
              <a:t>.</a:t>
            </a:r>
            <a:endParaRPr lang="fa-IR" sz="2000" dirty="0">
              <a:cs typeface="B Nazanin" panose="00000400000000000000" pitchFamily="2" charset="-78"/>
            </a:endParaRPr>
          </a:p>
          <a:p>
            <a:pPr algn="r" rtl="1"/>
            <a:r>
              <a:rPr lang="fa-IR" sz="2000" dirty="0">
                <a:cs typeface="B Nazanin" panose="00000400000000000000" pitchFamily="2" charset="-78"/>
              </a:rPr>
              <a:t>در چنین شرایطی، کشورها سعی می‌کنند تا قابلیت‌های نظامی مبتنی بر این فناوری را به منظور حفظ مزیت و قدرت خود، توسعه دهند. این روند می‌تواند منجر به عدم پایداری روابط بین‌المللی شود و احتمال بروز مناقشات را افزایش دهد.</a:t>
            </a:r>
            <a:endParaRPr lang="en-US" sz="2000" dirty="0">
              <a:cs typeface="B Nazanin" panose="00000400000000000000" pitchFamily="2" charset="-78"/>
            </a:endParaRPr>
          </a:p>
        </p:txBody>
      </p:sp>
      <p:sp>
        <p:nvSpPr>
          <p:cNvPr id="9" name="Rectangle 8"/>
          <p:cNvSpPr/>
          <p:nvPr/>
        </p:nvSpPr>
        <p:spPr>
          <a:xfrm>
            <a:off x="9581991" y="3228553"/>
            <a:ext cx="2610009" cy="461665"/>
          </a:xfrm>
          <a:prstGeom prst="rect">
            <a:avLst/>
          </a:prstGeom>
        </p:spPr>
        <p:txBody>
          <a:bodyPr wrap="none">
            <a:spAutoFit/>
          </a:bodyPr>
          <a:lstStyle/>
          <a:p>
            <a:pPr algn="r" rtl="1"/>
            <a:r>
              <a:rPr lang="fa-IR" sz="2400" b="1" dirty="0">
                <a:cs typeface="B Nazanin" panose="00000400000000000000" pitchFamily="2" charset="-78"/>
              </a:rPr>
              <a:t>تدوین چارچوب اخلاقی</a:t>
            </a:r>
            <a:endParaRPr lang="en-US" sz="2400" dirty="0">
              <a:cs typeface="B Nazanin" panose="00000400000000000000" pitchFamily="2" charset="-78"/>
            </a:endParaRPr>
          </a:p>
        </p:txBody>
      </p:sp>
      <p:sp>
        <p:nvSpPr>
          <p:cNvPr id="10" name="TextBox 9"/>
          <p:cNvSpPr txBox="1"/>
          <p:nvPr/>
        </p:nvSpPr>
        <p:spPr>
          <a:xfrm>
            <a:off x="0" y="3690218"/>
            <a:ext cx="12192000" cy="707886"/>
          </a:xfrm>
          <a:prstGeom prst="rect">
            <a:avLst/>
          </a:prstGeom>
          <a:noFill/>
        </p:spPr>
        <p:txBody>
          <a:bodyPr wrap="square" rtlCol="0">
            <a:spAutoFit/>
          </a:bodyPr>
          <a:lstStyle/>
          <a:p>
            <a:pPr algn="r" rtl="1"/>
            <a:r>
              <a:rPr lang="fa-IR" sz="2000" dirty="0">
                <a:cs typeface="B Nazanin" panose="00000400000000000000" pitchFamily="2" charset="-78"/>
              </a:rPr>
              <a:t>دولت‌ها و سازمان‌های بین‌المللی باید چارچوب‌های اخلاقی روشنی برای توسعه و استفاده از هوش مصنوعی در حوزه عملیات نظامی ایجاد کنند. این چارچوب‌ها باید بر کنترل انسانی، شفافیت و پاسخ‌گویی در راه‌اندازی سیستم‌های هوش مصنوعی، متمرکز باشند.</a:t>
            </a:r>
            <a:endParaRPr lang="en-US" sz="2000" dirty="0">
              <a:cs typeface="B Nazanin" panose="000004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98" y="4583869"/>
            <a:ext cx="3813266" cy="214686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249" y="4643689"/>
            <a:ext cx="4247606" cy="201178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3440" y="4677383"/>
            <a:ext cx="3576512" cy="2011788"/>
          </a:xfrm>
          <a:prstGeom prst="rect">
            <a:avLst/>
          </a:prstGeom>
        </p:spPr>
      </p:pic>
    </p:spTree>
    <p:extLst>
      <p:ext uri="{BB962C8B-B14F-4D97-AF65-F5344CB8AC3E}">
        <p14:creationId xmlns:p14="http://schemas.microsoft.com/office/powerpoint/2010/main" val="188475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727042" y="10056"/>
            <a:ext cx="5464958" cy="461665"/>
          </a:xfrm>
          <a:prstGeom prst="rect">
            <a:avLst/>
          </a:prstGeom>
        </p:spPr>
        <p:txBody>
          <a:bodyPr wrap="none">
            <a:spAutoFit/>
          </a:bodyPr>
          <a:lstStyle/>
          <a:p>
            <a:pPr algn="r" rtl="1"/>
            <a:r>
              <a:rPr lang="fa-IR" sz="2400" b="1" dirty="0">
                <a:cs typeface="B Nazanin" panose="00000400000000000000" pitchFamily="2" charset="-78"/>
              </a:rPr>
              <a:t>هوش مصنوعی و مدیریت لجستیک و زنجیره تأمین</a:t>
            </a:r>
            <a:endParaRPr lang="en-US" sz="2400" dirty="0">
              <a:cs typeface="B Nazanin" panose="00000400000000000000" pitchFamily="2" charset="-78"/>
            </a:endParaRPr>
          </a:p>
        </p:txBody>
      </p:sp>
      <p:sp>
        <p:nvSpPr>
          <p:cNvPr id="6" name="TextBox 5"/>
          <p:cNvSpPr txBox="1"/>
          <p:nvPr/>
        </p:nvSpPr>
        <p:spPr>
          <a:xfrm>
            <a:off x="0" y="471721"/>
            <a:ext cx="12192000" cy="1015663"/>
          </a:xfrm>
          <a:prstGeom prst="rect">
            <a:avLst/>
          </a:prstGeom>
          <a:noFill/>
        </p:spPr>
        <p:txBody>
          <a:bodyPr wrap="square" rtlCol="0">
            <a:spAutoFit/>
          </a:bodyPr>
          <a:lstStyle/>
          <a:p>
            <a:pPr algn="r" rtl="1"/>
            <a:r>
              <a:rPr lang="fa-IR" sz="2000" dirty="0">
                <a:cs typeface="B Nazanin" panose="00000400000000000000" pitchFamily="2" charset="-78"/>
              </a:rPr>
              <a:t>هوش مصنوعی می‌تواند مدیریت لجستیک و زنجیره تأمین را در عملیات نظامی بهبود ببخشد. قابلیت‌های برجسته‌ای چون تجزیه و تحلیل اطلاعات، پیش‌بینی مبتنی بر داده و بهینه‌سازی هوش مصنوعی، می‌توانند تحویل به‌موقع منابع را تضمین کرده، هزینه‌ها را کاهش داده و کارایی عملیاتی را بهبود بخشند. بی شک این امر، می‌توانند تأثیر مثبت محسوسی بر افزایش توفیق عملیات نظامی داشته باشد.</a:t>
            </a:r>
            <a:endParaRPr lang="en-US" sz="2000" dirty="0">
              <a:cs typeface="B Nazanin" panose="00000400000000000000" pitchFamily="2" charset="-78"/>
            </a:endParaRPr>
          </a:p>
        </p:txBody>
      </p:sp>
      <p:sp>
        <p:nvSpPr>
          <p:cNvPr id="7" name="Rectangle 6"/>
          <p:cNvSpPr/>
          <p:nvPr/>
        </p:nvSpPr>
        <p:spPr>
          <a:xfrm>
            <a:off x="8115243" y="1751225"/>
            <a:ext cx="4076757" cy="461665"/>
          </a:xfrm>
          <a:prstGeom prst="rect">
            <a:avLst/>
          </a:prstGeom>
        </p:spPr>
        <p:txBody>
          <a:bodyPr wrap="none">
            <a:spAutoFit/>
          </a:bodyPr>
          <a:lstStyle/>
          <a:p>
            <a:pPr algn="r" rtl="1"/>
            <a:r>
              <a:rPr lang="fa-IR" sz="2400" b="1" dirty="0">
                <a:cs typeface="B Nazanin" panose="00000400000000000000" pitchFamily="2" charset="-78"/>
              </a:rPr>
              <a:t>هوش مصنوعی و فقدان کنترل انسانی</a:t>
            </a:r>
            <a:endParaRPr lang="en-US" sz="2400" dirty="0">
              <a:cs typeface="B Nazanin" panose="00000400000000000000" pitchFamily="2" charset="-78"/>
            </a:endParaRPr>
          </a:p>
        </p:txBody>
      </p:sp>
      <p:sp>
        <p:nvSpPr>
          <p:cNvPr id="8" name="TextBox 7"/>
          <p:cNvSpPr txBox="1"/>
          <p:nvPr/>
        </p:nvSpPr>
        <p:spPr>
          <a:xfrm>
            <a:off x="0" y="2212890"/>
            <a:ext cx="12192000" cy="707886"/>
          </a:xfrm>
          <a:prstGeom prst="rect">
            <a:avLst/>
          </a:prstGeom>
          <a:noFill/>
        </p:spPr>
        <p:txBody>
          <a:bodyPr wrap="square" rtlCol="0">
            <a:spAutoFit/>
          </a:bodyPr>
          <a:lstStyle/>
          <a:p>
            <a:pPr algn="r" rtl="1"/>
            <a:r>
              <a:rPr lang="fa-IR" sz="2000" dirty="0">
                <a:cs typeface="B Nazanin" panose="00000400000000000000" pitchFamily="2" charset="-78"/>
              </a:rPr>
              <a:t>راه‌اندازی سیستم‌های نظامی مبتنی بر هوش مصنوعی که کاملاً خودکار هستند، سبب بروز چالشی جدی در مسئله کنترل انسان بر عملکرد این فناوری در میدان نبرد می‌شود. این امر، به صورت بالقوه امکان بروز مشکلاتی چون کشتار غیرنظامیان و خطای شناختی ماشین را سبب می‌شود.</a:t>
            </a:r>
            <a:endParaRPr lang="en-US" sz="2000" dirty="0">
              <a:cs typeface="B Nazanin" panose="00000400000000000000" pitchFamily="2" charset="-78"/>
            </a:endParaRPr>
          </a:p>
        </p:txBody>
      </p:sp>
      <p:sp>
        <p:nvSpPr>
          <p:cNvPr id="9" name="Rectangle 8"/>
          <p:cNvSpPr/>
          <p:nvPr/>
        </p:nvSpPr>
        <p:spPr>
          <a:xfrm>
            <a:off x="8729193" y="3228553"/>
            <a:ext cx="3462807" cy="461665"/>
          </a:xfrm>
          <a:prstGeom prst="rect">
            <a:avLst/>
          </a:prstGeom>
        </p:spPr>
        <p:txBody>
          <a:bodyPr wrap="none">
            <a:spAutoFit/>
          </a:bodyPr>
          <a:lstStyle/>
          <a:p>
            <a:pPr algn="r" rtl="1"/>
            <a:r>
              <a:rPr lang="fa-IR" sz="2400" b="1" dirty="0">
                <a:cs typeface="B Nazanin" panose="00000400000000000000" pitchFamily="2" charset="-78"/>
              </a:rPr>
              <a:t>تنظیم‌گری و همکاری بین‌المللی</a:t>
            </a:r>
            <a:endParaRPr lang="en-US" sz="2400" dirty="0">
              <a:cs typeface="B Nazanin" panose="00000400000000000000" pitchFamily="2" charset="-78"/>
            </a:endParaRPr>
          </a:p>
        </p:txBody>
      </p:sp>
      <p:sp>
        <p:nvSpPr>
          <p:cNvPr id="10" name="TextBox 9"/>
          <p:cNvSpPr txBox="1"/>
          <p:nvPr/>
        </p:nvSpPr>
        <p:spPr>
          <a:xfrm>
            <a:off x="0" y="3690218"/>
            <a:ext cx="12192000" cy="707886"/>
          </a:xfrm>
          <a:prstGeom prst="rect">
            <a:avLst/>
          </a:prstGeom>
          <a:noFill/>
        </p:spPr>
        <p:txBody>
          <a:bodyPr wrap="square" rtlCol="0">
            <a:spAutoFit/>
          </a:bodyPr>
          <a:lstStyle/>
          <a:p>
            <a:pPr algn="r" rtl="1"/>
            <a:r>
              <a:rPr lang="fa-IR" sz="2000" dirty="0">
                <a:cs typeface="B Nazanin" panose="00000400000000000000" pitchFamily="2" charset="-78"/>
              </a:rPr>
              <a:t>تلاش‌های جهانی برای افزایش همکاری بین کشورها جهت تنظیم‌گری استفاده از هوش مصنوعی در حوزه نظامی، امری ضروری است. توافق‌نامه‌های چندجانبه می‌توانند استانداردها و محدودیت‌ها برای توسعه و استفاده از سیستم‌های سلاح خودکار تعیین کرده و تهدیدات موجود را کاهش دهد.</a:t>
            </a:r>
            <a:endParaRPr lang="en-US" sz="2000" dirty="0">
              <a:cs typeface="B Nazanin" panose="000004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75" y="4585608"/>
            <a:ext cx="3627119" cy="204025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9756" y="4573536"/>
            <a:ext cx="3072488" cy="205232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1075" y="4509903"/>
            <a:ext cx="3874830" cy="2179592"/>
          </a:xfrm>
          <a:prstGeom prst="rect">
            <a:avLst/>
          </a:prstGeom>
        </p:spPr>
      </p:pic>
    </p:spTree>
    <p:extLst>
      <p:ext uri="{BB962C8B-B14F-4D97-AF65-F5344CB8AC3E}">
        <p14:creationId xmlns:p14="http://schemas.microsoft.com/office/powerpoint/2010/main" val="2464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47917" y="10056"/>
            <a:ext cx="4144083" cy="461665"/>
          </a:xfrm>
          <a:prstGeom prst="rect">
            <a:avLst/>
          </a:prstGeom>
        </p:spPr>
        <p:txBody>
          <a:bodyPr wrap="none">
            <a:spAutoFit/>
          </a:bodyPr>
          <a:lstStyle/>
          <a:p>
            <a:pPr algn="r" rtl="1"/>
            <a:r>
              <a:rPr lang="fa-IR" sz="2400" b="1" dirty="0">
                <a:cs typeface="B Nazanin" panose="00000400000000000000" pitchFamily="2" charset="-78"/>
              </a:rPr>
              <a:t>ترویج توسعه مسئولانه هوش مصنوعی</a:t>
            </a:r>
            <a:endParaRPr lang="en-US" sz="2400" b="1" dirty="0">
              <a:cs typeface="B Nazanin" panose="00000400000000000000" pitchFamily="2" charset="-78"/>
            </a:endParaRPr>
          </a:p>
        </p:txBody>
      </p:sp>
      <p:sp>
        <p:nvSpPr>
          <p:cNvPr id="6" name="TextBox 5"/>
          <p:cNvSpPr txBox="1"/>
          <p:nvPr/>
        </p:nvSpPr>
        <p:spPr>
          <a:xfrm>
            <a:off x="0" y="471721"/>
            <a:ext cx="12192000" cy="707886"/>
          </a:xfrm>
          <a:prstGeom prst="rect">
            <a:avLst/>
          </a:prstGeom>
          <a:noFill/>
        </p:spPr>
        <p:txBody>
          <a:bodyPr wrap="square" rtlCol="0">
            <a:spAutoFit/>
          </a:bodyPr>
          <a:lstStyle/>
          <a:p>
            <a:pPr algn="r" rtl="1"/>
            <a:r>
              <a:rPr lang="fa-IR" sz="2000" dirty="0">
                <a:cs typeface="B Nazanin" panose="00000400000000000000" pitchFamily="2" charset="-78"/>
              </a:rPr>
              <a:t>سازمان‌های نظامی باید توسعه مسئولانه و تست فناوری‌های مبتنی بر هوش مصنوعی را در اولویت‌های خود قرار دهند. فرآیندهای آزمایش، بازرسی و تأیید سخت‌گیرانه این فناوری، می‌تواند به شناسایی و بهبود سوگیری و آسیب‌پذیری‌های موجود، کمک کند.</a:t>
            </a:r>
            <a:endParaRPr lang="en-US" sz="2000" dirty="0">
              <a:cs typeface="B Nazanin" panose="00000400000000000000" pitchFamily="2" charset="-78"/>
            </a:endParaRPr>
          </a:p>
        </p:txBody>
      </p:sp>
      <p:sp>
        <p:nvSpPr>
          <p:cNvPr id="9" name="Rectangle 8"/>
          <p:cNvSpPr/>
          <p:nvPr/>
        </p:nvSpPr>
        <p:spPr>
          <a:xfrm>
            <a:off x="8708354" y="3228553"/>
            <a:ext cx="3483646" cy="461665"/>
          </a:xfrm>
          <a:prstGeom prst="rect">
            <a:avLst/>
          </a:prstGeom>
        </p:spPr>
        <p:txBody>
          <a:bodyPr wrap="none">
            <a:spAutoFit/>
          </a:bodyPr>
          <a:lstStyle/>
          <a:p>
            <a:pPr algn="r" rtl="1"/>
            <a:r>
              <a:rPr lang="fa-IR" sz="2400" b="1" dirty="0">
                <a:cs typeface="B Nazanin" panose="00000400000000000000" pitchFamily="2" charset="-78"/>
              </a:rPr>
              <a:t>همکاری انسان و هوش مصنوعی</a:t>
            </a:r>
            <a:endParaRPr lang="en-US" sz="2400" dirty="0">
              <a:cs typeface="B Nazanin" panose="00000400000000000000" pitchFamily="2" charset="-78"/>
            </a:endParaRPr>
          </a:p>
        </p:txBody>
      </p:sp>
      <p:sp>
        <p:nvSpPr>
          <p:cNvPr id="10" name="TextBox 9"/>
          <p:cNvSpPr txBox="1"/>
          <p:nvPr/>
        </p:nvSpPr>
        <p:spPr>
          <a:xfrm>
            <a:off x="0" y="3690218"/>
            <a:ext cx="12192000" cy="1015663"/>
          </a:xfrm>
          <a:prstGeom prst="rect">
            <a:avLst/>
          </a:prstGeom>
          <a:noFill/>
        </p:spPr>
        <p:txBody>
          <a:bodyPr wrap="square" rtlCol="0">
            <a:spAutoFit/>
          </a:bodyPr>
          <a:lstStyle/>
          <a:p>
            <a:pPr algn="r" rtl="1"/>
            <a:r>
              <a:rPr lang="fa-IR" sz="2000" dirty="0">
                <a:cs typeface="B Nazanin" panose="00000400000000000000" pitchFamily="2" charset="-78"/>
              </a:rPr>
              <a:t>تأکید بر همکاری انسان و هوش مصنوعی به جای خودکارسازی کامل تجهیزات، می‌تواند سبب تضمین کاهش تهدیدات این حوزه شود. به زعم بسیاری از متخصصان، حضور اپراتور و رعایت ملاحظات اخلاقی از سوی عامل انسانی، به عنوان بخشی از فرایند تصمیم‌گیری نظامی، تا حدود زیادی چالش‌های این فناوری را کاهش می‌دهد.</a:t>
            </a:r>
            <a:endParaRPr lang="en-US" sz="2000" dirty="0">
              <a:cs typeface="B Nazanin" panose="000004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503376"/>
            <a:ext cx="3807823" cy="214507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762" y="4463196"/>
            <a:ext cx="3217611" cy="2145074"/>
          </a:xfrm>
          <a:prstGeom prst="rect">
            <a:avLst/>
          </a:prstGeom>
        </p:spPr>
      </p:pic>
    </p:spTree>
    <p:extLst>
      <p:ext uri="{BB962C8B-B14F-4D97-AF65-F5344CB8AC3E}">
        <p14:creationId xmlns:p14="http://schemas.microsoft.com/office/powerpoint/2010/main" val="142490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61098" y="753346"/>
            <a:ext cx="3179075" cy="461665"/>
          </a:xfrm>
          <a:prstGeom prst="rect">
            <a:avLst/>
          </a:prstGeom>
          <a:noFill/>
        </p:spPr>
        <p:txBody>
          <a:bodyPr wrap="none" rtlCol="0">
            <a:spAutoFit/>
          </a:bodyPr>
          <a:lstStyle/>
          <a:p>
            <a:pPr algn="r" rtl="1"/>
            <a:r>
              <a:rPr lang="fa-IR" sz="2400" dirty="0" smtClean="0">
                <a:cs typeface="B Nazanin" panose="00000400000000000000" pitchFamily="2" charset="-78"/>
              </a:rPr>
              <a:t>شهید احمدرضا مولوی وردنجانی</a:t>
            </a:r>
            <a:endParaRPr lang="en-US" sz="2400" dirty="0">
              <a:cs typeface="B Nazanin" panose="00000400000000000000" pitchFamily="2" charset="-78"/>
            </a:endParaRPr>
          </a:p>
        </p:txBody>
      </p:sp>
      <p:pic>
        <p:nvPicPr>
          <p:cNvPr id="2050" name="Picture 2" descr="http://www.shohada-khuzestan.ir/wp-content/uploads/2019/05/%D9%88%D8%B1%D8%AF%D9%86%D8%AC%D8%A7%D9%86%DB%8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761" y="1524000"/>
            <a:ext cx="3333750" cy="381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26851" y="458956"/>
            <a:ext cx="7165149" cy="5940088"/>
          </a:xfrm>
          <a:prstGeom prst="rect">
            <a:avLst/>
          </a:prstGeom>
          <a:noFill/>
        </p:spPr>
        <p:txBody>
          <a:bodyPr wrap="square" rtlCol="0">
            <a:spAutoFit/>
          </a:bodyPr>
          <a:lstStyle/>
          <a:p>
            <a:pPr algn="r" rtl="1" fontAlgn="base"/>
            <a:r>
              <a:rPr lang="fa-IR" sz="2000" dirty="0">
                <a:cs typeface="B Nazanin" panose="00000400000000000000" pitchFamily="2" charset="-78"/>
              </a:rPr>
              <a:t>زندگی نامه</a:t>
            </a:r>
          </a:p>
          <a:p>
            <a:pPr algn="r" rtl="1" fontAlgn="base"/>
            <a:r>
              <a:rPr lang="fa-IR" sz="2000" dirty="0">
                <a:cs typeface="B Nazanin" panose="00000400000000000000" pitchFamily="2" charset="-78"/>
              </a:rPr>
              <a:t>شهید احمدرضا مولوی وردنجانی فرزند علیداد در روز یکم فروردین ماه سال ۱۳۳۸ دیده به جهان گشود و در دوران سخت جنگ تحمیلی در جبهه‌های حق علیه باطل حضور یافت.</a:t>
            </a:r>
          </a:p>
          <a:p>
            <a:pPr algn="r" rtl="1" fontAlgn="base"/>
            <a:r>
              <a:rPr lang="fa-IR" sz="2000" dirty="0">
                <a:cs typeface="B Nazanin" panose="00000400000000000000" pitchFamily="2" charset="-78"/>
              </a:rPr>
              <a:t>این جوان رشید در تاریخ نهم شهریور ماه سال ۱۳۶۱ به درجه رفیع شهادت نائل آمد و مزارش در قطعه یک گلزار شهدای اهواز در کنار دیگر مردان آسمانی زیارتگاه عاشقان است.</a:t>
            </a:r>
          </a:p>
          <a:p>
            <a:pPr algn="r" rtl="1" fontAlgn="base"/>
            <a:r>
              <a:rPr lang="fa-IR" sz="2000" dirty="0">
                <a:cs typeface="B Nazanin" panose="00000400000000000000" pitchFamily="2" charset="-78"/>
              </a:rPr>
              <a:t>شهید احمدرضا مولوی وردنجانی در سن ۲۳ سالگی در سوسنگرد شهرستان دشت‌آزادگان به شهادت رسید و نام خود را در دفتر ۲۳ هزار شهید گلگون کفن استان خوزستان ثبت کرد.</a:t>
            </a:r>
          </a:p>
          <a:p>
            <a:pPr algn="r" rtl="1" fontAlgn="base"/>
            <a:r>
              <a:rPr lang="fa-IR" sz="2000" dirty="0">
                <a:cs typeface="B Nazanin" panose="00000400000000000000" pitchFamily="2" charset="-78"/>
              </a:rPr>
              <a:t>وصیت نامه</a:t>
            </a:r>
          </a:p>
          <a:p>
            <a:pPr algn="r" rtl="1" fontAlgn="base"/>
            <a:r>
              <a:rPr lang="fa-IR" sz="2000" dirty="0">
                <a:cs typeface="B Nazanin" panose="00000400000000000000" pitchFamily="2" charset="-78"/>
              </a:rPr>
              <a:t>حمد و سپاس خداوندی را که به ما توفیق این را داد که در راه او و برای اوقدم برداریم و درود و سلام به یگانه باقی مانده ی آسمان ولایت و امامت ولی عصر (عج)و نائب بر حق امام امت و درود وسلام یر رزمندگان جبهه ی حق علیه باطل و درود سلام به ارواح پاک شهدا و مجروحین و معلولین و خانواده های شهدا.</a:t>
            </a:r>
            <a:br>
              <a:rPr lang="fa-IR" sz="2000" dirty="0">
                <a:cs typeface="B Nazanin" panose="00000400000000000000" pitchFamily="2" charset="-78"/>
              </a:rPr>
            </a:br>
            <a:r>
              <a:rPr lang="fa-IR" sz="2000" dirty="0">
                <a:cs typeface="B Nazanin" panose="00000400000000000000" pitchFamily="2" charset="-78"/>
              </a:rPr>
              <a:t>انسان خواه ناخواه می میرد وحساب و کتاب برایش است پس چه خوب است بهترین راه را انتخاب کند که همان راه حسین است.</a:t>
            </a:r>
            <a:br>
              <a:rPr lang="fa-IR" sz="2000" dirty="0">
                <a:cs typeface="B Nazanin" panose="00000400000000000000" pitchFamily="2" charset="-78"/>
              </a:rPr>
            </a:br>
            <a:r>
              <a:rPr lang="fa-IR" sz="2000" dirty="0">
                <a:cs typeface="B Nazanin" panose="00000400000000000000" pitchFamily="2" charset="-78"/>
              </a:rPr>
              <a:t>این را بدانید که به فرموده ی پیامبر (ص)کسی که نماز نمی خواند مسلمان نیست.پس بیائید و تصمیم بگیریم خدارا شکر کنیم.امیدواریم که خداوند مارا به راه راست هدایت فرماید.</a:t>
            </a:r>
          </a:p>
          <a:p>
            <a:pPr algn="r" rtl="1"/>
            <a:endParaRPr lang="en-US" sz="2000" dirty="0">
              <a:cs typeface="B Nazanin" panose="00000400000000000000" pitchFamily="2" charset="-78"/>
            </a:endParaRPr>
          </a:p>
        </p:txBody>
      </p:sp>
    </p:spTree>
    <p:extLst>
      <p:ext uri="{BB962C8B-B14F-4D97-AF65-F5344CB8AC3E}">
        <p14:creationId xmlns:p14="http://schemas.microsoft.com/office/powerpoint/2010/main" val="133560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669" y="2590183"/>
            <a:ext cx="2908661" cy="1677634"/>
          </a:xfrm>
        </p:spPr>
        <p:txBody>
          <a:bodyPr>
            <a:noAutofit/>
          </a:bodyPr>
          <a:lstStyle/>
          <a:p>
            <a:r>
              <a:rPr lang="fa-IR" sz="13800" dirty="0" smtClean="0">
                <a:cs typeface="B Nazanin" panose="00000400000000000000" pitchFamily="2" charset="-78"/>
              </a:rPr>
              <a:t>پایان</a:t>
            </a:r>
            <a:endParaRPr lang="en-US" sz="13800" dirty="0">
              <a:cs typeface="B Nazanin" panose="00000400000000000000" pitchFamily="2" charset="-78"/>
            </a:endParaRPr>
          </a:p>
        </p:txBody>
      </p:sp>
      <p:sp>
        <p:nvSpPr>
          <p:cNvPr id="4" name="TextBox 3"/>
          <p:cNvSpPr txBox="1"/>
          <p:nvPr/>
        </p:nvSpPr>
        <p:spPr>
          <a:xfrm>
            <a:off x="5497919" y="6488668"/>
            <a:ext cx="1066318" cy="369332"/>
          </a:xfrm>
          <a:prstGeom prst="rect">
            <a:avLst/>
          </a:prstGeom>
          <a:noFill/>
        </p:spPr>
        <p:txBody>
          <a:bodyPr wrap="none" rtlCol="0">
            <a:spAutoFit/>
          </a:bodyPr>
          <a:lstStyle/>
          <a:p>
            <a:r>
              <a:rPr lang="fa-IR" dirty="0" smtClean="0">
                <a:cs typeface="B Nazanin" panose="00000400000000000000" pitchFamily="2" charset="-78"/>
              </a:rPr>
              <a:t>عدنان بوعذار</a:t>
            </a:r>
            <a:endParaRPr lang="en-US" dirty="0">
              <a:cs typeface="B Nazanin" panose="00000400000000000000" pitchFamily="2" charset="-78"/>
            </a:endParaRPr>
          </a:p>
        </p:txBody>
      </p:sp>
      <p:sp>
        <p:nvSpPr>
          <p:cNvPr id="5" name="TextBox 4"/>
          <p:cNvSpPr txBox="1"/>
          <p:nvPr/>
        </p:nvSpPr>
        <p:spPr>
          <a:xfrm>
            <a:off x="4391847" y="20989"/>
            <a:ext cx="3196709" cy="369332"/>
          </a:xfrm>
          <a:prstGeom prst="rect">
            <a:avLst/>
          </a:prstGeom>
          <a:noFill/>
        </p:spPr>
        <p:txBody>
          <a:bodyPr wrap="none" rtlCol="0">
            <a:spAutoFit/>
          </a:bodyPr>
          <a:lstStyle/>
          <a:p>
            <a:r>
              <a:rPr lang="fa-IR" dirty="0" smtClean="0">
                <a:cs typeface="B Nazanin" panose="00000400000000000000" pitchFamily="2" charset="-78"/>
              </a:rPr>
              <a:t>کیاوش حیدری کاهکش و محمدرضا زیلابی</a:t>
            </a:r>
            <a:endParaRPr lang="en-US" dirty="0">
              <a:cs typeface="B Nazanin" panose="00000400000000000000" pitchFamily="2" charset="-78"/>
            </a:endParaRPr>
          </a:p>
        </p:txBody>
      </p:sp>
    </p:spTree>
    <p:extLst>
      <p:ext uri="{BB962C8B-B14F-4D97-AF65-F5344CB8AC3E}">
        <p14:creationId xmlns:p14="http://schemas.microsoft.com/office/powerpoint/2010/main" val="280789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1000" fill="hold"/>
                                        <p:tgtEl>
                                          <p:spTgt spid="5"/>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74</TotalTime>
  <Words>1256</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 Nazanin</vt:lpstr>
      <vt:lpstr>Trebuchet MS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پایان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kiAVASHWorld</dc:creator>
  <cp:lastModifiedBy>kiAVASHWorld</cp:lastModifiedBy>
  <cp:revision>70</cp:revision>
  <dcterms:created xsi:type="dcterms:W3CDTF">2024-02-19T19:10:05Z</dcterms:created>
  <dcterms:modified xsi:type="dcterms:W3CDTF">2024-02-19T20:24:23Z</dcterms:modified>
</cp:coreProperties>
</file>