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</p:spPr>
      </p:sp>
      <p:sp>
        <p:nvSpPr>
          <p:cNvPr id="5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22160" y="5486400"/>
            <a:ext cx="7659000" cy="116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</p:spPr>
      </p:sp>
      <p:sp>
        <p:nvSpPr>
          <p:cNvPr id="37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</p:spPr>
      </p:sp>
      <p:sp>
        <p:nvSpPr>
          <p:cNvPr id="73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</p:spPr>
      </p:sp>
      <p:sp>
        <p:nvSpPr>
          <p:cNvPr id="7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xforddictionaries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bloz.com/huzheng/stardict-dic/dict.org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3640" y="1628640"/>
            <a:ext cx="7543080" cy="2593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600" b="1" u="sng">
                <a:solidFill>
                  <a:srgbClr val="675E47"/>
                </a:solidFill>
                <a:latin typeface="Cambria"/>
              </a:rPr>
              <a:t>Bash Dictionary Project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85800" y="4572000"/>
            <a:ext cx="6460920" cy="1065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8F8E8D"/>
                </a:solidFill>
                <a:latin typeface="Calibri"/>
              </a:rPr>
              <a:t>Eva BENOIT – Ariane BERTRAND – Guillaume FORMEY DE SAINT LOUVENT – Ang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III.1 Shelldict Presentation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2F2B20"/>
                </a:solidFill>
                <a:latin typeface="Calibri"/>
              </a:rPr>
              <a:t>We created our own Bash dictionary : </a:t>
            </a:r>
            <a:r>
              <a:rPr lang="en-US" sz="2200" dirty="0" err="1">
                <a:solidFill>
                  <a:srgbClr val="2F2B20"/>
                </a:solidFill>
                <a:latin typeface="Calibri"/>
              </a:rPr>
              <a:t>Shelldict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2F2B20"/>
                </a:solidFill>
                <a:latin typeface="Calibri"/>
              </a:rPr>
              <a:t>It uses an already existing online dictionary: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2F2B20"/>
                </a:solidFill>
                <a:latin typeface="Calibri"/>
              </a:rPr>
              <a:t>Oxford Dictionaries: </a:t>
            </a:r>
            <a:r>
              <a:rPr lang="en-US" sz="2000" i="1" u="sng" dirty="0">
                <a:solidFill>
                  <a:srgbClr val="D25814"/>
                </a:solidFill>
                <a:latin typeface="Calibri"/>
                <a:hlinkClick r:id="rId2"/>
              </a:rPr>
              <a:t>http://www.oxforddictionaries.com/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2F2B20"/>
                </a:solidFill>
                <a:latin typeface="Calibri"/>
              </a:rPr>
              <a:t>Reference in terms of English dictionaries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2F2B20"/>
                </a:solidFill>
                <a:latin typeface="Calibri"/>
              </a:rPr>
              <a:t>Has been making dictionaries for 150 years</a:t>
            </a:r>
            <a:endParaRPr dirty="0"/>
          </a:p>
        </p:txBody>
      </p:sp>
      <p:sp>
        <p:nvSpPr>
          <p:cNvPr id="138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FFD5378-6085-46DA-BDC7-B65AD3FD0168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10</a:t>
            </a:fld>
            <a:endParaRPr/>
          </a:p>
        </p:txBody>
      </p:sp>
      <p:pic>
        <p:nvPicPr>
          <p:cNvPr id="139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640" y="3501000"/>
            <a:ext cx="5714280" cy="138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III.2 Main Functions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</p:sp>
      <p:sp>
        <p:nvSpPr>
          <p:cNvPr id="142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EA221D2-8B1B-4801-971F-836AC15D4029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2160" y="5486400"/>
            <a:ext cx="7659000" cy="1167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dirty="0">
                <a:solidFill>
                  <a:srgbClr val="675E47"/>
                </a:solidFill>
                <a:latin typeface="Cambria"/>
              </a:rPr>
              <a:t>Conclusion</a:t>
            </a: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</p:spPr>
      </p:sp>
      <p:sp>
        <p:nvSpPr>
          <p:cNvPr id="145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FA57D6BC-17AF-4A62-9926-2C6D8A6BBFEE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solidFill>
                  <a:srgbClr val="675E47"/>
                </a:solidFill>
                <a:latin typeface="Cambria"/>
              </a:rPr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2200" dirty="0" smtClean="0">
                <a:latin typeface="Calibri" pitchFamily="34" charset="0"/>
              </a:rPr>
              <a:t>At the end of this project a user is now able to find definitions of </a:t>
            </a:r>
          </a:p>
          <a:p>
            <a:r>
              <a:rPr lang="en-US" sz="2200" dirty="0" smtClean="0">
                <a:latin typeface="Calibri" pitchFamily="34" charset="0"/>
              </a:rPr>
              <a:t>words in both online and off line dictionaries.</a:t>
            </a:r>
          </a:p>
          <a:p>
            <a:r>
              <a:rPr lang="en-US" sz="2200" dirty="0" smtClean="0">
                <a:latin typeface="Calibri" pitchFamily="34" charset="0"/>
              </a:rPr>
              <a:t>This experience allowed us to use what we learned </a:t>
            </a:r>
          </a:p>
          <a:p>
            <a:r>
              <a:rPr lang="en-US" sz="2200" dirty="0" smtClean="0">
                <a:latin typeface="Calibri" pitchFamily="34" charset="0"/>
              </a:rPr>
              <a:t>theoretically during this class.</a:t>
            </a:r>
          </a:p>
          <a:p>
            <a:r>
              <a:rPr lang="en-US" sz="2200" dirty="0" smtClean="0">
                <a:latin typeface="Calibri" pitchFamily="34" charset="0"/>
              </a:rPr>
              <a:t>More details about the code lines are presented above. </a:t>
            </a:r>
          </a:p>
          <a:p>
            <a:r>
              <a:rPr lang="en-US" sz="2200" dirty="0" smtClean="0">
                <a:latin typeface="Calibri" pitchFamily="34" charset="0"/>
              </a:rPr>
              <a:t>If we had more time we would have liked to create a graphic interface. </a:t>
            </a:r>
          </a:p>
          <a:p>
            <a:r>
              <a:rPr lang="en-US" sz="2200" dirty="0" smtClean="0">
                <a:latin typeface="Calibri" pitchFamily="34" charset="0"/>
              </a:rPr>
              <a:t>An other implementation could have been to send a mail to a </a:t>
            </a:r>
          </a:p>
          <a:p>
            <a:r>
              <a:rPr lang="en-US" sz="2200" dirty="0" smtClean="0">
                <a:latin typeface="Calibri" pitchFamily="34" charset="0"/>
              </a:rPr>
              <a:t>web service that will call the dictionary and receive a mail back </a:t>
            </a:r>
          </a:p>
          <a:p>
            <a:r>
              <a:rPr lang="en-US" sz="2200" dirty="0" smtClean="0">
                <a:latin typeface="Calibri" pitchFamily="34" charset="0"/>
              </a:rPr>
              <a:t>with the definition of the word.</a:t>
            </a:r>
            <a:endParaRPr lang="fr-FR" sz="2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Table of Contents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I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. Project Presentation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II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. </a:t>
            </a:r>
            <a:r>
              <a:rPr lang="en-US" sz="2200" dirty="0" err="1">
                <a:solidFill>
                  <a:srgbClr val="2F2B20"/>
                </a:solidFill>
                <a:latin typeface="Calibri"/>
              </a:rPr>
              <a:t>Stardict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– Off line dictionary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1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) </a:t>
            </a:r>
            <a:r>
              <a:rPr lang="en-US" sz="2000" dirty="0" err="1">
                <a:solidFill>
                  <a:srgbClr val="2F2B20"/>
                </a:solidFill>
                <a:latin typeface="Calibri"/>
              </a:rPr>
              <a:t>Stardict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 Presentation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2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) </a:t>
            </a:r>
            <a:r>
              <a:rPr lang="en-US" sz="2000" dirty="0" err="1">
                <a:solidFill>
                  <a:srgbClr val="2F2B20"/>
                </a:solidFill>
                <a:latin typeface="Calibri"/>
              </a:rPr>
              <a:t>Stardict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 Launch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III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. </a:t>
            </a:r>
            <a:r>
              <a:rPr lang="en-US" sz="2200" dirty="0" err="1">
                <a:solidFill>
                  <a:srgbClr val="2F2B20"/>
                </a:solidFill>
                <a:latin typeface="Calibri"/>
              </a:rPr>
              <a:t>Shelldict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– On line dictionary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1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) </a:t>
            </a:r>
            <a:r>
              <a:rPr lang="en-US" sz="2000" dirty="0" err="1">
                <a:solidFill>
                  <a:srgbClr val="2F2B20"/>
                </a:solidFill>
                <a:latin typeface="Calibri"/>
              </a:rPr>
              <a:t>Shelldict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 Presentation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2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) Commands Used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Conclusion</a:t>
            </a:r>
            <a:endParaRPr dirty="0"/>
          </a:p>
        </p:txBody>
      </p:sp>
      <p:sp>
        <p:nvSpPr>
          <p:cNvPr id="112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F0DB84F-DFE5-45CB-8777-043AE0511E10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2160" y="5486400"/>
            <a:ext cx="7659000" cy="1167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675E47"/>
                </a:solidFill>
                <a:latin typeface="Cambria"/>
              </a:rPr>
              <a:t>I. Project Presentation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</p:spPr>
      </p:sp>
      <p:sp>
        <p:nvSpPr>
          <p:cNvPr id="115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704C8E92-F96E-43FF-B7A3-7612AAA9CE50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Bash Dictionary Project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We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wanted a </a:t>
            </a: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user to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be able to look for the meaning of a word without having to search for a dictionary website, only using a </a:t>
            </a:r>
            <a:r>
              <a:rPr lang="en-US" sz="2200" b="1" dirty="0">
                <a:solidFill>
                  <a:srgbClr val="2F2B20"/>
                </a:solidFill>
                <a:latin typeface="Calibri"/>
              </a:rPr>
              <a:t>command-line dictionary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It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should be available both: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b="1" dirty="0" smtClean="0">
                <a:solidFill>
                  <a:srgbClr val="2F2B20"/>
                </a:solidFill>
                <a:latin typeface="Calibri"/>
              </a:rPr>
              <a:t> Off </a:t>
            </a:r>
            <a:r>
              <a:rPr lang="en-US" sz="2000" b="1" dirty="0">
                <a:solidFill>
                  <a:srgbClr val="2F2B20"/>
                </a:solidFill>
                <a:latin typeface="Calibri"/>
              </a:rPr>
              <a:t>line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And </a:t>
            </a:r>
            <a:r>
              <a:rPr lang="en-US" sz="2000" b="1" dirty="0">
                <a:solidFill>
                  <a:srgbClr val="2F2B20"/>
                </a:solidFill>
                <a:latin typeface="Calibri"/>
              </a:rPr>
              <a:t>online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It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should be </a:t>
            </a:r>
            <a:r>
              <a:rPr lang="en-US" sz="2200" b="1" dirty="0">
                <a:solidFill>
                  <a:srgbClr val="2F2B20"/>
                </a:solidFill>
                <a:latin typeface="Calibri"/>
              </a:rPr>
              <a:t>simple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, </a:t>
            </a:r>
            <a:r>
              <a:rPr lang="en-US" sz="2200" b="1" dirty="0">
                <a:solidFill>
                  <a:srgbClr val="2F2B20"/>
                </a:solidFill>
                <a:latin typeface="Calibri"/>
              </a:rPr>
              <a:t>easy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to use and </a:t>
            </a:r>
            <a:r>
              <a:rPr lang="en-US" sz="2200" b="1" dirty="0">
                <a:solidFill>
                  <a:srgbClr val="2F2B20"/>
                </a:solidFill>
                <a:latin typeface="Calibri"/>
              </a:rPr>
              <a:t>accessible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for all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Solution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chosen: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Use 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an existing Linux OS off-line dictionary: </a:t>
            </a:r>
            <a:r>
              <a:rPr lang="en-US" sz="2000" b="1" dirty="0" err="1">
                <a:solidFill>
                  <a:srgbClr val="2F2B20"/>
                </a:solidFill>
                <a:latin typeface="Calibri"/>
              </a:rPr>
              <a:t>Stardict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 dirty="0" smtClean="0">
                <a:solidFill>
                  <a:srgbClr val="2F2B20"/>
                </a:solidFill>
                <a:latin typeface="Calibri"/>
              </a:rPr>
              <a:t> Create </a:t>
            </a:r>
            <a:r>
              <a:rPr lang="en-US" sz="2000" dirty="0">
                <a:solidFill>
                  <a:srgbClr val="2F2B20"/>
                </a:solidFill>
                <a:latin typeface="Calibri"/>
              </a:rPr>
              <a:t>our own bash application: </a:t>
            </a:r>
            <a:r>
              <a:rPr lang="en-US" sz="2000" b="1" dirty="0" err="1">
                <a:solidFill>
                  <a:srgbClr val="2F2B20"/>
                </a:solidFill>
                <a:latin typeface="Calibri"/>
              </a:rPr>
              <a:t>Shelldict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 We 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choose to use only </a:t>
            </a:r>
            <a:r>
              <a:rPr lang="en-US" sz="2200" b="1" dirty="0">
                <a:solidFill>
                  <a:srgbClr val="2F2B20"/>
                </a:solidFill>
                <a:latin typeface="Calibri"/>
              </a:rPr>
              <a:t>English</a:t>
            </a:r>
            <a:r>
              <a:rPr lang="en-US" sz="2200" dirty="0">
                <a:solidFill>
                  <a:srgbClr val="2F2B20"/>
                </a:solidFill>
                <a:latin typeface="Calibri"/>
              </a:rPr>
              <a:t> </a:t>
            </a:r>
            <a:r>
              <a:rPr lang="en-US" sz="2200" dirty="0" smtClean="0">
                <a:solidFill>
                  <a:srgbClr val="2F2B20"/>
                </a:solidFill>
                <a:latin typeface="Calibri"/>
              </a:rPr>
              <a:t>dictionaries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5160AB7-63EA-4CE0-ACA9-D07689942B32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2160" y="5486400"/>
            <a:ext cx="7659000" cy="1167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675E47"/>
                </a:solidFill>
                <a:latin typeface="Cambria"/>
              </a:rPr>
              <a:t>II. Stardict – Off line dictionary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dirty="0" smtClean="0">
                <a:solidFill>
                  <a:srgbClr val="8F8E8D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8F8E8D"/>
                </a:solidFill>
                <a:latin typeface="Calibri"/>
              </a:rPr>
              <a:t>Stardict</a:t>
            </a:r>
            <a:r>
              <a:rPr lang="en-US" sz="2000" dirty="0" smtClean="0">
                <a:solidFill>
                  <a:srgbClr val="8F8E8D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8F8E8D"/>
                </a:solidFill>
                <a:latin typeface="Calibri"/>
              </a:rPr>
              <a:t>Presentation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dirty="0" smtClean="0">
                <a:solidFill>
                  <a:srgbClr val="8F8E8D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8F8E8D"/>
                </a:solidFill>
                <a:latin typeface="Calibri"/>
              </a:rPr>
              <a:t>Stardict</a:t>
            </a:r>
            <a:r>
              <a:rPr lang="en-US" sz="2000" dirty="0" smtClean="0">
                <a:solidFill>
                  <a:srgbClr val="8F8E8D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8F8E8D"/>
                </a:solidFill>
                <a:latin typeface="Calibri"/>
              </a:rPr>
              <a:t>Launch</a:t>
            </a:r>
            <a:endParaRPr dirty="0"/>
          </a:p>
        </p:txBody>
      </p:sp>
      <p:sp>
        <p:nvSpPr>
          <p:cNvPr id="121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F6E8133-CCF7-4D37-9670-F9180E72B3A6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II.1 Stardict Presentation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19400" cy="492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>
                <a:solidFill>
                  <a:srgbClr val="2F2B20"/>
                </a:solidFill>
                <a:latin typeface="Calibri"/>
              </a:rPr>
              <a:t>What</a:t>
            </a:r>
            <a:r>
              <a:rPr lang="en-US" sz="2200">
                <a:solidFill>
                  <a:srgbClr val="2F2B20"/>
                </a:solidFill>
                <a:latin typeface="Calibri"/>
              </a:rPr>
              <a:t> is Stardict: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An international dictionary shell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Also serves as a translator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Actual version: 3.0.2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Cross-platform operating system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Linux, Windows, Mac OS X…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Compatible also with mobile platforms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Android, iOS, Windows phone…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>
                <a:solidFill>
                  <a:srgbClr val="2F2B20"/>
                </a:solidFill>
                <a:latin typeface="Calibri"/>
              </a:rPr>
              <a:t>Why</a:t>
            </a:r>
            <a:r>
              <a:rPr lang="en-US" sz="2200">
                <a:solidFill>
                  <a:srgbClr val="2F2B20"/>
                </a:solidFill>
                <a:latin typeface="Calibri"/>
              </a:rPr>
              <a:t> use Stardict: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Has an efficient off line dictionary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Provides a great choice of dictionaries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Easy to access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Free graphical user interface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62F6A8C-C368-42EF-AAB9-00396B571560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6</a:t>
            </a:fld>
            <a:endParaRPr/>
          </a:p>
        </p:txBody>
      </p:sp>
      <p:pic>
        <p:nvPicPr>
          <p:cNvPr id="125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800" y="1628640"/>
            <a:ext cx="2256840" cy="656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II.2 Stardict Launch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7619400" cy="4891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>
                <a:solidFill>
                  <a:srgbClr val="2F2B20"/>
                </a:solidFill>
                <a:latin typeface="Calibri"/>
              </a:rPr>
              <a:t>How</a:t>
            </a:r>
            <a:r>
              <a:rPr lang="en-US" sz="2200">
                <a:solidFill>
                  <a:srgbClr val="2F2B20"/>
                </a:solidFill>
                <a:latin typeface="Calibri"/>
              </a:rPr>
              <a:t> to install it: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1. Install the dictionary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command line : sudo apt-get install sdcv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(sdcv is the console version of stardict)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2F2B20"/>
                </a:solidFill>
                <a:latin typeface="Calibri"/>
              </a:rPr>
              <a:t>    2. Download dictionary files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Go to </a:t>
            </a:r>
            <a:r>
              <a:rPr lang="en-US" sz="2000">
                <a:solidFill>
                  <a:srgbClr val="2F2B20"/>
                </a:solidFill>
                <a:latin typeface="Calibri"/>
                <a:hlinkClick r:id="rId2"/>
              </a:rPr>
              <a:t>http://abloz.com/huzheng/stardict-dic/dict.org/</a:t>
            </a:r>
            <a:r>
              <a:rPr lang="en-US" sz="2000">
                <a:solidFill>
                  <a:srgbClr val="2F2B20"/>
                </a:solidFill>
                <a:latin typeface="Calibri"/>
              </a:rPr>
              <a:t>, and download the dictionary you need.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F2B20"/>
                </a:solidFill>
                <a:latin typeface="Calibri"/>
              </a:rPr>
              <a:t>	(At first Stardict doesn’t have any dictionary)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2F2B20"/>
                </a:solidFill>
                <a:latin typeface="Calibri"/>
              </a:rPr>
              <a:t>    3. Install downloaded dictionaries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Command line 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sudo mkdir -p /usr/share/stardict/dic/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sudo tar -xvjf downloaded.tar.bz2 -C /usr/share/stardict/dic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9159B70-3ABB-4BF4-8EEF-798A19D0210F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u="sng">
                <a:solidFill>
                  <a:srgbClr val="675E47"/>
                </a:solidFill>
                <a:latin typeface="Cambria"/>
              </a:rPr>
              <a:t>II.2 Stardict Launch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7619400" cy="4891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>
                <a:solidFill>
                  <a:srgbClr val="2F2B20"/>
                </a:solidFill>
                <a:latin typeface="Calibri"/>
              </a:rPr>
              <a:t>How</a:t>
            </a:r>
            <a:r>
              <a:rPr lang="en-US" sz="2200">
                <a:solidFill>
                  <a:srgbClr val="2F2B20"/>
                </a:solidFill>
                <a:latin typeface="Calibri"/>
              </a:rPr>
              <a:t> to launch stardict in terminal: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command line : sdcv 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(''word'' is the word to be searched for definition)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16FDBC5-1C63-4D89-8F07-BCFE43EC80BD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8</a:t>
            </a:fld>
            <a:endParaRPr/>
          </a:p>
        </p:txBody>
      </p:sp>
      <p:pic>
        <p:nvPicPr>
          <p:cNvPr id="132" name="Image 1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2927880"/>
            <a:ext cx="5851800" cy="374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2160" y="5486400"/>
            <a:ext cx="7659000" cy="1167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675E47"/>
                </a:solidFill>
                <a:latin typeface="Cambria"/>
              </a:rPr>
              <a:t>III. Shelldict – Online dictionary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>
                <a:solidFill>
                  <a:srgbClr val="8F8E8D"/>
                </a:solidFill>
                <a:latin typeface="Calibri"/>
              </a:rPr>
              <a:t>Selldict Presentation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>
                <a:solidFill>
                  <a:srgbClr val="8F8E8D"/>
                </a:solidFill>
                <a:latin typeface="Calibri"/>
              </a:rPr>
              <a:t>Main Functions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8531640" y="5649120"/>
            <a:ext cx="547920" cy="39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CDBFA41-2676-4FEA-85F5-EF92335ABB4E}" type="slidenum">
              <a:rPr lang="en-US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421</Words>
  <Application>Microsoft Office PowerPoint</Application>
  <PresentationFormat>Affichage à l'écran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Guillaume</cp:lastModifiedBy>
  <cp:revision>20</cp:revision>
  <dcterms:modified xsi:type="dcterms:W3CDTF">2014-06-12T13:53:22Z</dcterms:modified>
</cp:coreProperties>
</file>