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ink/ink1.xml" ContentType="application/inkml+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9"/>
  </p:notesMasterIdLst>
  <p:sldIdLst>
    <p:sldId id="256" r:id="rId2"/>
    <p:sldId id="918" r:id="rId3"/>
    <p:sldId id="1086" r:id="rId4"/>
    <p:sldId id="1041" r:id="rId5"/>
    <p:sldId id="1039" r:id="rId6"/>
    <p:sldId id="1040" r:id="rId7"/>
    <p:sldId id="935" r:id="rId8"/>
    <p:sldId id="1038" r:id="rId9"/>
    <p:sldId id="1042" r:id="rId10"/>
    <p:sldId id="1048" r:id="rId11"/>
    <p:sldId id="919" r:id="rId12"/>
    <p:sldId id="1049" r:id="rId13"/>
    <p:sldId id="1050" r:id="rId14"/>
    <p:sldId id="937" r:id="rId15"/>
    <p:sldId id="1051" r:id="rId16"/>
    <p:sldId id="1052" r:id="rId17"/>
    <p:sldId id="1053" r:id="rId18"/>
    <p:sldId id="1054" r:id="rId19"/>
    <p:sldId id="1056" r:id="rId20"/>
    <p:sldId id="1057" r:id="rId21"/>
    <p:sldId id="1058" r:id="rId22"/>
    <p:sldId id="1059" r:id="rId23"/>
    <p:sldId id="1060" r:id="rId24"/>
    <p:sldId id="1091" r:id="rId25"/>
    <p:sldId id="1092" r:id="rId26"/>
    <p:sldId id="1061" r:id="rId27"/>
    <p:sldId id="1062" r:id="rId28"/>
    <p:sldId id="1063" r:id="rId29"/>
    <p:sldId id="1064" r:id="rId30"/>
    <p:sldId id="1065" r:id="rId31"/>
    <p:sldId id="1066" r:id="rId32"/>
    <p:sldId id="1067" r:id="rId33"/>
    <p:sldId id="1087" r:id="rId34"/>
    <p:sldId id="1088" r:id="rId35"/>
    <p:sldId id="1089" r:id="rId36"/>
    <p:sldId id="1090" r:id="rId37"/>
    <p:sldId id="447"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Lst>
        </p14:section>
        <p14:section name="记忆与注意力机制" id="{264530B6-A138-4EE0-86A8-07E6F49B3B98}">
          <p14:sldIdLst>
            <p14:sldId id="918"/>
            <p14:sldId id="1086"/>
            <p14:sldId id="1041"/>
            <p14:sldId id="1039"/>
            <p14:sldId id="1040"/>
            <p14:sldId id="935"/>
            <p14:sldId id="1038"/>
            <p14:sldId id="1042"/>
            <p14:sldId id="1048"/>
            <p14:sldId id="919"/>
            <p14:sldId id="1049"/>
            <p14:sldId id="1050"/>
            <p14:sldId id="937"/>
            <p14:sldId id="1051"/>
            <p14:sldId id="1052"/>
            <p14:sldId id="1053"/>
            <p14:sldId id="1054"/>
            <p14:sldId id="1056"/>
            <p14:sldId id="1057"/>
            <p14:sldId id="1058"/>
            <p14:sldId id="1059"/>
            <p14:sldId id="1060"/>
            <p14:sldId id="1091"/>
            <p14:sldId id="1092"/>
            <p14:sldId id="1061"/>
            <p14:sldId id="1062"/>
            <p14:sldId id="1063"/>
            <p14:sldId id="1064"/>
            <p14:sldId id="1065"/>
            <p14:sldId id="1066"/>
            <p14:sldId id="1067"/>
            <p14:sldId id="1087"/>
            <p14:sldId id="1088"/>
            <p14:sldId id="1089"/>
            <p14:sldId id="1090"/>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140" d="100"/>
          <a:sy n="140" d="100"/>
        </p:scale>
        <p:origin x="1395" y="6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7-11-29T11:33:15.61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52 3 60,'-3'-2'38,"-2"2"-5,-8 0-10,-12 9-56,22 8-1,0-1-2,3 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6/7/2018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161060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间接因果关系（图</a:t>
            </a:r>
            <a:r>
              <a:rPr lang="en-US" altLang="zh-CN" dirty="0" smtClean="0"/>
              <a:t>11.2a</a:t>
            </a:r>
            <a:r>
              <a:rPr lang="zh-CN" altLang="en-US" dirty="0" smtClean="0"/>
              <a:t>） 在已知</a:t>
            </a:r>
            <a:r>
              <a:rPr lang="en-US" altLang="zh-CN" dirty="0" smtClean="0"/>
              <a:t>x 2 </a:t>
            </a:r>
            <a:r>
              <a:rPr lang="zh-CN" altLang="en-US" dirty="0" smtClean="0"/>
              <a:t>时，</a:t>
            </a:r>
            <a:r>
              <a:rPr lang="en-US" altLang="zh-CN" dirty="0" smtClean="0"/>
              <a:t>x 1 </a:t>
            </a:r>
            <a:r>
              <a:rPr lang="zh-CN" altLang="en-US" dirty="0" smtClean="0"/>
              <a:t>和</a:t>
            </a:r>
            <a:r>
              <a:rPr lang="en-US" altLang="zh-CN" dirty="0" smtClean="0"/>
              <a:t>x 3 </a:t>
            </a:r>
            <a:r>
              <a:rPr lang="zh-CN" altLang="en-US" dirty="0" smtClean="0"/>
              <a:t>为条件独立；</a:t>
            </a:r>
          </a:p>
          <a:p>
            <a:r>
              <a:rPr lang="zh-CN" altLang="en-US" dirty="0" smtClean="0"/>
              <a:t>间接果因关系（图</a:t>
            </a:r>
            <a:r>
              <a:rPr lang="en-US" altLang="zh-CN" dirty="0" smtClean="0"/>
              <a:t>11.2b</a:t>
            </a:r>
            <a:r>
              <a:rPr lang="zh-CN" altLang="en-US" dirty="0" smtClean="0"/>
              <a:t>） 在已知</a:t>
            </a:r>
            <a:r>
              <a:rPr lang="en-US" altLang="zh-CN" dirty="0" smtClean="0"/>
              <a:t>x 2 </a:t>
            </a:r>
            <a:r>
              <a:rPr lang="zh-CN" altLang="en-US" dirty="0" smtClean="0"/>
              <a:t>时，</a:t>
            </a:r>
            <a:r>
              <a:rPr lang="en-US" altLang="zh-CN" dirty="0" smtClean="0"/>
              <a:t>x 1 </a:t>
            </a:r>
            <a:r>
              <a:rPr lang="zh-CN" altLang="en-US" dirty="0" smtClean="0"/>
              <a:t>和</a:t>
            </a:r>
            <a:r>
              <a:rPr lang="en-US" altLang="zh-CN" dirty="0" smtClean="0"/>
              <a:t>x 3 </a:t>
            </a:r>
            <a:r>
              <a:rPr lang="zh-CN" altLang="en-US" dirty="0" smtClean="0"/>
              <a:t>为条件独立；</a:t>
            </a:r>
          </a:p>
          <a:p>
            <a:r>
              <a:rPr lang="zh-CN" altLang="en-US" dirty="0" smtClean="0"/>
              <a:t>共因关系（图</a:t>
            </a:r>
            <a:r>
              <a:rPr lang="en-US" altLang="zh-CN" dirty="0" smtClean="0"/>
              <a:t>11.2c</a:t>
            </a:r>
            <a:r>
              <a:rPr lang="zh-CN" altLang="en-US" dirty="0" smtClean="0"/>
              <a:t>） </a:t>
            </a:r>
            <a:r>
              <a:rPr lang="en-US" altLang="zh-CN" dirty="0" smtClean="0"/>
              <a:t>x 1 </a:t>
            </a:r>
            <a:r>
              <a:rPr lang="zh-CN" altLang="en-US" dirty="0" smtClean="0"/>
              <a:t>和 </a:t>
            </a:r>
            <a:r>
              <a:rPr lang="en-US" altLang="zh-CN" dirty="0" smtClean="0"/>
              <a:t>x 3 </a:t>
            </a:r>
            <a:r>
              <a:rPr lang="zh-CN" altLang="en-US" dirty="0" smtClean="0"/>
              <a:t>是不独立的，在已知</a:t>
            </a:r>
            <a:r>
              <a:rPr lang="en-US" altLang="zh-CN" dirty="0" smtClean="0"/>
              <a:t>x 2 </a:t>
            </a:r>
            <a:r>
              <a:rPr lang="zh-CN" altLang="en-US" dirty="0" smtClean="0"/>
              <a:t>时，</a:t>
            </a:r>
            <a:r>
              <a:rPr lang="en-US" altLang="zh-CN" dirty="0" smtClean="0"/>
              <a:t>x 1 </a:t>
            </a:r>
            <a:r>
              <a:rPr lang="zh-CN" altLang="en-US" dirty="0" smtClean="0"/>
              <a:t>和 </a:t>
            </a:r>
            <a:r>
              <a:rPr lang="en-US" altLang="zh-CN" dirty="0" smtClean="0"/>
              <a:t>x 3 </a:t>
            </a:r>
            <a:r>
              <a:rPr lang="zh-CN" altLang="en-US" dirty="0" smtClean="0"/>
              <a:t>条件独立；</a:t>
            </a:r>
          </a:p>
          <a:p>
            <a:r>
              <a:rPr lang="zh-CN" altLang="en-US" dirty="0" smtClean="0"/>
              <a:t>共果关系（图</a:t>
            </a:r>
            <a:r>
              <a:rPr lang="en-US" altLang="zh-CN" dirty="0" smtClean="0"/>
              <a:t>11.2d</a:t>
            </a:r>
            <a:r>
              <a:rPr lang="zh-CN" altLang="en-US" dirty="0" smtClean="0"/>
              <a:t>） </a:t>
            </a:r>
            <a:r>
              <a:rPr lang="en-US" altLang="zh-CN" dirty="0" smtClean="0"/>
              <a:t>x 1 </a:t>
            </a:r>
            <a:r>
              <a:rPr lang="zh-CN" altLang="en-US" dirty="0" smtClean="0"/>
              <a:t>和 </a:t>
            </a:r>
            <a:r>
              <a:rPr lang="en-US" altLang="zh-CN" dirty="0" smtClean="0"/>
              <a:t>x 3 </a:t>
            </a:r>
            <a:r>
              <a:rPr lang="zh-CN" altLang="en-US" dirty="0" smtClean="0"/>
              <a:t>是独立的，在已知</a:t>
            </a:r>
            <a:r>
              <a:rPr lang="en-US" altLang="zh-CN" dirty="0" smtClean="0"/>
              <a:t>x 2 </a:t>
            </a:r>
            <a:r>
              <a:rPr lang="zh-CN" altLang="en-US" dirty="0" smtClean="0"/>
              <a:t>时，</a:t>
            </a:r>
            <a:r>
              <a:rPr lang="en-US" altLang="zh-CN" dirty="0" smtClean="0"/>
              <a:t>x 1 </a:t>
            </a:r>
            <a:r>
              <a:rPr lang="zh-CN" altLang="en-US" dirty="0" smtClean="0"/>
              <a:t>和 </a:t>
            </a:r>
            <a:r>
              <a:rPr lang="en-US" altLang="zh-CN" dirty="0" smtClean="0"/>
              <a:t>x 3 </a:t>
            </a:r>
            <a:r>
              <a:rPr lang="zh-CN" altLang="en-US" dirty="0" smtClean="0"/>
              <a:t>不独立</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8</a:t>
            </a:fld>
            <a:endParaRPr lang="en-US" altLang="zh-CN"/>
          </a:p>
        </p:txBody>
      </p:sp>
    </p:spTree>
    <p:extLst>
      <p:ext uri="{BB962C8B-B14F-4D97-AF65-F5344CB8AC3E}">
        <p14:creationId xmlns:p14="http://schemas.microsoft.com/office/powerpoint/2010/main" val="288634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条件概率分布</a:t>
            </a:r>
            <a:r>
              <a:rPr lang="en-US" altLang="zh-CN" dirty="0" smtClean="0"/>
              <a:t>p(x </a:t>
            </a:r>
            <a:r>
              <a:rPr lang="en-US" altLang="zh-CN" dirty="0" err="1" smtClean="0"/>
              <a:t>i</a:t>
            </a:r>
            <a:r>
              <a:rPr lang="en-US" altLang="zh-CN" dirty="0" smtClean="0"/>
              <a:t> |y)</a:t>
            </a:r>
            <a:r>
              <a:rPr lang="zh-CN" altLang="en-US" dirty="0" smtClean="0"/>
              <a:t>可以是带有可学习参数的密度函数。如果</a:t>
            </a:r>
            <a:r>
              <a:rPr lang="en-US" altLang="zh-CN" dirty="0" smtClean="0"/>
              <a:t>x </a:t>
            </a:r>
            <a:r>
              <a:rPr lang="en-US" altLang="zh-CN" dirty="0" err="1" smtClean="0"/>
              <a:t>i</a:t>
            </a:r>
            <a:r>
              <a:rPr lang="en-US" altLang="zh-CN" dirty="0" smtClean="0"/>
              <a:t> </a:t>
            </a:r>
            <a:r>
              <a:rPr lang="zh-CN" altLang="en-US" dirty="0" smtClean="0"/>
              <a:t>为连续值，</a:t>
            </a:r>
            <a:r>
              <a:rPr lang="en-US" altLang="zh-CN" dirty="0" smtClean="0"/>
              <a:t>p(x </a:t>
            </a:r>
            <a:r>
              <a:rPr lang="en-US" altLang="zh-CN" dirty="0" err="1" smtClean="0"/>
              <a:t>i</a:t>
            </a:r>
            <a:r>
              <a:rPr lang="en-US" altLang="zh-CN" dirty="0" smtClean="0"/>
              <a:t> |y)</a:t>
            </a:r>
            <a:r>
              <a:rPr lang="zh-CN" altLang="en-US" dirty="0" smtClean="0"/>
              <a:t>可以为高斯分布。如果</a:t>
            </a:r>
            <a:r>
              <a:rPr lang="en-US" altLang="zh-CN" dirty="0" smtClean="0"/>
              <a:t>x </a:t>
            </a:r>
            <a:r>
              <a:rPr lang="en-US" altLang="zh-CN" dirty="0" err="1" smtClean="0"/>
              <a:t>i</a:t>
            </a:r>
            <a:r>
              <a:rPr lang="en-US" altLang="zh-CN" dirty="0" smtClean="0"/>
              <a:t> </a:t>
            </a:r>
            <a:r>
              <a:rPr lang="zh-CN" altLang="en-US" dirty="0" smtClean="0"/>
              <a:t>为离散值，</a:t>
            </a:r>
            <a:r>
              <a:rPr lang="en-US" altLang="zh-CN" dirty="0" smtClean="0"/>
              <a:t>p(x </a:t>
            </a:r>
            <a:r>
              <a:rPr lang="en-US" altLang="zh-CN" dirty="0" err="1" smtClean="0"/>
              <a:t>i</a:t>
            </a:r>
            <a:r>
              <a:rPr lang="en-US" altLang="zh-CN" dirty="0" smtClean="0"/>
              <a:t> |y)</a:t>
            </a:r>
            <a:r>
              <a:rPr lang="zh-CN" altLang="en-US" dirty="0" smtClean="0"/>
              <a:t>可以为多项分布。</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10</a:t>
            </a:fld>
            <a:endParaRPr lang="en-US" altLang="zh-CN"/>
          </a:p>
        </p:txBody>
      </p:sp>
    </p:spTree>
    <p:extLst>
      <p:ext uri="{BB962C8B-B14F-4D97-AF65-F5344CB8AC3E}">
        <p14:creationId xmlns:p14="http://schemas.microsoft.com/office/powerpoint/2010/main" val="136251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这两个模型区别在于</a:t>
            </a:r>
            <a:r>
              <a:rPr lang="en-US" altLang="zh-CN" dirty="0" smtClean="0"/>
              <a:t>logistic</a:t>
            </a:r>
            <a:r>
              <a:rPr lang="zh-CN" altLang="en-US" dirty="0" smtClean="0"/>
              <a:t>回归模型中的</a:t>
            </a:r>
            <a:r>
              <a:rPr lang="en-US" altLang="zh-CN" dirty="0" smtClean="0"/>
              <a:t>$\</a:t>
            </a:r>
            <a:r>
              <a:rPr lang="en-US" altLang="zh-CN" dirty="0" err="1" smtClean="0"/>
              <a:t>bx</a:t>
            </a:r>
            <a:r>
              <a:rPr lang="en-US" altLang="zh-CN" dirty="0" smtClean="0"/>
              <a:t>$</a:t>
            </a:r>
            <a:r>
              <a:rPr lang="zh-CN" altLang="en-US" dirty="0" smtClean="0"/>
              <a:t>作为一种确定性的参数，而非变量。因此，</a:t>
            </a:r>
            <a:r>
              <a:rPr lang="en-US" altLang="zh-CN" dirty="0" smtClean="0"/>
              <a:t>logistic</a:t>
            </a:r>
            <a:r>
              <a:rPr lang="zh-CN" altLang="en-US" dirty="0" smtClean="0"/>
              <a:t>回归模型只建模条件概率</a:t>
            </a:r>
            <a:r>
              <a:rPr lang="en-US" altLang="zh-CN" dirty="0" smtClean="0"/>
              <a:t>$p(y|\</a:t>
            </a:r>
            <a:r>
              <a:rPr lang="en-US" altLang="zh-CN" dirty="0" err="1" smtClean="0"/>
              <a:t>bx</a:t>
            </a:r>
            <a:r>
              <a:rPr lang="en-US" altLang="zh-CN" dirty="0" smtClean="0"/>
              <a:t>)$</a:t>
            </a:r>
            <a:r>
              <a:rPr lang="zh-CN" altLang="en-US" dirty="0" smtClean="0"/>
              <a:t>，是一种判别模型；而</a:t>
            </a:r>
            <a:r>
              <a:rPr lang="en-US" altLang="zh-CN" dirty="0" smtClean="0"/>
              <a:t>sigmoid</a:t>
            </a:r>
            <a:r>
              <a:rPr lang="zh-CN" altLang="en-US" dirty="0" smtClean="0"/>
              <a:t>信念网络建模</a:t>
            </a:r>
            <a:r>
              <a:rPr lang="en-US" altLang="zh-CN" dirty="0" smtClean="0"/>
              <a:t>$p(\</a:t>
            </a:r>
            <a:r>
              <a:rPr lang="en-US" altLang="zh-CN" dirty="0" err="1" smtClean="0"/>
              <a:t>bx,y</a:t>
            </a:r>
            <a:r>
              <a:rPr lang="en-US" altLang="zh-CN" dirty="0" smtClean="0"/>
              <a:t>)$</a:t>
            </a:r>
            <a:r>
              <a:rPr lang="zh-CN" altLang="en-US" dirty="0" smtClean="0"/>
              <a:t>，是一种生成模型。</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11</a:t>
            </a:fld>
            <a:endParaRPr lang="en-US" altLang="zh-CN"/>
          </a:p>
        </p:txBody>
      </p:sp>
    </p:spTree>
    <p:extLst>
      <p:ext uri="{BB962C8B-B14F-4D97-AF65-F5344CB8AC3E}">
        <p14:creationId xmlns:p14="http://schemas.microsoft.com/office/powerpoint/2010/main" val="2502665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smtClean="0"/>
              <a:t>The name stems from the fact that, in a moral graph, two nodes that have a common child are required to be married by sharing an edge.[1]</a:t>
            </a:r>
            <a:endParaRPr lang="zh-CN" altLang="en-US"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97CA8A-A8E2-487B-A0E5-80BC963FA0C9}" type="slidenum">
              <a:rPr lang="en-GB" altLang="zh-CN" smtClean="0">
                <a:latin typeface="Calibri" panose="020F0502020204030204" pitchFamily="34" charset="0"/>
              </a:rPr>
              <a:pPr/>
              <a:t>21</a:t>
            </a:fld>
            <a:endParaRPr lang="en-GB" altLang="zh-CN" smtClean="0">
              <a:latin typeface="Calibri" panose="020F0502020204030204" pitchFamily="34" charset="0"/>
            </a:endParaRPr>
          </a:p>
        </p:txBody>
      </p:sp>
    </p:spTree>
    <p:extLst>
      <p:ext uri="{BB962C8B-B14F-4D97-AF65-F5344CB8AC3E}">
        <p14:creationId xmlns:p14="http://schemas.microsoft.com/office/powerpoint/2010/main" val="150946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95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187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smtClean="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smtClean="0">
                <a:latin typeface="+mn-ea"/>
                <a:ea typeface="+mn-ea"/>
              </a:rPr>
              <a:t>《</a:t>
            </a:r>
            <a:r>
              <a:rPr lang="zh-CN" altLang="en-US" sz="1400" dirty="0" smtClean="0">
                <a:latin typeface="+mn-ea"/>
                <a:ea typeface="+mn-ea"/>
              </a:rPr>
              <a:t>神经网络与深度学习</a:t>
            </a:r>
            <a:r>
              <a:rPr lang="en-US" altLang="zh-CN" sz="1400" dirty="0" smtClean="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tmp"/></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9.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32.png"/><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tags" Target="../tags/tag11.xml"/><Relationship Id="rId7" Type="http://schemas.openxmlformats.org/officeDocument/2006/relationships/image" Target="../media/image36.jpeg"/><Relationship Id="rId12" Type="http://schemas.openxmlformats.org/officeDocument/2006/relationships/image" Target="../media/image4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4.xml"/><Relationship Id="rId11" Type="http://schemas.openxmlformats.org/officeDocument/2006/relationships/image" Target="../media/image40.png"/><Relationship Id="rId5" Type="http://schemas.openxmlformats.org/officeDocument/2006/relationships/tags" Target="../tags/tag13.xml"/><Relationship Id="rId15" Type="http://schemas.openxmlformats.org/officeDocument/2006/relationships/image" Target="../media/image73.emf"/><Relationship Id="rId10" Type="http://schemas.openxmlformats.org/officeDocument/2006/relationships/image" Target="../media/image39.png"/><Relationship Id="rId4" Type="http://schemas.openxmlformats.org/officeDocument/2006/relationships/tags" Target="../tags/tag12.xml"/><Relationship Id="rId9" Type="http://schemas.openxmlformats.org/officeDocument/2006/relationships/image" Target="../media/image38.png"/><Relationship Id="rId14" Type="http://schemas.openxmlformats.org/officeDocument/2006/relationships/customXml" Target="../ink/ink1.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7.jpeg"/><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0.jpeg"/></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23.xml"/><Relationship Id="rId7" Type="http://schemas.openxmlformats.org/officeDocument/2006/relationships/image" Target="../media/image55.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54.png"/><Relationship Id="rId5" Type="http://schemas.openxmlformats.org/officeDocument/2006/relationships/image" Target="../media/image50.jpeg"/><Relationship Id="rId4"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59.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61.tmp"/><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2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4.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smtClean="0"/>
              <a:t>概率</a:t>
            </a:r>
            <a:r>
              <a:rPr lang="zh-CN" altLang="en-US" dirty="0"/>
              <a:t>图</a:t>
            </a:r>
            <a:r>
              <a:rPr lang="zh-CN" altLang="en-US" dirty="0" smtClean="0"/>
              <a:t>模型</a:t>
            </a:r>
            <a:endParaRPr lang="en-US" altLang="zh-CN" dirty="0" smtClean="0"/>
          </a:p>
        </p:txBody>
      </p:sp>
      <p:sp>
        <p:nvSpPr>
          <p:cNvPr id="6" name="副标题 5"/>
          <p:cNvSpPr>
            <a:spLocks noGrp="1"/>
          </p:cNvSpPr>
          <p:nvPr>
            <p:ph type="subTitle" idx="1"/>
          </p:nvPr>
        </p:nvSpPr>
        <p:spPr/>
        <p:txBody>
          <a:bodyPr/>
          <a:lstStyle/>
          <a:p>
            <a:r>
              <a:rPr lang="en-US" altLang="zh-CN" dirty="0" smtClean="0"/>
              <a:t>《</a:t>
            </a:r>
            <a:r>
              <a:rPr lang="zh-CN" altLang="en-US" dirty="0" smtClean="0"/>
              <a:t>神经网络与深度学习</a:t>
            </a:r>
            <a:r>
              <a:rPr lang="en-US" altLang="zh-CN" dirty="0" smtClean="0"/>
              <a:t>》</a:t>
            </a:r>
            <a:endParaRPr lang="zh-CN" altLang="en-US" dirty="0"/>
          </a:p>
        </p:txBody>
      </p:sp>
      <p:sp>
        <p:nvSpPr>
          <p:cNvPr id="15" name="Text Placeholder 14"/>
          <p:cNvSpPr>
            <a:spLocks noGrp="1"/>
          </p:cNvSpPr>
          <p:nvPr>
            <p:ph type="body" sz="quarter" idx="10"/>
          </p:nvPr>
        </p:nvSpPr>
        <p:spPr/>
        <p:txBody>
          <a:bodyPr/>
          <a:lstStyle/>
          <a:p>
            <a:r>
              <a:rPr lang="en-US" altLang="zh-CN" dirty="0" smtClean="0">
                <a:hlinkClick r:id="rId3"/>
              </a:rPr>
              <a:t>https</a:t>
            </a:r>
            <a:r>
              <a:rPr lang="en-US" altLang="zh-CN" dirty="0">
                <a:hlinkClick r:id="rId3"/>
              </a:rPr>
              <a:t>://nndl.github.io</a:t>
            </a:r>
            <a:r>
              <a:rPr lang="en-US" altLang="zh-CN" dirty="0" smtClean="0">
                <a:hlinkClick r:id="rId3"/>
              </a:rPr>
              <a:t>/</a:t>
            </a:r>
            <a:endParaRPr lang="en-US" altLang="zh-CN" dirty="0" smtClean="0"/>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朴素</a:t>
            </a:r>
            <a:r>
              <a:rPr lang="zh-CN" altLang="en-US" dirty="0" smtClean="0"/>
              <a:t>贝叶斯分类器</a:t>
            </a:r>
            <a:endParaRPr lang="zh-CN" altLang="en-US" dirty="0"/>
          </a:p>
        </p:txBody>
      </p:sp>
      <p:sp>
        <p:nvSpPr>
          <p:cNvPr id="3" name="内容占位符 2"/>
          <p:cNvSpPr>
            <a:spLocks noGrp="1"/>
          </p:cNvSpPr>
          <p:nvPr>
            <p:ph sz="quarter" idx="1"/>
          </p:nvPr>
        </p:nvSpPr>
        <p:spPr/>
        <p:txBody>
          <a:bodyPr/>
          <a:lstStyle/>
          <a:p>
            <a:r>
              <a:rPr lang="zh-CN" altLang="en-US" dirty="0"/>
              <a:t>朴素贝叶斯分类器（</a:t>
            </a:r>
            <a:r>
              <a:rPr lang="en-US" altLang="zh-CN" dirty="0"/>
              <a:t>naive Bayes classifier</a:t>
            </a:r>
            <a:r>
              <a:rPr lang="zh-CN" altLang="en-US" dirty="0"/>
              <a:t>）是一类简单的概率分类器，</a:t>
            </a:r>
            <a:r>
              <a:rPr lang="zh-CN" altLang="en-US" dirty="0" smtClean="0"/>
              <a:t>在强</a:t>
            </a:r>
            <a:r>
              <a:rPr lang="zh-CN" altLang="en-US" dirty="0"/>
              <a:t>（朴素）独立性假设的条件下运用贝叶斯公式来计算每个类别的后验概率</a:t>
            </a:r>
            <a:r>
              <a:rPr lang="zh-CN" altLang="en-US" dirty="0" smtClean="0"/>
              <a:t>。</a:t>
            </a:r>
            <a:endParaRPr lang="en-US" altLang="zh-CN" dirty="0" smtClean="0"/>
          </a:p>
          <a:p>
            <a:r>
              <a:rPr lang="zh-CN" altLang="en-US" dirty="0"/>
              <a:t>给定一个有</a:t>
            </a:r>
            <a:r>
              <a:rPr lang="en-US" altLang="zh-CN" dirty="0"/>
              <a:t>d</a:t>
            </a:r>
            <a:r>
              <a:rPr lang="zh-CN" altLang="en-US" dirty="0"/>
              <a:t>维特征的样本</a:t>
            </a:r>
            <a:r>
              <a:rPr lang="en-US" altLang="zh-CN" dirty="0"/>
              <a:t>x</a:t>
            </a:r>
            <a:r>
              <a:rPr lang="zh-CN" altLang="en-US" dirty="0"/>
              <a:t>和类别</a:t>
            </a:r>
            <a:r>
              <a:rPr lang="en-US" altLang="zh-CN" dirty="0"/>
              <a:t>y</a:t>
            </a:r>
            <a:r>
              <a:rPr lang="zh-CN" altLang="en-US" dirty="0"/>
              <a:t>，类别的后验概率为</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4416739"/>
            <a:ext cx="3352800" cy="1832986"/>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648200"/>
            <a:ext cx="3260295" cy="1135482"/>
          </a:xfrm>
          <a:prstGeom prst="rect">
            <a:avLst/>
          </a:prstGeom>
        </p:spPr>
      </p:pic>
    </p:spTree>
    <p:extLst>
      <p:ext uri="{BB962C8B-B14F-4D97-AF65-F5344CB8AC3E}">
        <p14:creationId xmlns:p14="http://schemas.microsoft.com/office/powerpoint/2010/main" val="250529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Sigmoid</a:t>
            </a:r>
            <a:r>
              <a:rPr lang="zh-CN" altLang="en-US" dirty="0"/>
              <a:t>信念网络</a:t>
            </a:r>
          </a:p>
        </p:txBody>
      </p:sp>
      <p:sp>
        <p:nvSpPr>
          <p:cNvPr id="3" name="内容占位符 2"/>
          <p:cNvSpPr>
            <a:spLocks noGrp="1"/>
          </p:cNvSpPr>
          <p:nvPr>
            <p:ph sz="quarter" idx="1"/>
          </p:nvPr>
        </p:nvSpPr>
        <p:spPr/>
        <p:txBody>
          <a:bodyPr/>
          <a:lstStyle/>
          <a:p>
            <a:r>
              <a:rPr lang="en-US" altLang="zh-CN" dirty="0"/>
              <a:t>Sigmoid</a:t>
            </a:r>
            <a:r>
              <a:rPr lang="zh-CN" altLang="en-US" dirty="0"/>
              <a:t>信念网络网络中的变量为二值变量，取值</a:t>
            </a:r>
            <a:r>
              <a:rPr lang="zh-CN" altLang="en-US" dirty="0" smtClean="0"/>
              <a:t>为</a:t>
            </a:r>
            <a:r>
              <a:rPr lang="en-US" altLang="zh-CN" dirty="0" smtClean="0"/>
              <a:t> {0,1}</a:t>
            </a:r>
            <a:r>
              <a:rPr lang="zh-CN" altLang="en-US" dirty="0" smtClean="0"/>
              <a:t>。</a:t>
            </a:r>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38400"/>
            <a:ext cx="4706473" cy="914400"/>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978" y="3688080"/>
            <a:ext cx="7328916" cy="2240767"/>
          </a:xfrm>
          <a:prstGeom prst="rect">
            <a:avLst/>
          </a:prstGeom>
        </p:spPr>
      </p:pic>
    </p:spTree>
    <p:extLst>
      <p:ext uri="{BB962C8B-B14F-4D97-AF65-F5344CB8AC3E}">
        <p14:creationId xmlns:p14="http://schemas.microsoft.com/office/powerpoint/2010/main" val="3295187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马尔可夫随机场</a:t>
            </a:r>
          </a:p>
        </p:txBody>
      </p:sp>
      <p:sp>
        <p:nvSpPr>
          <p:cNvPr id="3" name="内容占位符 2"/>
          <p:cNvSpPr>
            <a:spLocks noGrp="1"/>
          </p:cNvSpPr>
          <p:nvPr>
            <p:ph sz="quarter" idx="1"/>
          </p:nvPr>
        </p:nvSpPr>
        <p:spPr/>
        <p:txBody>
          <a:bodyPr/>
          <a:lstStyle/>
          <a:p>
            <a:r>
              <a:rPr lang="zh-CN" altLang="en-US" dirty="0" smtClean="0"/>
              <a:t>马尔可夫随机场，也称</a:t>
            </a:r>
            <a:r>
              <a:rPr lang="zh-CN" altLang="en-US" dirty="0"/>
              <a:t>无向图</a:t>
            </a:r>
            <a:r>
              <a:rPr lang="zh-CN" altLang="en-US" dirty="0" smtClean="0"/>
              <a:t>模型，是</a:t>
            </a:r>
            <a:r>
              <a:rPr lang="zh-CN" altLang="en-US" dirty="0"/>
              <a:t>一类用无向图来表示一组具有马尔可夫性质的</a:t>
            </a:r>
            <a:r>
              <a:rPr lang="zh-CN" altLang="en-US" dirty="0" smtClean="0"/>
              <a:t>随机变量</a:t>
            </a:r>
            <a:r>
              <a:rPr lang="en-US" altLang="zh-CN" dirty="0" smtClean="0"/>
              <a:t>X</a:t>
            </a:r>
            <a:r>
              <a:rPr lang="zh-CN" altLang="en-US" dirty="0" smtClean="0"/>
              <a:t>的</a:t>
            </a:r>
            <a:r>
              <a:rPr lang="zh-CN" altLang="en-US" dirty="0"/>
              <a:t>联合概率分布模型。</a:t>
            </a:r>
          </a:p>
        </p:txBody>
      </p:sp>
      <p:pic>
        <p:nvPicPr>
          <p:cNvPr id="4" name="Picture 3" descr="Figure8.2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56548"/>
            <a:ext cx="4827588"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9000" y="4191000"/>
            <a:ext cx="9144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488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团（</a:t>
            </a:r>
            <a:r>
              <a:rPr lang="en-US" altLang="zh-CN" dirty="0" smtClean="0"/>
              <a:t>clique</a:t>
            </a:r>
            <a:r>
              <a:rPr lang="zh-CN" altLang="en-US" dirty="0" smtClean="0"/>
              <a:t>）</a:t>
            </a:r>
            <a:endParaRPr lang="zh-CN" altLang="en-US" dirty="0"/>
          </a:p>
        </p:txBody>
      </p:sp>
      <p:sp>
        <p:nvSpPr>
          <p:cNvPr id="3" name="内容占位符 2"/>
          <p:cNvSpPr>
            <a:spLocks noGrp="1"/>
          </p:cNvSpPr>
          <p:nvPr>
            <p:ph sz="quarter" idx="1"/>
          </p:nvPr>
        </p:nvSpPr>
        <p:spPr/>
        <p:txBody>
          <a:bodyPr/>
          <a:lstStyle/>
          <a:p>
            <a:endParaRPr lang="zh-CN" altLang="en-US"/>
          </a:p>
        </p:txBody>
      </p:sp>
      <p:grpSp>
        <p:nvGrpSpPr>
          <p:cNvPr id="4" name="Group 5"/>
          <p:cNvGrpSpPr>
            <a:grpSpLocks/>
          </p:cNvGrpSpPr>
          <p:nvPr/>
        </p:nvGrpSpPr>
        <p:grpSpPr bwMode="auto">
          <a:xfrm>
            <a:off x="2971800" y="2590800"/>
            <a:ext cx="3714750" cy="3084512"/>
            <a:chOff x="3214678" y="1785926"/>
            <a:chExt cx="3714776" cy="3083976"/>
          </a:xfrm>
        </p:grpSpPr>
        <p:pic>
          <p:nvPicPr>
            <p:cNvPr id="5" name="Picture 2" descr="Figure8.2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5872" y="2013402"/>
              <a:ext cx="2487168" cy="2487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p:cNvSpPr txBox="1">
              <a:spLocks noChangeArrowheads="1"/>
            </p:cNvSpPr>
            <p:nvPr/>
          </p:nvSpPr>
          <p:spPr bwMode="auto">
            <a:xfrm>
              <a:off x="3214678" y="1785926"/>
              <a:ext cx="11430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solidFill>
                    <a:srgbClr val="00FF00"/>
                  </a:solidFill>
                </a:rPr>
                <a:t>Clique</a:t>
              </a:r>
            </a:p>
          </p:txBody>
        </p:sp>
        <p:sp>
          <p:nvSpPr>
            <p:cNvPr id="7" name="TextBox 4"/>
            <p:cNvSpPr txBox="1">
              <a:spLocks noChangeArrowheads="1"/>
            </p:cNvSpPr>
            <p:nvPr/>
          </p:nvSpPr>
          <p:spPr bwMode="auto">
            <a:xfrm>
              <a:off x="4786314" y="4500570"/>
              <a:ext cx="2143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solidFill>
                    <a:srgbClr val="0000CC"/>
                  </a:solidFill>
                </a:rPr>
                <a:t>Maximal Clique</a:t>
              </a:r>
            </a:p>
          </p:txBody>
        </p:sp>
      </p:grpSp>
    </p:spTree>
    <p:extLst>
      <p:ext uri="{BB962C8B-B14F-4D97-AF65-F5344CB8AC3E}">
        <p14:creationId xmlns:p14="http://schemas.microsoft.com/office/powerpoint/2010/main" val="284298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马尔可夫网络</a:t>
            </a:r>
          </a:p>
        </p:txBody>
      </p:sp>
      <p:sp>
        <p:nvSpPr>
          <p:cNvPr id="3" name="内容占位符 2"/>
          <p:cNvSpPr>
            <a:spLocks noGrp="1"/>
          </p:cNvSpPr>
          <p:nvPr>
            <p:ph sz="quarter" idx="1"/>
          </p:nvPr>
        </p:nvSpPr>
        <p:spPr/>
        <p:txBody>
          <a:bodyPr/>
          <a:lstStyle/>
          <a:p>
            <a:r>
              <a:rPr lang="zh-CN" altLang="en-US" dirty="0"/>
              <a:t>马尔可夫网络的联合分布可以表示</a:t>
            </a:r>
            <a:r>
              <a:rPr lang="zh-CN" altLang="en-US" dirty="0" smtClean="0"/>
              <a:t>为</a:t>
            </a:r>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zh-CN" altLang="en-US" dirty="0" smtClean="0"/>
              <a:t>其中，</a:t>
            </a:r>
            <a:r>
              <a:rPr lang="en-US" altLang="zh-CN" dirty="0"/>
              <a:t> </a:t>
            </a:r>
            <a:r>
              <a:rPr lang="en-US" altLang="zh-CN" dirty="0" smtClean="0"/>
              <a:t>E(</a:t>
            </a:r>
            <a:r>
              <a:rPr lang="en-US" altLang="zh-CN" dirty="0" err="1" smtClean="0"/>
              <a:t>X</a:t>
            </a:r>
            <a:r>
              <a:rPr lang="en-US" altLang="zh-CN" baseline="-25000" dirty="0" err="1" smtClean="0"/>
              <a:t>c</a:t>
            </a:r>
            <a:r>
              <a:rPr lang="en-US" altLang="zh-CN" dirty="0" smtClean="0"/>
              <a:t>)</a:t>
            </a:r>
            <a:r>
              <a:rPr lang="zh-CN" altLang="en-US" dirty="0"/>
              <a:t>为能量</a:t>
            </a:r>
            <a:r>
              <a:rPr lang="zh-CN" altLang="en-US" dirty="0" smtClean="0"/>
              <a:t>函数，</a:t>
            </a:r>
            <a:r>
              <a:rPr lang="en-US" altLang="zh-CN" dirty="0"/>
              <a:t>Z </a:t>
            </a:r>
            <a:r>
              <a:rPr lang="zh-CN" altLang="en-US" dirty="0"/>
              <a:t>是</a:t>
            </a:r>
            <a:r>
              <a:rPr lang="zh-CN" altLang="en-US" dirty="0" smtClean="0"/>
              <a:t>配分函数。</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057400"/>
            <a:ext cx="4276939" cy="1686868"/>
          </a:xfrm>
          <a:prstGeom prst="rect">
            <a:avLst/>
          </a:prstGeom>
        </p:spPr>
      </p:pic>
    </p:spTree>
    <p:extLst>
      <p:ext uri="{BB962C8B-B14F-4D97-AF65-F5344CB8AC3E}">
        <p14:creationId xmlns:p14="http://schemas.microsoft.com/office/powerpoint/2010/main" val="2818465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zh-CN" dirty="0" smtClean="0"/>
              <a:t>Illustration: Image De-Noising (1)</a:t>
            </a:r>
          </a:p>
        </p:txBody>
      </p:sp>
      <p:pic>
        <p:nvPicPr>
          <p:cNvPr id="59395"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6"/>
          <p:cNvSpPr txBox="1">
            <a:spLocks noChangeArrowheads="1"/>
          </p:cNvSpPr>
          <p:nvPr/>
        </p:nvSpPr>
        <p:spPr bwMode="auto">
          <a:xfrm>
            <a:off x="1714500" y="4987925"/>
            <a:ext cx="157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Original Image</a:t>
            </a:r>
          </a:p>
        </p:txBody>
      </p:sp>
      <p:sp>
        <p:nvSpPr>
          <p:cNvPr id="59398" name="TextBox 7"/>
          <p:cNvSpPr txBox="1">
            <a:spLocks noChangeArrowheads="1"/>
          </p:cNvSpPr>
          <p:nvPr/>
        </p:nvSpPr>
        <p:spPr bwMode="auto">
          <a:xfrm>
            <a:off x="5500688" y="49911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Noisy Image</a:t>
            </a:r>
          </a:p>
        </p:txBody>
      </p:sp>
    </p:spTree>
    <p:extLst>
      <p:ext uri="{BB962C8B-B14F-4D97-AF65-F5344CB8AC3E}">
        <p14:creationId xmlns:p14="http://schemas.microsoft.com/office/powerpoint/2010/main" val="183164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GB" altLang="zh-CN" smtClean="0"/>
              <a:t>Illustration: Image De-Noising (2)</a:t>
            </a:r>
          </a:p>
        </p:txBody>
      </p:sp>
      <p:pic>
        <p:nvPicPr>
          <p:cNvPr id="60419" name="Picture 4" descr="Figure8.3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25" y="1758950"/>
            <a:ext cx="38100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10"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46600" y="2928938"/>
            <a:ext cx="381158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8"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5838" y="4395788"/>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406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GB" altLang="zh-CN" smtClean="0"/>
              <a:t>Illustration: Image De-Noising (3)</a:t>
            </a:r>
          </a:p>
        </p:txBody>
      </p:sp>
      <p:pic>
        <p:nvPicPr>
          <p:cNvPr id="61443"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6"/>
          <p:cNvSpPr txBox="1">
            <a:spLocks noChangeArrowheads="1"/>
          </p:cNvSpPr>
          <p:nvPr/>
        </p:nvSpPr>
        <p:spPr bwMode="auto">
          <a:xfrm>
            <a:off x="1857375" y="5000625"/>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Noisy Image</a:t>
            </a:r>
          </a:p>
        </p:txBody>
      </p:sp>
      <p:sp>
        <p:nvSpPr>
          <p:cNvPr id="61446" name="TextBox 7"/>
          <p:cNvSpPr txBox="1">
            <a:spLocks noChangeArrowheads="1"/>
          </p:cNvSpPr>
          <p:nvPr/>
        </p:nvSpPr>
        <p:spPr bwMode="auto">
          <a:xfrm>
            <a:off x="55006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1049976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GB" altLang="zh-CN" smtClean="0"/>
              <a:t>Illustration: Image De-Noising (4)</a:t>
            </a:r>
          </a:p>
        </p:txBody>
      </p:sp>
      <p:pic>
        <p:nvPicPr>
          <p:cNvPr id="62467"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Box 7"/>
          <p:cNvSpPr txBox="1">
            <a:spLocks noChangeArrowheads="1"/>
          </p:cNvSpPr>
          <p:nvPr/>
        </p:nvSpPr>
        <p:spPr bwMode="auto">
          <a:xfrm>
            <a:off x="5214938" y="5000625"/>
            <a:ext cx="285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(Graph cuts)</a:t>
            </a:r>
          </a:p>
        </p:txBody>
      </p:sp>
      <p:sp>
        <p:nvSpPr>
          <p:cNvPr id="62470" name="TextBox 8"/>
          <p:cNvSpPr txBox="1">
            <a:spLocks noChangeArrowheads="1"/>
          </p:cNvSpPr>
          <p:nvPr/>
        </p:nvSpPr>
        <p:spPr bwMode="auto">
          <a:xfrm>
            <a:off x="14493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370257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GB" altLang="zh-CN" sz="3400" smtClean="0"/>
              <a:t>Converting Directed to Undirected Graphs (1)</a:t>
            </a:r>
          </a:p>
        </p:txBody>
      </p:sp>
      <p:pic>
        <p:nvPicPr>
          <p:cNvPr id="63491" name="Picture 2" descr="Figure8.32a.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1524000"/>
            <a:ext cx="6046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4" descr="Figure8.32b.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57338" y="5126038"/>
            <a:ext cx="6046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9" descr="TP_tmp.png"/>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0100" y="2714625"/>
            <a:ext cx="50038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20" descr="TP_tmp.png"/>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60500" y="4110038"/>
            <a:ext cx="622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eft Brace 14"/>
          <p:cNvSpPr/>
          <p:nvPr/>
        </p:nvSpPr>
        <p:spPr>
          <a:xfrm rot="16200000">
            <a:off x="3537744" y="2331244"/>
            <a:ext cx="142875" cy="1481137"/>
          </a:xfrm>
          <a:prstGeom prst="leftBrace">
            <a:avLst>
              <a:gd name="adj1" fmla="val 83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smtClean="0">
              <a:latin typeface="Calibri" panose="020F0502020204030204" pitchFamily="34" charset="0"/>
            </a:endParaRPr>
          </a:p>
        </p:txBody>
      </p:sp>
      <p:sp>
        <p:nvSpPr>
          <p:cNvPr id="16" name="Left-Right Arrow 15"/>
          <p:cNvSpPr/>
          <p:nvPr/>
        </p:nvSpPr>
        <p:spPr>
          <a:xfrm rot="17090660">
            <a:off x="3021807" y="3666331"/>
            <a:ext cx="928688" cy="14287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smtClean="0">
              <a:solidFill>
                <a:srgbClr val="FFFFFF"/>
              </a:solidFill>
              <a:latin typeface="Calibri" panose="020F0502020204030204" pitchFamily="34" charset="0"/>
            </a:endParaRPr>
          </a:p>
        </p:txBody>
      </p:sp>
      <p:sp>
        <p:nvSpPr>
          <p:cNvPr id="17" name="Left-Right Arrow 16"/>
          <p:cNvSpPr/>
          <p:nvPr/>
        </p:nvSpPr>
        <p:spPr>
          <a:xfrm rot="17288802">
            <a:off x="4192587" y="3549651"/>
            <a:ext cx="1135063" cy="176212"/>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smtClean="0">
              <a:solidFill>
                <a:srgbClr val="FFFFFF"/>
              </a:solidFill>
              <a:latin typeface="Calibri" panose="020F0502020204030204" pitchFamily="34" charset="0"/>
            </a:endParaRPr>
          </a:p>
        </p:txBody>
      </p:sp>
      <p:sp>
        <p:nvSpPr>
          <p:cNvPr id="18" name="Left-Right Arrow 17"/>
          <p:cNvSpPr/>
          <p:nvPr/>
        </p:nvSpPr>
        <p:spPr>
          <a:xfrm rot="15433142">
            <a:off x="5865813" y="3556000"/>
            <a:ext cx="1133475" cy="17462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3845096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概率图模型</a:t>
            </a:r>
            <a:endParaRPr lang="zh-CN" altLang="en-US" dirty="0"/>
          </a:p>
        </p:txBody>
      </p:sp>
      <p:sp>
        <p:nvSpPr>
          <p:cNvPr id="3" name="内容占位符 2"/>
          <p:cNvSpPr>
            <a:spLocks noGrp="1"/>
          </p:cNvSpPr>
          <p:nvPr>
            <p:ph sz="quarter" idx="1"/>
          </p:nvPr>
        </p:nvSpPr>
        <p:spPr/>
        <p:txBody>
          <a:bodyPr/>
          <a:lstStyle/>
          <a:p>
            <a:r>
              <a:rPr lang="zh-CN" altLang="en-US" dirty="0" smtClean="0"/>
              <a:t>概率图模型是指一种用图结构来描述多元随机变量之间条件独立关系的概率模型。</a:t>
            </a:r>
            <a:endParaRPr lang="en-US" altLang="zh-CN" dirty="0" smtClean="0"/>
          </a:p>
          <a:p>
            <a:endParaRPr lang="en-US" altLang="zh-CN" dirty="0" smtClean="0"/>
          </a:p>
          <a:p>
            <a:r>
              <a:rPr lang="zh-CN" altLang="en-US" dirty="0" smtClean="0"/>
              <a:t>图中的</a:t>
            </a:r>
            <a:r>
              <a:rPr lang="zh-CN" altLang="en-US" dirty="0" smtClean="0">
                <a:solidFill>
                  <a:srgbClr val="FF0000"/>
                </a:solidFill>
              </a:rPr>
              <a:t>每个节点</a:t>
            </a:r>
            <a:r>
              <a:rPr lang="zh-CN" altLang="en-US" dirty="0" smtClean="0"/>
              <a:t>都对应一个随机变量，可以是观察变量，隐变量或是未知参数等；</a:t>
            </a:r>
            <a:r>
              <a:rPr lang="zh-CN" altLang="en-US" dirty="0" smtClean="0">
                <a:solidFill>
                  <a:srgbClr val="FF0000"/>
                </a:solidFill>
              </a:rPr>
              <a:t>每个连接</a:t>
            </a:r>
            <a:r>
              <a:rPr lang="zh-CN" altLang="en-US" dirty="0" smtClean="0"/>
              <a:t>表示两个随机变量之间具有依赖关系。</a:t>
            </a:r>
            <a:endParaRPr lang="zh-CN" altLang="en-US" dirty="0"/>
          </a:p>
        </p:txBody>
      </p:sp>
    </p:spTree>
    <p:extLst>
      <p:ext uri="{BB962C8B-B14F-4D97-AF65-F5344CB8AC3E}">
        <p14:creationId xmlns:p14="http://schemas.microsoft.com/office/powerpoint/2010/main" val="7621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GB" altLang="zh-CN" sz="3400" smtClean="0">
                <a:solidFill>
                  <a:srgbClr val="000000"/>
                </a:solidFill>
              </a:rPr>
              <a:t>Converting Directed to Undirected Graphs (2)</a:t>
            </a:r>
            <a:endParaRPr lang="en-GB" altLang="zh-CN" smtClean="0"/>
          </a:p>
        </p:txBody>
      </p:sp>
      <p:sp>
        <p:nvSpPr>
          <p:cNvPr id="64515" name="Content Placeholder 6"/>
          <p:cNvSpPr>
            <a:spLocks noGrp="1"/>
          </p:cNvSpPr>
          <p:nvPr>
            <p:ph idx="4294967295"/>
          </p:nvPr>
        </p:nvSpPr>
        <p:spPr>
          <a:xfrm>
            <a:off x="0" y="1428750"/>
            <a:ext cx="7924800" cy="4525963"/>
          </a:xfrm>
        </p:spPr>
        <p:txBody>
          <a:bodyPr/>
          <a:lstStyle/>
          <a:p>
            <a:pPr eaLnBrk="1" hangingPunct="1"/>
            <a:r>
              <a:rPr lang="en-GB" altLang="zh-CN" sz="2800" smtClean="0"/>
              <a:t>Additional links</a:t>
            </a:r>
          </a:p>
        </p:txBody>
      </p:sp>
      <p:pic>
        <p:nvPicPr>
          <p:cNvPr id="64516" name="Picture 2" descr="Figure8.33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8375" y="2074863"/>
            <a:ext cx="2944813"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descr="Figure8.33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4938" y="2074863"/>
            <a:ext cx="2944812"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7"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4638" y="5076825"/>
            <a:ext cx="604361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p:nvPr/>
        </p:nvCxnSpPr>
        <p:spPr>
          <a:xfrm>
            <a:off x="4286250" y="3429000"/>
            <a:ext cx="642938" cy="1588"/>
          </a:xfrm>
          <a:prstGeom prst="straightConnector1">
            <a:avLst/>
          </a:prstGeom>
          <a:ln w="635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79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en-US" altLang="zh-CN" smtClean="0"/>
              <a:t>Moral Graph </a:t>
            </a:r>
            <a:endParaRPr lang="zh-CN" altLang="en-US" smtClean="0"/>
          </a:p>
        </p:txBody>
      </p:sp>
      <p:sp>
        <p:nvSpPr>
          <p:cNvPr id="65539" name="内容占位符 2"/>
          <p:cNvSpPr>
            <a:spLocks noGrp="1"/>
          </p:cNvSpPr>
          <p:nvPr>
            <p:ph idx="4294967295"/>
          </p:nvPr>
        </p:nvSpPr>
        <p:spPr>
          <a:xfrm>
            <a:off x="0" y="1219200"/>
            <a:ext cx="8229600" cy="4937125"/>
          </a:xfrm>
        </p:spPr>
        <p:txBody>
          <a:bodyPr/>
          <a:lstStyle/>
          <a:p>
            <a:pPr eaLnBrk="1" hangingPunct="1"/>
            <a:r>
              <a:rPr lang="en-US" altLang="zh-CN" smtClean="0"/>
              <a:t>A moral graph of a directed acyclic graph G is an undirected graph in which each node of the original G is now connected to its Markov blanket. </a:t>
            </a:r>
            <a:endParaRPr lang="zh-CN" altLang="en-US" smtClean="0"/>
          </a:p>
        </p:txBody>
      </p:sp>
      <p:pic>
        <p:nvPicPr>
          <p:cNvPr id="65540" name="Picture 2" descr="https://upload.wikimedia.org/wikipedia/commons/thumb/3/3d/MoralGraph-DAG1.png/200px-MoralGraph-DA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959225"/>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descr="https://upload.wikimedia.org/wikipedia/commons/thumb/8/80/Moralized_graph1.png/200px-Moralized_grap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005263"/>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986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GB" altLang="zh-CN" smtClean="0"/>
              <a:t>Directed vs. Undirected Graphs (1)</a:t>
            </a:r>
          </a:p>
        </p:txBody>
      </p:sp>
      <p:pic>
        <p:nvPicPr>
          <p:cNvPr id="67587" name="Picture 2" descr="Figure8.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7325" y="1928813"/>
            <a:ext cx="3681413"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590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GB" altLang="zh-CN" smtClean="0"/>
              <a:t>Directed vs. Undirected Graphs (2)</a:t>
            </a:r>
          </a:p>
        </p:txBody>
      </p:sp>
      <p:pic>
        <p:nvPicPr>
          <p:cNvPr id="68611" name="Picture 2" descr="Figure8.35.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69963" y="1714500"/>
            <a:ext cx="3224212"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3" descr="Figure8.36.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843588" y="1479550"/>
            <a:ext cx="2309812"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11" descr="TP_tmp.png"/>
          <p:cNvPicPr>
            <a:picLocks noChangeAspect="1"/>
          </p:cNvPicPr>
          <p:nvPr>
            <p:custDataLst>
              <p:tags r:id="rId1"/>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9925" y="4291013"/>
            <a:ext cx="11938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14" descr="TP_tmp.png"/>
          <p:cNvPicPr>
            <a:picLocks noChangeAspect="1"/>
          </p:cNvPicPr>
          <p:nvPr>
            <p:custDataLst>
              <p:tags r:id="rId2"/>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5325" y="4791075"/>
            <a:ext cx="12446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6" descr="TP_tmp.png"/>
          <p:cNvPicPr>
            <a:picLocks noChangeAspect="1"/>
          </p:cNvPicPr>
          <p:nvPr>
            <p:custDataLst>
              <p:tags r:id="rId3"/>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0488" y="4291013"/>
            <a:ext cx="1143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9" descr="TP_tmp.png"/>
          <p:cNvPicPr>
            <a:picLocks noChangeAspect="1"/>
          </p:cNvPicPr>
          <p:nvPr>
            <p:custDataLst>
              <p:tags r:id="rId4"/>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4575" y="4795838"/>
            <a:ext cx="17541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10" descr="TP_tmp.png"/>
          <p:cNvPicPr>
            <a:picLocks noChangeAspect="1"/>
          </p:cNvPicPr>
          <p:nvPr>
            <p:custDataLst>
              <p:tags r:id="rId5"/>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08700" y="5291138"/>
            <a:ext cx="175736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4">
            <p14:nvContentPartPr>
              <p14:cNvPr id="1026" name="Ink 24"/>
              <p14:cNvContentPartPr>
                <a14:cpLocks xmlns:a14="http://schemas.microsoft.com/office/drawing/2010/main" noRot="1" noChangeAspect="1" noEditPoints="1" noChangeArrowheads="1" noChangeShapeType="1"/>
              </p14:cNvContentPartPr>
              <p14:nvPr/>
            </p14:nvContentPartPr>
            <p14:xfrm>
              <a:off x="6804025" y="3573463"/>
              <a:ext cx="19050" cy="23812"/>
            </p14:xfrm>
          </p:contentPart>
        </mc:Choice>
        <mc:Fallback xmlns="">
          <p:pic>
            <p:nvPicPr>
              <p:cNvPr id="1026" name="Ink 24"/>
              <p:cNvPicPr>
                <a:picLocks noRot="1" noChangeAspect="1" noEditPoints="1" noChangeArrowheads="1" noChangeShapeType="1"/>
              </p:cNvPicPr>
              <p:nvPr/>
            </p:nvPicPr>
            <p:blipFill>
              <a:blip r:embed="rId15"/>
              <a:stretch>
                <a:fillRect/>
              </a:stretch>
            </p:blipFill>
            <p:spPr>
              <a:xfrm>
                <a:off x="6797555" y="3566969"/>
                <a:ext cx="31990" cy="36800"/>
              </a:xfrm>
              <a:prstGeom prst="rect">
                <a:avLst/>
              </a:prstGeom>
            </p:spPr>
          </p:pic>
        </mc:Fallback>
      </mc:AlternateContent>
    </p:spTree>
    <p:extLst>
      <p:ext uri="{BB962C8B-B14F-4D97-AF65-F5344CB8AC3E}">
        <p14:creationId xmlns:p14="http://schemas.microsoft.com/office/powerpoint/2010/main" val="3032172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dirty="0" smtClean="0"/>
              <a:t>模型对比</a:t>
            </a:r>
          </a:p>
        </p:txBody>
      </p:sp>
      <p:sp>
        <p:nvSpPr>
          <p:cNvPr id="2" name="内容占位符 1"/>
          <p:cNvSpPr>
            <a:spLocks noGrp="1"/>
          </p:cNvSpPr>
          <p:nvPr>
            <p:ph sz="quarter" idx="1"/>
          </p:nvPr>
        </p:nvSpPr>
        <p:spPr/>
        <p:txBody>
          <a:bodyPr/>
          <a:lstStyle/>
          <a:p>
            <a:endParaRPr lang="zh-CN" altLang="en-US"/>
          </a:p>
        </p:txBody>
      </p:sp>
      <p:pic>
        <p:nvPicPr>
          <p:cNvPr id="106500" name="Picture 5" descr="“crf logistic hmm”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262188"/>
            <a:ext cx="76104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722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smtClean="0"/>
              <a:t>概率主题模型</a:t>
            </a:r>
          </a:p>
        </p:txBody>
      </p:sp>
      <p:sp>
        <p:nvSpPr>
          <p:cNvPr id="2" name="内容占位符 1"/>
          <p:cNvSpPr>
            <a:spLocks noGrp="1"/>
          </p:cNvSpPr>
          <p:nvPr>
            <p:ph sz="quarter" idx="1"/>
          </p:nvPr>
        </p:nvSpPr>
        <p:spPr/>
        <p:txBody>
          <a:bodyPr/>
          <a:lstStyle/>
          <a:p>
            <a:endParaRPr lang="zh-CN" altLang="en-US"/>
          </a:p>
        </p:txBody>
      </p:sp>
      <p:pic>
        <p:nvPicPr>
          <p:cNvPr id="10752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3068638"/>
            <a:ext cx="61436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7081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GB" altLang="zh-CN" smtClean="0"/>
              <a:t>Inference in Graphical Models</a:t>
            </a:r>
          </a:p>
        </p:txBody>
      </p:sp>
      <p:pic>
        <p:nvPicPr>
          <p:cNvPr id="69635" name="Picture 3" descr="Figure8.37.jpg"/>
          <p:cNvPicPr>
            <a:picLocks noChangeAspect="1"/>
          </p:cNvPicPr>
          <p:nvPr/>
        </p:nvPicPr>
        <p:blipFill>
          <a:blip r:embed="rId4">
            <a:extLst>
              <a:ext uri="{28A0092B-C50C-407E-A947-70E740481C1C}">
                <a14:useLocalDpi xmlns:a14="http://schemas.microsoft.com/office/drawing/2010/main" val="0"/>
              </a:ext>
            </a:extLst>
          </a:blip>
          <a:srcRect b="16515"/>
          <a:stretch>
            <a:fillRect/>
          </a:stretch>
        </p:blipFill>
        <p:spPr bwMode="auto">
          <a:xfrm>
            <a:off x="2571750" y="1857375"/>
            <a:ext cx="378618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5"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2750" y="4657725"/>
            <a:ext cx="24907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5413" y="4521200"/>
            <a:ext cx="223361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549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GB" altLang="zh-CN" smtClean="0"/>
              <a:t>Inference on a Chain</a:t>
            </a:r>
          </a:p>
        </p:txBody>
      </p:sp>
      <p:pic>
        <p:nvPicPr>
          <p:cNvPr id="70659" name="Picture 4"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3181350"/>
            <a:ext cx="609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6" descr="TP_tmp.png"/>
          <p:cNvPicPr>
            <a:picLocks noChangeAspect="1"/>
          </p:cNvPicPr>
          <p:nvPr>
            <p:custDataLst>
              <p:tags r:id="rId2"/>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6200" y="4129088"/>
            <a:ext cx="3911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9" descr="Figure8.32b.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60513" y="2000250"/>
            <a:ext cx="6046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999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GB" altLang="zh-CN" smtClean="0"/>
              <a:t>Inference on a Chain</a:t>
            </a:r>
          </a:p>
        </p:txBody>
      </p:sp>
      <p:pic>
        <p:nvPicPr>
          <p:cNvPr id="71683" name="Picture 3" descr="Figure8.3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1519238"/>
            <a:ext cx="68834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12"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475" y="3071813"/>
            <a:ext cx="7618413"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2020888" y="1438275"/>
            <a:ext cx="1071562" cy="5000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smtClean="0">
              <a:solidFill>
                <a:srgbClr val="FFFFFF"/>
              </a:solidFill>
              <a:latin typeface="Calibri" panose="020F0502020204030204" pitchFamily="34" charset="0"/>
            </a:endParaRPr>
          </a:p>
        </p:txBody>
      </p:sp>
      <p:sp>
        <p:nvSpPr>
          <p:cNvPr id="12" name="Rectangle 11"/>
          <p:cNvSpPr/>
          <p:nvPr/>
        </p:nvSpPr>
        <p:spPr>
          <a:xfrm>
            <a:off x="6010275" y="1419225"/>
            <a:ext cx="1071563" cy="5000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3375687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GB" altLang="zh-CN" smtClean="0"/>
              <a:t>Inference on a Chain</a:t>
            </a:r>
          </a:p>
        </p:txBody>
      </p:sp>
      <p:pic>
        <p:nvPicPr>
          <p:cNvPr id="72707" name="Picture 3" descr="Figure8.3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8075" y="1519238"/>
            <a:ext cx="68834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7"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2163" y="2857500"/>
            <a:ext cx="5003800"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10"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0575" y="4562475"/>
            <a:ext cx="5006975"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58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概率图模型</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33600"/>
            <a:ext cx="8382000" cy="2817480"/>
          </a:xfrm>
          <a:prstGeom prst="rect">
            <a:avLst/>
          </a:prstGeom>
        </p:spPr>
      </p:pic>
    </p:spTree>
    <p:extLst>
      <p:ext uri="{BB962C8B-B14F-4D97-AF65-F5344CB8AC3E}">
        <p14:creationId xmlns:p14="http://schemas.microsoft.com/office/powerpoint/2010/main" val="1895071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GB" altLang="zh-CN" smtClean="0"/>
              <a:t>Inference on a Chain</a:t>
            </a:r>
          </a:p>
        </p:txBody>
      </p:sp>
      <p:pic>
        <p:nvPicPr>
          <p:cNvPr id="73731" name="Picture 3" descr="Figure8.38.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08075" y="1519238"/>
            <a:ext cx="68834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5" descr="TP_tmp.png"/>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50" y="3425825"/>
            <a:ext cx="2767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 descr="TP_tmp.png"/>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0563" y="3425825"/>
            <a:ext cx="3910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9" descr="TP_tmp.png"/>
          <p:cNvPicPr>
            <a:picLocks noChangeAspect="1"/>
          </p:cNvPicPr>
          <p:nvPr>
            <p:custDataLst>
              <p:tags r:id="rId3"/>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38513" y="4500563"/>
            <a:ext cx="24622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311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GB" altLang="zh-CN" smtClean="0"/>
              <a:t>Inference on a Chain</a:t>
            </a:r>
          </a:p>
        </p:txBody>
      </p:sp>
      <p:sp>
        <p:nvSpPr>
          <p:cNvPr id="74755" name="Content Placeholder 12"/>
          <p:cNvSpPr>
            <a:spLocks noGrp="1"/>
          </p:cNvSpPr>
          <p:nvPr>
            <p:ph sz="quarter" idx="1"/>
          </p:nvPr>
        </p:nvSpPr>
        <p:spPr/>
        <p:txBody>
          <a:bodyPr/>
          <a:lstStyle/>
          <a:p>
            <a:pPr eaLnBrk="1" hangingPunct="1">
              <a:spcAft>
                <a:spcPts val="600"/>
              </a:spcAft>
            </a:pPr>
            <a:r>
              <a:rPr lang="en-GB" altLang="zh-CN" smtClean="0"/>
              <a:t>To compute local marginals:</a:t>
            </a:r>
          </a:p>
          <a:p>
            <a:pPr marL="534988" lvl="1" indent="-171450" eaLnBrk="1" hangingPunct="1">
              <a:buFont typeface="Arial" panose="020B0604020202020204" pitchFamily="34" charset="0"/>
              <a:buChar char="•"/>
            </a:pPr>
            <a:r>
              <a:rPr lang="en-GB" altLang="zh-CN" smtClean="0"/>
              <a:t>Compute and store all forward messages,             .</a:t>
            </a:r>
          </a:p>
          <a:p>
            <a:pPr marL="534988" lvl="1" indent="-171450" eaLnBrk="1" hangingPunct="1">
              <a:buFont typeface="Arial" panose="020B0604020202020204" pitchFamily="34" charset="0"/>
              <a:buChar char="•"/>
            </a:pPr>
            <a:r>
              <a:rPr lang="en-GB" altLang="zh-CN" smtClean="0"/>
              <a:t>Compute and store all backward messages,             . </a:t>
            </a:r>
          </a:p>
          <a:p>
            <a:pPr marL="534988" lvl="1" indent="-171450" eaLnBrk="1" hangingPunct="1">
              <a:buFont typeface="Arial" panose="020B0604020202020204" pitchFamily="34" charset="0"/>
              <a:buChar char="•"/>
            </a:pPr>
            <a:r>
              <a:rPr lang="en-GB" altLang="zh-CN" smtClean="0"/>
              <a:t>Compute </a:t>
            </a:r>
            <a:r>
              <a:rPr lang="en-GB" altLang="zh-CN" smtClean="0">
                <a:latin typeface="cmmi10" pitchFamily="34" charset="0"/>
              </a:rPr>
              <a:t>Z</a:t>
            </a:r>
            <a:r>
              <a:rPr lang="en-GB" altLang="zh-CN" smtClean="0"/>
              <a:t> at any node </a:t>
            </a:r>
            <a:r>
              <a:rPr lang="en-GB" altLang="zh-CN" smtClean="0">
                <a:latin typeface="cmmi10" pitchFamily="34" charset="0"/>
              </a:rPr>
              <a:t>x</a:t>
            </a:r>
            <a:r>
              <a:rPr lang="en-GB" altLang="zh-CN" baseline="-20000" smtClean="0">
                <a:latin typeface="cmmi10" pitchFamily="34" charset="0"/>
              </a:rPr>
              <a:t>m</a:t>
            </a:r>
            <a:r>
              <a:rPr lang="en-GB" altLang="zh-CN" smtClean="0"/>
              <a:t> </a:t>
            </a:r>
          </a:p>
          <a:p>
            <a:pPr marL="534988" lvl="1" indent="-171450" eaLnBrk="1" hangingPunct="1">
              <a:buFont typeface="Arial" panose="020B0604020202020204" pitchFamily="34" charset="0"/>
              <a:buChar char="•"/>
            </a:pPr>
            <a:r>
              <a:rPr lang="en-GB" altLang="zh-CN" smtClean="0"/>
              <a:t>Compute</a:t>
            </a:r>
            <a:br>
              <a:rPr lang="en-GB" altLang="zh-CN" smtClean="0"/>
            </a:br>
            <a:r>
              <a:rPr lang="en-GB" altLang="zh-CN" smtClean="0"/>
              <a:t/>
            </a:r>
            <a:br>
              <a:rPr lang="en-GB" altLang="zh-CN" smtClean="0"/>
            </a:br>
            <a:r>
              <a:rPr lang="en-GB" altLang="zh-CN" smtClean="0"/>
              <a:t/>
            </a:r>
            <a:br>
              <a:rPr lang="en-GB" altLang="zh-CN" smtClean="0"/>
            </a:br>
            <a:r>
              <a:rPr lang="en-GB" altLang="zh-CN" smtClean="0"/>
              <a:t>for all variables required.</a:t>
            </a:r>
          </a:p>
          <a:p>
            <a:pPr eaLnBrk="1" hangingPunct="1"/>
            <a:endParaRPr lang="en-GB" altLang="zh-CN" smtClean="0"/>
          </a:p>
        </p:txBody>
      </p:sp>
      <p:pic>
        <p:nvPicPr>
          <p:cNvPr id="74756" name="Picture 13"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9800" y="1905000"/>
            <a:ext cx="98266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14"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72200" y="2328247"/>
            <a:ext cx="9525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5" descr="TP_tmp.png"/>
          <p:cNvPicPr>
            <a:picLocks noChangeAspect="1"/>
          </p:cNvPicPr>
          <p:nvPr>
            <p:custDataLst>
              <p:tags r:id="rId3"/>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7000" y="3354705"/>
            <a:ext cx="3429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920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其它推断方法</a:t>
            </a:r>
            <a:endParaRPr lang="zh-CN" altLang="en-US" dirty="0"/>
          </a:p>
        </p:txBody>
      </p:sp>
      <p:sp>
        <p:nvSpPr>
          <p:cNvPr id="3" name="内容占位符 2"/>
          <p:cNvSpPr>
            <a:spLocks noGrp="1"/>
          </p:cNvSpPr>
          <p:nvPr>
            <p:ph sz="quarter" idx="1"/>
          </p:nvPr>
        </p:nvSpPr>
        <p:spPr/>
        <p:txBody>
          <a:bodyPr/>
          <a:lstStyle/>
          <a:p>
            <a:r>
              <a:rPr lang="zh-CN" altLang="en-US" dirty="0" smtClean="0"/>
              <a:t>因子图 </a:t>
            </a:r>
            <a:r>
              <a:rPr lang="en-GB" altLang="zh-CN" dirty="0" smtClean="0"/>
              <a:t>Factor Graphs</a:t>
            </a:r>
          </a:p>
          <a:p>
            <a:endParaRPr lang="en-GB" altLang="zh-CN" dirty="0"/>
          </a:p>
          <a:p>
            <a:r>
              <a:rPr lang="en-GB" altLang="zh-CN" dirty="0"/>
              <a:t>Loopy Belief </a:t>
            </a:r>
            <a:r>
              <a:rPr lang="en-GB" altLang="zh-CN" dirty="0" smtClean="0"/>
              <a:t>Propagation</a:t>
            </a:r>
          </a:p>
          <a:p>
            <a:endParaRPr lang="en-GB" altLang="zh-CN" dirty="0"/>
          </a:p>
          <a:p>
            <a:r>
              <a:rPr lang="zh-CN" altLang="en-US" dirty="0" smtClean="0"/>
              <a:t>近似推断</a:t>
            </a:r>
            <a:endParaRPr lang="zh-CN" altLang="en-US" dirty="0"/>
          </a:p>
        </p:txBody>
      </p:sp>
    </p:spTree>
    <p:extLst>
      <p:ext uri="{BB962C8B-B14F-4D97-AF65-F5344CB8AC3E}">
        <p14:creationId xmlns:p14="http://schemas.microsoft.com/office/powerpoint/2010/main" val="4040548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a:t>
            </a:r>
            <a:r>
              <a:rPr lang="zh-CN" altLang="en-US" dirty="0"/>
              <a:t>学习</a:t>
            </a:r>
          </a:p>
        </p:txBody>
      </p:sp>
      <p:sp>
        <p:nvSpPr>
          <p:cNvPr id="3" name="内容占位符 2"/>
          <p:cNvSpPr>
            <a:spLocks noGrp="1"/>
          </p:cNvSpPr>
          <p:nvPr>
            <p:ph sz="quarter" idx="1"/>
          </p:nvPr>
        </p:nvSpPr>
        <p:spPr/>
        <p:txBody>
          <a:bodyPr/>
          <a:lstStyle/>
          <a:p>
            <a:r>
              <a:rPr lang="zh-CN" altLang="en-US" dirty="0"/>
              <a:t>在贝叶斯网络中，所有变量</a:t>
            </a:r>
            <a:r>
              <a:rPr lang="en-US" altLang="zh-CN" dirty="0"/>
              <a:t>x</a:t>
            </a:r>
            <a:r>
              <a:rPr lang="zh-CN" altLang="en-US" dirty="0"/>
              <a:t>的联合概率分布可以分解为每个随机变量</a:t>
            </a:r>
            <a:r>
              <a:rPr lang="en-US" altLang="zh-CN" dirty="0" err="1" smtClean="0"/>
              <a:t>x</a:t>
            </a:r>
            <a:r>
              <a:rPr lang="en-US" altLang="zh-CN" baseline="-25000" dirty="0" err="1" smtClean="0"/>
              <a:t>k</a:t>
            </a:r>
            <a:r>
              <a:rPr lang="zh-CN" altLang="en-US" dirty="0" smtClean="0"/>
              <a:t>的</a:t>
            </a:r>
            <a:r>
              <a:rPr lang="zh-CN" altLang="en-US" dirty="0"/>
              <a:t>局部条件概率的连乘形式</a:t>
            </a:r>
            <a:r>
              <a:rPr lang="zh-CN" altLang="en-US" dirty="0" smtClean="0"/>
              <a:t>。</a:t>
            </a:r>
            <a:endParaRPr lang="en-US" altLang="zh-CN" dirty="0" smtClean="0"/>
          </a:p>
          <a:p>
            <a:r>
              <a:rPr lang="zh-CN" altLang="en-US" dirty="0" smtClean="0"/>
              <a:t>假设</a:t>
            </a:r>
            <a:r>
              <a:rPr lang="zh-CN" altLang="en-US" dirty="0"/>
              <a:t>每个局部条件概率</a:t>
            </a:r>
            <a:r>
              <a:rPr lang="en-US" altLang="zh-CN" dirty="0" smtClean="0"/>
              <a:t>p(</a:t>
            </a:r>
            <a:r>
              <a:rPr lang="en-US" altLang="zh-CN" dirty="0" err="1" smtClean="0"/>
              <a:t>x</a:t>
            </a:r>
            <a:r>
              <a:rPr lang="en-US" altLang="zh-CN" baseline="-25000" dirty="0" err="1" smtClean="0"/>
              <a:t>k</a:t>
            </a:r>
            <a:r>
              <a:rPr lang="en-US" altLang="zh-CN" dirty="0" smtClean="0"/>
              <a:t> </a:t>
            </a:r>
            <a:r>
              <a:rPr lang="en-US" altLang="zh-CN" dirty="0"/>
              <a:t>|</a:t>
            </a:r>
            <a:r>
              <a:rPr lang="en-US" altLang="zh-CN" dirty="0" smtClean="0"/>
              <a:t>x</a:t>
            </a:r>
            <a:r>
              <a:rPr lang="en-US" altLang="zh-CN" baseline="-25000" dirty="0" smtClean="0"/>
              <a:t>π(k)</a:t>
            </a:r>
            <a:r>
              <a:rPr lang="en-US" altLang="zh-CN" dirty="0" smtClean="0"/>
              <a:t>)</a:t>
            </a:r>
            <a:r>
              <a:rPr lang="zh-CN" altLang="en-US" dirty="0"/>
              <a:t>的参数为</a:t>
            </a:r>
            <a:r>
              <a:rPr lang="en-US" altLang="zh-CN" dirty="0" err="1" smtClean="0"/>
              <a:t>θ</a:t>
            </a:r>
            <a:r>
              <a:rPr lang="en-US" altLang="zh-CN" baseline="-25000" dirty="0" err="1" smtClean="0"/>
              <a:t>k</a:t>
            </a:r>
            <a:r>
              <a:rPr lang="zh-CN" altLang="en-US" dirty="0" smtClean="0"/>
              <a:t>，则</a:t>
            </a:r>
            <a:r>
              <a:rPr lang="en-US" altLang="zh-CN" dirty="0" smtClean="0"/>
              <a:t>x</a:t>
            </a:r>
            <a:r>
              <a:rPr lang="zh-CN" altLang="en-US" dirty="0"/>
              <a:t>的对数似然函数为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267200"/>
            <a:ext cx="4480600" cy="1007794"/>
          </a:xfrm>
          <a:prstGeom prst="rect">
            <a:avLst/>
          </a:prstGeom>
        </p:spPr>
      </p:pic>
    </p:spTree>
    <p:extLst>
      <p:ext uri="{BB962C8B-B14F-4D97-AF65-F5344CB8AC3E}">
        <p14:creationId xmlns:p14="http://schemas.microsoft.com/office/powerpoint/2010/main" val="38627015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参数学习：隐变量</a:t>
            </a:r>
            <a:endParaRPr lang="zh-CN" altLang="en-US" dirty="0"/>
          </a:p>
        </p:txBody>
      </p:sp>
      <p:sp>
        <p:nvSpPr>
          <p:cNvPr id="3" name="内容占位符 2"/>
          <p:cNvSpPr>
            <a:spLocks noGrp="1"/>
          </p:cNvSpPr>
          <p:nvPr>
            <p:ph sz="quarter" idx="1"/>
          </p:nvPr>
        </p:nvSpPr>
        <p:spPr/>
        <p:txBody>
          <a:bodyPr/>
          <a:lstStyle/>
          <a:p>
            <a:endParaRPr lang="zh-CN" altLang="en-US"/>
          </a:p>
        </p:txBody>
      </p:sp>
    </p:spTree>
    <p:extLst>
      <p:ext uri="{BB962C8B-B14F-4D97-AF65-F5344CB8AC3E}">
        <p14:creationId xmlns:p14="http://schemas.microsoft.com/office/powerpoint/2010/main" val="1377187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a:t>
            </a:r>
            <a:r>
              <a:rPr lang="zh-CN" altLang="en-US" dirty="0" smtClean="0"/>
              <a:t>算法</a:t>
            </a:r>
            <a:endParaRPr lang="zh-CN" altLang="en-US" dirty="0"/>
          </a:p>
        </p:txBody>
      </p:sp>
      <p:sp>
        <p:nvSpPr>
          <p:cNvPr id="3" name="内容占位符 2"/>
          <p:cNvSpPr>
            <a:spLocks noGrp="1"/>
          </p:cNvSpPr>
          <p:nvPr>
            <p:ph sz="quarter" idx="1"/>
          </p:nvPr>
        </p:nvSpPr>
        <p:spPr/>
        <p:txBody>
          <a:bodyPr/>
          <a:lstStyle/>
          <a:p>
            <a:r>
              <a:rPr lang="zh-CN" altLang="en-US" dirty="0"/>
              <a:t>假设有一组变量，有部分变量是是不可观测的，如何进行参数估计呢</a:t>
            </a:r>
            <a:r>
              <a:rPr lang="zh-CN" altLang="en-US" dirty="0" smtClean="0"/>
              <a:t>？</a:t>
            </a:r>
            <a:endParaRPr lang="en-US" altLang="zh-CN" dirty="0" smtClean="0"/>
          </a:p>
          <a:p>
            <a:r>
              <a:rPr lang="zh-CN" altLang="en-US" dirty="0"/>
              <a:t>期望</a:t>
            </a:r>
            <a:r>
              <a:rPr lang="zh-CN" altLang="en-US" dirty="0" smtClean="0"/>
              <a:t>最大化算法</a:t>
            </a:r>
            <a:endParaRPr lang="en-US" altLang="zh-CN" dirty="0" smtClean="0"/>
          </a:p>
          <a:p>
            <a:pPr lvl="1"/>
            <a:r>
              <a:rPr lang="en-US" altLang="zh-CN" dirty="0" smtClean="0"/>
              <a:t>Expectation-Maximum</a:t>
            </a:r>
            <a:r>
              <a:rPr lang="zh-CN" altLang="en-US" dirty="0"/>
              <a:t>，</a:t>
            </a:r>
            <a:r>
              <a:rPr lang="en-US" altLang="zh-CN" dirty="0" smtClean="0"/>
              <a:t>EM</a:t>
            </a:r>
            <a:r>
              <a:rPr lang="zh-CN" altLang="en-US" dirty="0" smtClean="0"/>
              <a:t>算法</a:t>
            </a:r>
            <a:endParaRPr lang="en-US" altLang="zh-CN" dirty="0" smtClean="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30" y="5196840"/>
            <a:ext cx="8475539" cy="960120"/>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209800"/>
            <a:ext cx="2267266" cy="2591162"/>
          </a:xfrm>
          <a:prstGeom prst="rect">
            <a:avLst/>
          </a:prstGeom>
        </p:spPr>
      </p:pic>
    </p:spTree>
    <p:extLst>
      <p:ext uri="{BB962C8B-B14F-4D97-AF65-F5344CB8AC3E}">
        <p14:creationId xmlns:p14="http://schemas.microsoft.com/office/powerpoint/2010/main" val="3955828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5704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352800" y="76200"/>
            <a:ext cx="5791200" cy="369332"/>
          </a:xfrm>
          <a:prstGeom prst="rect">
            <a:avLst/>
          </a:prstGeom>
        </p:spPr>
        <p:txBody>
          <a:bodyPr wrap="square">
            <a:spAutoFit/>
          </a:bodyPr>
          <a:lstStyle/>
          <a:p>
            <a:r>
              <a:rPr lang="zh-CN" altLang="en-US" dirty="0"/>
              <a:t>https://www.youtube.com/watch?v=iQoXFmbXRJA</a:t>
            </a:r>
          </a:p>
        </p:txBody>
      </p:sp>
    </p:spTree>
    <p:extLst>
      <p:ext uri="{BB962C8B-B14F-4D97-AF65-F5344CB8AC3E}">
        <p14:creationId xmlns:p14="http://schemas.microsoft.com/office/powerpoint/2010/main" val="42485906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sp>
        <p:nvSpPr>
          <p:cNvPr id="3" name="内容占位符 2"/>
          <p:cNvSpPr>
            <a:spLocks noGrp="1"/>
          </p:cNvSpPr>
          <p:nvPr>
            <p:ph sz="quarter" idx="1"/>
          </p:nvPr>
        </p:nvSpPr>
        <p:spPr/>
        <p:txBody>
          <a:bodyPr/>
          <a:lstStyle/>
          <a:p>
            <a:r>
              <a:rPr lang="zh-CN" altLang="en-US" dirty="0" smtClean="0"/>
              <a:t>模型</a:t>
            </a:r>
            <a:r>
              <a:rPr lang="zh-CN" altLang="en-US" dirty="0"/>
              <a:t>表示（图结构）</a:t>
            </a:r>
            <a:endParaRPr lang="en-US" altLang="zh-CN" dirty="0" smtClean="0"/>
          </a:p>
          <a:p>
            <a:pPr lvl="1"/>
            <a:r>
              <a:rPr lang="zh-CN" altLang="en-US" dirty="0" smtClean="0"/>
              <a:t>有向图</a:t>
            </a:r>
            <a:r>
              <a:rPr lang="en-US" altLang="zh-CN" dirty="0" smtClean="0"/>
              <a:t> </a:t>
            </a:r>
          </a:p>
          <a:p>
            <a:pPr lvl="1"/>
            <a:r>
              <a:rPr lang="zh-CN" altLang="en-US" dirty="0" smtClean="0"/>
              <a:t>无向图</a:t>
            </a:r>
            <a:endParaRPr lang="en-US" altLang="zh-CN" dirty="0" smtClean="0"/>
          </a:p>
          <a:p>
            <a:pPr lvl="1"/>
            <a:endParaRPr lang="en-US" altLang="zh-CN" dirty="0"/>
          </a:p>
          <a:p>
            <a:endParaRPr lang="en-US" altLang="zh-CN" dirty="0" smtClean="0"/>
          </a:p>
          <a:p>
            <a:r>
              <a:rPr lang="zh-CN" altLang="en-US" dirty="0" smtClean="0"/>
              <a:t>推断</a:t>
            </a:r>
            <a:endParaRPr lang="en-US" altLang="zh-CN" dirty="0" smtClean="0"/>
          </a:p>
          <a:p>
            <a:pPr lvl="1"/>
            <a:r>
              <a:rPr lang="zh-CN" altLang="en-US" dirty="0" smtClean="0"/>
              <a:t>给定部分变量，推断另一部分变量的后验概率。</a:t>
            </a:r>
            <a:endParaRPr lang="en-US" altLang="zh-CN" dirty="0" smtClean="0"/>
          </a:p>
          <a:p>
            <a:pPr lvl="1"/>
            <a:endParaRPr lang="en-US" altLang="zh-CN" dirty="0" smtClean="0"/>
          </a:p>
          <a:p>
            <a:r>
              <a:rPr lang="zh-CN" altLang="en-US" dirty="0"/>
              <a:t>（参数）学习</a:t>
            </a:r>
            <a:endParaRPr lang="en-US" altLang="zh-CN" dirty="0" smtClean="0"/>
          </a:p>
          <a:p>
            <a:pPr lvl="1"/>
            <a:r>
              <a:rPr lang="zh-CN" altLang="en-US" dirty="0" smtClean="0"/>
              <a:t>给定一组训练样本，求解网络参数</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905000"/>
            <a:ext cx="5934541" cy="2028903"/>
          </a:xfrm>
          <a:prstGeom prst="rect">
            <a:avLst/>
          </a:prstGeom>
        </p:spPr>
      </p:pic>
    </p:spTree>
    <p:extLst>
      <p:ext uri="{BB962C8B-B14F-4D97-AF65-F5344CB8AC3E}">
        <p14:creationId xmlns:p14="http://schemas.microsoft.com/office/powerpoint/2010/main" val="359202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贝叶斯网络</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smtClean="0"/>
                  <a:t>对于</a:t>
                </a:r>
                <a:r>
                  <a:rPr lang="en-US" altLang="zh-CN" dirty="0" smtClean="0"/>
                  <a:t>K </a:t>
                </a:r>
                <a:r>
                  <a:rPr lang="zh-CN" altLang="en-US" dirty="0" smtClean="0"/>
                  <a:t>随机变量</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𝐾</m:t>
                        </m:r>
                      </m:sub>
                    </m:sSub>
                  </m:oMath>
                </a14:m>
                <a:r>
                  <a:rPr lang="zh-CN" altLang="en-US" dirty="0" smtClean="0"/>
                  <a:t>和一个有向非循环图</a:t>
                </a:r>
                <a:r>
                  <a:rPr lang="en-US" altLang="zh-CN" dirty="0" smtClean="0"/>
                  <a:t>G</a:t>
                </a:r>
                <a:r>
                  <a:rPr lang="zh-CN" altLang="en-US" dirty="0" smtClean="0"/>
                  <a:t>，并定义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𝑘</m:t>
                            </m:r>
                          </m:sub>
                        </m:sSub>
                      </m:sub>
                    </m:sSub>
                  </m:oMath>
                </a14:m>
                <a:r>
                  <a:rPr lang="zh-CN" altLang="en-US" dirty="0" smtClean="0"/>
                  <a:t>表示变量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𝑘</m:t>
                        </m:r>
                      </m:sub>
                    </m:sSub>
                  </m:oMath>
                </a14:m>
                <a:r>
                  <a:rPr lang="zh-CN" altLang="en-US" dirty="0" smtClean="0"/>
                  <a:t>的所有父节点变量集合。</a:t>
                </a:r>
                <a:endParaRPr lang="en-US" altLang="zh-CN" dirty="0" smtClean="0"/>
              </a:p>
              <a:p>
                <a:r>
                  <a:rPr lang="zh-CN" altLang="en-US" dirty="0"/>
                  <a:t>如果</a:t>
                </a:r>
                <a14:m>
                  <m:oMath xmlns:m="http://schemas.openxmlformats.org/officeDocument/2006/math">
                    <m:r>
                      <a:rPr lang="en-US" altLang="zh-CN" i="1">
                        <a:latin typeface="Cambria Math" panose="02040503050406030204" pitchFamily="18" charset="0"/>
                      </a:rPr>
                      <m:t>𝑋</m:t>
                    </m:r>
                  </m:oMath>
                </a14:m>
                <a:r>
                  <a:rPr lang="zh-CN" altLang="en-US" dirty="0" smtClean="0"/>
                  <a:t>的联合概率</a:t>
                </a:r>
                <a:r>
                  <a:rPr lang="zh-CN" altLang="en-US" dirty="0"/>
                  <a:t>分布可以分解为每个随机变量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𝑘</m:t>
                        </m:r>
                      </m:sub>
                    </m:sSub>
                  </m:oMath>
                </a14:m>
                <a:r>
                  <a:rPr lang="zh-CN" altLang="en-US" dirty="0"/>
                  <a:t>的局部条件概率的连乘形式，那么</a:t>
                </a:r>
                <a:r>
                  <a:rPr lang="en-US" altLang="zh-CN" dirty="0"/>
                  <a:t>(G,X)</a:t>
                </a:r>
                <a:r>
                  <a:rPr lang="zh-CN" altLang="en-US" dirty="0"/>
                  <a:t>构成了一个贝叶斯网络。</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605" r="-444"/>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022" y="4572000"/>
            <a:ext cx="5591955" cy="1276528"/>
          </a:xfrm>
          <a:prstGeom prst="rect">
            <a:avLst/>
          </a:prstGeom>
        </p:spPr>
      </p:pic>
    </p:spTree>
    <p:extLst>
      <p:ext uri="{BB962C8B-B14F-4D97-AF65-F5344CB8AC3E}">
        <p14:creationId xmlns:p14="http://schemas.microsoft.com/office/powerpoint/2010/main" val="412458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pic>
        <p:nvPicPr>
          <p:cNvPr id="4" name="Picture 4" descr="Figure8.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196306"/>
            <a:ext cx="2309812"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Figure8.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160721"/>
            <a:ext cx="271938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TP_tmp.png"/>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9000" y="5334000"/>
            <a:ext cx="558641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800" y="4754027"/>
            <a:ext cx="5080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01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局部马尔可夫性质</a:t>
            </a:r>
          </a:p>
        </p:txBody>
      </p:sp>
      <p:sp>
        <p:nvSpPr>
          <p:cNvPr id="3" name="内容占位符 2"/>
          <p:cNvSpPr>
            <a:spLocks noGrp="1"/>
          </p:cNvSpPr>
          <p:nvPr>
            <p:ph sz="quarter" idx="1"/>
          </p:nvPr>
        </p:nvSpPr>
        <p:spPr/>
        <p:txBody>
          <a:bodyPr/>
          <a:lstStyle/>
          <a:p>
            <a:r>
              <a:rPr lang="zh-CN" altLang="en-US" dirty="0" smtClean="0"/>
              <a:t>利用图模型的</a:t>
            </a:r>
            <a:r>
              <a:rPr lang="zh-CN" altLang="en-US" dirty="0"/>
              <a:t>局部马尔可夫性，我们可以对多元变量的联合概率进行简化，从而降低建模的复杂度</a:t>
            </a:r>
            <a:r>
              <a:rPr lang="zh-CN" altLang="en-US" dirty="0" smtClean="0"/>
              <a:t>。</a:t>
            </a:r>
            <a:endParaRPr lang="en-US" altLang="zh-CN" dirty="0" smtClean="0"/>
          </a:p>
          <a:p>
            <a:r>
              <a:rPr lang="zh-CN" altLang="en-US" dirty="0"/>
              <a:t>以</a:t>
            </a:r>
            <a:r>
              <a:rPr lang="zh-CN" altLang="en-US" dirty="0" smtClean="0"/>
              <a:t>贝叶斯网络为例，</a:t>
            </a:r>
            <a:endParaRPr lang="en-US" altLang="zh-CN" dirty="0" smtClean="0"/>
          </a:p>
          <a:p>
            <a:endParaRPr lang="en-US" altLang="zh-CN" dirty="0"/>
          </a:p>
          <a:p>
            <a:pPr lvl="1"/>
            <a:endParaRPr lang="en-US" altLang="zh-CN" dirty="0" smtClean="0"/>
          </a:p>
          <a:p>
            <a:pPr lvl="1"/>
            <a:r>
              <a:rPr lang="zh-CN" altLang="en-US" dirty="0" smtClean="0"/>
              <a:t>是</a:t>
            </a:r>
            <a:r>
              <a:rPr lang="en-US" altLang="zh-CN" dirty="0"/>
              <a:t>4</a:t>
            </a:r>
            <a:r>
              <a:rPr lang="zh-CN" altLang="en-US" dirty="0"/>
              <a:t>个局部条件概率的乘积，这样只需要</a:t>
            </a:r>
            <a:r>
              <a:rPr lang="en-US" altLang="zh-CN" dirty="0"/>
              <a:t>1 + 2 + 2 + 4 = 9</a:t>
            </a:r>
            <a:r>
              <a:rPr lang="zh-CN" altLang="en-US" dirty="0"/>
              <a:t>个独立参数。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352800"/>
            <a:ext cx="7105917" cy="732568"/>
          </a:xfrm>
          <a:prstGeom prst="rect">
            <a:avLst/>
          </a:prstGeom>
        </p:spPr>
      </p:pic>
    </p:spTree>
    <p:extLst>
      <p:ext uri="{BB962C8B-B14F-4D97-AF65-F5344CB8AC3E}">
        <p14:creationId xmlns:p14="http://schemas.microsoft.com/office/powerpoint/2010/main" val="3907772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条件独立性</a:t>
            </a:r>
            <a:endParaRPr lang="zh-CN" altLang="en-US" dirty="0"/>
          </a:p>
        </p:txBody>
      </p:sp>
      <p:sp>
        <p:nvSpPr>
          <p:cNvPr id="3" name="内容占位符 2"/>
          <p:cNvSpPr>
            <a:spLocks noGrp="1"/>
          </p:cNvSpPr>
          <p:nvPr>
            <p:ph sz="quarter" idx="1"/>
          </p:nvPr>
        </p:nvSpPr>
        <p:spPr/>
        <p:txBody>
          <a:bodyPr/>
          <a:lstStyle/>
          <a:p>
            <a:r>
              <a:rPr lang="zh-CN" altLang="en-US" sz="2400" dirty="0"/>
              <a:t>在贝叶斯网络中，如果两个节点是直接连接的，它们肯定是非条件独立的</a:t>
            </a:r>
            <a:r>
              <a:rPr lang="zh-CN" altLang="en-US" sz="2400" dirty="0" smtClean="0"/>
              <a:t>，是</a:t>
            </a:r>
            <a:r>
              <a:rPr lang="zh-CN" altLang="en-US" sz="2400" dirty="0"/>
              <a:t>直接因果关系</a:t>
            </a:r>
            <a:r>
              <a:rPr lang="zh-CN" altLang="en-US" sz="2400" dirty="0" smtClean="0"/>
              <a:t>。</a:t>
            </a:r>
            <a:endParaRPr lang="en-US" altLang="zh-CN" sz="2400" dirty="0" smtClean="0"/>
          </a:p>
          <a:p>
            <a:r>
              <a:rPr lang="zh-CN" altLang="en-US" sz="2400" dirty="0" smtClean="0"/>
              <a:t>父</a:t>
            </a:r>
            <a:r>
              <a:rPr lang="zh-CN" altLang="en-US" sz="2400" dirty="0"/>
              <a:t>节点是“因”，子节点是“果”。</a:t>
            </a:r>
          </a:p>
          <a:p>
            <a:r>
              <a:rPr lang="zh-CN" altLang="en-US" sz="2400" dirty="0"/>
              <a:t>如果两个节点不是直接连接的，但是它们之间有一条经过其他节点的</a:t>
            </a:r>
            <a:r>
              <a:rPr lang="zh-CN" altLang="en-US" sz="2400" dirty="0" smtClean="0"/>
              <a:t>路径连接</a:t>
            </a:r>
            <a:r>
              <a:rPr lang="zh-CN" altLang="en-US" sz="2400" dirty="0"/>
              <a:t>互连接，它们之间的条件独立性就比较复杂。</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468537"/>
            <a:ext cx="4963218" cy="2715004"/>
          </a:xfrm>
          <a:prstGeom prst="rect">
            <a:avLst/>
          </a:prstGeom>
        </p:spPr>
      </p:pic>
    </p:spTree>
    <p:extLst>
      <p:ext uri="{BB962C8B-B14F-4D97-AF65-F5344CB8AC3E}">
        <p14:creationId xmlns:p14="http://schemas.microsoft.com/office/powerpoint/2010/main" val="415347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常见的有向图模型</a:t>
            </a:r>
            <a:endParaRPr lang="zh-CN" altLang="en-US" dirty="0"/>
          </a:p>
        </p:txBody>
      </p:sp>
      <p:sp>
        <p:nvSpPr>
          <p:cNvPr id="3" name="内容占位符 2"/>
          <p:cNvSpPr>
            <a:spLocks noGrp="1"/>
          </p:cNvSpPr>
          <p:nvPr>
            <p:ph sz="quarter" idx="1"/>
          </p:nvPr>
        </p:nvSpPr>
        <p:spPr/>
        <p:txBody>
          <a:bodyPr/>
          <a:lstStyle/>
          <a:p>
            <a:r>
              <a:rPr lang="zh-CN" altLang="en-US" dirty="0"/>
              <a:t>朴素贝叶斯分类器</a:t>
            </a:r>
          </a:p>
          <a:p>
            <a:r>
              <a:rPr lang="en-US" altLang="zh-CN" dirty="0" smtClean="0"/>
              <a:t>Sigmoid</a:t>
            </a:r>
            <a:r>
              <a:rPr lang="zh-CN" altLang="en-US" dirty="0"/>
              <a:t>信念</a:t>
            </a:r>
            <a:r>
              <a:rPr lang="zh-CN" altLang="en-US" dirty="0" smtClean="0"/>
              <a:t>网络</a:t>
            </a:r>
            <a:endParaRPr lang="en-US" altLang="zh-CN" dirty="0" smtClean="0"/>
          </a:p>
        </p:txBody>
      </p:sp>
    </p:spTree>
    <p:extLst>
      <p:ext uri="{BB962C8B-B14F-4D97-AF65-F5344CB8AC3E}">
        <p14:creationId xmlns:p14="http://schemas.microsoft.com/office/powerpoint/2010/main" val="2808398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 x_{1}, \ldots, x_{7} ) &amp;= &amp; p(x_1) p(x_2) p(x_3) p(x_4|x_1, x_2, x_3) \\&#10;    &amp; &amp; p(x_5|x_1, x_3) p(x_6|x_4) p(x_7|x_4, x_5)&#10;\end{eqnarray*}&#10;\end{document}&#10;"/>
  <p:tag name="FILENAME" val="TP_tmp"/>
  <p:tag name="FORMAT" val="png256"/>
  <p:tag name="RES" val="600"/>
  <p:tag name="BLEND" val="0"/>
  <p:tag name="TRANSPARENT" val="1"/>
  <p:tag name="TBUG" val="0"/>
  <p:tag name="ALLOWFS" val="0"/>
  <p:tag name="ORIGWIDTH" val="220"/>
  <p:tag name="PICTUREFILESIZE" val="826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C}&#10;\]&#10;\end{document}&#10;"/>
  <p:tag name="FILENAME" val="TP_tmp"/>
  <p:tag name="FORMAT" val="png256"/>
  <p:tag name="RES" val="600"/>
  <p:tag name="BLEND" val="0"/>
  <p:tag name="TRANSPARENT" val="1"/>
  <p:tag name="TBUG" val="0"/>
  <p:tag name="ALLOWFS" val="0"/>
  <p:tag name="ORIGWIDTH" val="49"/>
  <p:tag name="PICTUREFILESIZE" val="2065"/>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emptyset}&#10;\]&#10;\end{document}&#10;"/>
  <p:tag name="FILENAME" val="TP_tmp"/>
  <p:tag name="FORMAT" val="png256"/>
  <p:tag name="RES" val="600"/>
  <p:tag name="BLEND" val="0"/>
  <p:tag name="TRANSPARENT" val="1"/>
  <p:tag name="TBUG" val="0"/>
  <p:tag name="ALLOWFS" val="0"/>
  <p:tag name="ORIGWIDTH" val="45"/>
  <p:tag name="PICTUREFILESIZE" val="2023"/>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C \cup D}&#10;\]&#10;\end{document}&#10;"/>
  <p:tag name="FILENAME" val="TP_tmp"/>
  <p:tag name="FORMAT" val="png256"/>
  <p:tag name="RES" val="600"/>
  <p:tag name="BLEND" val="0"/>
  <p:tag name="TRANSPARENT" val="1"/>
  <p:tag name="TBUG" val="0"/>
  <p:tag name="ALLOWFS" val="0"/>
  <p:tag name="ORIGWIDTH" val="69"/>
  <p:tag name="PICTUREFILESIZE" val="2246"/>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C}{D}{A \cup B}&#10;\]&#10;\end{document}&#10;"/>
  <p:tag name="FILENAME" val="TP_tmp"/>
  <p:tag name="FORMAT" val="png256"/>
  <p:tag name="RES" val="600"/>
  <p:tag name="BLEND" val="0"/>
  <p:tag name="TRANSPARENT" val="1"/>
  <p:tag name="TBUG" val="0"/>
  <p:tag name="ALLOWFS" val="0"/>
  <p:tag name="ORIGWIDTH" val="69"/>
  <p:tag name="PICTUREFILESIZE" val="2278"/>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 = \sum_{x^\prime} p(y|x^\prime)p(x^\prime)&#10;\]&#10;\end{document}&#10;"/>
  <p:tag name="FILENAME" val="TP_tmp"/>
  <p:tag name="FORMAT" val="png256"/>
  <p:tag name="RES" val="600"/>
  <p:tag name="BLEND" val="0"/>
  <p:tag name="TRANSPARENT" val="1"/>
  <p:tag name="TBUG" val="0"/>
  <p:tag name="ALLOWFS" val="0"/>
  <p:tag name="ORIGWIDTH" val="98"/>
  <p:tag name="PICTUREFILESIZE" val="3907"/>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y) = \frac{p(y|x)p(x)}{p(y)}&#10;\]&#10;\end{document}&#10;"/>
  <p:tag name="FILENAME" val="TP_tmp"/>
  <p:tag name="FORMAT" val="png256"/>
  <p:tag name="RES" val="600"/>
  <p:tag name="BLEND" val="0"/>
  <p:tag name="TRANSPARENT" val="1"/>
  <p:tag name="TBUG" val="0"/>
  <p:tag name="ALLOWFS" val="0"/>
  <p:tag name="ORIGWIDTH" val="88"/>
  <p:tag name="PICTUREFILESIZE" val="4508"/>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 \frac{1}{Z} \psi_{1,2}(x_1,x_2)&#10;  \psi_{2,3}(x_2,x_3) \cdots \psi_{N-1,N}(x_{N-1},x_N)&#10;\]&#10;\end{document}&#10;"/>
  <p:tag name="FILENAME" val="TP_tmp"/>
  <p:tag name="FORMAT" val="png256"/>
  <p:tag name="RES" val="600"/>
  <p:tag name="BLEND" val="0"/>
  <p:tag name="TRANSPARENT" val="1"/>
  <p:tag name="TBUG" val="0"/>
  <p:tag name="ALLOWFS" val="0"/>
  <p:tag name="ORIGWIDTH" val="240"/>
  <p:tag name="PICTUREFILESIZE" val="6850"/>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_n) = \sum_{x_1} \cdots \sum_{x_{n-1}} \sum_{x_{n+1}}&#10;  \cdots \sum_{x_N} p(\bfx)&#10;\]&#10;\end{document}&#10;"/>
  <p:tag name="FILENAME" val="TP_tmp"/>
  <p:tag name="FORMAT" val="png256"/>
  <p:tag name="RES" val="600"/>
  <p:tag name="BLEND" val="0"/>
  <p:tag name="TRANSPARENT" val="1"/>
  <p:tag name="TBUG" val="0"/>
  <p:tag name="ALLOWFS" val="0"/>
  <p:tag name="ORIGWIDTH" val="154"/>
  <p:tag name="PICTUREFILESIZE" val="5134"/>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usepackage{color}&#10;\input{C:/Users/markussv/depots/CMBBOOK/latex/prml-utils}&#10;\begin{document}&#10;\begin{eqnarray*}&#10;    p(x_n)  &amp; = &amp;  \frac{1}{Z} &#10; \color{red} \underbrace{&#10;    \color{black}  \left[ \sum_{x_{n-1}}&#10;    \psi_{n-1,n}(x_{n-1},x_n) \cdots&#10;    \left[ \sum_{x_1} \psi_{1,2}(x_1,x_2)&#10;    \right] \cdots \right] }_{\mbox{&#10;    \color{black} $\mesg_\alpha(x_n)$} } \\&#10;    &amp; &amp; \color{red} \underbrace{ \color{black} \left[ \sum_{x_{n+1}}&#10;    \psi_{n,{n+1}}(x_n,x_{n+1}) \cdots&#10;    \left[ \sum_{x_N} \psi_{N-1,N}(x_{N-1},x_N)&#10;    \right] \cdots \right] }_{\mbox{ \color{black} $\mesg_\beta(x_n)$} }&#10;    \color{black}&#10;\end{eqnarray*}&#10;\end{document}&#10;"/>
  <p:tag name="FILENAME" val="TP_tmp"/>
  <p:tag name="FORMAT" val="png256"/>
  <p:tag name="RES" val="600"/>
  <p:tag name="BLEND" val="0"/>
  <p:tag name="TRANSPARENT" val="1"/>
  <p:tag name="TBUG" val="0"/>
  <p:tag name="ALLOWFS" val="0"/>
  <p:tag name="ORIGWIDTH" val="300"/>
  <p:tag name="PICTUREFILESIZE" val="23858"/>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mesg_\alpha(x_n) &amp;=&amp; \sum_{x_{n-1}} \psi_{n-1,n}(x_{n-1},x_n) \left[&#10;  \sum_{x_{n-2}} \cdots \right] \\&#10;  &amp;=&amp; \sum_{x_{n-1}} \psi_{n-1,n}(x_{n-1},x_n) \mesg_\alpha(x_{n-1}).&#10;\end{eqnarray*}&#10;\end{document}&#10;"/>
  <p:tag name="FILENAME" val="TP_tmp"/>
  <p:tag name="FORMAT" val="png256"/>
  <p:tag name="RES" val="600"/>
  <p:tag name="BLEND" val="0"/>
  <p:tag name="TRANSPARENT" val="1"/>
  <p:tag name="TBUG" val="0"/>
  <p:tag name="ALLOWFS" val="0"/>
  <p:tag name="ORIGWIDTH" val="197"/>
  <p:tag name="PICTUREFILESIZE" val="1093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a,b,c) = p(c|a,b) p(a,b) = p(c|a,b)p(b|a)p(a)&#10;\]&#10;\end{document}&#10;"/>
  <p:tag name="FILENAME" val="TP_tmp"/>
  <p:tag name="FORMAT" val="png256"/>
  <p:tag name="RES" val="600"/>
  <p:tag name="BLEND" val="0"/>
  <p:tag name="TRANSPARENT" val="1"/>
  <p:tag name="TBUG" val="0"/>
  <p:tag name="ALLOWFS" val="0"/>
  <p:tag name="ORIGWIDTH" val="200"/>
  <p:tag name="PICTUREFILESIZE" val="4642"/>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mesg_\beta(x_n) &amp;=&amp; \sum_{x_{n+1}} \psi_{n,n+1}(x_{n},x_{n+1}) \left[&#10;  \sum_{x_{n+2}} \cdots \right] \\&#10;  &amp;=&amp; \sum_{x_{n+1}} \psi_{n,n+1}(x_{n},x_{n+1}) \mesg_\beta(x_{n+1}).&#10;\end{eqnarray*}&#10;\end{document}&#10;"/>
  <p:tag name="FILENAME" val="TP_tmp"/>
  <p:tag name="FORMAT" val="png256"/>
  <p:tag name="RES" val="600"/>
  <p:tag name="BLEND" val="0"/>
  <p:tag name="TRANSPARENT" val="1"/>
  <p:tag name="TBUG" val="0"/>
  <p:tag name="ALLOWFS" val="0"/>
  <p:tag name="ORIGWIDTH" val="197"/>
  <p:tag name="PICTUREFILESIZE" val="11433"/>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esg_\alpha(x_2) = \sum_{x_1} \psi_{1,2}(x_1,x_2)&#10;\]&#10;\end{document}&#10;"/>
  <p:tag name="FILENAME" val="TP_tmp"/>
  <p:tag name="FORMAT" val="png256"/>
  <p:tag name="RES" val="600"/>
  <p:tag name="BLEND" val="0"/>
  <p:tag name="TRANSPARENT" val="1"/>
  <p:tag name="TBUG" val="0"/>
  <p:tag name="ALLOWFS" val="0"/>
  <p:tag name="ORIGWIDTH" val="109"/>
  <p:tag name="PICTUREFILESIZE" val="4174"/>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u_{\beta}(x_{N-1}) = \sum_{x_N} \psi_{N-1,N}(x_{N-1},x_N)&#10;\]&#10;\end{document}&#10;"/>
  <p:tag name="FILENAME" val="TP_tmp"/>
  <p:tag name="FORMAT" val="png256"/>
  <p:tag name="RES" val="600"/>
  <p:tag name="BLEND" val="0"/>
  <p:tag name="TRANSPARENT" val="1"/>
  <p:tag name="TBUG" val="0"/>
  <p:tag name="ALLOWFS" val="0"/>
  <p:tag name="ORIGWIDTH" val="154"/>
  <p:tag name="PICTUREFILESIZE" val="4876"/>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Z = \sum_{x_{n}} \mesg_\alpha(x_n) \mesg_\beta(x_n)&#10;\]&#10;\end{document}&#10;"/>
  <p:tag name="FILENAME" val="TP_tmp"/>
  <p:tag name="FORMAT" val="png256"/>
  <p:tag name="RES" val="600"/>
  <p:tag name="BLEND" val="0"/>
  <p:tag name="TRANSPARENT" val="1"/>
  <p:tag name="TBUG" val="0"/>
  <p:tag name="ALLOWFS" val="0"/>
  <p:tag name="ORIGWIDTH" val="97"/>
  <p:tag name="PICTUREFILESIZE" val="3841"/>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esg_\alpha(x_n)&#10;\]&#10;\end{document}&#10;"/>
  <p:tag name="FILENAME" val="TP_tmp"/>
  <p:tag name="FORMAT" val="png256"/>
  <p:tag name="RES" val="600"/>
  <p:tag name="BLEND" val="0"/>
  <p:tag name="TRANSPARENT" val="1"/>
  <p:tag name="TBUG" val="0"/>
  <p:tag name="ALLOWFS" val="0"/>
  <p:tag name="ORIGWIDTH" val="31"/>
  <p:tag name="PICTUREFILESIZE" val="1811"/>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esg_\beta(x_n)&#10;\]&#10;\end{document}&#10;"/>
  <p:tag name="FILENAME" val="TP_tmp"/>
  <p:tag name="FORMAT" val="png256"/>
  <p:tag name="RES" val="600"/>
  <p:tag name="BLEND" val="0"/>
  <p:tag name="TRANSPARENT" val="1"/>
  <p:tag name="TBUG" val="0"/>
  <p:tag name="ALLOWFS" val="0"/>
  <p:tag name="ORIGWIDTH" val="30"/>
  <p:tag name="PICTUREFILESIZE" val="1824"/>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_n) =  \frac{1}{Z} \mesg_\alpha(x_n) \mesg_\beta(x_n)&#10;\]&#10;\end{document}&#10;"/>
  <p:tag name="FILENAME" val="TP_tmp"/>
  <p:tag name="FORMAT" val="png256"/>
  <p:tag name="RES" val="600"/>
  <p:tag name="BLEND" val="0"/>
  <p:tag name="TRANSPARENT" val="1"/>
  <p:tag name="TBUG" val="0"/>
  <p:tag name="ALLOWFS" val="0"/>
  <p:tag name="ORIGWIDTH" val="108"/>
  <p:tag name="PICTUREFILESIZE" val="3911"/>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A \indep B | C&#10;\]&#10;\end{document}&#10;"/>
  <p:tag name="FILENAME" val="TP_tmp"/>
  <p:tag name="FORMAT" val="png256"/>
  <p:tag name="RES" val="600"/>
  <p:tag name="BLEND" val="0"/>
  <p:tag name="TRANSPARENT" val="1"/>
  <p:tag name="TBUG" val="0"/>
  <p:tag name="ALLOWFS" val="0"/>
  <p:tag name="ORIGWIDTH" val="36"/>
  <p:tag name="PICTUREFILESIZE" val="183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E(\bfx, \bfy) &amp; = &amp; h \sum_i x_i - \beta \sum_{\{i,j\}} x_i x_j \\&#10;  &amp; &amp; \quad  - \eta \sum_i x_i y_i&#10;\end{eqnarray*}&#10;\end{document}&#10;"/>
  <p:tag name="FILENAME" val="TP_tmp"/>
  <p:tag name="FORMAT" val="png256"/>
  <p:tag name="RES" val="600"/>
  <p:tag name="BLEND" val="0"/>
  <p:tag name="TRANSPARENT" val="1"/>
  <p:tag name="TBUG" val="0"/>
  <p:tag name="ALLOWFS" val="0"/>
  <p:tag name="ORIGWIDTH" val="150"/>
  <p:tag name="PICTUREFILESIZE" val="7515"/>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bfy) = \frac{1}{Z} \exp \{ - E(\bfx, \bfy) \}&#10;\]&#10;\end{document}&#10;"/>
  <p:tag name="FILENAME" val="TP_tmp"/>
  <p:tag name="FORMAT" val="png256"/>
  <p:tag name="RES" val="600"/>
  <p:tag name="BLEND" val="0"/>
  <p:tag name="TRANSPARENT" val="1"/>
  <p:tag name="TBUG" val="0"/>
  <p:tag name="ALLOWFS" val="0"/>
  <p:tag name="ORIGWIDTH" val="120"/>
  <p:tag name="PICTUREFILESIZE" val="4141"/>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 p(x_1) p(x_2|x_1) \thickspace p(x_3|x_2) \cdots p(x_N|x_{N-1})&#10;\]&#10;\end{document}&#10;"/>
  <p:tag name="FILENAME" val="TP_tmp"/>
  <p:tag name="FORMAT" val="png256"/>
  <p:tag name="RES" val="600"/>
  <p:tag name="BLEND" val="0"/>
  <p:tag name="TRANSPARENT" val="1"/>
  <p:tag name="TBUG" val="0"/>
  <p:tag name="ALLOWFS" val="0"/>
  <p:tag name="ORIGWIDTH" val="197"/>
  <p:tag name="PICTUREFILESIZE" val="507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usepackage{color}&#10;\input{C:/Users/markussv/depots/CMBBOOK/latex/prml-utils}&#10;\begin{document}&#10;\[&#10;p(\bfx) = \color{red} \frac{1}{Z} \color{black} \thickspace \psi_{1,2} (x_1, x_2)&#10;  \thickspace  \psi_{2,3} (x_2, x_3) \cdots \psi_{N-1,N} (x_{N-1}, x_N)&#10;\]&#10;\end{document}&#10;"/>
  <p:tag name="FILENAME" val="TP_tmp"/>
  <p:tag name="FORMAT" val="png256"/>
  <p:tag name="RES" val="600"/>
  <p:tag name="BLEND" val="0"/>
  <p:tag name="TRANSPARENT" val="1"/>
  <p:tag name="TBUG" val="0"/>
  <p:tag name="ALLOWFS" val="0"/>
  <p:tag name="ORIGWIDTH" val="245"/>
  <p:tag name="PICTUREFILESIZE" val="6866"/>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bfx) &amp; = &amp; p(x_1) p(x_2) p(x_3) p(x_4|x_1, x_2, x_3) \\&#10;&amp; = &amp; \frac{1}{Z}  \psi_{A}(x_1, x_2, x_3) \psi_{B}(x_2, x_3, x_4)&#10;\psi_{C}(x_1, x_2, x_4) &#10;\end{eqnarray*}&#10;\end{document}&#10;"/>
  <p:tag name="FILENAME" val="TP_tmp"/>
  <p:tag name="FORMAT" val="png256"/>
  <p:tag name="RES" val="600"/>
  <p:tag name="BLEND" val="0"/>
  <p:tag name="TRANSPARENT" val="1"/>
  <p:tag name="TBUG" val="0"/>
  <p:tag name="ALLOWFS" val="0"/>
  <p:tag name="ORIGWIDTH" val="238"/>
  <p:tag name="PICTUREFILESIZE" val="9559"/>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emptyset}&#10;\]&#10;\end{document}&#10;"/>
  <p:tag name="FILENAME" val="TP_tmp"/>
  <p:tag name="FORMAT" val="png256"/>
  <p:tag name="RES" val="600"/>
  <p:tag name="BLEND" val="0"/>
  <p:tag name="TRANSPARENT" val="1"/>
  <p:tag name="TBUG" val="0"/>
  <p:tag name="ALLOWFS" val="0"/>
  <p:tag name="ORIGWIDTH" val="47"/>
  <p:tag name="PICTUREFILESIZE" val="187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17611</TotalTime>
  <Words>923</Words>
  <Application>Microsoft Office PowerPoint</Application>
  <PresentationFormat>全屏显示(4:3)</PresentationFormat>
  <Paragraphs>112</Paragraphs>
  <Slides>37</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cmmi10</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概率图模型</vt:lpstr>
      <vt:lpstr>概率图模型</vt:lpstr>
      <vt:lpstr>概率图模型</vt:lpstr>
      <vt:lpstr>概率图模型</vt:lpstr>
      <vt:lpstr>贝叶斯网络</vt:lpstr>
      <vt:lpstr>练习</vt:lpstr>
      <vt:lpstr>局部马尔可夫性质</vt:lpstr>
      <vt:lpstr>条件独立性</vt:lpstr>
      <vt:lpstr>常见的有向图模型</vt:lpstr>
      <vt:lpstr>朴素贝叶斯分类器</vt:lpstr>
      <vt:lpstr>Sigmoid信念网络</vt:lpstr>
      <vt:lpstr>马尔可夫随机场</vt:lpstr>
      <vt:lpstr>团（clique）</vt:lpstr>
      <vt:lpstr>马尔可夫网络</vt:lpstr>
      <vt:lpstr>Illustration: Image De-Noising (1)</vt:lpstr>
      <vt:lpstr>Illustration: Image De-Noising (2)</vt:lpstr>
      <vt:lpstr>Illustration: Image De-Noising (3)</vt:lpstr>
      <vt:lpstr>Illustration: Image De-Noising (4)</vt:lpstr>
      <vt:lpstr>Converting Directed to Undirected Graphs (1)</vt:lpstr>
      <vt:lpstr>Converting Directed to Undirected Graphs (2)</vt:lpstr>
      <vt:lpstr>Moral Graph </vt:lpstr>
      <vt:lpstr>Directed vs. Undirected Graphs (1)</vt:lpstr>
      <vt:lpstr>Directed vs. Undirected Graphs (2)</vt:lpstr>
      <vt:lpstr>模型对比</vt:lpstr>
      <vt:lpstr>概率主题模型</vt:lpstr>
      <vt:lpstr>Inference in Graphical Models</vt:lpstr>
      <vt:lpstr>Inference on a Chain</vt:lpstr>
      <vt:lpstr>Inference on a Chain</vt:lpstr>
      <vt:lpstr>Inference on a Chain</vt:lpstr>
      <vt:lpstr>Inference on a Chain</vt:lpstr>
      <vt:lpstr>Inference on a Chain</vt:lpstr>
      <vt:lpstr>其它推断方法</vt:lpstr>
      <vt:lpstr>参数学习</vt:lpstr>
      <vt:lpstr>参数学习：隐变量</vt:lpstr>
      <vt:lpstr>EM算法</vt:lpstr>
      <vt:lpstr>PowerPoint 演示文稿</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1734</cp:revision>
  <dcterms:created xsi:type="dcterms:W3CDTF">2009-03-19T21:17:53Z</dcterms:created>
  <dcterms:modified xsi:type="dcterms:W3CDTF">2018-06-07T05:22:42Z</dcterms:modified>
</cp:coreProperties>
</file>