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857" r:id="rId3"/>
    <p:sldId id="858" r:id="rId4"/>
    <p:sldId id="859" r:id="rId5"/>
    <p:sldId id="860" r:id="rId6"/>
    <p:sldId id="1085" r:id="rId7"/>
    <p:sldId id="861" r:id="rId8"/>
    <p:sldId id="958" r:id="rId9"/>
    <p:sldId id="959" r:id="rId10"/>
    <p:sldId id="1078" r:id="rId11"/>
    <p:sldId id="1079" r:id="rId12"/>
    <p:sldId id="1080" r:id="rId13"/>
    <p:sldId id="1081" r:id="rId14"/>
    <p:sldId id="1082" r:id="rId15"/>
    <p:sldId id="1083" r:id="rId16"/>
    <p:sldId id="1084" r:id="rId17"/>
    <p:sldId id="862" r:id="rId18"/>
    <p:sldId id="957" r:id="rId19"/>
    <p:sldId id="962" r:id="rId20"/>
    <p:sldId id="960" r:id="rId21"/>
    <p:sldId id="961" r:id="rId22"/>
    <p:sldId id="44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</p14:sldIdLst>
        </p14:section>
        <p14:section name="记忆与注意力机制" id="{264530B6-A138-4EE0-86A8-07E6F49B3B98}">
          <p14:sldIdLst>
            <p14:sldId id="857"/>
            <p14:sldId id="858"/>
            <p14:sldId id="859"/>
            <p14:sldId id="860"/>
            <p14:sldId id="1085"/>
            <p14:sldId id="861"/>
            <p14:sldId id="958"/>
            <p14:sldId id="959"/>
            <p14:sldId id="1078"/>
            <p14:sldId id="1079"/>
            <p14:sldId id="1080"/>
            <p14:sldId id="1081"/>
            <p14:sldId id="1082"/>
            <p14:sldId id="1083"/>
            <p14:sldId id="1084"/>
            <p14:sldId id="862"/>
            <p14:sldId id="957"/>
            <p14:sldId id="962"/>
            <p14:sldId id="960"/>
            <p14:sldId id="961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79006" autoAdjust="0"/>
  </p:normalViewPr>
  <p:slideViewPr>
    <p:cSldViewPr>
      <p:cViewPr varScale="1">
        <p:scale>
          <a:sx n="110" d="100"/>
          <a:sy n="110" d="100"/>
        </p:scale>
        <p:origin x="2270" y="6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6/7/2018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《</a:t>
            </a:r>
            <a:r>
              <a:rPr lang="zh-CN" altLang="en-US" sz="1400" dirty="0" smtClean="0">
                <a:latin typeface="+mn-ea"/>
                <a:ea typeface="+mn-ea"/>
              </a:rPr>
              <a:t>神经网络与深度学习</a:t>
            </a:r>
            <a:r>
              <a:rPr lang="en-US" altLang="zh-CN" sz="1400" dirty="0" smtClean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深度强化学习</a:t>
            </a:r>
            <a:endParaRPr lang="en-US" altLang="zh-CN" dirty="0" smtClean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神经网络与深度学习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://nndl.github.io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6108176" cy="4836679"/>
          </a:xfrm>
        </p:spPr>
      </p:pic>
    </p:spTree>
    <p:extLst>
      <p:ext uri="{BB962C8B-B14F-4D97-AF65-F5344CB8AC3E}">
        <p14:creationId xmlns:p14="http://schemas.microsoft.com/office/powerpoint/2010/main" val="123118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7315200" cy="4434841"/>
          </a:xfrm>
        </p:spPr>
      </p:pic>
    </p:spTree>
    <p:extLst>
      <p:ext uri="{BB962C8B-B14F-4D97-AF65-F5344CB8AC3E}">
        <p14:creationId xmlns:p14="http://schemas.microsoft.com/office/powerpoint/2010/main" val="22935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蒙特卡罗采样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通过采样的方式来计算值函数，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当</a:t>
                </a:r>
                <a:r>
                  <a:rPr lang="en-US" altLang="zh-CN" dirty="0"/>
                  <a:t>T → ∞</a:t>
                </a:r>
                <a:r>
                  <a:rPr lang="zh-CN" altLang="en-US" dirty="0"/>
                  <a:t>时</a:t>
                </a:r>
                <a:r>
                  <a:rPr lang="zh-CN" altLang="en-US" dirty="0" smtClean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altLang="zh-CN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) →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852" t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05000"/>
            <a:ext cx="3559728" cy="10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0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ϵ-</a:t>
            </a:r>
            <a:r>
              <a:rPr lang="zh-CN" altLang="en-US" dirty="0"/>
              <a:t>贪心法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利用和</a:t>
            </a:r>
            <a:r>
              <a:rPr lang="zh-CN" altLang="en-US" dirty="0" smtClean="0"/>
              <a:t>探索</a:t>
            </a:r>
            <a:endParaRPr lang="en-US" altLang="zh-CN" dirty="0" smtClean="0"/>
          </a:p>
          <a:p>
            <a:pPr lvl="1"/>
            <a:r>
              <a:rPr lang="zh-CN" altLang="en-US" dirty="0"/>
              <a:t>对当前策略的利用（</a:t>
            </a:r>
            <a:r>
              <a:rPr lang="en-US" altLang="zh-CN" dirty="0"/>
              <a:t>Exploitation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环境的探索（</a:t>
            </a:r>
            <a:r>
              <a:rPr lang="en-US" altLang="zh-CN" dirty="0"/>
              <a:t>Exploration</a:t>
            </a:r>
            <a:r>
              <a:rPr lang="zh-CN" altLang="en-US" dirty="0"/>
              <a:t>）以找到更好的策略</a:t>
            </a:r>
            <a:endParaRPr lang="en-US" altLang="zh-CN" dirty="0" smtClean="0"/>
          </a:p>
          <a:p>
            <a:r>
              <a:rPr lang="zh-CN" altLang="en-US" dirty="0" smtClean="0"/>
              <a:t>对于一</a:t>
            </a:r>
            <a:r>
              <a:rPr lang="zh-CN" altLang="en-US" dirty="0"/>
              <a:t>个目标策略</a:t>
            </a:r>
            <a:r>
              <a:rPr lang="en-US" altLang="zh-CN" dirty="0"/>
              <a:t>π</a:t>
            </a:r>
            <a:r>
              <a:rPr lang="zh-CN" altLang="en-US" dirty="0"/>
              <a:t>，其对应的</a:t>
            </a:r>
            <a:r>
              <a:rPr lang="en-US" altLang="zh-CN" dirty="0"/>
              <a:t>ϵ−</a:t>
            </a:r>
            <a:r>
              <a:rPr lang="zh-CN" altLang="en-US" dirty="0"/>
              <a:t>贪心法策略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86200"/>
            <a:ext cx="5273849" cy="11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4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时序差分学习方法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结合了动态规划和</a:t>
            </a:r>
            <a:r>
              <a:rPr lang="zh-CN" altLang="en-US" dirty="0" smtClean="0"/>
              <a:t>蒙特卡罗方法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0"/>
            <a:ext cx="3559728" cy="100219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46988"/>
            <a:ext cx="6997916" cy="73662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953000"/>
            <a:ext cx="3657600" cy="810492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3657600" y="2830990"/>
            <a:ext cx="457200" cy="609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5105400" y="3200400"/>
            <a:ext cx="816528" cy="1143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cxnSp>
        <p:nvCxnSpPr>
          <p:cNvPr id="15" name="直接箭头连接符 14"/>
          <p:cNvCxnSpPr>
            <a:stCxn id="13" idx="4"/>
            <a:endCxn id="6" idx="0"/>
          </p:cNvCxnSpPr>
          <p:nvPr/>
        </p:nvCxnSpPr>
        <p:spPr>
          <a:xfrm flipH="1">
            <a:off x="4724400" y="4343400"/>
            <a:ext cx="789264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SARSA</a:t>
            </a:r>
            <a:r>
              <a:rPr lang="zh-CN" altLang="en-US" dirty="0"/>
              <a:t>算法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4" y="1219200"/>
            <a:ext cx="6044955" cy="5109073"/>
          </a:xfrm>
        </p:spPr>
      </p:pic>
    </p:spTree>
    <p:extLst>
      <p:ext uri="{BB962C8B-B14F-4D97-AF65-F5344CB8AC3E}">
        <p14:creationId xmlns:p14="http://schemas.microsoft.com/office/powerpoint/2010/main" val="15493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学习算法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68" y="1219200"/>
            <a:ext cx="6149132" cy="5147812"/>
          </a:xfrm>
        </p:spPr>
      </p:pic>
    </p:spTree>
    <p:extLst>
      <p:ext uri="{BB962C8B-B14F-4D97-AF65-F5344CB8AC3E}">
        <p14:creationId xmlns:p14="http://schemas.microsoft.com/office/powerpoint/2010/main" val="11980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深度强化学习是将强化学习和深度学习结合在一起，用强化学习来定义问题和优化目标，用深度学习来解决状态表示、策略表示等问题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三种不同的结合强化学习和深度学习的方式，分别用深度神经网络来建模强化学习中的</a:t>
            </a:r>
            <a:r>
              <a:rPr lang="zh-CN" altLang="en-US" dirty="0">
                <a:solidFill>
                  <a:srgbClr val="FF0000"/>
                </a:solidFill>
              </a:rPr>
              <a:t>值函数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策略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  <a:r>
              <a:rPr lang="zh-CN" altLang="en-US" dirty="0"/>
              <a:t>，然后用误差反向传播算法来优化目标函数。</a:t>
            </a:r>
          </a:p>
        </p:txBody>
      </p:sp>
    </p:spTree>
    <p:extLst>
      <p:ext uri="{BB962C8B-B14F-4D97-AF65-F5344CB8AC3E}">
        <p14:creationId xmlns:p14="http://schemas.microsoft.com/office/powerpoint/2010/main" val="928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基于值函数的深度强化学习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为了在连续的状态和动作空间中计算值函数</a:t>
            </a:r>
            <a:r>
              <a:rPr lang="en-US" altLang="zh-CN" dirty="0" smtClean="0"/>
              <a:t>Q</a:t>
            </a:r>
            <a:r>
              <a:rPr lang="el-GR" altLang="zh-CN" baseline="-25000" dirty="0" smtClean="0"/>
              <a:t>π</a:t>
            </a:r>
            <a:r>
              <a:rPr lang="el-GR" altLang="zh-CN" dirty="0" smtClean="0"/>
              <a:t> </a:t>
            </a:r>
            <a:r>
              <a:rPr lang="el-GR" altLang="zh-CN" dirty="0"/>
              <a:t>(</a:t>
            </a:r>
            <a:r>
              <a:rPr lang="en-US" altLang="zh-CN" dirty="0" err="1"/>
              <a:t>s,a</a:t>
            </a:r>
            <a:r>
              <a:rPr lang="en-US" altLang="zh-CN" dirty="0"/>
              <a:t>)</a:t>
            </a:r>
            <a:r>
              <a:rPr lang="zh-CN" altLang="en-US" dirty="0"/>
              <a:t>，我们可以用一个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Q</a:t>
            </a:r>
            <a:r>
              <a:rPr lang="el-GR" altLang="zh-CN" baseline="-25000" dirty="0" smtClean="0"/>
              <a:t>θ </a:t>
            </a:r>
            <a:r>
              <a:rPr lang="el-GR" altLang="zh-CN" dirty="0"/>
              <a:t>(</a:t>
            </a:r>
            <a:r>
              <a:rPr lang="en-US" altLang="zh-CN" dirty="0" err="1"/>
              <a:t>s,a</a:t>
            </a:r>
            <a:r>
              <a:rPr lang="en-US" altLang="zh-CN" dirty="0"/>
              <a:t>)</a:t>
            </a:r>
            <a:r>
              <a:rPr lang="zh-CN" altLang="en-US" dirty="0"/>
              <a:t>来表示近似计算，称为值函数近似（</a:t>
            </a:r>
            <a:r>
              <a:rPr lang="en-US" altLang="zh-CN" dirty="0"/>
              <a:t>Value Function Approximation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81400"/>
            <a:ext cx="4454732" cy="17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</a:t>
            </a:r>
            <a:r>
              <a:rPr lang="en-US" altLang="zh-CN" dirty="0"/>
              <a:t>Q</a:t>
            </a:r>
            <a:r>
              <a:rPr lang="zh-CN" altLang="en-US" dirty="0"/>
              <a:t>网络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5272504" cy="50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强化学习问题可以</a:t>
            </a:r>
            <a:r>
              <a:rPr lang="zh-CN" altLang="en-US" sz="2800" dirty="0" smtClean="0"/>
              <a:t>描述</a:t>
            </a:r>
            <a:r>
              <a:rPr lang="zh-CN" altLang="en-US" sz="2800" dirty="0"/>
              <a:t>为一个智能体从与环境的交互中不断学习以完成特定目标（比如取得最大</a:t>
            </a:r>
            <a:r>
              <a:rPr lang="zh-CN" altLang="en-US" sz="2800" dirty="0" smtClean="0"/>
              <a:t>奖励</a:t>
            </a:r>
            <a:r>
              <a:rPr lang="zh-CN" altLang="en-US" sz="2800" dirty="0"/>
              <a:t>值）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强化</a:t>
            </a:r>
            <a:r>
              <a:rPr lang="zh-CN" altLang="en-US" sz="2800" dirty="0"/>
              <a:t>学习就是智能体不断与环境进行交互，并根据经验调整其策略来</a:t>
            </a:r>
            <a:r>
              <a:rPr lang="zh-CN" altLang="en-US" sz="2800" dirty="0" smtClean="0"/>
              <a:t>最大化</a:t>
            </a:r>
            <a:r>
              <a:rPr lang="zh-CN" altLang="en-US" sz="2800" dirty="0"/>
              <a:t>其长远的所有奖励的累积值。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61" y="3654490"/>
            <a:ext cx="4911678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基于策略函数的深度强化学习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可以直接用深度神经网络来表示一个参数化的从</a:t>
            </a:r>
            <a:r>
              <a:rPr lang="zh-CN" altLang="en-US" dirty="0" smtClean="0"/>
              <a:t>状态空间</a:t>
            </a:r>
            <a:r>
              <a:rPr lang="zh-CN" altLang="en-US" dirty="0"/>
              <a:t>到动作空间的映射函数：</a:t>
            </a:r>
            <a:r>
              <a:rPr lang="en-US" altLang="zh-CN" dirty="0"/>
              <a:t>a = </a:t>
            </a:r>
            <a:r>
              <a:rPr lang="en-US" altLang="zh-CN" dirty="0" smtClean="0"/>
              <a:t>π</a:t>
            </a:r>
            <a:r>
              <a:rPr lang="en-US" altLang="zh-CN" baseline="-25000" dirty="0" smtClean="0"/>
              <a:t>θ 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最优的策略是使得在每个状态的总回报最大</a:t>
            </a:r>
          </a:p>
          <a:p>
            <a:r>
              <a:rPr lang="zh-CN" altLang="en-US" dirty="0"/>
              <a:t>的策略，因此策略搜索的目标函数为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95800"/>
            <a:ext cx="510611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策略梯度（</a:t>
            </a:r>
            <a:r>
              <a:rPr lang="en-US" altLang="zh-CN" dirty="0" smtClean="0"/>
              <a:t>Policy Gradient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策略搜索是通过寻找参数</a:t>
            </a:r>
            <a:r>
              <a:rPr lang="en-US" altLang="zh-CN" dirty="0"/>
              <a:t>θ</a:t>
            </a:r>
            <a:r>
              <a:rPr lang="zh-CN" altLang="en-US" dirty="0"/>
              <a:t>使得目标函数</a:t>
            </a:r>
            <a:r>
              <a:rPr lang="en-US" altLang="zh-CN" dirty="0"/>
              <a:t>L(</a:t>
            </a:r>
            <a:r>
              <a:rPr lang="en-US" altLang="zh-CN" dirty="0" err="1"/>
              <a:t>s;θ</a:t>
            </a:r>
            <a:r>
              <a:rPr lang="en-US" altLang="zh-CN" dirty="0"/>
              <a:t>)</a:t>
            </a:r>
            <a:r>
              <a:rPr lang="zh-CN" altLang="en-US" dirty="0" smtClean="0"/>
              <a:t>最大。</a:t>
            </a:r>
            <a:endParaRPr lang="en-US" altLang="zh-CN" dirty="0" smtClean="0"/>
          </a:p>
          <a:p>
            <a:r>
              <a:rPr lang="zh-CN" altLang="en-US" dirty="0" smtClean="0"/>
              <a:t>梯度上升：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69" y="3175100"/>
            <a:ext cx="5396262" cy="3073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19800" y="2286000"/>
            <a:ext cx="110799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总回报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953000" y="2590800"/>
            <a:ext cx="1066800" cy="76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06669" y="2159704"/>
            <a:ext cx="141577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轨迹概率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>
            <a:endCxn id="8" idx="2"/>
          </p:cNvCxnSpPr>
          <p:nvPr/>
        </p:nvCxnSpPr>
        <p:spPr>
          <a:xfrm flipV="1">
            <a:off x="4343400" y="2621369"/>
            <a:ext cx="671155" cy="731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37858" y="3249792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τ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</a:rPr>
              <a:t>轨迹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722441" y="3480624"/>
            <a:ext cx="915417" cy="207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智能体（</a:t>
            </a:r>
            <a:r>
              <a:rPr lang="en-US" altLang="zh-CN" dirty="0"/>
              <a:t>Agent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感知</a:t>
            </a:r>
            <a:r>
              <a:rPr lang="zh-CN" altLang="en-US" dirty="0"/>
              <a:t>外界环境的状态（</a:t>
            </a:r>
            <a:r>
              <a:rPr lang="en-US" altLang="zh-CN" dirty="0"/>
              <a:t>State</a:t>
            </a:r>
            <a:r>
              <a:rPr lang="zh-CN" altLang="en-US" dirty="0"/>
              <a:t>）和奖励反馈（</a:t>
            </a:r>
            <a:r>
              <a:rPr lang="en-US" altLang="zh-CN" dirty="0"/>
              <a:t>Reward</a:t>
            </a:r>
            <a:r>
              <a:rPr lang="zh-CN" altLang="en-US" dirty="0" smtClean="0"/>
              <a:t>），并</a:t>
            </a:r>
            <a:r>
              <a:rPr lang="zh-CN" altLang="en-US" dirty="0"/>
              <a:t>进行学习和决策。智能体的决策功能是指根据外界环境的状态来做出</a:t>
            </a:r>
            <a:r>
              <a:rPr lang="zh-CN" altLang="en-US" dirty="0" smtClean="0"/>
              <a:t>不同</a:t>
            </a:r>
            <a:r>
              <a:rPr lang="zh-CN" altLang="en-US" dirty="0"/>
              <a:t>的动作（</a:t>
            </a:r>
            <a:r>
              <a:rPr lang="en-US" altLang="zh-CN" dirty="0"/>
              <a:t>Action</a:t>
            </a:r>
            <a:r>
              <a:rPr lang="zh-CN" altLang="en-US" dirty="0"/>
              <a:t>），而学习功能是指根据外界环境的奖励来调整策略。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环境</a:t>
            </a:r>
            <a:r>
              <a:rPr lang="zh-CN" altLang="en-US" dirty="0"/>
              <a:t>（</a:t>
            </a:r>
            <a:r>
              <a:rPr lang="en-US" altLang="zh-CN" dirty="0"/>
              <a:t>Environment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</a:t>
            </a:r>
            <a:r>
              <a:rPr lang="zh-CN" altLang="en-US" dirty="0"/>
              <a:t>体外部的所有事物，并受智能体动作的</a:t>
            </a:r>
            <a:r>
              <a:rPr lang="zh-CN" altLang="en-US" dirty="0" smtClean="0"/>
              <a:t>影响而</a:t>
            </a:r>
            <a:r>
              <a:rPr lang="zh-CN" altLang="en-US" dirty="0"/>
              <a:t>改变其状态，并反馈给智能体相应的奖励。</a:t>
            </a:r>
          </a:p>
        </p:txBody>
      </p:sp>
    </p:spTree>
    <p:extLst>
      <p:ext uri="{BB962C8B-B14F-4D97-AF65-F5344CB8AC3E}">
        <p14:creationId xmlns:p14="http://schemas.microsoft.com/office/powerpoint/2010/main" val="12664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强化学习中的基本要素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环境的</a:t>
            </a:r>
            <a:r>
              <a:rPr lang="zh-CN" altLang="en-US" dirty="0" smtClean="0">
                <a:solidFill>
                  <a:srgbClr val="FF0000"/>
                </a:solidFill>
              </a:rPr>
              <a:t>状态集合</a:t>
            </a:r>
            <a:r>
              <a:rPr lang="zh-CN" altLang="en-US" dirty="0" smtClean="0"/>
              <a:t>：</a:t>
            </a:r>
            <a:r>
              <a:rPr lang="en-US" altLang="zh-CN" dirty="0">
                <a:latin typeface="Arial Narrow" panose="020B0606020202030204" pitchFamily="34" charset="0"/>
              </a:rPr>
              <a:t>S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智能体的</a:t>
            </a:r>
            <a:r>
              <a:rPr lang="zh-CN" altLang="en-US" dirty="0" smtClean="0">
                <a:solidFill>
                  <a:srgbClr val="FF0000"/>
                </a:solidFill>
              </a:rPr>
              <a:t>动作集合</a:t>
            </a:r>
            <a:r>
              <a:rPr lang="zh-CN" altLang="en-US" dirty="0" smtClean="0"/>
              <a:t>：</a:t>
            </a:r>
            <a:r>
              <a:rPr lang="en-US" altLang="zh-CN" dirty="0">
                <a:latin typeface="Arial Narrow" panose="020B0606020202030204" pitchFamily="34" charset="0"/>
              </a:rPr>
              <a:t>A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状态转移概率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Arial Narrow" panose="020B0606020202030204" pitchFamily="34" charset="0"/>
              </a:rPr>
              <a:t>p(s’|</a:t>
            </a:r>
            <a:r>
              <a:rPr lang="en-US" altLang="zh-CN" dirty="0" err="1">
                <a:latin typeface="Arial Narrow" panose="020B0606020202030204" pitchFamily="34" charset="0"/>
              </a:rPr>
              <a:t>s,a</a:t>
            </a:r>
            <a:r>
              <a:rPr lang="en-US" altLang="zh-CN" dirty="0" smtClean="0">
                <a:latin typeface="Arial Narrow" panose="020B0606020202030204" pitchFamily="34" charset="0"/>
              </a:rPr>
              <a:t>)</a:t>
            </a:r>
            <a:r>
              <a:rPr lang="zh-CN" altLang="en-US" dirty="0" smtClean="0"/>
              <a:t>，即智能体根据当前状态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做出一个动作</a:t>
            </a:r>
            <a:r>
              <a:rPr lang="en-US" altLang="zh-CN" dirty="0" smtClean="0"/>
              <a:t>a</a:t>
            </a:r>
            <a:r>
              <a:rPr lang="zh-CN" altLang="en-US" dirty="0" smtClean="0"/>
              <a:t>之后，下一个时刻环境处于不同状态</a:t>
            </a:r>
            <a:r>
              <a:rPr lang="en-US" altLang="zh-CN" dirty="0" smtClean="0">
                <a:latin typeface="Arial Narrow" panose="020B0606020202030204" pitchFamily="34" charset="0"/>
              </a:rPr>
              <a:t>s’</a:t>
            </a:r>
            <a:r>
              <a:rPr lang="zh-CN" altLang="en-US" dirty="0" smtClean="0"/>
              <a:t>的</a:t>
            </a:r>
            <a:r>
              <a:rPr lang="zh-CN" altLang="en-US" dirty="0">
                <a:latin typeface="Arial Narrow" panose="020B0606020202030204" pitchFamily="34" charset="0"/>
              </a:rPr>
              <a:t>概率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即时奖励</a:t>
            </a:r>
            <a:r>
              <a:rPr lang="zh-CN" altLang="en-US" dirty="0" smtClean="0"/>
              <a:t>：</a:t>
            </a:r>
            <a:r>
              <a:rPr lang="en-US" altLang="zh-CN" dirty="0">
                <a:latin typeface="Arial Narrow" panose="020B0606020202030204" pitchFamily="34" charset="0"/>
              </a:rPr>
              <a:t>R : S × A × </a:t>
            </a:r>
            <a:r>
              <a:rPr lang="en-US" altLang="zh-CN" dirty="0" smtClean="0">
                <a:latin typeface="Arial Narrow" panose="020B0606020202030204" pitchFamily="34" charset="0"/>
              </a:rPr>
              <a:t>S’ </a:t>
            </a:r>
            <a:r>
              <a:rPr lang="en-US" altLang="zh-CN" dirty="0">
                <a:latin typeface="Arial Narrow" panose="020B0606020202030204" pitchFamily="34" charset="0"/>
              </a:rPr>
              <a:t>→ R</a:t>
            </a:r>
            <a:r>
              <a:rPr lang="zh-CN" altLang="en-US" dirty="0" smtClean="0"/>
              <a:t>，即智能体根据当前状态做出一个动作之后，环境会反馈给智能体一个奖励，这个奖励和动作之后下一个时刻的状态有关。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8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马尔可夫决策过程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马尔可夫过程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值</a:t>
            </a:r>
            <a:r>
              <a:rPr lang="zh-CN" altLang="en-US" dirty="0"/>
              <a:t>函数：从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开始</a:t>
            </a:r>
            <a:r>
              <a:rPr lang="zh-CN" altLang="en-US" dirty="0"/>
              <a:t>，执行</a:t>
            </a:r>
            <a:r>
              <a:rPr lang="zh-CN" altLang="en-US" dirty="0" smtClean="0"/>
              <a:t>策略</a:t>
            </a:r>
            <a:r>
              <a:rPr lang="el-GR" altLang="zh-CN" dirty="0" smtClean="0"/>
              <a:t>π</a:t>
            </a:r>
            <a:r>
              <a:rPr lang="zh-CN" altLang="en-US" dirty="0" smtClean="0"/>
              <a:t>得到</a:t>
            </a:r>
            <a:r>
              <a:rPr lang="zh-CN" altLang="en-US" dirty="0"/>
              <a:t>的期望总回报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981200"/>
            <a:ext cx="5427577" cy="7620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4157133"/>
            <a:ext cx="7658099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BP</a:t>
            </a:r>
            <a:r>
              <a:rPr lang="zh-CN" altLang="en-US" smtClean="0"/>
              <a:t>来优化</a:t>
            </a:r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075662" cy="34508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0600" y="491351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Why not?</a:t>
            </a:r>
          </a:p>
          <a:p>
            <a:r>
              <a:rPr lang="en-US" altLang="zh-CN" dirty="0" smtClean="0"/>
              <a:t>Only </a:t>
            </a:r>
            <a:r>
              <a:rPr lang="en-US" altLang="zh-CN" dirty="0"/>
              <a:t>handles deterministic dynamics </a:t>
            </a:r>
            <a:endParaRPr lang="en-US" altLang="zh-CN" dirty="0" smtClean="0"/>
          </a:p>
          <a:p>
            <a:r>
              <a:rPr lang="en-US" altLang="zh-CN" dirty="0" smtClean="0"/>
              <a:t>Only </a:t>
            </a:r>
            <a:r>
              <a:rPr lang="en-US" altLang="zh-CN" dirty="0"/>
              <a:t>handles deterministic policies </a:t>
            </a:r>
            <a:endParaRPr lang="en-US" altLang="zh-CN" dirty="0" smtClean="0"/>
          </a:p>
          <a:p>
            <a:r>
              <a:rPr lang="en-US" altLang="zh-CN" dirty="0" smtClean="0"/>
              <a:t>Only </a:t>
            </a:r>
            <a:r>
              <a:rPr lang="en-US" altLang="zh-CN" dirty="0"/>
              <a:t>continuous states and actions </a:t>
            </a:r>
            <a:endParaRPr lang="en-US" altLang="zh-CN" dirty="0" smtClean="0"/>
          </a:p>
          <a:p>
            <a:r>
              <a:rPr lang="en-US" altLang="zh-CN" dirty="0" smtClean="0"/>
              <a:t>Very </a:t>
            </a:r>
            <a:r>
              <a:rPr lang="en-US" altLang="zh-CN" dirty="0"/>
              <a:t>difficult optimization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5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状态值函数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2" y="2438400"/>
            <a:ext cx="9028268" cy="3046576"/>
          </a:xfrm>
        </p:spPr>
      </p:pic>
    </p:spTree>
    <p:extLst>
      <p:ext uri="{BB962C8B-B14F-4D97-AF65-F5344CB8AC3E}">
        <p14:creationId xmlns:p14="http://schemas.microsoft.com/office/powerpoint/2010/main" val="41281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最优策略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最优策略：存在</a:t>
            </a:r>
            <a:r>
              <a:rPr lang="zh-CN" altLang="en-US" dirty="0"/>
              <a:t>一个最优的策略</a:t>
            </a:r>
            <a:r>
              <a:rPr lang="en-US" altLang="zh-CN" dirty="0" smtClean="0"/>
              <a:t>π</a:t>
            </a:r>
            <a:r>
              <a:rPr lang="en-US" altLang="zh-CN" baseline="-25000" dirty="0" smtClean="0"/>
              <a:t>∗</a:t>
            </a:r>
            <a:r>
              <a:rPr lang="en-US" altLang="zh-CN" dirty="0" smtClean="0"/>
              <a:t> </a:t>
            </a:r>
            <a:r>
              <a:rPr lang="zh-CN" altLang="en-US" dirty="0"/>
              <a:t>，其在所有状态上的期望回报</a:t>
            </a:r>
            <a:r>
              <a:rPr lang="zh-CN" altLang="en-US" dirty="0" smtClean="0"/>
              <a:t>最大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状态</a:t>
            </a:r>
            <a:r>
              <a:rPr lang="en-US" altLang="zh-CN" dirty="0"/>
              <a:t>-</a:t>
            </a:r>
            <a:r>
              <a:rPr lang="zh-CN" altLang="en-US" dirty="0"/>
              <a:t>动作值函数：即初始状态为</a:t>
            </a:r>
            <a:r>
              <a:rPr lang="en-US" altLang="zh-CN" dirty="0"/>
              <a:t>s</a:t>
            </a:r>
            <a:r>
              <a:rPr lang="zh-CN" altLang="en-US" dirty="0"/>
              <a:t>，并执行动作</a:t>
            </a:r>
            <a:r>
              <a:rPr lang="en-US" altLang="zh-CN" dirty="0"/>
              <a:t>a</a:t>
            </a:r>
            <a:r>
              <a:rPr lang="zh-CN" altLang="en-US" dirty="0"/>
              <a:t>后的所能得到的期望总</a:t>
            </a:r>
            <a:r>
              <a:rPr lang="zh-CN" altLang="en-US" dirty="0" smtClean="0"/>
              <a:t>回报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4127874" cy="100969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924491"/>
            <a:ext cx="4188075" cy="12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基于模型的强化学习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MDP</a:t>
            </a:r>
            <a:r>
              <a:rPr lang="zh-CN" altLang="en-US" dirty="0"/>
              <a:t>过程：状态转移概率</a:t>
            </a:r>
            <a:r>
              <a:rPr lang="en-US" altLang="zh-CN" dirty="0" smtClean="0"/>
              <a:t>p(s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dirty="0" smtClean="0"/>
              <a:t>|</a:t>
            </a:r>
            <a:r>
              <a:rPr lang="en-US" altLang="zh-CN" dirty="0" err="1" smtClean="0"/>
              <a:t>s,a</a:t>
            </a:r>
            <a:r>
              <a:rPr lang="en-US" altLang="zh-CN" dirty="0"/>
              <a:t>)</a:t>
            </a:r>
            <a:r>
              <a:rPr lang="zh-CN" altLang="en-US" dirty="0"/>
              <a:t>和奖励</a:t>
            </a:r>
            <a:r>
              <a:rPr lang="zh-CN" altLang="en-US" dirty="0" smtClean="0"/>
              <a:t>函数</a:t>
            </a:r>
            <a:r>
              <a:rPr lang="en-US" altLang="zh-CN" dirty="0"/>
              <a:t>R(</a:t>
            </a:r>
            <a:r>
              <a:rPr lang="en-US" altLang="zh-CN" dirty="0" err="1"/>
              <a:t>s,a,s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dirty="0" smtClean="0"/>
              <a:t> )</a:t>
            </a:r>
          </a:p>
          <a:p>
            <a:pPr lvl="1"/>
            <a:r>
              <a:rPr lang="zh-CN" altLang="en-US" dirty="0" smtClean="0"/>
              <a:t>策略迭代</a:t>
            </a:r>
            <a:endParaRPr lang="en-US" altLang="zh-CN" dirty="0" smtClean="0"/>
          </a:p>
          <a:p>
            <a:pPr lvl="1"/>
            <a:r>
              <a:rPr lang="zh-CN" altLang="en-US" dirty="0"/>
              <a:t>值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模型无关的强化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MDP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/>
              <a:t>蒙特卡罗采样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时序差分学习</a:t>
            </a:r>
          </a:p>
        </p:txBody>
      </p:sp>
    </p:spTree>
    <p:extLst>
      <p:ext uri="{BB962C8B-B14F-4D97-AF65-F5344CB8AC3E}">
        <p14:creationId xmlns:p14="http://schemas.microsoft.com/office/powerpoint/2010/main" val="1666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17613</TotalTime>
  <Words>702</Words>
  <Application>Microsoft Office PowerPoint</Application>
  <PresentationFormat>全屏显示(4:3)</PresentationFormat>
  <Paragraphs>81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华文楷体</vt:lpstr>
      <vt:lpstr>华文细黑</vt:lpstr>
      <vt:lpstr>宋体</vt:lpstr>
      <vt:lpstr>微软雅黑</vt:lpstr>
      <vt:lpstr>Arial</vt:lpstr>
      <vt:lpstr>Arial Narrow</vt:lpstr>
      <vt:lpstr>Calibri</vt:lpstr>
      <vt:lpstr>Cambria</vt:lpstr>
      <vt:lpstr>Cambria Math</vt:lpstr>
      <vt:lpstr>Helvetica</vt:lpstr>
      <vt:lpstr>Wingdings</vt:lpstr>
      <vt:lpstr>Wingdings 3</vt:lpstr>
      <vt:lpstr>Origin</vt:lpstr>
      <vt:lpstr>深度强化学习</vt:lpstr>
      <vt:lpstr>强化学习</vt:lpstr>
      <vt:lpstr>强化学习</vt:lpstr>
      <vt:lpstr>强化学习中的基本要素</vt:lpstr>
      <vt:lpstr>马尔可夫决策过程</vt:lpstr>
      <vt:lpstr>通过BP来优化</vt:lpstr>
      <vt:lpstr>状态值函数</vt:lpstr>
      <vt:lpstr>最优策略</vt:lpstr>
      <vt:lpstr>强化学习算法</vt:lpstr>
      <vt:lpstr>策略迭代</vt:lpstr>
      <vt:lpstr>值迭代</vt:lpstr>
      <vt:lpstr>蒙特卡罗采样方法</vt:lpstr>
      <vt:lpstr>ϵ-贪心法</vt:lpstr>
      <vt:lpstr>时序差分学习方法</vt:lpstr>
      <vt:lpstr>SARSA算法</vt:lpstr>
      <vt:lpstr>Q学习算法</vt:lpstr>
      <vt:lpstr>深度强化学习</vt:lpstr>
      <vt:lpstr>基于值函数的深度强化学习</vt:lpstr>
      <vt:lpstr>深度Q网络</vt:lpstr>
      <vt:lpstr>基于策略函数的深度强化学习</vt:lpstr>
      <vt:lpstr>策略梯度（Policy Gradient）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1736</cp:revision>
  <dcterms:created xsi:type="dcterms:W3CDTF">2009-03-19T21:17:53Z</dcterms:created>
  <dcterms:modified xsi:type="dcterms:W3CDTF">2018-06-07T05:22:11Z</dcterms:modified>
</cp:coreProperties>
</file>