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4" r:id="rId8"/>
    <p:sldId id="265" r:id="rId9"/>
    <p:sldId id="263" r:id="rId10"/>
    <p:sldId id="262" r:id="rId11"/>
    <p:sldId id="269" r:id="rId12"/>
    <p:sldId id="268" r:id="rId13"/>
    <p:sldId id="270" r:id="rId14"/>
    <p:sldId id="271" r:id="rId15"/>
    <p:sldId id="272" r:id="rId16"/>
    <p:sldId id="266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ECFD-4656-A94B-8E9E-E0247BFAA2D4}" type="datetimeFigureOut">
              <a:rPr lang="en-US" smtClean="0"/>
              <a:t>6/13/13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3D01-CA22-5F45-A397-EFB49BF4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stropy.io/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a-www.harvard.edu/saord/ds9/site/Download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p-installer.org/en/latest/installing.html%23python-os-support" TargetMode="External"/><Relationship Id="rId3" Type="http://schemas.openxmlformats.org/officeDocument/2006/relationships/hyperlink" Target="http:///astropy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www.astropy.org</a:t>
            </a:r>
            <a:endParaRPr lang="en-US" dirty="0" smtClean="0"/>
          </a:p>
          <a:p>
            <a:r>
              <a:rPr lang="en-US" dirty="0" smtClean="0"/>
              <a:t>Well-organized community effort to create a vetted, well-documented set of astronomical libraries for python</a:t>
            </a:r>
          </a:p>
          <a:p>
            <a:pPr lvl="1"/>
            <a:r>
              <a:rPr lang="en-US" dirty="0" smtClean="0"/>
              <a:t>Will ultimately be like </a:t>
            </a:r>
            <a:r>
              <a:rPr lang="en-US" dirty="0" err="1" smtClean="0"/>
              <a:t>idlastro</a:t>
            </a:r>
            <a:r>
              <a:rPr lang="en-US" dirty="0" smtClean="0"/>
              <a:t> for IDL on steroids</a:t>
            </a:r>
          </a:p>
          <a:p>
            <a:pPr lvl="1"/>
            <a:r>
              <a:rPr lang="en-US" dirty="0" smtClean="0"/>
              <a:t>Currently at version 0.2.3</a:t>
            </a:r>
          </a:p>
          <a:p>
            <a:pPr lvl="1"/>
            <a:r>
              <a:rPr lang="en-US" dirty="0" smtClean="0"/>
              <a:t>Python + </a:t>
            </a:r>
            <a:r>
              <a:rPr lang="en-US" dirty="0" err="1" smtClean="0"/>
              <a:t>numpy</a:t>
            </a:r>
            <a:r>
              <a:rPr lang="en-US" dirty="0" smtClean="0"/>
              <a:t> + </a:t>
            </a:r>
            <a:r>
              <a:rPr lang="en-US" dirty="0" err="1" smtClean="0"/>
              <a:t>matplotlib</a:t>
            </a:r>
            <a:r>
              <a:rPr lang="en-US" dirty="0" smtClean="0"/>
              <a:t> + </a:t>
            </a:r>
            <a:r>
              <a:rPr lang="en-US" dirty="0" err="1" smtClean="0"/>
              <a:t>astrolib</a:t>
            </a:r>
            <a:r>
              <a:rPr lang="en-US" dirty="0" smtClean="0"/>
              <a:t> is a fairly complete, free alternative to IDL</a:t>
            </a:r>
          </a:p>
          <a:p>
            <a:r>
              <a:rPr lang="en-US" dirty="0" smtClean="0"/>
              <a:t>Main leaders are Erik </a:t>
            </a:r>
            <a:r>
              <a:rPr lang="en-US" dirty="0" err="1" smtClean="0"/>
              <a:t>Tollerud</a:t>
            </a:r>
            <a:r>
              <a:rPr lang="en-US" dirty="0" smtClean="0"/>
              <a:t> (Yale), Thomas </a:t>
            </a:r>
            <a:r>
              <a:rPr lang="en-US" dirty="0" err="1" smtClean="0"/>
              <a:t>Robitaille</a:t>
            </a:r>
            <a:r>
              <a:rPr lang="en-US" dirty="0" smtClean="0"/>
              <a:t> (MPIA), Perry Greenfield (</a:t>
            </a:r>
            <a:r>
              <a:rPr lang="en-US" dirty="0" err="1" smtClean="0"/>
              <a:t>STSci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Perry Greenfield is the software lead at </a:t>
            </a:r>
            <a:r>
              <a:rPr lang="en-US" dirty="0" err="1" smtClean="0"/>
              <a:t>STSci</a:t>
            </a:r>
            <a:r>
              <a:rPr lang="en-US" dirty="0" smtClean="0"/>
              <a:t>, has </a:t>
            </a:r>
            <a:r>
              <a:rPr lang="en-US" dirty="0" err="1" smtClean="0"/>
              <a:t>STSci</a:t>
            </a:r>
            <a:r>
              <a:rPr lang="en-US" dirty="0" smtClean="0"/>
              <a:t> programmers contributing</a:t>
            </a:r>
          </a:p>
          <a:p>
            <a:pPr lvl="1"/>
            <a:r>
              <a:rPr lang="en-US" dirty="0" smtClean="0"/>
              <a:t>Paper on </a:t>
            </a:r>
            <a:r>
              <a:rPr lang="en-US" dirty="0" err="1" smtClean="0"/>
              <a:t>AstroPy</a:t>
            </a:r>
            <a:r>
              <a:rPr lang="en-US" dirty="0" smtClean="0"/>
              <a:t> submitted two days ago (to A&amp;A)!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2" y="274637"/>
            <a:ext cx="2442308" cy="19527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852618" y="0"/>
            <a:ext cx="6174154" cy="692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Define a quantity from scalars and units:</a:t>
            </a:r>
          </a:p>
          <a:p>
            <a:r>
              <a:rPr lang="en-US" sz="1600" dirty="0">
                <a:latin typeface="Courier"/>
                <a:cs typeface="Courier"/>
              </a:rPr>
              <a:t>&gt;&gt;&gt; from </a:t>
            </a:r>
            <a:r>
              <a:rPr lang="en-US" sz="1600" dirty="0" err="1">
                <a:latin typeface="Courier"/>
                <a:cs typeface="Courier"/>
              </a:rPr>
              <a:t>astropy</a:t>
            </a:r>
            <a:r>
              <a:rPr lang="en-US" sz="1600" dirty="0">
                <a:latin typeface="Courier"/>
                <a:cs typeface="Courier"/>
              </a:rPr>
              <a:t> import units as u</a:t>
            </a:r>
          </a:p>
          <a:p>
            <a:r>
              <a:rPr lang="en-US" sz="1600" dirty="0">
                <a:latin typeface="Courier"/>
                <a:cs typeface="Courier"/>
              </a:rPr>
              <a:t>&gt;&gt;&gt; 15.1 * </a:t>
            </a:r>
            <a:r>
              <a:rPr lang="en-US" sz="1600" dirty="0" err="1">
                <a:latin typeface="Courier"/>
                <a:cs typeface="Courier"/>
              </a:rPr>
              <a:t>u.m</a:t>
            </a:r>
            <a:r>
              <a:rPr lang="en-US" sz="1600" dirty="0">
                <a:latin typeface="Courier"/>
                <a:cs typeface="Courier"/>
              </a:rPr>
              <a:t> / </a:t>
            </a:r>
            <a:r>
              <a:rPr lang="en-US" sz="1600" dirty="0" err="1">
                <a:latin typeface="Courier"/>
                <a:cs typeface="Courier"/>
              </a:rPr>
              <a:t>u.s</a:t>
            </a:r>
            <a:endParaRPr lang="en-US" sz="1600" dirty="0">
              <a:latin typeface="Courier"/>
              <a:cs typeface="Courier"/>
            </a:endParaRP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15.1 m / s&gt;</a:t>
            </a:r>
          </a:p>
          <a:p>
            <a:r>
              <a:rPr lang="cs-CZ" sz="1600" dirty="0" err="1"/>
              <a:t>Convert</a:t>
            </a:r>
            <a:r>
              <a:rPr lang="cs-CZ" sz="1600" dirty="0"/>
              <a:t> a distance:</a:t>
            </a:r>
          </a:p>
          <a:p>
            <a:r>
              <a:rPr lang="cs-CZ" sz="1600" dirty="0">
                <a:latin typeface="Courier"/>
                <a:cs typeface="Courier"/>
              </a:rPr>
              <a:t>&gt;&gt;&gt; (1.15e13 * </a:t>
            </a:r>
            <a:r>
              <a:rPr lang="cs-CZ" sz="1600" dirty="0" err="1">
                <a:latin typeface="Courier"/>
                <a:cs typeface="Courier"/>
              </a:rPr>
              <a:t>u.km</a:t>
            </a:r>
            <a:r>
              <a:rPr lang="cs-CZ" sz="1600" dirty="0">
                <a:latin typeface="Courier"/>
                <a:cs typeface="Courier"/>
              </a:rPr>
              <a:t>).to(</a:t>
            </a:r>
            <a:r>
              <a:rPr lang="cs-CZ" sz="1600" dirty="0" err="1">
                <a:latin typeface="Courier"/>
                <a:cs typeface="Courier"/>
              </a:rPr>
              <a:t>u.pc</a:t>
            </a:r>
            <a:r>
              <a:rPr lang="cs-CZ" sz="1600" dirty="0">
                <a:latin typeface="Courier"/>
                <a:cs typeface="Courier"/>
              </a:rPr>
              <a:t>)</a:t>
            </a: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0.372689618289 </a:t>
            </a:r>
            <a:r>
              <a:rPr lang="cs-CZ" sz="1600" dirty="0" err="1"/>
              <a:t>pc</a:t>
            </a:r>
            <a:r>
              <a:rPr lang="cs-CZ" sz="1600" dirty="0"/>
              <a:t>&gt;</a:t>
            </a:r>
          </a:p>
          <a:p>
            <a:r>
              <a:rPr lang="cs-CZ" sz="1600" dirty="0"/>
              <a:t>Make use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unit </a:t>
            </a:r>
            <a:r>
              <a:rPr lang="cs-CZ" sz="1600" dirty="0" err="1"/>
              <a:t>equivalencies</a:t>
            </a:r>
            <a:r>
              <a:rPr lang="cs-CZ" sz="1600" dirty="0"/>
              <a:t>:</a:t>
            </a:r>
          </a:p>
          <a:p>
            <a:r>
              <a:rPr lang="it-IT" sz="1600" dirty="0">
                <a:latin typeface="Courier"/>
                <a:cs typeface="Courier"/>
              </a:rPr>
              <a:t>&gt;&gt;&gt; e = 130. * </a:t>
            </a:r>
            <a:r>
              <a:rPr lang="it-IT" sz="1600" dirty="0" err="1">
                <a:latin typeface="Courier"/>
                <a:cs typeface="Courier"/>
              </a:rPr>
              <a:t>u.eV</a:t>
            </a:r>
            <a:endParaRPr lang="it-IT" sz="1600" dirty="0">
              <a:latin typeface="Courier"/>
              <a:cs typeface="Courier"/>
            </a:endParaRPr>
          </a:p>
          <a:p>
            <a:r>
              <a:rPr lang="it-IT" sz="1600" dirty="0">
                <a:latin typeface="Courier"/>
                <a:cs typeface="Courier"/>
              </a:rPr>
              <a:t>&gt;&gt;&gt; </a:t>
            </a:r>
            <a:r>
              <a:rPr lang="it-IT" sz="1600" dirty="0" err="1">
                <a:latin typeface="Courier"/>
                <a:cs typeface="Courier"/>
              </a:rPr>
              <a:t>e.to</a:t>
            </a:r>
            <a:r>
              <a:rPr lang="it-IT" sz="1600" dirty="0">
                <a:latin typeface="Courier"/>
                <a:cs typeface="Courier"/>
              </a:rPr>
              <a:t>(</a:t>
            </a:r>
            <a:r>
              <a:rPr lang="it-IT" sz="1600" dirty="0" err="1">
                <a:latin typeface="Courier"/>
                <a:cs typeface="Courier"/>
              </a:rPr>
              <a:t>u.Angstrom</a:t>
            </a:r>
            <a:r>
              <a:rPr lang="it-IT" sz="1600" dirty="0">
                <a:latin typeface="Courier"/>
                <a:cs typeface="Courier"/>
              </a:rPr>
              <a:t>, </a:t>
            </a:r>
            <a:r>
              <a:rPr lang="it-IT" sz="1600" dirty="0" err="1">
                <a:latin typeface="Courier"/>
                <a:cs typeface="Courier"/>
              </a:rPr>
              <a:t>equivalencies</a:t>
            </a:r>
            <a:r>
              <a:rPr lang="it-IT" sz="1600" dirty="0">
                <a:latin typeface="Courier"/>
                <a:cs typeface="Courier"/>
              </a:rPr>
              <a:t>=</a:t>
            </a:r>
            <a:r>
              <a:rPr lang="it-IT" sz="1600" dirty="0" err="1">
                <a:latin typeface="Courier"/>
                <a:cs typeface="Courier"/>
              </a:rPr>
              <a:t>u.spectral</a:t>
            </a:r>
            <a:r>
              <a:rPr lang="it-IT" sz="1600" dirty="0">
                <a:latin typeface="Courier"/>
                <a:cs typeface="Courier"/>
              </a:rPr>
              <a:t>())</a:t>
            </a: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95.37245609234003 </a:t>
            </a:r>
            <a:r>
              <a:rPr lang="cs-CZ" sz="1600" dirty="0" err="1"/>
              <a:t>Angstrom</a:t>
            </a:r>
            <a:r>
              <a:rPr lang="cs-CZ" sz="1600" dirty="0"/>
              <a:t>&gt;</a:t>
            </a:r>
          </a:p>
          <a:p>
            <a:r>
              <a:rPr lang="cs-CZ" sz="1600" dirty="0" err="1"/>
              <a:t>Combine</a:t>
            </a:r>
            <a:r>
              <a:rPr lang="cs-CZ" sz="1600" dirty="0"/>
              <a:t> </a:t>
            </a:r>
            <a:r>
              <a:rPr lang="cs-CZ" sz="1600" dirty="0" err="1"/>
              <a:t>quantities</a:t>
            </a:r>
            <a:r>
              <a:rPr lang="cs-CZ" sz="1600" dirty="0"/>
              <a:t>:</a:t>
            </a:r>
          </a:p>
          <a:p>
            <a:r>
              <a:rPr lang="fr-FR" sz="1600" dirty="0">
                <a:latin typeface="Courier"/>
                <a:cs typeface="Courier"/>
              </a:rPr>
              <a:t>&gt;&gt;&gt; x = 1.4e11 * </a:t>
            </a:r>
            <a:r>
              <a:rPr lang="fr-FR" sz="1600" dirty="0" err="1">
                <a:latin typeface="Courier"/>
                <a:cs typeface="Courier"/>
              </a:rPr>
              <a:t>u.km</a:t>
            </a:r>
            <a:r>
              <a:rPr lang="fr-FR" sz="1600" dirty="0">
                <a:latin typeface="Courier"/>
                <a:cs typeface="Courier"/>
              </a:rPr>
              <a:t> / (0.7 * </a:t>
            </a:r>
            <a:r>
              <a:rPr lang="fr-FR" sz="1600" dirty="0" err="1">
                <a:latin typeface="Courier"/>
                <a:cs typeface="Courier"/>
              </a:rPr>
              <a:t>u.Myr</a:t>
            </a:r>
            <a:r>
              <a:rPr lang="fr-FR" sz="1600" dirty="0">
                <a:latin typeface="Courier"/>
                <a:cs typeface="Courier"/>
              </a:rPr>
              <a:t>)</a:t>
            </a:r>
          </a:p>
          <a:p>
            <a:r>
              <a:rPr lang="fr-FR" sz="1600" dirty="0">
                <a:latin typeface="Courier"/>
                <a:cs typeface="Courier"/>
              </a:rPr>
              <a:t>&gt;&gt;&gt; x</a:t>
            </a:r>
          </a:p>
          <a:p>
            <a:r>
              <a:rPr lang="fr-FR" sz="1600" dirty="0"/>
              <a:t>&lt;</a:t>
            </a:r>
            <a:r>
              <a:rPr lang="fr-FR" sz="1600" dirty="0" err="1"/>
              <a:t>Quantity</a:t>
            </a:r>
            <a:r>
              <a:rPr lang="fr-FR" sz="1600" dirty="0"/>
              <a:t> 2e+11 km / </a:t>
            </a:r>
            <a:r>
              <a:rPr lang="fr-FR" sz="1600" dirty="0" err="1"/>
              <a:t>Myr</a:t>
            </a:r>
            <a:r>
              <a:rPr lang="fr-FR" sz="1600" dirty="0"/>
              <a:t>&gt;</a:t>
            </a:r>
          </a:p>
          <a:p>
            <a:r>
              <a:rPr lang="fr-FR" sz="1600" dirty="0" err="1"/>
              <a:t>Convert</a:t>
            </a:r>
            <a:r>
              <a:rPr lang="fr-FR" sz="1600" dirty="0"/>
              <a:t> to SI and CGS </a:t>
            </a:r>
            <a:r>
              <a:rPr lang="fr-FR" sz="1600" dirty="0" err="1"/>
              <a:t>units</a:t>
            </a:r>
            <a:r>
              <a:rPr lang="fr-FR" sz="1600" dirty="0"/>
              <a:t>:</a:t>
            </a:r>
          </a:p>
          <a:p>
            <a:r>
              <a:rPr lang="fr-FR" sz="1600" dirty="0">
                <a:latin typeface="Courier"/>
                <a:cs typeface="Courier"/>
              </a:rPr>
              <a:t>&gt;&gt;&gt; </a:t>
            </a:r>
            <a:r>
              <a:rPr lang="fr-FR" sz="1600" dirty="0" err="1">
                <a:latin typeface="Courier"/>
                <a:cs typeface="Courier"/>
              </a:rPr>
              <a:t>x.si</a:t>
            </a:r>
            <a:endParaRPr lang="fr-FR" sz="1600" dirty="0">
              <a:latin typeface="Courier"/>
              <a:cs typeface="Courier"/>
            </a:endParaRP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6.33761756281 m / s&gt;</a:t>
            </a:r>
          </a:p>
          <a:p>
            <a:r>
              <a:rPr lang="cs-CZ" sz="1600" dirty="0">
                <a:latin typeface="Courier"/>
                <a:cs typeface="Courier"/>
              </a:rPr>
              <a:t>&gt;&gt;&gt; </a:t>
            </a:r>
            <a:r>
              <a:rPr lang="cs-CZ" sz="1600" dirty="0" err="1">
                <a:latin typeface="Courier"/>
                <a:cs typeface="Courier"/>
              </a:rPr>
              <a:t>x.cgs</a:t>
            </a:r>
            <a:endParaRPr lang="cs-CZ" sz="1600" dirty="0">
              <a:latin typeface="Courier"/>
              <a:cs typeface="Courier"/>
            </a:endParaRP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633.761756281 cm / s&gt;</a:t>
            </a:r>
          </a:p>
          <a:p>
            <a:r>
              <a:rPr lang="cs-CZ" sz="1600" dirty="0"/>
              <a:t>Use </a:t>
            </a:r>
            <a:r>
              <a:rPr lang="cs-CZ" sz="1600" dirty="0" err="1"/>
              <a:t>units</a:t>
            </a:r>
            <a:r>
              <a:rPr lang="cs-CZ" sz="1600" dirty="0"/>
              <a:t> </a:t>
            </a:r>
            <a:r>
              <a:rPr lang="cs-CZ" sz="1600" dirty="0" err="1"/>
              <a:t>with</a:t>
            </a:r>
            <a:r>
              <a:rPr lang="cs-CZ" sz="1600" dirty="0"/>
              <a:t> </a:t>
            </a:r>
            <a:r>
              <a:rPr lang="cs-CZ" sz="1600" dirty="0" err="1"/>
              <a:t>NumPy</a:t>
            </a:r>
            <a:r>
              <a:rPr lang="cs-CZ" sz="1600" dirty="0"/>
              <a:t> </a:t>
            </a:r>
            <a:r>
              <a:rPr lang="cs-CZ" sz="1600" dirty="0" err="1"/>
              <a:t>arrays</a:t>
            </a:r>
            <a:endParaRPr lang="cs-CZ" sz="1600" dirty="0"/>
          </a:p>
          <a:p>
            <a:r>
              <a:rPr lang="cs-CZ" sz="1600" dirty="0">
                <a:latin typeface="Courier"/>
                <a:cs typeface="Courier"/>
              </a:rPr>
              <a:t>&gt;&gt;&gt; import </a:t>
            </a:r>
            <a:r>
              <a:rPr lang="cs-CZ" sz="1600" dirty="0" err="1">
                <a:latin typeface="Courier"/>
                <a:cs typeface="Courier"/>
              </a:rPr>
              <a:t>numpy</a:t>
            </a:r>
            <a:r>
              <a:rPr lang="cs-CZ" sz="1600" dirty="0">
                <a:latin typeface="Courier"/>
                <a:cs typeface="Courier"/>
              </a:rPr>
              <a:t> as </a:t>
            </a:r>
            <a:r>
              <a:rPr lang="cs-CZ" sz="1600" dirty="0" err="1">
                <a:latin typeface="Courier"/>
                <a:cs typeface="Courier"/>
              </a:rPr>
              <a:t>np</a:t>
            </a:r>
            <a:endParaRPr lang="cs-CZ" sz="1600" dirty="0">
              <a:latin typeface="Courier"/>
              <a:cs typeface="Courier"/>
            </a:endParaRPr>
          </a:p>
          <a:p>
            <a:r>
              <a:rPr lang="pl-PL" sz="1600" dirty="0">
                <a:latin typeface="Courier"/>
                <a:cs typeface="Courier"/>
              </a:rPr>
              <a:t>&gt;&gt;&gt; d = </a:t>
            </a:r>
            <a:r>
              <a:rPr lang="pl-PL" sz="1600" dirty="0" err="1">
                <a:latin typeface="Courier"/>
                <a:cs typeface="Courier"/>
              </a:rPr>
              <a:t>np.array</a:t>
            </a:r>
            <a:r>
              <a:rPr lang="pl-PL" sz="1600" dirty="0">
                <a:latin typeface="Courier"/>
                <a:cs typeface="Courier"/>
              </a:rPr>
              <a:t>([1, 2, 3, 4]) * </a:t>
            </a:r>
            <a:r>
              <a:rPr lang="pl-PL" sz="1600" dirty="0" err="1">
                <a:latin typeface="Courier"/>
                <a:cs typeface="Courier"/>
              </a:rPr>
              <a:t>u.m</a:t>
            </a:r>
            <a:endParaRPr lang="pl-PL" sz="1600" dirty="0">
              <a:latin typeface="Courier"/>
              <a:cs typeface="Courier"/>
            </a:endParaRPr>
          </a:p>
          <a:p>
            <a:r>
              <a:rPr lang="pl-PL" sz="1600" dirty="0">
                <a:latin typeface="Courier"/>
                <a:cs typeface="Courier"/>
              </a:rPr>
              <a:t>&gt;&gt;&gt; </a:t>
            </a:r>
            <a:r>
              <a:rPr lang="pl-PL" sz="1600" dirty="0" err="1">
                <a:latin typeface="Courier"/>
                <a:cs typeface="Courier"/>
              </a:rPr>
              <a:t>d.to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u.cm</a:t>
            </a:r>
            <a:r>
              <a:rPr lang="pl-PL" sz="1600" dirty="0">
                <a:latin typeface="Courier"/>
                <a:cs typeface="Courier"/>
              </a:rPr>
              <a:t>)</a:t>
            </a: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[ 100. 200. 300. 400.] cm&gt;</a:t>
            </a:r>
          </a:p>
          <a:p>
            <a:r>
              <a:rPr lang="cs-CZ" sz="1600" dirty="0">
                <a:latin typeface="Courier"/>
                <a:cs typeface="Courier"/>
              </a:rPr>
              <a:t>&gt;&gt;&gt; d * 1. / 50. * </a:t>
            </a:r>
            <a:r>
              <a:rPr lang="cs-CZ" sz="1600" dirty="0" err="1">
                <a:latin typeface="Courier"/>
                <a:cs typeface="Courier"/>
              </a:rPr>
              <a:t>u.s</a:t>
            </a:r>
            <a:r>
              <a:rPr lang="cs-CZ" sz="1600" dirty="0">
                <a:latin typeface="Courier"/>
                <a:cs typeface="Courier"/>
              </a:rPr>
              <a:t> ** -1</a:t>
            </a:r>
          </a:p>
          <a:p>
            <a:r>
              <a:rPr lang="cs-CZ" sz="1600" dirty="0"/>
              <a:t>&lt;</a:t>
            </a:r>
            <a:r>
              <a:rPr lang="cs-CZ" sz="1600" dirty="0" err="1"/>
              <a:t>Quantity</a:t>
            </a:r>
            <a:r>
              <a:rPr lang="cs-CZ" sz="1600" dirty="0"/>
              <a:t> [ 2. 4. 6. 8.] cm / s&gt;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517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in an HST FITS image</a:t>
            </a:r>
          </a:p>
          <a:p>
            <a:r>
              <a:rPr lang="en-US" dirty="0" smtClean="0"/>
              <a:t>Display it</a:t>
            </a:r>
          </a:p>
          <a:p>
            <a:r>
              <a:rPr lang="en-US" dirty="0" smtClean="0"/>
              <a:t>Convert galaxy center position in RA/Dec. to pixel coordinates</a:t>
            </a:r>
          </a:p>
          <a:p>
            <a:r>
              <a:rPr lang="en-US" dirty="0" smtClean="0"/>
              <a:t>Display only small region around center</a:t>
            </a:r>
          </a:p>
          <a:p>
            <a:r>
              <a:rPr lang="en-US" dirty="0" smtClean="0"/>
              <a:t>Plot pixel values in a cut through the center</a:t>
            </a:r>
          </a:p>
          <a:p>
            <a:r>
              <a:rPr lang="en-US" dirty="0" smtClean="0"/>
              <a:t>Extra (with pyds9 also installed):</a:t>
            </a:r>
          </a:p>
          <a:p>
            <a:pPr lvl="1"/>
            <a:r>
              <a:rPr lang="en-US" dirty="0" smtClean="0"/>
              <a:t>Send image to DS9</a:t>
            </a:r>
          </a:p>
          <a:p>
            <a:pPr lvl="1"/>
            <a:r>
              <a:rPr lang="en-US" dirty="0" smtClean="0"/>
              <a:t>Send box region to DS9 corresponding to displayed central region</a:t>
            </a:r>
          </a:p>
        </p:txBody>
      </p:sp>
    </p:spTree>
    <p:extLst>
      <p:ext uri="{BB962C8B-B14F-4D97-AF65-F5344CB8AC3E}">
        <p14:creationId xmlns:p14="http://schemas.microsoft.com/office/powerpoint/2010/main" val="321875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82" y="0"/>
            <a:ext cx="5159217" cy="886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and Display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230" y="969892"/>
            <a:ext cx="8524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u="sng" dirty="0">
                <a:latin typeface="Courier"/>
                <a:cs typeface="Courier"/>
                <a:hlinkClick r:id="rId2"/>
              </a:rPr>
              <a:t>astropy.io import fits as pyfits</a:t>
            </a: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matplotlib.pyplot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plt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 = </a:t>
            </a:r>
            <a:r>
              <a:rPr lang="en-US" dirty="0" err="1">
                <a:latin typeface="Courier"/>
                <a:cs typeface="Courier"/>
              </a:rPr>
              <a:t>pyfits.open</a:t>
            </a:r>
            <a:r>
              <a:rPr lang="en-US" dirty="0">
                <a:latin typeface="Courier"/>
                <a:cs typeface="Courier"/>
              </a:rPr>
              <a:t>("HST_10915_98_ACS_WFC_F814W_drz.fits")</a:t>
            </a:r>
          </a:p>
          <a:p>
            <a:r>
              <a:rPr lang="is-IS" dirty="0">
                <a:latin typeface="Courier"/>
                <a:cs typeface="Courier"/>
              </a:rPr>
              <a:t>im = f[1].data</a:t>
            </a:r>
          </a:p>
          <a:p>
            <a:r>
              <a:rPr lang="en-US" dirty="0">
                <a:latin typeface="Courier"/>
                <a:cs typeface="Courier"/>
              </a:rPr>
              <a:t>h = f[1].header</a:t>
            </a:r>
          </a:p>
          <a:p>
            <a:r>
              <a:rPr lang="en-US" dirty="0" err="1">
                <a:latin typeface="Courier"/>
                <a:cs typeface="Courier"/>
              </a:rPr>
              <a:t>imgplot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plt.imshow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imgplot.set_cmap</a:t>
            </a:r>
            <a:r>
              <a:rPr lang="en-US" dirty="0">
                <a:latin typeface="Courier"/>
                <a:cs typeface="Courier"/>
              </a:rPr>
              <a:t>("Greys")</a:t>
            </a:r>
          </a:p>
          <a:p>
            <a:r>
              <a:rPr lang="en-US" dirty="0" err="1">
                <a:latin typeface="Courier"/>
                <a:cs typeface="Courier"/>
              </a:rPr>
              <a:t>imgplot.set_clim</a:t>
            </a:r>
            <a:r>
              <a:rPr lang="en-US" dirty="0">
                <a:latin typeface="Courier"/>
                <a:cs typeface="Courier"/>
              </a:rPr>
              <a:t>(0, 10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</a:t>
            </a:r>
            <a:r>
              <a:rPr lang="en-US" dirty="0" err="1" smtClean="0">
                <a:latin typeface="Courier"/>
                <a:cs typeface="Courier"/>
              </a:rPr>
              <a:t>lt.show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6" name="Picture 5" descr="hst-fullimg-lin0-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06" t="6589" r="13457" b="3535"/>
          <a:stretch/>
        </p:blipFill>
        <p:spPr>
          <a:xfrm>
            <a:off x="4071839" y="1926571"/>
            <a:ext cx="5314052" cy="493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517" y="4635827"/>
            <a:ext cx="32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images display upside</a:t>
            </a:r>
            <a:r>
              <a:rPr lang="en-US" dirty="0"/>
              <a:t> </a:t>
            </a:r>
            <a:r>
              <a:rPr lang="en-US" dirty="0" smtClean="0"/>
              <a:t>down (odds are there is a way around this I haven’t found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552"/>
          </a:xfrm>
        </p:spPr>
        <p:txBody>
          <a:bodyPr>
            <a:normAutofit/>
          </a:bodyPr>
          <a:lstStyle/>
          <a:p>
            <a:r>
              <a:rPr lang="en-US" sz="2800" dirty="0"/>
              <a:t>Convert galaxy center position to </a:t>
            </a:r>
            <a:r>
              <a:rPr lang="en-US" sz="2800" dirty="0" smtClean="0"/>
              <a:t>pixels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62049" y="1997839"/>
            <a:ext cx="8607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astropy.coordinates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coords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 = </a:t>
            </a:r>
            <a:r>
              <a:rPr lang="en-US" dirty="0" err="1">
                <a:latin typeface="Courier"/>
                <a:cs typeface="Courier"/>
              </a:rPr>
              <a:t>coords.ICRSCoordinates.from_name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ngc</a:t>
            </a:r>
            <a:r>
              <a:rPr lang="en-US" dirty="0">
                <a:latin typeface="Courier"/>
                <a:cs typeface="Courier"/>
              </a:rPr>
              <a:t> 253")</a:t>
            </a:r>
          </a:p>
          <a:p>
            <a:r>
              <a:rPr lang="nl-NL" dirty="0">
                <a:latin typeface="Courier"/>
                <a:cs typeface="Courier"/>
              </a:rPr>
              <a:t># &lt;</a:t>
            </a:r>
            <a:r>
              <a:rPr lang="nl-NL" dirty="0" err="1">
                <a:latin typeface="Courier"/>
                <a:cs typeface="Courier"/>
              </a:rPr>
              <a:t>ICRSCoordinates</a:t>
            </a:r>
            <a:r>
              <a:rPr lang="nl-NL" dirty="0">
                <a:latin typeface="Courier"/>
                <a:cs typeface="Courier"/>
              </a:rPr>
              <a:t> RA=11.88833 </a:t>
            </a:r>
            <a:r>
              <a:rPr lang="nl-NL" dirty="0" err="1">
                <a:latin typeface="Courier"/>
                <a:cs typeface="Courier"/>
              </a:rPr>
              <a:t>deg</a:t>
            </a:r>
            <a:r>
              <a:rPr lang="nl-NL" dirty="0">
                <a:latin typeface="Courier"/>
                <a:cs typeface="Courier"/>
              </a:rPr>
              <a:t>, Dec=-25.28806 </a:t>
            </a:r>
            <a:r>
              <a:rPr lang="nl-NL" dirty="0" err="1">
                <a:latin typeface="Courier"/>
                <a:cs typeface="Courier"/>
              </a:rPr>
              <a:t>deg</a:t>
            </a:r>
            <a:r>
              <a:rPr lang="nl-NL" dirty="0">
                <a:latin typeface="Courier"/>
                <a:cs typeface="Courier"/>
              </a:rPr>
              <a:t>&gt;</a:t>
            </a:r>
          </a:p>
          <a:p>
            <a:r>
              <a:rPr lang="nl-NL" dirty="0">
                <a:latin typeface="Courier"/>
                <a:cs typeface="Courier"/>
              </a:rPr>
              <a:t>import </a:t>
            </a:r>
            <a:r>
              <a:rPr lang="nl-NL" dirty="0" err="1">
                <a:latin typeface="Courier"/>
                <a:cs typeface="Courier"/>
              </a:rPr>
              <a:t>astropy.wcs</a:t>
            </a:r>
            <a:r>
              <a:rPr lang="nl-NL" dirty="0">
                <a:latin typeface="Courier"/>
                <a:cs typeface="Courier"/>
              </a:rPr>
              <a:t> as </a:t>
            </a:r>
            <a:r>
              <a:rPr lang="nl-NL" dirty="0" err="1">
                <a:latin typeface="Courier"/>
                <a:cs typeface="Courier"/>
              </a:rPr>
              <a:t>wcs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 err="1">
                <a:latin typeface="Courier"/>
                <a:cs typeface="Courier"/>
              </a:rPr>
              <a:t>pixcrds</a:t>
            </a:r>
            <a:r>
              <a:rPr lang="nl-NL" dirty="0">
                <a:latin typeface="Courier"/>
                <a:cs typeface="Courier"/>
              </a:rPr>
              <a:t> = w.wcs_world2pix([[</a:t>
            </a:r>
            <a:r>
              <a:rPr lang="nl-NL" dirty="0" err="1">
                <a:latin typeface="Courier"/>
                <a:cs typeface="Courier"/>
              </a:rPr>
              <a:t>m.ra.degrees</a:t>
            </a:r>
            <a:r>
              <a:rPr lang="nl-NL" dirty="0">
                <a:latin typeface="Courier"/>
                <a:cs typeface="Courier"/>
              </a:rPr>
              <a:t>, </a:t>
            </a:r>
            <a:r>
              <a:rPr lang="nl-NL" dirty="0" err="1">
                <a:latin typeface="Courier"/>
                <a:cs typeface="Courier"/>
              </a:rPr>
              <a:t>m.dec.degrees</a:t>
            </a:r>
            <a:r>
              <a:rPr lang="nl-NL" dirty="0">
                <a:latin typeface="Courier"/>
                <a:cs typeface="Courier"/>
              </a:rPr>
              <a:t>]], 1) # 1 = FITS </a:t>
            </a:r>
            <a:r>
              <a:rPr lang="nl-NL" dirty="0" err="1">
                <a:latin typeface="Courier"/>
                <a:cs typeface="Courier"/>
              </a:rPr>
              <a:t>rather</a:t>
            </a:r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than</a:t>
            </a:r>
            <a:r>
              <a:rPr lang="nl-NL" dirty="0">
                <a:latin typeface="Courier"/>
                <a:cs typeface="Courier"/>
              </a:rPr>
              <a:t> C </a:t>
            </a:r>
            <a:r>
              <a:rPr lang="nl-NL" dirty="0" err="1">
                <a:latin typeface="Courier"/>
                <a:cs typeface="Courier"/>
              </a:rPr>
              <a:t>convention</a:t>
            </a:r>
            <a:r>
              <a:rPr lang="nl-NL" dirty="0">
                <a:latin typeface="Courier"/>
                <a:cs typeface="Courier"/>
              </a:rPr>
              <a:t>)</a:t>
            </a:r>
          </a:p>
          <a:p>
            <a:r>
              <a:rPr lang="nl-NL" dirty="0" err="1">
                <a:latin typeface="Courier"/>
                <a:cs typeface="Courier"/>
              </a:rPr>
              <a:t>x,y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pixcrds</a:t>
            </a:r>
            <a:r>
              <a:rPr lang="nl-NL" dirty="0">
                <a:latin typeface="Courier"/>
                <a:cs typeface="Courier"/>
              </a:rPr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5237" y="1572150"/>
            <a:ext cx="252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Gets name from SIMBAD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20823" y="1997839"/>
            <a:ext cx="564414" cy="340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" y="42976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In [188]: print </a:t>
            </a:r>
            <a:r>
              <a:rPr lang="en-US" dirty="0" err="1">
                <a:latin typeface="Courier"/>
                <a:cs typeface="Courier"/>
              </a:rPr>
              <a:t>x,y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3922.71258601 2450.46998371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049" y="5462213"/>
            <a:ext cx="888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now </a:t>
            </a:r>
            <a:r>
              <a:rPr lang="en-US" dirty="0" err="1" smtClean="0"/>
              <a:t>wcs</a:t>
            </a:r>
            <a:r>
              <a:rPr lang="en-US" dirty="0" smtClean="0"/>
              <a:t> is based on a c library, makes for a bit of an awkward interface, e.g., position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dec</a:t>
            </a:r>
            <a:r>
              <a:rPr lang="en-US" dirty="0" smtClean="0"/>
              <a:t> in degrees is extracted from </a:t>
            </a:r>
            <a:r>
              <a:rPr lang="en-US" dirty="0" err="1" smtClean="0"/>
              <a:t>coords</a:t>
            </a:r>
            <a:r>
              <a:rPr lang="en-US" dirty="0" smtClean="0"/>
              <a:t> object as an array with (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dec</a:t>
            </a:r>
            <a:r>
              <a:rPr lang="en-US" dirty="0" smtClean="0"/>
              <a:t>) and returns an array of coordinates (hence </a:t>
            </a:r>
            <a:r>
              <a:rPr lang="en-US" dirty="0" err="1" smtClean="0"/>
              <a:t>x,y</a:t>
            </a:r>
            <a:r>
              <a:rPr lang="en-US" dirty="0" smtClean="0"/>
              <a:t> = </a:t>
            </a:r>
            <a:r>
              <a:rPr lang="en-US" dirty="0" err="1" smtClean="0"/>
              <a:t>pixcrds</a:t>
            </a:r>
            <a:r>
              <a:rPr lang="en-US" dirty="0" smtClean="0"/>
              <a:t>[0])</a:t>
            </a:r>
          </a:p>
          <a:p>
            <a:r>
              <a:rPr lang="en-US" dirty="0" smtClean="0"/>
              <a:t>Later </a:t>
            </a:r>
            <a:r>
              <a:rPr lang="en-US" dirty="0" err="1" smtClean="0"/>
              <a:t>wcs</a:t>
            </a:r>
            <a:r>
              <a:rPr lang="en-US" dirty="0" smtClean="0"/>
              <a:t> will be a “first-class” Python package that will take </a:t>
            </a:r>
            <a:r>
              <a:rPr lang="en-US" dirty="0" err="1" smtClean="0"/>
              <a:t>astropy</a:t>
            </a:r>
            <a:r>
              <a:rPr lang="en-US" dirty="0" smtClean="0"/>
              <a:t> coordinates</a:t>
            </a:r>
          </a:p>
        </p:txBody>
      </p:sp>
    </p:spTree>
    <p:extLst>
      <p:ext uri="{BB962C8B-B14F-4D97-AF65-F5344CB8AC3E}">
        <p14:creationId xmlns:p14="http://schemas.microsoft.com/office/powerpoint/2010/main" val="145441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Display only small region around </a:t>
            </a:r>
            <a:r>
              <a:rPr lang="en-US" sz="3600" dirty="0" smtClean="0"/>
              <a:t>center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0237" y="1417638"/>
            <a:ext cx="86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subim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im</a:t>
            </a:r>
            <a:r>
              <a:rPr lang="en-US" dirty="0">
                <a:latin typeface="Courier"/>
                <a:cs typeface="Courier"/>
              </a:rPr>
              <a:t>[y-300:y+300, x-300:x+300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pl-PL" dirty="0" err="1" smtClean="0">
                <a:latin typeface="Courier"/>
                <a:cs typeface="Courier"/>
              </a:rPr>
              <a:t>imgplot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>
                <a:latin typeface="Courier"/>
                <a:cs typeface="Courier"/>
              </a:rPr>
              <a:t>= </a:t>
            </a:r>
            <a:r>
              <a:rPr lang="pl-PL" dirty="0" err="1">
                <a:latin typeface="Courier"/>
                <a:cs typeface="Courier"/>
              </a:rPr>
              <a:t>plt.imshow</a:t>
            </a:r>
            <a:r>
              <a:rPr lang="pl-PL" dirty="0" smtClean="0">
                <a:latin typeface="Courier"/>
                <a:cs typeface="Courier"/>
              </a:rPr>
              <a:t>(</a:t>
            </a:r>
            <a:r>
              <a:rPr lang="pl-PL" dirty="0" err="1" smtClean="0">
                <a:latin typeface="Courier"/>
                <a:cs typeface="Courier"/>
              </a:rPr>
              <a:t>subim</a:t>
            </a:r>
            <a:r>
              <a:rPr lang="pl-PL" dirty="0" smtClean="0">
                <a:latin typeface="Courier"/>
                <a:cs typeface="Courier"/>
              </a:rPr>
              <a:t>)</a:t>
            </a:r>
            <a:r>
              <a:rPr lang="pl-PL" dirty="0">
                <a:latin typeface="Courier"/>
                <a:cs typeface="Courier"/>
              </a:rPr>
              <a:t> </a:t>
            </a:r>
          </a:p>
          <a:p>
            <a:r>
              <a:rPr lang="pl-PL" dirty="0" err="1">
                <a:latin typeface="Courier"/>
                <a:cs typeface="Courier"/>
              </a:rPr>
              <a:t>imgplot.set_clim</a:t>
            </a:r>
            <a:r>
              <a:rPr lang="pl-PL" dirty="0">
                <a:latin typeface="Courier"/>
                <a:cs typeface="Courier"/>
              </a:rPr>
              <a:t>(0,10)</a:t>
            </a:r>
          </a:p>
          <a:p>
            <a:r>
              <a:rPr lang="pl-PL" dirty="0" err="1">
                <a:latin typeface="Courier"/>
                <a:cs typeface="Courier"/>
              </a:rPr>
              <a:t>imgplot.set_cmap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Greys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r>
              <a:rPr lang="pl-PL" dirty="0" err="1">
                <a:latin typeface="Courier"/>
                <a:cs typeface="Courier"/>
              </a:rPr>
              <a:t>plt.show</a:t>
            </a:r>
            <a:r>
              <a:rPr lang="pl-PL" dirty="0">
                <a:latin typeface="Courier"/>
                <a:cs typeface="Courier"/>
              </a:rPr>
              <a:t>()</a:t>
            </a:r>
          </a:p>
        </p:txBody>
      </p:sp>
      <p:pic>
        <p:nvPicPr>
          <p:cNvPr id="4" name="Picture 3" descr="hst-centerimg-lin0-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03" t="9038" r="16441" b="5371"/>
          <a:stretch/>
        </p:blipFill>
        <p:spPr>
          <a:xfrm>
            <a:off x="4023963" y="1839211"/>
            <a:ext cx="4978931" cy="4696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704" y="1417638"/>
            <a:ext cx="185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N.B., y index first!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402242" y="1602304"/>
            <a:ext cx="826462" cy="10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 pixel values in a cut through the </a:t>
            </a:r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628507"/>
            <a:ext cx="6517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"/>
                <a:cs typeface="Courier"/>
              </a:rPr>
              <a:t>plate_scale</a:t>
            </a:r>
            <a:r>
              <a:rPr lang="it-IT" dirty="0">
                <a:latin typeface="Courier"/>
                <a:cs typeface="Courier"/>
              </a:rPr>
              <a:t> = h["CD2_2"]*3600.</a:t>
            </a:r>
          </a:p>
          <a:p>
            <a:r>
              <a:rPr lang="it-IT" dirty="0">
                <a:latin typeface="Courier"/>
                <a:cs typeface="Courier"/>
              </a:rPr>
              <a:t>offset = (</a:t>
            </a:r>
            <a:r>
              <a:rPr lang="it-IT" dirty="0" err="1">
                <a:latin typeface="Courier"/>
                <a:cs typeface="Courier"/>
              </a:rPr>
              <a:t>numpy.arange</a:t>
            </a:r>
            <a:r>
              <a:rPr lang="it-IT" dirty="0">
                <a:latin typeface="Courier"/>
                <a:cs typeface="Courier"/>
              </a:rPr>
              <a:t>(600)-300.)*</a:t>
            </a:r>
            <a:r>
              <a:rPr lang="it-IT" dirty="0" err="1">
                <a:latin typeface="Courier"/>
                <a:cs typeface="Courier"/>
              </a:rPr>
              <a:t>plate_scale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plot(offset, </a:t>
            </a:r>
            <a:r>
              <a:rPr lang="it-IT" dirty="0" err="1">
                <a:latin typeface="Courier"/>
                <a:cs typeface="Courier"/>
              </a:rPr>
              <a:t>subim</a:t>
            </a:r>
            <a:r>
              <a:rPr lang="it-IT" dirty="0">
                <a:latin typeface="Courier"/>
                <a:cs typeface="Courier"/>
              </a:rPr>
              <a:t>[300,:])</a:t>
            </a:r>
          </a:p>
          <a:p>
            <a:r>
              <a:rPr lang="it-IT" dirty="0" err="1">
                <a:latin typeface="Courier"/>
                <a:cs typeface="Courier"/>
              </a:rPr>
              <a:t>xlabel</a:t>
            </a:r>
            <a:r>
              <a:rPr lang="it-IT" dirty="0">
                <a:latin typeface="Courier"/>
                <a:cs typeface="Courier"/>
              </a:rPr>
              <a:t>("Offset (\")")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7601" y="1443841"/>
            <a:ext cx="215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good approach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37041" y="1628507"/>
            <a:ext cx="120945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st-centerimg-lin0-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03" t="9038" r="16441" b="5371"/>
          <a:stretch/>
        </p:blipFill>
        <p:spPr>
          <a:xfrm>
            <a:off x="457200" y="2828836"/>
            <a:ext cx="3764944" cy="355121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65990" y="4474580"/>
            <a:ext cx="3305849" cy="40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61670" y="4474580"/>
            <a:ext cx="5148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st-offset-plo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7936" r="7899"/>
          <a:stretch/>
        </p:blipFill>
        <p:spPr>
          <a:xfrm>
            <a:off x="4696726" y="2739284"/>
            <a:ext cx="4322126" cy="35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0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pyds9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088"/>
          </a:xfrm>
        </p:spPr>
        <p:txBody>
          <a:bodyPr>
            <a:normAutofit/>
          </a:bodyPr>
          <a:lstStyle/>
          <a:p>
            <a:r>
              <a:rPr lang="en-US" dirty="0" smtClean="0"/>
              <a:t>Communicates with ds9 instance using XPA</a:t>
            </a:r>
          </a:p>
          <a:p>
            <a:r>
              <a:rPr lang="en-US" dirty="0" smtClean="0"/>
              <a:t>Download</a:t>
            </a:r>
          </a:p>
          <a:p>
            <a:pPr lvl="1"/>
            <a:r>
              <a:rPr lang="en-US" dirty="0">
                <a:hlinkClick r:id="rId2"/>
              </a:rPr>
              <a:t>http://hea-www.harvard.edu/saord/ds9/site/</a:t>
            </a:r>
            <a:r>
              <a:rPr lang="en-US" dirty="0" smtClean="0">
                <a:hlinkClick r:id="rId2"/>
              </a:rPr>
              <a:t>Download.html</a:t>
            </a:r>
            <a:endParaRPr lang="en-US" dirty="0" smtClean="0"/>
          </a:p>
          <a:p>
            <a:r>
              <a:rPr lang="en-US" sz="2000" dirty="0" smtClean="0"/>
              <a:t>Seems to have some weird conflict with </a:t>
            </a:r>
            <a:r>
              <a:rPr lang="en-US" sz="2000" dirty="0" err="1" smtClean="0"/>
              <a:t>pylab</a:t>
            </a:r>
            <a:r>
              <a:rPr lang="en-US" sz="2000" dirty="0" smtClean="0"/>
              <a:t> (import ds9 hangs when tried within “</a:t>
            </a:r>
            <a:r>
              <a:rPr lang="en-US" sz="2000" dirty="0" err="1" smtClean="0"/>
              <a:t>ipython</a:t>
            </a:r>
            <a:r>
              <a:rPr lang="en-US" sz="2000" dirty="0" smtClean="0"/>
              <a:t> –</a:t>
            </a:r>
            <a:r>
              <a:rPr lang="en-US" sz="2000" dirty="0" err="1" smtClean="0"/>
              <a:t>pylab</a:t>
            </a:r>
            <a:r>
              <a:rPr lang="en-US" sz="2000" dirty="0" smtClean="0"/>
              <a:t>”), importing ds9 first before </a:t>
            </a:r>
            <a:r>
              <a:rPr lang="en-US" sz="2000" dirty="0" err="1" smtClean="0"/>
              <a:t>pylab</a:t>
            </a:r>
            <a:r>
              <a:rPr lang="en-US" sz="2000" dirty="0" smtClean="0"/>
              <a:t> works though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8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image using ds9 and draw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03" y="1417638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ds9 import *</a:t>
            </a:r>
          </a:p>
          <a:p>
            <a:r>
              <a:rPr lang="en-US" dirty="0">
                <a:latin typeface="Courier"/>
                <a:cs typeface="Courier"/>
              </a:rPr>
              <a:t>ds = ds9()</a:t>
            </a:r>
          </a:p>
          <a:p>
            <a:r>
              <a:rPr lang="en-US" dirty="0" err="1">
                <a:latin typeface="Courier"/>
                <a:cs typeface="Courier"/>
              </a:rPr>
              <a:t>ds.set_pyfits</a:t>
            </a:r>
            <a:r>
              <a:rPr lang="en-US" dirty="0">
                <a:latin typeface="Courier"/>
                <a:cs typeface="Courier"/>
              </a:rPr>
              <a:t>(f)</a:t>
            </a:r>
          </a:p>
          <a:p>
            <a:r>
              <a:rPr lang="en-US" dirty="0" err="1">
                <a:latin typeface="Courier"/>
                <a:cs typeface="Courier"/>
              </a:rPr>
              <a:t>reg</a:t>
            </a:r>
            <a:r>
              <a:rPr lang="en-US" dirty="0">
                <a:latin typeface="Courier"/>
                <a:cs typeface="Courier"/>
              </a:rPr>
              <a:t> = 'fk5; box(%f,%f,30",30",0.</a:t>
            </a:r>
            <a:r>
              <a:rPr lang="en-US" dirty="0" smtClean="0">
                <a:latin typeface="Courier"/>
                <a:cs typeface="Courier"/>
              </a:rPr>
              <a:t>)' % \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(</a:t>
            </a:r>
            <a:r>
              <a:rPr lang="en-US" dirty="0" err="1">
                <a:latin typeface="Courier"/>
                <a:cs typeface="Courier"/>
              </a:rPr>
              <a:t>m.ra.degrees,m.dec.degrees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reg</a:t>
            </a:r>
            <a:r>
              <a:rPr lang="en-US" dirty="0" smtClean="0"/>
              <a:t> =  fk5</a:t>
            </a:r>
            <a:r>
              <a:rPr lang="en-US" dirty="0"/>
              <a:t>; box(11.888330,-25.288060,30",30",0.)</a:t>
            </a:r>
          </a:p>
          <a:p>
            <a:r>
              <a:rPr lang="en-US" dirty="0" err="1">
                <a:latin typeface="Courier"/>
                <a:cs typeface="Courier"/>
              </a:rPr>
              <a:t>ds.set</a:t>
            </a:r>
            <a:r>
              <a:rPr lang="en-US" dirty="0">
                <a:latin typeface="Courier"/>
                <a:cs typeface="Courier"/>
              </a:rPr>
              <a:t>("regions", </a:t>
            </a:r>
            <a:r>
              <a:rPr lang="en-US" dirty="0" err="1">
                <a:latin typeface="Courier"/>
                <a:cs typeface="Courier"/>
              </a:rPr>
              <a:t>reg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/>
              <a:t>  </a:t>
            </a:r>
          </a:p>
        </p:txBody>
      </p:sp>
      <p:pic>
        <p:nvPicPr>
          <p:cNvPr id="5" name="Picture 4" descr="hst-center-ds9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49" y="3386169"/>
            <a:ext cx="4399953" cy="32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st-center-ds9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52" y="2136512"/>
            <a:ext cx="4399953" cy="3259850"/>
          </a:xfrm>
          <a:prstGeom prst="rect">
            <a:avLst/>
          </a:prstGeom>
        </p:spPr>
      </p:pic>
      <p:pic>
        <p:nvPicPr>
          <p:cNvPr id="5" name="Picture 4" descr="hst-centerimg-lin0-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03" t="9038" r="16441" b="5371"/>
          <a:stretch/>
        </p:blipFill>
        <p:spPr>
          <a:xfrm>
            <a:off x="457200" y="2147486"/>
            <a:ext cx="3764944" cy="3551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2616" y="1381558"/>
            <a:ext cx="8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pyfits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6498" y="1381558"/>
            <a:ext cx="62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ds9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1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211264"/>
            <a:ext cx="887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</a:t>
            </a:r>
            <a:r>
              <a:rPr lang="en-US" sz="2400" dirty="0" err="1" smtClean="0"/>
              <a:t>scipy</a:t>
            </a:r>
            <a:r>
              <a:rPr lang="en-US" sz="2400" dirty="0" smtClean="0"/>
              <a:t> and </a:t>
            </a:r>
            <a:r>
              <a:rPr lang="en-US" sz="2400" dirty="0" err="1" smtClean="0"/>
              <a:t>astropy</a:t>
            </a:r>
            <a:r>
              <a:rPr lang="en-US" sz="2400" dirty="0" smtClean="0"/>
              <a:t> have convolution routines, but </a:t>
            </a:r>
            <a:r>
              <a:rPr lang="en-US" sz="2400" dirty="0" err="1" smtClean="0"/>
              <a:t>astropy</a:t>
            </a:r>
            <a:r>
              <a:rPr lang="en-US" sz="2400" dirty="0" smtClean="0"/>
              <a:t> handles Not-a-Number (</a:t>
            </a:r>
            <a:r>
              <a:rPr lang="en-US" sz="2400" dirty="0" err="1" smtClean="0"/>
              <a:t>NaN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pic>
        <p:nvPicPr>
          <p:cNvPr id="5" name="Picture 4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2" y="2619550"/>
            <a:ext cx="2679700" cy="2667000"/>
          </a:xfrm>
          <a:prstGeom prst="rect">
            <a:avLst/>
          </a:prstGeom>
        </p:spPr>
      </p:pic>
      <p:pic>
        <p:nvPicPr>
          <p:cNvPr id="6" name="Picture 5" descr="sci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619550"/>
            <a:ext cx="2679700" cy="2667000"/>
          </a:xfrm>
          <a:prstGeom prst="rect">
            <a:avLst/>
          </a:prstGeom>
        </p:spPr>
      </p:pic>
      <p:pic>
        <p:nvPicPr>
          <p:cNvPr id="7" name="Picture 6" descr="astr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4" y="2619550"/>
            <a:ext cx="2679700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147" y="2176821"/>
            <a:ext cx="11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82347" y="217682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45518" y="217682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AstroPy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729" y="6127353"/>
            <a:ext cx="576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docs.astropy.org</a:t>
            </a:r>
            <a:r>
              <a:rPr lang="en-US" dirty="0"/>
              <a:t>/en/latest/</a:t>
            </a:r>
            <a:r>
              <a:rPr lang="en-US" dirty="0" err="1"/>
              <a:t>nddata</a:t>
            </a:r>
            <a:r>
              <a:rPr lang="en-US" dirty="0"/>
              <a:t>/</a:t>
            </a:r>
            <a:r>
              <a:rPr lang="en-US" dirty="0" err="1"/>
              <a:t>convolution.html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Easiest with pip (see </a:t>
            </a:r>
            <a:r>
              <a:rPr lang="en-US" dirty="0" smtClean="0">
                <a:hlinkClick r:id="rId2"/>
              </a:rPr>
              <a:t>http://www.pip-installer.org/en/latest/installing.html#python-os-support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pip install </a:t>
            </a:r>
            <a:r>
              <a:rPr lang="en-US" dirty="0" err="1" smtClean="0">
                <a:latin typeface="Courier"/>
                <a:cs typeface="Courier"/>
              </a:rPr>
              <a:t>astropy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To upgrade: </a:t>
            </a:r>
            <a:r>
              <a:rPr lang="en-US" dirty="0" smtClean="0">
                <a:latin typeface="Courier"/>
                <a:cs typeface="Courier"/>
              </a:rPr>
              <a:t>pip install </a:t>
            </a:r>
            <a:r>
              <a:rPr lang="en-US" dirty="0" err="1" smtClean="0">
                <a:latin typeface="Courier"/>
                <a:cs typeface="Courier"/>
              </a:rPr>
              <a:t>astropy</a:t>
            </a:r>
            <a:r>
              <a:rPr lang="en-US" dirty="0" smtClean="0">
                <a:latin typeface="Courier"/>
                <a:cs typeface="Courier"/>
              </a:rPr>
              <a:t> –upgrade</a:t>
            </a:r>
          </a:p>
          <a:p>
            <a:r>
              <a:rPr lang="en-US" dirty="0"/>
              <a:t> </a:t>
            </a:r>
            <a:r>
              <a:rPr lang="en-US" dirty="0" smtClean="0"/>
              <a:t>Manual install: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tarball</a:t>
            </a:r>
            <a:r>
              <a:rPr lang="en-US" dirty="0" smtClean="0"/>
              <a:t> from </a:t>
            </a:r>
            <a:r>
              <a:rPr lang="en-US" dirty="0" smtClean="0">
                <a:hlinkClick r:id="rId3"/>
              </a:rPr>
              <a:t>http:///</a:t>
            </a:r>
            <a:r>
              <a:rPr lang="en-US" dirty="0" err="1" smtClean="0">
                <a:hlinkClick r:id="rId3"/>
              </a:rPr>
              <a:t>astropy.org</a:t>
            </a:r>
            <a:endParaRPr lang="en-US" dirty="0" smtClean="0"/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git</a:t>
            </a:r>
            <a:r>
              <a:rPr lang="en-US" dirty="0" smtClean="0"/>
              <a:t> for bleeding-edge version (requires </a:t>
            </a:r>
            <a:r>
              <a:rPr lang="en-US" dirty="0" err="1" smtClean="0"/>
              <a:t>Cython</a:t>
            </a:r>
            <a:r>
              <a:rPr lang="en-US" dirty="0" smtClean="0"/>
              <a:t> also):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astropy</a:t>
            </a:r>
            <a:r>
              <a:rPr lang="en-US" dirty="0"/>
              <a:t>/</a:t>
            </a:r>
            <a:r>
              <a:rPr lang="en-US" dirty="0" err="1" smtClean="0"/>
              <a:t>astropy.git</a:t>
            </a:r>
            <a:endParaRPr lang="en-US" dirty="0"/>
          </a:p>
          <a:p>
            <a:pPr lvl="1"/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ython </a:t>
            </a:r>
            <a:r>
              <a:rPr lang="en-US" dirty="0" err="1" smtClean="0">
                <a:latin typeface="Courier"/>
                <a:cs typeface="Courier"/>
              </a:rPr>
              <a:t>setup.py</a:t>
            </a:r>
            <a:r>
              <a:rPr lang="en-US" dirty="0" smtClean="0">
                <a:latin typeface="Courier"/>
                <a:cs typeface="Courier"/>
              </a:rPr>
              <a:t> build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ython </a:t>
            </a:r>
            <a:r>
              <a:rPr lang="en-US" dirty="0" err="1" smtClean="0">
                <a:latin typeface="Courier"/>
                <a:cs typeface="Courier"/>
              </a:rPr>
              <a:t>setup.py</a:t>
            </a:r>
            <a:r>
              <a:rPr lang="en-US" dirty="0" smtClean="0">
                <a:latin typeface="Courier"/>
                <a:cs typeface="Courier"/>
              </a:rPr>
              <a:t> install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Potential of </a:t>
            </a:r>
            <a:r>
              <a:rPr lang="en-US" sz="3200" dirty="0" err="1" smtClean="0"/>
              <a:t>AstroPy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(once its fully functional and operational)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34" y="1600200"/>
            <a:ext cx="8922266" cy="49101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Virtual Observatory queries of data (tables, images, spectra)</a:t>
            </a:r>
          </a:p>
          <a:p>
            <a:r>
              <a:rPr lang="en-US" dirty="0" smtClean="0"/>
              <a:t>Tabular data from VO and/or journal papers, CDS, etc.</a:t>
            </a:r>
          </a:p>
          <a:p>
            <a:pPr lvl="1"/>
            <a:r>
              <a:rPr lang="en-US" dirty="0" smtClean="0"/>
              <a:t>Automatically recognize coordinates and units</a:t>
            </a:r>
          </a:p>
          <a:p>
            <a:pPr lvl="1"/>
            <a:r>
              <a:rPr lang="en-US" dirty="0" smtClean="0"/>
              <a:t>Collecting SEDs:</a:t>
            </a:r>
          </a:p>
          <a:p>
            <a:pPr lvl="2"/>
            <a:r>
              <a:rPr lang="en-US" dirty="0" smtClean="0"/>
              <a:t>Some papers give fluxes, some give luminosities, some sources only have archival data</a:t>
            </a:r>
          </a:p>
          <a:p>
            <a:r>
              <a:rPr lang="en-US" dirty="0" err="1" smtClean="0"/>
              <a:t>Astropy</a:t>
            </a:r>
            <a:r>
              <a:rPr lang="en-US" dirty="0" smtClean="0"/>
              <a:t> versions of common tasks like aperture photometry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STSci’s</a:t>
            </a:r>
            <a:r>
              <a:rPr lang="en-US" dirty="0" smtClean="0"/>
              <a:t> buy in of python and </a:t>
            </a:r>
            <a:r>
              <a:rPr lang="en-US" dirty="0" err="1" smtClean="0"/>
              <a:t>astropy</a:t>
            </a:r>
            <a:r>
              <a:rPr lang="en-US" dirty="0" smtClean="0"/>
              <a:t>, JWST analysis will probably be doable mostly or entirely in python</a:t>
            </a:r>
          </a:p>
          <a:p>
            <a:r>
              <a:rPr lang="en-US" dirty="0" smtClean="0"/>
              <a:t>Model fitting</a:t>
            </a:r>
          </a:p>
          <a:p>
            <a:r>
              <a:rPr lang="en-US" dirty="0" smtClean="0"/>
              <a:t>LSST processing software written in C++ with python wrappers using SWIG, some functionality may be added to </a:t>
            </a:r>
            <a:r>
              <a:rPr lang="en-US" dirty="0" err="1" smtClean="0"/>
              <a:t>astropy</a:t>
            </a:r>
            <a:r>
              <a:rPr lang="en-US" dirty="0" smtClean="0"/>
              <a:t> (maybe just as an “external library”)</a:t>
            </a:r>
          </a:p>
        </p:txBody>
      </p:sp>
    </p:spTree>
    <p:extLst>
      <p:ext uri="{BB962C8B-B14F-4D97-AF65-F5344CB8AC3E}">
        <p14:creationId xmlns:p14="http://schemas.microsoft.com/office/powerpoint/2010/main" val="265126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Constants (</a:t>
            </a:r>
            <a:r>
              <a:rPr lang="en-US" dirty="0" err="1" smtClean="0"/>
              <a:t>astropy.constants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Units (</a:t>
            </a:r>
            <a:r>
              <a:rPr lang="en-US" dirty="0" err="1" smtClean="0"/>
              <a:t>astropy.units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N-dimensional datasets (</a:t>
            </a:r>
            <a:r>
              <a:rPr lang="en-US" dirty="0" err="1" smtClean="0"/>
              <a:t>astropy.nddata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Tables (</a:t>
            </a:r>
            <a:r>
              <a:rPr lang="en-US" dirty="0" err="1" smtClean="0"/>
              <a:t>astropy.table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 and Dates (</a:t>
            </a:r>
            <a:r>
              <a:rPr lang="en-US" dirty="0" err="1" smtClean="0"/>
              <a:t>astropy.time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Astronomical Coordinate Systems (</a:t>
            </a:r>
            <a:r>
              <a:rPr lang="en-US" dirty="0" err="1" smtClean="0"/>
              <a:t>astropy.coordinates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World Coordinate System (</a:t>
            </a:r>
            <a:r>
              <a:rPr lang="en-US" dirty="0" err="1" smtClean="0"/>
              <a:t>astropy.wcs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8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Packages – Data I/O &amp;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 File handling (</a:t>
            </a:r>
            <a:r>
              <a:rPr lang="en-US" dirty="0" err="1" smtClean="0"/>
              <a:t>astropy.io.fits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ASCII Tables (</a:t>
            </a:r>
            <a:r>
              <a:rPr lang="en-US" dirty="0" err="1" smtClean="0"/>
              <a:t>astropy.io.ascii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VOTable</a:t>
            </a:r>
            <a:r>
              <a:rPr lang="en-US" dirty="0" smtClean="0"/>
              <a:t> XML handling (</a:t>
            </a:r>
            <a:r>
              <a:rPr lang="en-US" dirty="0" err="1" smtClean="0"/>
              <a:t>astropy.io.votable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Miscellaneous </a:t>
            </a:r>
            <a:r>
              <a:rPr lang="en-US" dirty="0" err="1" smtClean="0"/>
              <a:t>Input/Output</a:t>
            </a:r>
            <a:r>
              <a:rPr lang="en-US" dirty="0" smtClean="0"/>
              <a:t> (</a:t>
            </a:r>
            <a:r>
              <a:rPr lang="en-US" dirty="0" err="1" smtClean="0"/>
              <a:t>astropy.io.misc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Cosmological Calculations (</a:t>
            </a:r>
            <a:r>
              <a:rPr lang="en-US" dirty="0" err="1" smtClean="0"/>
              <a:t>astropy.cosmology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Astrostatistics</a:t>
            </a:r>
            <a:r>
              <a:rPr lang="en-US" dirty="0" smtClean="0"/>
              <a:t> Tools (</a:t>
            </a:r>
            <a:r>
              <a:rPr lang="en-US" dirty="0" err="1" smtClean="0"/>
              <a:t>astropy.stats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1" y="2244410"/>
            <a:ext cx="2559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pyfits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vo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pywcs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4385" y="2241900"/>
            <a:ext cx="5519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astropy.io</a:t>
            </a:r>
            <a:r>
              <a:rPr lang="en-US" dirty="0">
                <a:latin typeface="Courier"/>
                <a:cs typeface="Courier"/>
              </a:rPr>
              <a:t> import fits as </a:t>
            </a:r>
            <a:r>
              <a:rPr lang="en-US" dirty="0" err="1">
                <a:latin typeface="Courier"/>
                <a:cs typeface="Courier"/>
              </a:rPr>
              <a:t>pyfits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astropy.io</a:t>
            </a:r>
            <a:r>
              <a:rPr lang="en-US" dirty="0">
                <a:latin typeface="Courier"/>
                <a:cs typeface="Courier"/>
              </a:rPr>
              <a:t> import </a:t>
            </a:r>
            <a:r>
              <a:rPr lang="en-US" dirty="0" err="1">
                <a:latin typeface="Courier"/>
                <a:cs typeface="Courier"/>
              </a:rPr>
              <a:t>vo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astropy</a:t>
            </a:r>
            <a:r>
              <a:rPr lang="en-US" dirty="0">
                <a:latin typeface="Courier"/>
                <a:cs typeface="Courier"/>
              </a:rPr>
              <a:t> import </a:t>
            </a:r>
            <a:r>
              <a:rPr lang="en-US" dirty="0" err="1">
                <a:latin typeface="Courier"/>
                <a:cs typeface="Courier"/>
              </a:rPr>
              <a:t>wcs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pywcs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33526" y="2647460"/>
            <a:ext cx="830385" cy="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9385" y="1572846"/>
            <a:ext cx="577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Several packages are direct ports from established libraries: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446391"/>
          </a:xfrm>
        </p:spPr>
        <p:txBody>
          <a:bodyPr>
            <a:normAutofit/>
          </a:bodyPr>
          <a:lstStyle/>
          <a:p>
            <a:r>
              <a:rPr lang="en-US" dirty="0" smtClean="0"/>
              <a:t>Examples taken from </a:t>
            </a:r>
            <a:r>
              <a:rPr lang="en-US" dirty="0" err="1" smtClean="0"/>
              <a:t>astropy</a:t>
            </a:r>
            <a:r>
              <a:rPr lang="en-US" dirty="0" smtClean="0"/>
              <a:t> paper…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3609"/>
            <a:ext cx="6457462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an empty table and add columns</a:t>
            </a:r>
          </a:p>
          <a:p>
            <a:r>
              <a:rPr lang="en-US" dirty="0"/>
              <a:t>&gt;&gt;&gt; from </a:t>
            </a:r>
            <a:r>
              <a:rPr lang="en-US" dirty="0" err="1"/>
              <a:t>astropy.table</a:t>
            </a:r>
            <a:r>
              <a:rPr lang="en-US" dirty="0"/>
              <a:t> import Table, Column</a:t>
            </a:r>
          </a:p>
          <a:p>
            <a:r>
              <a:rPr lang="en-US" dirty="0"/>
              <a:t>&gt;&gt;&gt; t = Table()</a:t>
            </a:r>
          </a:p>
          <a:p>
            <a:r>
              <a:rPr lang="ro-RO" dirty="0"/>
              <a:t>&gt;&gt;&gt; t.add_column(Column(data=["a", "b", "c"]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/>
              <a:t>name="source"))</a:t>
            </a:r>
          </a:p>
          <a:p>
            <a:r>
              <a:rPr lang="ro-RO" dirty="0"/>
              <a:t>&gt;&gt;&gt; t.add_column(Column(data=[1.2, 3.3, 5.3]</a:t>
            </a:r>
            <a:r>
              <a:rPr lang="ro-RO" dirty="0" smtClean="0"/>
              <a:t>,</a:t>
            </a:r>
            <a:r>
              <a:rPr lang="fr-FR" dirty="0" smtClean="0"/>
              <a:t> </a:t>
            </a:r>
            <a:r>
              <a:rPr lang="fr-FR" dirty="0" err="1"/>
              <a:t>name</a:t>
            </a:r>
            <a:r>
              <a:rPr lang="fr-FR" dirty="0"/>
              <a:t>="flux"))</a:t>
            </a:r>
          </a:p>
          <a:p>
            <a:r>
              <a:rPr lang="hu-HU" dirty="0"/>
              <a:t>&gt;&gt;&gt; print t</a:t>
            </a:r>
          </a:p>
          <a:p>
            <a:r>
              <a:rPr lang="en-US" dirty="0"/>
              <a:t>source flux</a:t>
            </a:r>
          </a:p>
          <a:p>
            <a:r>
              <a:rPr lang="en-US" dirty="0"/>
              <a:t>------ ----</a:t>
            </a:r>
          </a:p>
          <a:p>
            <a:r>
              <a:rPr lang="en-US" dirty="0"/>
              <a:t>a 1.2</a:t>
            </a:r>
          </a:p>
          <a:p>
            <a:r>
              <a:rPr lang="en-US" dirty="0"/>
              <a:t>b 3.3</a:t>
            </a:r>
          </a:p>
          <a:p>
            <a:r>
              <a:rPr lang="en-US" dirty="0"/>
              <a:t>c </a:t>
            </a:r>
            <a:r>
              <a:rPr lang="en-US" dirty="0" smtClean="0"/>
              <a:t>5.3</a:t>
            </a:r>
          </a:p>
          <a:p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a table from a file</a:t>
            </a:r>
          </a:p>
          <a:p>
            <a:r>
              <a:rPr lang="en-US" dirty="0"/>
              <a:t>&gt;&gt;&gt; t1 = </a:t>
            </a:r>
            <a:r>
              <a:rPr lang="en-US" dirty="0" err="1"/>
              <a:t>Table.read</a:t>
            </a:r>
            <a:r>
              <a:rPr lang="en-US" dirty="0"/>
              <a:t>("</a:t>
            </a:r>
            <a:r>
              <a:rPr lang="en-US" dirty="0" err="1"/>
              <a:t>catalog.vot</a:t>
            </a:r>
            <a:r>
              <a:rPr lang="en-US" dirty="0"/>
              <a:t>")</a:t>
            </a:r>
          </a:p>
          <a:p>
            <a:r>
              <a:rPr lang="en-US" dirty="0"/>
              <a:t>&gt;&gt;&gt; t1 = </a:t>
            </a:r>
            <a:r>
              <a:rPr lang="en-US" dirty="0" err="1"/>
              <a:t>Table.read</a:t>
            </a:r>
            <a:r>
              <a:rPr lang="en-US" dirty="0"/>
              <a:t>("</a:t>
            </a:r>
            <a:r>
              <a:rPr lang="en-US" dirty="0" err="1"/>
              <a:t>catalog.tbl</a:t>
            </a:r>
            <a:r>
              <a:rPr lang="en-US" dirty="0"/>
              <a:t>", format="</a:t>
            </a:r>
            <a:r>
              <a:rPr lang="en-US" dirty="0" err="1" smtClean="0"/>
              <a:t>ipac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Select </a:t>
            </a:r>
            <a:r>
              <a:rPr lang="en-US" dirty="0"/>
              <a:t>all rows from t1 where the flux </a:t>
            </a:r>
            <a:r>
              <a:rPr lang="en-US" dirty="0" smtClean="0"/>
              <a:t>column is </a:t>
            </a:r>
            <a:r>
              <a:rPr lang="en-US" dirty="0"/>
              <a:t>greater than 5</a:t>
            </a:r>
          </a:p>
          <a:p>
            <a:r>
              <a:rPr lang="fr-FR" dirty="0"/>
              <a:t>&gt;&gt;&gt; t2 = t1[t1["flux"] &gt; 5.0]</a:t>
            </a:r>
          </a:p>
          <a:p>
            <a:endParaRPr lang="fr-FR" dirty="0" smtClean="0"/>
          </a:p>
          <a:p>
            <a:r>
              <a:rPr lang="fr-FR" dirty="0" err="1" smtClean="0"/>
              <a:t>Manipulate</a:t>
            </a:r>
            <a:r>
              <a:rPr lang="fr-FR" dirty="0" smtClean="0"/>
              <a:t>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dirty="0"/>
              <a:t>&gt;&gt;&gt; t2.remove_column("</a:t>
            </a:r>
            <a:r>
              <a:rPr lang="fr-FR" dirty="0" err="1"/>
              <a:t>J_mag</a:t>
            </a:r>
            <a:r>
              <a:rPr lang="fr-FR" dirty="0"/>
              <a:t>")</a:t>
            </a:r>
          </a:p>
          <a:p>
            <a:r>
              <a:rPr lang="fr-FR" dirty="0"/>
              <a:t>&gt;&gt;&gt; t2.rename_column("Source", "sources")</a:t>
            </a:r>
          </a:p>
          <a:p>
            <a:endParaRPr lang="fr-FR" dirty="0" smtClean="0"/>
          </a:p>
          <a:p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/>
              <a:t>a table to a file</a:t>
            </a:r>
          </a:p>
          <a:p>
            <a:r>
              <a:rPr lang="fr-FR" dirty="0"/>
              <a:t>&gt;&gt;&gt; t2.write("new_catalog.hdf5")</a:t>
            </a:r>
          </a:p>
          <a:p>
            <a:r>
              <a:rPr lang="fr-FR" dirty="0" smtClean="0"/>
              <a:t>&gt;</a:t>
            </a:r>
            <a:r>
              <a:rPr lang="fr-FR" dirty="0"/>
              <a:t>&gt;&gt; t2.write("</a:t>
            </a:r>
            <a:r>
              <a:rPr lang="fr-FR" dirty="0" err="1"/>
              <a:t>new_catalog.tex</a:t>
            </a:r>
            <a:r>
              <a:rPr lang="fr-FR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68" y="274638"/>
            <a:ext cx="4994031" cy="1143000"/>
          </a:xfrm>
        </p:spPr>
        <p:txBody>
          <a:bodyPr/>
          <a:lstStyle/>
          <a:p>
            <a:r>
              <a:rPr lang="en-US" dirty="0" smtClean="0"/>
              <a:t>FITS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8756"/>
            <a:ext cx="7795845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 in a FITS file from disk</a:t>
            </a:r>
          </a:p>
          <a:p>
            <a:r>
              <a:rPr lang="en-US" dirty="0">
                <a:latin typeface="Courier"/>
                <a:cs typeface="Courier"/>
              </a:rPr>
              <a:t>&gt;&gt;&gt; from </a:t>
            </a:r>
            <a:r>
              <a:rPr lang="en-US" dirty="0" err="1">
                <a:latin typeface="Courier"/>
                <a:cs typeface="Courier"/>
              </a:rPr>
              <a:t>astropy.io</a:t>
            </a:r>
            <a:r>
              <a:rPr lang="en-US" dirty="0">
                <a:latin typeface="Courier"/>
                <a:cs typeface="Courier"/>
              </a:rPr>
              <a:t> import fits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hdus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fits.open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sample.fits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/>
              <a:t>Access the header of the first HDU: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hdus</a:t>
            </a:r>
            <a:r>
              <a:rPr lang="en-US" dirty="0">
                <a:latin typeface="Courier"/>
                <a:cs typeface="Courier"/>
              </a:rPr>
              <a:t>[0].header</a:t>
            </a:r>
          </a:p>
          <a:p>
            <a:r>
              <a:rPr lang="en-US" dirty="0"/>
              <a:t>SIMPLE = T</a:t>
            </a:r>
          </a:p>
          <a:p>
            <a:r>
              <a:rPr lang="en-US" dirty="0"/>
              <a:t>BITPIX = -32</a:t>
            </a:r>
          </a:p>
          <a:p>
            <a:r>
              <a:rPr lang="en-US" dirty="0"/>
              <a:t>NAXIS = 3</a:t>
            </a:r>
          </a:p>
          <a:p>
            <a:r>
              <a:rPr lang="en-US" dirty="0"/>
              <a:t>NAXIS1 = 200</a:t>
            </a:r>
          </a:p>
          <a:p>
            <a:r>
              <a:rPr lang="en-US" dirty="0"/>
              <a:t>NAXIS2 = 200</a:t>
            </a:r>
          </a:p>
          <a:p>
            <a:r>
              <a:rPr lang="en-US" dirty="0"/>
              <a:t>NAXIS2 = 10</a:t>
            </a:r>
          </a:p>
          <a:p>
            <a:r>
              <a:rPr lang="en-US" dirty="0"/>
              <a:t>EXTEND = T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Access the shape of the data in the first HDU: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hdus</a:t>
            </a:r>
            <a:r>
              <a:rPr lang="en-US" dirty="0">
                <a:latin typeface="Courier"/>
                <a:cs typeface="Courier"/>
              </a:rPr>
              <a:t>[0].</a:t>
            </a:r>
            <a:r>
              <a:rPr lang="en-US" dirty="0" err="1">
                <a:latin typeface="Courier"/>
                <a:cs typeface="Courier"/>
              </a:rPr>
              <a:t>data.shape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(10, 200, 200)</a:t>
            </a:r>
          </a:p>
          <a:p>
            <a:r>
              <a:rPr lang="en-US" dirty="0"/>
              <a:t>Update/add header keywords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hdus</a:t>
            </a:r>
            <a:r>
              <a:rPr lang="en-US" dirty="0">
                <a:latin typeface="Courier"/>
                <a:cs typeface="Courier"/>
              </a:rPr>
              <a:t>[0].header["TELESCOP"] = "Mt Wilson"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hdus</a:t>
            </a:r>
            <a:r>
              <a:rPr lang="en-US" dirty="0">
                <a:latin typeface="Courier"/>
                <a:cs typeface="Courier"/>
              </a:rPr>
              <a:t>[0].header["OBSERVER"] = "Edwin Hubble"</a:t>
            </a:r>
          </a:p>
          <a:p>
            <a:r>
              <a:rPr lang="en-US" dirty="0"/>
              <a:t>Multiply data by 1.2</a:t>
            </a:r>
          </a:p>
          <a:p>
            <a:r>
              <a:rPr lang="fi-FI" dirty="0">
                <a:latin typeface="Courier"/>
                <a:cs typeface="Courier"/>
              </a:rPr>
              <a:t>&gt;&gt;&gt; hdus[0].data *= 1.2</a:t>
            </a:r>
          </a:p>
          <a:p>
            <a:r>
              <a:rPr lang="fi-FI" dirty="0"/>
              <a:t>Write out to disk</a:t>
            </a:r>
          </a:p>
          <a:p>
            <a:r>
              <a:rPr lang="fi-FI" dirty="0">
                <a:latin typeface="Courier"/>
                <a:cs typeface="Courier"/>
              </a:rPr>
              <a:t>&gt;&gt;&gt; </a:t>
            </a:r>
            <a:r>
              <a:rPr lang="fi-FI" dirty="0" err="1">
                <a:latin typeface="Courier"/>
                <a:cs typeface="Courier"/>
              </a:rPr>
              <a:t>hdus.writeto("new_file.fits</a:t>
            </a:r>
            <a:r>
              <a:rPr lang="fi-FI" dirty="0">
                <a:latin typeface="Courier"/>
                <a:cs typeface="Courier"/>
              </a:rPr>
              <a:t>")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2519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8353" y="1305342"/>
            <a:ext cx="73373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Access physical constants:</a:t>
            </a:r>
          </a:p>
          <a:p>
            <a:r>
              <a:rPr lang="en-US" dirty="0">
                <a:latin typeface="Courier"/>
                <a:cs typeface="Courier"/>
              </a:rPr>
              <a:t>&gt;&gt;&gt; from </a:t>
            </a:r>
            <a:r>
              <a:rPr lang="en-US" dirty="0" err="1">
                <a:latin typeface="Courier"/>
                <a:cs typeface="Courier"/>
              </a:rPr>
              <a:t>astropy</a:t>
            </a:r>
            <a:r>
              <a:rPr lang="en-US" dirty="0">
                <a:latin typeface="Courier"/>
                <a:cs typeface="Courier"/>
              </a:rPr>
              <a:t> import units as u</a:t>
            </a:r>
          </a:p>
          <a:p>
            <a:r>
              <a:rPr lang="en-US" dirty="0">
                <a:latin typeface="Courier"/>
                <a:cs typeface="Courier"/>
              </a:rPr>
              <a:t>&gt;&gt;&gt; from </a:t>
            </a:r>
            <a:r>
              <a:rPr lang="en-US" dirty="0" err="1">
                <a:latin typeface="Courier"/>
                <a:cs typeface="Courier"/>
              </a:rPr>
              <a:t>astropy</a:t>
            </a:r>
            <a:r>
              <a:rPr lang="en-US" dirty="0">
                <a:latin typeface="Courier"/>
                <a:cs typeface="Courier"/>
              </a:rPr>
              <a:t> import constants as c</a:t>
            </a:r>
          </a:p>
          <a:p>
            <a:r>
              <a:rPr lang="hu-HU" dirty="0">
                <a:latin typeface="Courier"/>
                <a:cs typeface="Courier"/>
              </a:rPr>
              <a:t>&gt;&gt;&gt; print c.G</a:t>
            </a:r>
          </a:p>
          <a:p>
            <a:r>
              <a:rPr lang="en-US" dirty="0"/>
              <a:t>Name = Gravitational constant</a:t>
            </a:r>
          </a:p>
          <a:p>
            <a:r>
              <a:rPr lang="fi-FI" dirty="0"/>
              <a:t>Value = 6.67384e-11</a:t>
            </a:r>
          </a:p>
          <a:p>
            <a:r>
              <a:rPr lang="fi-FI" dirty="0" err="1"/>
              <a:t>Error</a:t>
            </a:r>
            <a:r>
              <a:rPr lang="fi-FI" dirty="0"/>
              <a:t> = 8e-15</a:t>
            </a:r>
          </a:p>
          <a:p>
            <a:r>
              <a:rPr lang="en-US" dirty="0"/>
              <a:t>Units = m3 / (kg s2)</a:t>
            </a:r>
          </a:p>
          <a:p>
            <a:r>
              <a:rPr lang="en-US" dirty="0"/>
              <a:t>Reference = CODATA 2010</a:t>
            </a:r>
          </a:p>
          <a:p>
            <a:r>
              <a:rPr lang="en-US" dirty="0"/>
              <a:t>Combine quantities and constants:</a:t>
            </a:r>
          </a:p>
          <a:p>
            <a:r>
              <a:rPr lang="en-US" dirty="0">
                <a:latin typeface="Courier"/>
                <a:cs typeface="Courier"/>
              </a:rPr>
              <a:t>&gt;&gt;&gt; F = (</a:t>
            </a:r>
            <a:r>
              <a:rPr lang="en-US" dirty="0" err="1">
                <a:latin typeface="Courier"/>
                <a:cs typeface="Courier"/>
              </a:rPr>
              <a:t>c.G</a:t>
            </a:r>
            <a:r>
              <a:rPr lang="en-US" dirty="0">
                <a:latin typeface="Courier"/>
                <a:cs typeface="Courier"/>
              </a:rPr>
              <a:t> * (3 * </a:t>
            </a:r>
            <a:r>
              <a:rPr lang="en-US" dirty="0" err="1">
                <a:latin typeface="Courier"/>
                <a:cs typeface="Courier"/>
              </a:rPr>
              <a:t>c.M_sun</a:t>
            </a:r>
            <a:r>
              <a:rPr lang="en-US" dirty="0">
                <a:latin typeface="Courier"/>
                <a:cs typeface="Courier"/>
              </a:rPr>
              <a:t>) * (2 * </a:t>
            </a:r>
            <a:r>
              <a:rPr lang="en-US" dirty="0" err="1">
                <a:latin typeface="Courier"/>
                <a:cs typeface="Courier"/>
              </a:rPr>
              <a:t>u.kg</a:t>
            </a:r>
            <a:r>
              <a:rPr lang="en-US" dirty="0">
                <a:latin typeface="Courier"/>
                <a:cs typeface="Courier"/>
              </a:rPr>
              <a:t>) /</a:t>
            </a:r>
          </a:p>
          <a:p>
            <a:r>
              <a:rPr lang="en-US" dirty="0">
                <a:latin typeface="Courier"/>
                <a:cs typeface="Courier"/>
              </a:rPr>
              <a:t>... (1.5 * </a:t>
            </a:r>
            <a:r>
              <a:rPr lang="en-US" dirty="0" err="1">
                <a:latin typeface="Courier"/>
                <a:cs typeface="Courier"/>
              </a:rPr>
              <a:t>u.au</a:t>
            </a:r>
            <a:r>
              <a:rPr lang="en-US" dirty="0">
                <a:latin typeface="Courier"/>
                <a:cs typeface="Courier"/>
              </a:rPr>
              <a:t>) ** 2)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F.to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u.N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cs-CZ" dirty="0"/>
              <a:t>&lt;</a:t>
            </a:r>
            <a:r>
              <a:rPr lang="cs-CZ" dirty="0" err="1"/>
              <a:t>Quantity</a:t>
            </a:r>
            <a:r>
              <a:rPr lang="cs-CZ" dirty="0"/>
              <a:t> 0.01581795428812989 N</a:t>
            </a:r>
            <a:r>
              <a:rPr lang="cs-CZ" dirty="0" smtClean="0"/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06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1611</Words>
  <Application>Microsoft Macintosh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What is Astropy</vt:lpstr>
      <vt:lpstr>Installation</vt:lpstr>
      <vt:lpstr>Packages - Core</vt:lpstr>
      <vt:lpstr>Packages – Data I/O &amp; Computation</vt:lpstr>
      <vt:lpstr>Heritage</vt:lpstr>
      <vt:lpstr>Examples taken from astropy paper…</vt:lpstr>
      <vt:lpstr>Tables</vt:lpstr>
      <vt:lpstr>FITS</vt:lpstr>
      <vt:lpstr>Constants</vt:lpstr>
      <vt:lpstr>Quantities</vt:lpstr>
      <vt:lpstr>Example</vt:lpstr>
      <vt:lpstr>Read and Display Image</vt:lpstr>
      <vt:lpstr>Convert galaxy center position to pixels</vt:lpstr>
      <vt:lpstr>Display only small region around center</vt:lpstr>
      <vt:lpstr>Plot pixel values in a cut through the center</vt:lpstr>
      <vt:lpstr>pyds9</vt:lpstr>
      <vt:lpstr>Display image using ds9 and draw box</vt:lpstr>
      <vt:lpstr>PowerPoint Presentation</vt:lpstr>
      <vt:lpstr>Convolution</vt:lpstr>
      <vt:lpstr>Potential of AstroPy (once its fully functional and operational)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Astropy </dc:title>
  <dc:creator>Andrew Ptak</dc:creator>
  <cp:lastModifiedBy>Andrew Ptak</cp:lastModifiedBy>
  <cp:revision>20</cp:revision>
  <dcterms:created xsi:type="dcterms:W3CDTF">2013-06-13T17:35:34Z</dcterms:created>
  <dcterms:modified xsi:type="dcterms:W3CDTF">2013-06-14T05:59:56Z</dcterms:modified>
</cp:coreProperties>
</file>