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1" r:id="rId3"/>
    <p:sldId id="262" r:id="rId4"/>
    <p:sldId id="264" r:id="rId5"/>
    <p:sldId id="265" r:id="rId6"/>
    <p:sldId id="256" r:id="rId7"/>
    <p:sldId id="257" r:id="rId8"/>
    <p:sldId id="258" r:id="rId9"/>
    <p:sldId id="259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A628E-CE85-4E08-BB32-339FA02D136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C3160-D25F-4E4D-B501-CE1166D177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0"/>
            <a:ext cx="8534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CAPABILITY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6400800" cy="4648200"/>
          </a:xfrm>
        </p:spPr>
        <p:txBody>
          <a:bodyPr/>
          <a:lstStyle/>
          <a:p>
            <a:r>
              <a:rPr lang="en-US" dirty="0"/>
              <a:t>It is a five-level hierarchical model that is an improvement strategy for building consistent and predictable software products.</a:t>
            </a:r>
          </a:p>
          <a:p>
            <a:r>
              <a:rPr lang="en-US" dirty="0"/>
              <a:t>It can also be used as a benchmark to assess different organizations for equivalent comparison</a:t>
            </a:r>
            <a:r>
              <a:rPr lang="en-US" dirty="0" smtClean="0"/>
              <a:t>.</a:t>
            </a:r>
          </a:p>
          <a:p>
            <a:r>
              <a:rPr lang="en-US" dirty="0"/>
              <a:t>This methodology was designed to help developer’s select process-improvement strategies by determining their current process maturity and identifying the issues most critical to improving their software quality and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7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512511" cy="1143000"/>
          </a:xfrm>
        </p:spPr>
        <p:txBody>
          <a:bodyPr/>
          <a:lstStyle/>
          <a:p>
            <a:r>
              <a:rPr lang="en-US" dirty="0">
                <a:effectLst/>
              </a:rPr>
              <a:t>LEVEL 5:  </a:t>
            </a:r>
            <a:r>
              <a:rPr lang="en-US" u="sng" dirty="0">
                <a:effectLst/>
              </a:rPr>
              <a:t>OPTIMIZING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4" y="2286000"/>
            <a:ext cx="7391400" cy="4084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1524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there is a continuous improvement of the standards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6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162800" cy="4495800"/>
          </a:xfrm>
        </p:spPr>
        <p:txBody>
          <a:bodyPr>
            <a:normAutofit/>
          </a:bodyPr>
          <a:lstStyle/>
          <a:p>
            <a:r>
              <a:rPr lang="en-US" dirty="0"/>
              <a:t>Yes.	</a:t>
            </a:r>
          </a:p>
          <a:p>
            <a:r>
              <a:rPr lang="en-US" dirty="0"/>
              <a:t>Although small organizations have a mentality of they have competent </a:t>
            </a:r>
            <a:r>
              <a:rPr lang="en-US" dirty="0" smtClean="0"/>
              <a:t>developer's </a:t>
            </a:r>
            <a:r>
              <a:rPr lang="en-US" dirty="0"/>
              <a:t>and they can easily communicate with one another, they experience the same problems that large organization experience. Like: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dirty="0"/>
              <a:t>Having undocumented requirements.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dirty="0"/>
              <a:t>Mistakes of inexperienced managers.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dirty="0"/>
              <a:t>Poor resource allocations.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dirty="0"/>
              <a:t>Poor or no training.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8458200" cy="1600200"/>
          </a:xfrm>
        </p:spPr>
        <p:txBody>
          <a:bodyPr/>
          <a:lstStyle/>
          <a:p>
            <a:r>
              <a:rPr lang="en-US" sz="4400" dirty="0">
                <a:effectLst/>
              </a:rPr>
              <a:t>Can small organizations adopt it?</a:t>
            </a:r>
            <a:br>
              <a:rPr lang="en-US" sz="4400" dirty="0">
                <a:effectLst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166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3964"/>
            <a:ext cx="6512511" cy="1143000"/>
          </a:xfrm>
        </p:spPr>
        <p:txBody>
          <a:bodyPr/>
          <a:lstStyle/>
          <a:p>
            <a:r>
              <a:rPr lang="en-US" dirty="0">
                <a:effectLst/>
              </a:rPr>
              <a:t>What is the problem?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2590800"/>
            <a:ext cx="6400800" cy="3474720"/>
          </a:xfrm>
        </p:spPr>
        <p:txBody>
          <a:bodyPr/>
          <a:lstStyle/>
          <a:p>
            <a:pPr lvl="0"/>
            <a:r>
              <a:rPr lang="en-US" dirty="0"/>
              <a:t>Progress is not measured.</a:t>
            </a:r>
          </a:p>
          <a:p>
            <a:pPr lvl="0"/>
            <a:r>
              <a:rPr lang="en-US" dirty="0"/>
              <a:t>Defects are high.</a:t>
            </a:r>
          </a:p>
          <a:p>
            <a:pPr lvl="0"/>
            <a:r>
              <a:rPr lang="en-US" dirty="0"/>
              <a:t>Requirements are often misunderstood.</a:t>
            </a:r>
          </a:p>
          <a:p>
            <a:pPr lvl="0"/>
            <a:r>
              <a:rPr lang="en-US" dirty="0"/>
              <a:t>Schedules and budgets are frequently missed.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636" y="1371600"/>
            <a:ext cx="807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of the major things that led to development of the capability maturity model is that there was rise in many immature software organizations. Good performance attainance is possible but;</a:t>
            </a:r>
          </a:p>
        </p:txBody>
      </p:sp>
    </p:spTree>
    <p:extLst>
      <p:ext uri="{BB962C8B-B14F-4D97-AF65-F5344CB8AC3E}">
        <p14:creationId xmlns:p14="http://schemas.microsoft.com/office/powerpoint/2010/main" val="28944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7000" y="457200"/>
            <a:ext cx="10058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Why </a:t>
            </a:r>
            <a:r>
              <a:rPr lang="en-US" dirty="0" smtClean="0">
                <a:effectLst/>
              </a:rPr>
              <a:t>is CMM crucial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2057400"/>
            <a:ext cx="6934200" cy="3276600"/>
          </a:xfrm>
        </p:spPr>
        <p:txBody>
          <a:bodyPr/>
          <a:lstStyle/>
          <a:p>
            <a:pPr lvl="0"/>
            <a:r>
              <a:rPr lang="en-US" dirty="0"/>
              <a:t>Increases customer satisfaction.</a:t>
            </a:r>
          </a:p>
          <a:p>
            <a:pPr lvl="0"/>
            <a:r>
              <a:rPr lang="en-US" dirty="0"/>
              <a:t>Helps the organization to determine the current process maturity level in order to increase it.</a:t>
            </a:r>
          </a:p>
          <a:p>
            <a:pPr lvl="0"/>
            <a:r>
              <a:rPr lang="en-US" dirty="0"/>
              <a:t>Helps in identification of few vital problems that the organization should deal with.</a:t>
            </a:r>
          </a:p>
          <a:p>
            <a:pPr lvl="0"/>
            <a:r>
              <a:rPr lang="en-US" dirty="0"/>
              <a:t>Focus is put on a limited set of activities.</a:t>
            </a:r>
          </a:p>
          <a:p>
            <a:pPr lvl="0"/>
            <a:r>
              <a:rPr lang="en-US" dirty="0"/>
              <a:t>Enables steady, continual and lasting gains.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6399010" cy="4038600"/>
          </a:xfrm>
        </p:spPr>
        <p:txBody>
          <a:bodyPr>
            <a:norm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dirty="0"/>
              <a:t>A starting ground when starting to build software.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 The </a:t>
            </a:r>
            <a:r>
              <a:rPr lang="en-US" dirty="0"/>
              <a:t>benefit of a community’s prior experiences since it is repeatable.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/>
              <a:t>A framework for prioritizing actions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/>
              <a:t>A way to define what improvement means for your organization.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153400" cy="1156855"/>
          </a:xfrm>
        </p:spPr>
        <p:txBody>
          <a:bodyPr/>
          <a:lstStyle/>
          <a:p>
            <a:r>
              <a:rPr lang="en-US" dirty="0">
                <a:effectLst/>
              </a:rPr>
              <a:t>What does it provide?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848600" cy="761999"/>
          </a:xfrm>
        </p:spPr>
        <p:txBody>
          <a:bodyPr>
            <a:normAutofit/>
          </a:bodyPr>
          <a:lstStyle/>
          <a:p>
            <a:r>
              <a:rPr lang="en-US" sz="2000" dirty="0"/>
              <a:t>These are the measurements of improvement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10600" cy="1600200"/>
          </a:xfrm>
        </p:spPr>
        <p:txBody>
          <a:bodyPr/>
          <a:lstStyle/>
          <a:p>
            <a:r>
              <a:rPr lang="en-US" sz="4000" dirty="0">
                <a:effectLst/>
              </a:rPr>
              <a:t>What are the levels of the capability maturity model?</a:t>
            </a:r>
            <a:br>
              <a:rPr lang="en-US" sz="4000" dirty="0">
                <a:effectLst/>
              </a:rPr>
            </a:b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45126"/>
              </p:ext>
            </p:extLst>
          </p:nvPr>
        </p:nvGraphicFramePr>
        <p:xfrm>
          <a:off x="838200" y="2895602"/>
          <a:ext cx="7239000" cy="37337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98842"/>
                <a:gridCol w="1774947"/>
                <a:gridCol w="2424601"/>
                <a:gridCol w="2540610"/>
              </a:tblGrid>
              <a:tr h="297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Maturity Level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 process Areas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0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Optimizing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Continued improvement process.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Change management.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0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and Process Quality.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 management.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1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Engineering process and Organizational support.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Engineering.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0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Repeatable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management process.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36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Initial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Competent people and heroic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Competent people and heroics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8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1:  </a:t>
            </a:r>
            <a:r>
              <a:rPr lang="en-US" b="1" u="sng" dirty="0"/>
              <a:t>INITIAL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162800" cy="3733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10491" y="14478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do an activity to produce results.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6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3909"/>
            <a:ext cx="6512511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2:  </a:t>
            </a:r>
            <a:r>
              <a:rPr lang="en-US" b="1" u="sng" dirty="0"/>
              <a:t>REPEATABLE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858000" cy="42370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51164" y="12469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first plan then perform an activity to produce results then you evaluate.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3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512511" cy="1143000"/>
          </a:xfrm>
        </p:spPr>
        <p:txBody>
          <a:bodyPr/>
          <a:lstStyle/>
          <a:p>
            <a:r>
              <a:rPr lang="en-US" smtClean="0">
                <a:effectLst/>
              </a:rPr>
              <a:t>LEVEL 3:  </a:t>
            </a:r>
            <a:r>
              <a:rPr lang="en-US" u="sng" smtClean="0">
                <a:effectLst/>
              </a:rPr>
              <a:t>DEFINED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7010400" cy="438943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1246908"/>
            <a:ext cx="8229600" cy="734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1900" dirty="0" smtClean="0">
                <a:solidFill>
                  <a:prstClr val="black"/>
                </a:solidFill>
                <a:ea typeface="+mn-ea"/>
                <a:cs typeface="+mn-cs"/>
              </a:rPr>
              <a:t>Defining </a:t>
            </a:r>
            <a:r>
              <a:rPr lang="en-US" sz="1900" dirty="0">
                <a:solidFill>
                  <a:prstClr val="black"/>
                </a:solidFill>
                <a:ea typeface="+mn-ea"/>
                <a:cs typeface="+mn-cs"/>
              </a:rPr>
              <a:t>standards used for all </a:t>
            </a:r>
            <a:r>
              <a:rPr lang="en-US" sz="1900" dirty="0" smtClean="0">
                <a:solidFill>
                  <a:prstClr val="black"/>
                </a:solidFill>
                <a:ea typeface="+mn-ea"/>
                <a:cs typeface="+mn-cs"/>
              </a:rPr>
              <a:t>activities.</a:t>
            </a:r>
            <a:endParaRPr lang="en-US" sz="19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2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512511" cy="1143000"/>
          </a:xfrm>
        </p:spPr>
        <p:txBody>
          <a:bodyPr/>
          <a:lstStyle/>
          <a:p>
            <a:r>
              <a:rPr lang="en-US" dirty="0">
                <a:effectLst/>
              </a:rPr>
              <a:t>LEVEL 4:  </a:t>
            </a:r>
            <a:r>
              <a:rPr lang="en-US" u="sng" dirty="0">
                <a:effectLst/>
              </a:rPr>
              <a:t>MANAGED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708660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1524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standards are used in the forecasting of events that may occur.</a:t>
            </a:r>
          </a:p>
        </p:txBody>
      </p:sp>
    </p:spTree>
    <p:extLst>
      <p:ext uri="{BB962C8B-B14F-4D97-AF65-F5344CB8AC3E}">
        <p14:creationId xmlns:p14="http://schemas.microsoft.com/office/powerpoint/2010/main" val="2962492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304</TotalTime>
  <Words>383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CAPABILITY MATURITY MODEL</vt:lpstr>
      <vt:lpstr>What is the problem? </vt:lpstr>
      <vt:lpstr>Why is CMM crucial? </vt:lpstr>
      <vt:lpstr>What does it provide? </vt:lpstr>
      <vt:lpstr>What are the levels of the capability maturity model? </vt:lpstr>
      <vt:lpstr>LEVEL 1:  INITIAL </vt:lpstr>
      <vt:lpstr>LEVEL 2:  REPEATABLE </vt:lpstr>
      <vt:lpstr>LEVEL 3:  DEFINED </vt:lpstr>
      <vt:lpstr>LEVEL 4:  MANAGED </vt:lpstr>
      <vt:lpstr>LEVEL 5:  OPTIMIZING </vt:lpstr>
      <vt:lpstr>Can small organizations adopt it?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Duke</dc:creator>
  <cp:lastModifiedBy>Duke</cp:lastModifiedBy>
  <cp:revision>9</cp:revision>
  <dcterms:created xsi:type="dcterms:W3CDTF">2020-02-03T16:38:28Z</dcterms:created>
  <dcterms:modified xsi:type="dcterms:W3CDTF">2020-02-03T21:42:54Z</dcterms:modified>
</cp:coreProperties>
</file>