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5"/>
  </p:notesMasterIdLst>
  <p:sldIdLst>
    <p:sldId id="256" r:id="rId4"/>
    <p:sldId id="327" r:id="rId5"/>
    <p:sldId id="307" r:id="rId6"/>
    <p:sldId id="308" r:id="rId7"/>
    <p:sldId id="309" r:id="rId8"/>
    <p:sldId id="310" r:id="rId9"/>
    <p:sldId id="311" r:id="rId10"/>
    <p:sldId id="312" r:id="rId11"/>
    <p:sldId id="313" r:id="rId12"/>
    <p:sldId id="314" r:id="rId13"/>
    <p:sldId id="277" r:id="rId14"/>
    <p:sldId id="290" r:id="rId15"/>
    <p:sldId id="318" r:id="rId16"/>
    <p:sldId id="319" r:id="rId17"/>
    <p:sldId id="320" r:id="rId18"/>
    <p:sldId id="321" r:id="rId19"/>
    <p:sldId id="323" r:id="rId20"/>
    <p:sldId id="324" r:id="rId21"/>
    <p:sldId id="325" r:id="rId22"/>
    <p:sldId id="326" r:id="rId23"/>
    <p:sldId id="262"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74" autoAdjust="0"/>
  </p:normalViewPr>
  <p:slideViewPr>
    <p:cSldViewPr>
      <p:cViewPr>
        <p:scale>
          <a:sx n="125" d="100"/>
          <a:sy n="125" d="100"/>
        </p:scale>
        <p:origin x="1194" y="450"/>
      </p:cViewPr>
      <p:guideLst>
        <p:guide orient="horz" pos="1620"/>
        <p:guide pos="2880"/>
        <p:guide orient="horz" pos="1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5/27/2021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ataplatform.cloud.ibm.com/dashboards/decb3702-894a-4450-8d2e-af2d57faf479/view/6420a12e1098039753d1bde407912f027a30770be3bbd15586877b4908667297a96c13c2c8291e5adf130766f6ec1751cd" TargetMode="External"/><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FD6AFE4-28F6-49F8-96ED-3EF732263FF1}"/>
              </a:ext>
            </a:extLst>
          </p:cNvPr>
          <p:cNvSpPr txBox="1">
            <a:spLocks/>
          </p:cNvSpPr>
          <p:nvPr/>
        </p:nvSpPr>
        <p:spPr>
          <a:xfrm>
            <a:off x="35855" y="2643758"/>
            <a:ext cx="4392129" cy="1260504"/>
          </a:xfrm>
          <a:prstGeom prst="rect">
            <a:avLst/>
          </a:prstGeom>
        </p:spPr>
        <p:txBody>
          <a:bodyPr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Trend for Emerging Technology &amp; Skills</a:t>
            </a:r>
          </a:p>
        </p:txBody>
      </p:sp>
      <p:sp>
        <p:nvSpPr>
          <p:cNvPr id="25" name="Subtitle 2">
            <a:extLst>
              <a:ext uri="{FF2B5EF4-FFF2-40B4-BE49-F238E27FC236}">
                <a16:creationId xmlns:a16="http://schemas.microsoft.com/office/drawing/2014/main" id="{145BFAF7-CC38-4BC1-84FD-276E14DFA4A1}"/>
              </a:ext>
            </a:extLst>
          </p:cNvPr>
          <p:cNvSpPr txBox="1">
            <a:spLocks/>
          </p:cNvSpPr>
          <p:nvPr/>
        </p:nvSpPr>
        <p:spPr>
          <a:xfrm>
            <a:off x="864889" y="3777147"/>
            <a:ext cx="2771947" cy="117086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Kiam Boon Soh</a:t>
            </a:r>
          </a:p>
          <a:p>
            <a:pPr marL="0" indent="0">
              <a:buFont typeface="Arial" pitchFamily="34" charset="0"/>
              <a:buNone/>
            </a:pP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26 May 2021</a:t>
            </a:r>
          </a:p>
        </p:txBody>
      </p:sp>
      <p:pic>
        <p:nvPicPr>
          <p:cNvPr id="29" name="Picture 28">
            <a:extLst>
              <a:ext uri="{FF2B5EF4-FFF2-40B4-BE49-F238E27FC236}">
                <a16:creationId xmlns:a16="http://schemas.microsoft.com/office/drawing/2014/main" id="{3FB145C2-A64A-4759-A8AF-A35A0A520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262" y="4774278"/>
            <a:ext cx="1872208" cy="261480"/>
          </a:xfrm>
          <a:prstGeom prst="rect">
            <a:avLst/>
          </a:prstGeom>
        </p:spPr>
      </p:pic>
      <p:pic>
        <p:nvPicPr>
          <p:cNvPr id="30" name="Picture 29">
            <a:extLst>
              <a:ext uri="{FF2B5EF4-FFF2-40B4-BE49-F238E27FC236}">
                <a16:creationId xmlns:a16="http://schemas.microsoft.com/office/drawing/2014/main" id="{F2135305-AA4A-4434-A0E6-9841EB492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11" y="4774278"/>
            <a:ext cx="1368151" cy="279215"/>
          </a:xfrm>
          <a:prstGeom prst="rect">
            <a:avLst/>
          </a:prstGeom>
        </p:spPr>
      </p:pic>
      <p:sp>
        <p:nvSpPr>
          <p:cNvPr id="32" name="Block Arc 6">
            <a:extLst>
              <a:ext uri="{FF2B5EF4-FFF2-40B4-BE49-F238E27FC236}">
                <a16:creationId xmlns:a16="http://schemas.microsoft.com/office/drawing/2014/main" id="{52836E96-D5C8-4D63-83F7-69F2FDD5CA7E}"/>
              </a:ext>
            </a:extLst>
          </p:cNvPr>
          <p:cNvSpPr/>
          <p:nvPr/>
        </p:nvSpPr>
        <p:spPr>
          <a:xfrm>
            <a:off x="395536" y="3842498"/>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3" name="Parallelogram 15">
            <a:extLst>
              <a:ext uri="{FF2B5EF4-FFF2-40B4-BE49-F238E27FC236}">
                <a16:creationId xmlns:a16="http://schemas.microsoft.com/office/drawing/2014/main" id="{E0FD5FCA-B124-464B-80C3-4B0449366736}"/>
              </a:ext>
            </a:extLst>
          </p:cNvPr>
          <p:cNvSpPr/>
          <p:nvPr/>
        </p:nvSpPr>
        <p:spPr>
          <a:xfrm flipH="1">
            <a:off x="402901" y="4263681"/>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85378"/>
            <a:ext cx="7200800" cy="576064"/>
          </a:xfrm>
        </p:spPr>
        <p:txBody>
          <a:bodyPr/>
          <a:lstStyle/>
          <a:p>
            <a:r>
              <a:rPr lang="en-US" sz="3000" dirty="0"/>
              <a:t>DATABASE TRENDS</a:t>
            </a:r>
          </a:p>
        </p:txBody>
      </p:sp>
      <p:sp>
        <p:nvSpPr>
          <p:cNvPr id="5" name="Text Placeholder 2">
            <a:extLst>
              <a:ext uri="{FF2B5EF4-FFF2-40B4-BE49-F238E27FC236}">
                <a16:creationId xmlns:a16="http://schemas.microsoft.com/office/drawing/2014/main" id="{2C3CA9A2-DFC3-4E98-BB8F-785C470DBA4B}"/>
              </a:ext>
            </a:extLst>
          </p:cNvPr>
          <p:cNvSpPr>
            <a:spLocks noGrp="1"/>
          </p:cNvSpPr>
          <p:nvPr>
            <p:ph type="body" sz="quarter" idx="11"/>
          </p:nvPr>
        </p:nvSpPr>
        <p:spPr>
          <a:xfrm>
            <a:off x="323528" y="661442"/>
            <a:ext cx="7200800" cy="288032"/>
          </a:xfrm>
        </p:spPr>
        <p:txBody>
          <a:bodyPr/>
          <a:lstStyle/>
          <a:p>
            <a:r>
              <a:rPr lang="en-US" dirty="0"/>
              <a:t>FINDINGS AND IMPLICATIONS</a:t>
            </a:r>
          </a:p>
        </p:txBody>
      </p:sp>
      <p:sp>
        <p:nvSpPr>
          <p:cNvPr id="8" name="Rounded Rectangle 3">
            <a:extLst>
              <a:ext uri="{FF2B5EF4-FFF2-40B4-BE49-F238E27FC236}">
                <a16:creationId xmlns:a16="http://schemas.microsoft.com/office/drawing/2014/main" id="{93AA6AB9-07E4-4908-BE66-B5B6DB2BDF55}"/>
              </a:ext>
            </a:extLst>
          </p:cNvPr>
          <p:cNvSpPr/>
          <p:nvPr/>
        </p:nvSpPr>
        <p:spPr>
          <a:xfrm>
            <a:off x="5580112" y="1268491"/>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071AB086-2524-4AAC-9527-270216D9E4F2}"/>
              </a:ext>
            </a:extLst>
          </p:cNvPr>
          <p:cNvSpPr txBox="1">
            <a:spLocks/>
          </p:cNvSpPr>
          <p:nvPr/>
        </p:nvSpPr>
        <p:spPr>
          <a:xfrm>
            <a:off x="5796135" y="1268491"/>
            <a:ext cx="1872208"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Implications</a:t>
            </a:r>
          </a:p>
        </p:txBody>
      </p:sp>
      <p:sp>
        <p:nvSpPr>
          <p:cNvPr id="10" name="Rounded Rectangle 3">
            <a:extLst>
              <a:ext uri="{FF2B5EF4-FFF2-40B4-BE49-F238E27FC236}">
                <a16:creationId xmlns:a16="http://schemas.microsoft.com/office/drawing/2014/main" id="{754AD893-248E-436D-9844-D7D68D9E3EF9}"/>
              </a:ext>
            </a:extLst>
          </p:cNvPr>
          <p:cNvSpPr/>
          <p:nvPr/>
        </p:nvSpPr>
        <p:spPr>
          <a:xfrm rot="10800000">
            <a:off x="1" y="1286385"/>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F7413D56-C40C-4F3C-8DF3-D49910B9CEB6}"/>
              </a:ext>
            </a:extLst>
          </p:cNvPr>
          <p:cNvSpPr txBox="1">
            <a:spLocks/>
          </p:cNvSpPr>
          <p:nvPr/>
        </p:nvSpPr>
        <p:spPr>
          <a:xfrm>
            <a:off x="1707298" y="1277438"/>
            <a:ext cx="1381742"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Findings</a:t>
            </a:r>
          </a:p>
        </p:txBody>
      </p:sp>
      <p:sp>
        <p:nvSpPr>
          <p:cNvPr id="12" name="Content Placeholder 2">
            <a:extLst>
              <a:ext uri="{FF2B5EF4-FFF2-40B4-BE49-F238E27FC236}">
                <a16:creationId xmlns:a16="http://schemas.microsoft.com/office/drawing/2014/main" id="{B3713F5F-5C88-4DFD-9F3A-204A00A3D3F6}"/>
              </a:ext>
            </a:extLst>
          </p:cNvPr>
          <p:cNvSpPr txBox="1">
            <a:spLocks/>
          </p:cNvSpPr>
          <p:nvPr/>
        </p:nvSpPr>
        <p:spPr>
          <a:xfrm>
            <a:off x="476737" y="2032394"/>
            <a:ext cx="3842863" cy="212353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700" dirty="0"/>
              <a:t>MySQL is the most popular          </a:t>
            </a:r>
            <a:r>
              <a:rPr lang="en-US" altLang="zh-CN" sz="1700" dirty="0"/>
              <a:t>d</a:t>
            </a:r>
            <a:r>
              <a:rPr lang="en-US" sz="1700" dirty="0"/>
              <a:t>atabase</a:t>
            </a:r>
          </a:p>
          <a:p>
            <a:pPr algn="just"/>
            <a:r>
              <a:rPr lang="en-US" altLang="zh-CN" sz="1700" dirty="0"/>
              <a:t>There are still a lot of companies  using Microsoft SQL Server</a:t>
            </a:r>
            <a:endParaRPr lang="en-US" sz="1700" dirty="0"/>
          </a:p>
          <a:p>
            <a:pPr algn="just"/>
            <a:r>
              <a:rPr lang="en-US" altLang="zh-CN" sz="1700" dirty="0"/>
              <a:t>MongoDB and Redis are the most favorable NoSQL database</a:t>
            </a:r>
          </a:p>
        </p:txBody>
      </p:sp>
      <p:sp>
        <p:nvSpPr>
          <p:cNvPr id="13" name="Content Placeholder 3">
            <a:extLst>
              <a:ext uri="{FF2B5EF4-FFF2-40B4-BE49-F238E27FC236}">
                <a16:creationId xmlns:a16="http://schemas.microsoft.com/office/drawing/2014/main" id="{F7184E16-F7BD-4E15-B3E6-8E1BBB42BE9D}"/>
              </a:ext>
            </a:extLst>
          </p:cNvPr>
          <p:cNvSpPr txBox="1">
            <a:spLocks/>
          </p:cNvSpPr>
          <p:nvPr/>
        </p:nvSpPr>
        <p:spPr>
          <a:xfrm>
            <a:off x="4810277" y="2032394"/>
            <a:ext cx="3842862" cy="188268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sz="1700" dirty="0"/>
              <a:t>Open-source databases like        MySQL are still preferable</a:t>
            </a:r>
          </a:p>
          <a:p>
            <a:pPr algn="just"/>
            <a:r>
              <a:rPr lang="en-US" sz="1700" dirty="0"/>
              <a:t>Software development and Big    Data technology still requires SQL</a:t>
            </a:r>
          </a:p>
          <a:p>
            <a:pPr algn="just"/>
            <a:r>
              <a:rPr lang="en-US" sz="1700" dirty="0"/>
              <a:t>NoSQL databases will make an     impact for relational databases</a:t>
            </a:r>
          </a:p>
        </p:txBody>
      </p:sp>
    </p:spTree>
    <p:extLst>
      <p:ext uri="{BB962C8B-B14F-4D97-AF65-F5344CB8AC3E}">
        <p14:creationId xmlns:p14="http://schemas.microsoft.com/office/powerpoint/2010/main" val="130510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sz="3000" dirty="0"/>
              <a:t>DASHBOARD</a:t>
            </a:r>
            <a:endParaRPr lang="ko-KR" altLang="en-US" sz="3000" dirty="0"/>
          </a:p>
        </p:txBody>
      </p:sp>
      <p:sp>
        <p:nvSpPr>
          <p:cNvPr id="3" name="Text Placeholder 2"/>
          <p:cNvSpPr>
            <a:spLocks noGrp="1"/>
          </p:cNvSpPr>
          <p:nvPr>
            <p:ph type="body" sz="quarter" idx="11"/>
          </p:nvPr>
        </p:nvSpPr>
        <p:spPr>
          <a:xfrm>
            <a:off x="395536" y="661442"/>
            <a:ext cx="7200800" cy="288032"/>
          </a:xfrm>
          <a:prstGeom prst="rect">
            <a:avLst/>
          </a:prstGeom>
        </p:spPr>
        <p:txBody>
          <a:bodyPr/>
          <a:lstStyle/>
          <a:p>
            <a:pPr lvl="0"/>
            <a:r>
              <a:rPr lang="en-US" altLang="ko-KR" dirty="0"/>
              <a:t>A dashboard with Cognos Dashboard Embedded (CDE)</a:t>
            </a:r>
          </a:p>
        </p:txBody>
      </p:sp>
      <p:sp>
        <p:nvSpPr>
          <p:cNvPr id="12" name="Text Placeholder 1"/>
          <p:cNvSpPr txBox="1">
            <a:spLocks/>
          </p:cNvSpPr>
          <p:nvPr/>
        </p:nvSpPr>
        <p:spPr>
          <a:xfrm>
            <a:off x="3944868" y="1325972"/>
            <a:ext cx="4587572" cy="90320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200" b="1" dirty="0">
                <a:solidFill>
                  <a:schemeClr val="tx1">
                    <a:lumMod val="75000"/>
                    <a:lumOff val="25000"/>
                  </a:schemeClr>
                </a:solidFill>
                <a:cs typeface="Arial" pitchFamily="34" charset="0"/>
              </a:rPr>
              <a:t>The </a:t>
            </a:r>
            <a:r>
              <a:rPr lang="en-US" altLang="ko-KR" sz="2200" b="1" dirty="0">
                <a:solidFill>
                  <a:schemeClr val="accent1"/>
                </a:solidFill>
                <a:cs typeface="Arial" pitchFamily="34" charset="0"/>
              </a:rPr>
              <a:t>Permanent link </a:t>
            </a:r>
            <a:r>
              <a:rPr lang="en-US" altLang="ko-KR" sz="2200" b="1" dirty="0">
                <a:solidFill>
                  <a:schemeClr val="tx1">
                    <a:lumMod val="75000"/>
                    <a:lumOff val="25000"/>
                  </a:schemeClr>
                </a:solidFill>
                <a:cs typeface="Arial" pitchFamily="34" charset="0"/>
              </a:rPr>
              <a:t>of the read-only view of </a:t>
            </a:r>
            <a:r>
              <a:rPr lang="en-US" altLang="ko-KR" sz="2200" b="1" dirty="0">
                <a:solidFill>
                  <a:schemeClr val="accent1"/>
                </a:solidFill>
                <a:cs typeface="Arial" pitchFamily="34" charset="0"/>
              </a:rPr>
              <a:t>Cognos Dashboard</a:t>
            </a:r>
            <a:endParaRPr lang="ko-KR" altLang="en-US" sz="2200" b="1" dirty="0">
              <a:solidFill>
                <a:schemeClr val="tx1">
                  <a:lumMod val="75000"/>
                  <a:lumOff val="25000"/>
                </a:schemeClr>
              </a:solidFill>
              <a:cs typeface="Arial" pitchFamily="34" charset="0"/>
            </a:endParaRPr>
          </a:p>
        </p:txBody>
      </p:sp>
      <p:sp>
        <p:nvSpPr>
          <p:cNvPr id="13" name="TextBox 12">
            <a:hlinkClick r:id="rId3"/>
          </p:cNvPr>
          <p:cNvSpPr txBox="1"/>
          <p:nvPr/>
        </p:nvSpPr>
        <p:spPr>
          <a:xfrm>
            <a:off x="3995936" y="2229173"/>
            <a:ext cx="4248472" cy="1661993"/>
          </a:xfrm>
          <a:prstGeom prst="rect">
            <a:avLst/>
          </a:prstGeom>
          <a:noFill/>
        </p:spPr>
        <p:txBody>
          <a:bodyPr wrap="square" rtlCol="0" anchor="ctr">
            <a:spAutoFit/>
          </a:bodyPr>
          <a:lstStyle/>
          <a:p>
            <a:r>
              <a:rPr lang="en-US" altLang="ko-KR" sz="1700" dirty="0">
                <a:solidFill>
                  <a:schemeClr val="tx1">
                    <a:lumMod val="75000"/>
                    <a:lumOff val="25000"/>
                  </a:schemeClr>
                </a:solidFill>
                <a:cs typeface="Arial" pitchFamily="34" charset="0"/>
              </a:rPr>
              <a:t>https://dataplatform.cloud.ibm.com/dashboards/decb3702-894a-4450-8d2e-af2d57faf479/view/6420a12e1098039753d1bde407912f027a30770be3bbd15586877b4908667297a96c13c2c8291e5adf130766f6ec1751cd</a:t>
            </a:r>
            <a:endParaRPr lang="ko-KR" altLang="en-US" sz="1700" dirty="0">
              <a:solidFill>
                <a:schemeClr val="tx1">
                  <a:lumMod val="75000"/>
                  <a:lumOff val="25000"/>
                </a:schemeClr>
              </a:solidFill>
              <a:cs typeface="Arial" pitchFamily="34" charset="0"/>
            </a:endParaRPr>
          </a:p>
        </p:txBody>
      </p:sp>
      <p:sp>
        <p:nvSpPr>
          <p:cNvPr id="17" name="Pie 24">
            <a:extLst>
              <a:ext uri="{FF2B5EF4-FFF2-40B4-BE49-F238E27FC236}">
                <a16:creationId xmlns:a16="http://schemas.microsoft.com/office/drawing/2014/main" id="{2EB3E807-B3B9-468A-B888-E4FA4B2DC759}"/>
              </a:ext>
            </a:extLst>
          </p:cNvPr>
          <p:cNvSpPr/>
          <p:nvPr/>
        </p:nvSpPr>
        <p:spPr>
          <a:xfrm>
            <a:off x="1547132" y="2931790"/>
            <a:ext cx="1080652" cy="1065771"/>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9" name="Group 8">
            <a:extLst>
              <a:ext uri="{FF2B5EF4-FFF2-40B4-BE49-F238E27FC236}">
                <a16:creationId xmlns:a16="http://schemas.microsoft.com/office/drawing/2014/main" id="{1F063D23-36BD-464F-B959-FD66C5A2E488}"/>
              </a:ext>
            </a:extLst>
          </p:cNvPr>
          <p:cNvGrpSpPr/>
          <p:nvPr/>
        </p:nvGrpSpPr>
        <p:grpSpPr>
          <a:xfrm>
            <a:off x="323527" y="1525538"/>
            <a:ext cx="3600401" cy="3251602"/>
            <a:chOff x="298824" y="1476008"/>
            <a:chExt cx="3841128" cy="3311141"/>
          </a:xfrm>
        </p:grpSpPr>
        <p:pic>
          <p:nvPicPr>
            <p:cNvPr id="6" name="Picture 5">
              <a:extLst>
                <a:ext uri="{FF2B5EF4-FFF2-40B4-BE49-F238E27FC236}">
                  <a16:creationId xmlns:a16="http://schemas.microsoft.com/office/drawing/2014/main" id="{6DF6B34C-02DC-470E-973F-D949569F2663}"/>
                </a:ext>
              </a:extLst>
            </p:cNvPr>
            <p:cNvPicPr>
              <a:picLocks noChangeAspect="1"/>
            </p:cNvPicPr>
            <p:nvPr/>
          </p:nvPicPr>
          <p:blipFill>
            <a:blip r:embed="rId4"/>
            <a:stretch>
              <a:fillRect/>
            </a:stretch>
          </p:blipFill>
          <p:spPr>
            <a:xfrm>
              <a:off x="298824" y="1476008"/>
              <a:ext cx="3577268" cy="2406379"/>
            </a:xfrm>
            <a:prstGeom prst="rect">
              <a:avLst/>
            </a:prstGeom>
          </p:spPr>
        </p:pic>
        <p:pic>
          <p:nvPicPr>
            <p:cNvPr id="8" name="Picture 7">
              <a:extLst>
                <a:ext uri="{FF2B5EF4-FFF2-40B4-BE49-F238E27FC236}">
                  <a16:creationId xmlns:a16="http://schemas.microsoft.com/office/drawing/2014/main" id="{E2C9FDD9-84B4-43B1-B634-D34642D69995}"/>
                </a:ext>
              </a:extLst>
            </p:cNvPr>
            <p:cNvPicPr>
              <a:picLocks noChangeAspect="1"/>
            </p:cNvPicPr>
            <p:nvPr/>
          </p:nvPicPr>
          <p:blipFill>
            <a:blip r:embed="rId5"/>
            <a:stretch>
              <a:fillRect/>
            </a:stretch>
          </p:blipFill>
          <p:spPr>
            <a:xfrm>
              <a:off x="416143" y="3882387"/>
              <a:ext cx="3723809" cy="904762"/>
            </a:xfrm>
            <a:prstGeom prst="rect">
              <a:avLst/>
            </a:prstGeom>
          </p:spPr>
        </p:pic>
      </p:grpSp>
    </p:spTree>
    <p:extLst>
      <p:ext uri="{BB962C8B-B14F-4D97-AF65-F5344CB8AC3E}">
        <p14:creationId xmlns:p14="http://schemas.microsoft.com/office/powerpoint/2010/main" val="387530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000" dirty="0"/>
              <a:t>CURRENT TECHNOLOGY TREND</a:t>
            </a:r>
            <a:endParaRPr lang="ko-KR" altLang="en-US" sz="3000" dirty="0"/>
          </a:p>
        </p:txBody>
      </p:sp>
      <p:pic>
        <p:nvPicPr>
          <p:cNvPr id="9" name="Picture 8">
            <a:extLst>
              <a:ext uri="{FF2B5EF4-FFF2-40B4-BE49-F238E27FC236}">
                <a16:creationId xmlns:a16="http://schemas.microsoft.com/office/drawing/2014/main" id="{174C5D64-1D9D-4BA2-82AE-8D9C9DA539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6" t="7676" r="2326" b="8360"/>
          <a:stretch/>
        </p:blipFill>
        <p:spPr>
          <a:xfrm>
            <a:off x="1331640" y="1059582"/>
            <a:ext cx="6480720" cy="3744416"/>
          </a:xfrm>
          <a:prstGeom prst="rect">
            <a:avLst/>
          </a:prstGeom>
          <a:ln>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95115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000" dirty="0"/>
              <a:t>FUTURE TECHNOLOGY TREND</a:t>
            </a:r>
            <a:endParaRPr lang="ko-KR" altLang="en-US" sz="3000" dirty="0"/>
          </a:p>
        </p:txBody>
      </p:sp>
      <p:pic>
        <p:nvPicPr>
          <p:cNvPr id="8" name="Picture 7">
            <a:extLst>
              <a:ext uri="{FF2B5EF4-FFF2-40B4-BE49-F238E27FC236}">
                <a16:creationId xmlns:a16="http://schemas.microsoft.com/office/drawing/2014/main" id="{83E57AD7-003D-4021-A7DA-EAB436EB76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78" t="8042" r="2767" b="9088"/>
          <a:stretch/>
        </p:blipFill>
        <p:spPr>
          <a:xfrm>
            <a:off x="1331640" y="1059582"/>
            <a:ext cx="6480720" cy="3744416"/>
          </a:xfrm>
          <a:prstGeom prst="rect">
            <a:avLst/>
          </a:prstGeom>
          <a:ln>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78605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000" dirty="0"/>
              <a:t>DEMOGRAPHICS</a:t>
            </a:r>
            <a:endParaRPr lang="ko-KR" altLang="en-US" sz="3000" dirty="0"/>
          </a:p>
        </p:txBody>
      </p:sp>
      <p:pic>
        <p:nvPicPr>
          <p:cNvPr id="9" name="Picture 8">
            <a:extLst>
              <a:ext uri="{FF2B5EF4-FFF2-40B4-BE49-F238E27FC236}">
                <a16:creationId xmlns:a16="http://schemas.microsoft.com/office/drawing/2014/main" id="{303FADE6-C447-4678-BDBE-FD281E6960D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02" t="8021" r="1342" b="9762"/>
          <a:stretch/>
        </p:blipFill>
        <p:spPr>
          <a:xfrm>
            <a:off x="1331639" y="1059582"/>
            <a:ext cx="6480721" cy="3744416"/>
          </a:xfrm>
          <a:prstGeom prst="rect">
            <a:avLst/>
          </a:prstGeom>
          <a:ln>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65563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SG" altLang="ja-JP" sz="3000" dirty="0"/>
              <a:t>DIS</a:t>
            </a:r>
            <a:r>
              <a:rPr lang="en-US" altLang="ja-JP" sz="3000" dirty="0"/>
              <a:t>CUSSION</a:t>
            </a:r>
            <a:endParaRPr lang="ko-KR" altLang="en-US" sz="3000" dirty="0"/>
          </a:p>
        </p:txBody>
      </p:sp>
      <p:sp>
        <p:nvSpPr>
          <p:cNvPr id="6" name="Content Placeholder 3">
            <a:extLst>
              <a:ext uri="{FF2B5EF4-FFF2-40B4-BE49-F238E27FC236}">
                <a16:creationId xmlns:a16="http://schemas.microsoft.com/office/drawing/2014/main" id="{71FA7851-5159-42C6-AA7D-EB9C59CA46B0}"/>
              </a:ext>
            </a:extLst>
          </p:cNvPr>
          <p:cNvSpPr txBox="1">
            <a:spLocks/>
          </p:cNvSpPr>
          <p:nvPr/>
        </p:nvSpPr>
        <p:spPr>
          <a:xfrm>
            <a:off x="3923928" y="1525538"/>
            <a:ext cx="4645152" cy="115212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a:t>Technology Usage Trend Now and Future</a:t>
            </a:r>
          </a:p>
          <a:p>
            <a:r>
              <a:rPr lang="en-US" altLang="zh-CN" sz="1700" dirty="0"/>
              <a:t>Gender, Age and Education Discrimination in IT Industry</a:t>
            </a:r>
          </a:p>
          <a:p>
            <a:endParaRPr lang="en-US" sz="1700" dirty="0"/>
          </a:p>
        </p:txBody>
      </p:sp>
      <p:sp>
        <p:nvSpPr>
          <p:cNvPr id="9" name="Rounded Rectangle 5">
            <a:extLst>
              <a:ext uri="{FF2B5EF4-FFF2-40B4-BE49-F238E27FC236}">
                <a16:creationId xmlns:a16="http://schemas.microsoft.com/office/drawing/2014/main" id="{6BC84ADE-F053-4309-8CF4-53B6757A9161}"/>
              </a:ext>
            </a:extLst>
          </p:cNvPr>
          <p:cNvSpPr/>
          <p:nvPr/>
        </p:nvSpPr>
        <p:spPr>
          <a:xfrm flipH="1">
            <a:off x="683568" y="1635646"/>
            <a:ext cx="2520000" cy="235297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04354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ja-JP" sz="3000" dirty="0"/>
              <a:t>OVERALL FINDINGS &amp; IMPLICATIONS</a:t>
            </a:r>
            <a:endParaRPr lang="ko-KR" altLang="en-US" sz="3000" dirty="0"/>
          </a:p>
        </p:txBody>
      </p:sp>
      <p:sp>
        <p:nvSpPr>
          <p:cNvPr id="10" name="Rounded Rectangle 3">
            <a:extLst>
              <a:ext uri="{FF2B5EF4-FFF2-40B4-BE49-F238E27FC236}">
                <a16:creationId xmlns:a16="http://schemas.microsoft.com/office/drawing/2014/main" id="{B29B2C67-41B1-4EF5-B6B2-77341167A2B5}"/>
              </a:ext>
            </a:extLst>
          </p:cNvPr>
          <p:cNvSpPr/>
          <p:nvPr/>
        </p:nvSpPr>
        <p:spPr>
          <a:xfrm>
            <a:off x="5580112" y="1268491"/>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5AF6CC63-7E28-4D5B-9F13-DB2269EC96BA}"/>
              </a:ext>
            </a:extLst>
          </p:cNvPr>
          <p:cNvSpPr txBox="1">
            <a:spLocks/>
          </p:cNvSpPr>
          <p:nvPr/>
        </p:nvSpPr>
        <p:spPr>
          <a:xfrm>
            <a:off x="5796135" y="1268491"/>
            <a:ext cx="1872208"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Implications</a:t>
            </a:r>
          </a:p>
        </p:txBody>
      </p:sp>
      <p:sp>
        <p:nvSpPr>
          <p:cNvPr id="12" name="Rounded Rectangle 3">
            <a:extLst>
              <a:ext uri="{FF2B5EF4-FFF2-40B4-BE49-F238E27FC236}">
                <a16:creationId xmlns:a16="http://schemas.microsoft.com/office/drawing/2014/main" id="{5DF48705-7409-49C3-9685-CD9473C827C8}"/>
              </a:ext>
            </a:extLst>
          </p:cNvPr>
          <p:cNvSpPr/>
          <p:nvPr/>
        </p:nvSpPr>
        <p:spPr>
          <a:xfrm rot="10800000">
            <a:off x="1" y="1286385"/>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BA0B37D0-76DF-432C-911A-D4ECB4F098AA}"/>
              </a:ext>
            </a:extLst>
          </p:cNvPr>
          <p:cNvSpPr txBox="1">
            <a:spLocks/>
          </p:cNvSpPr>
          <p:nvPr/>
        </p:nvSpPr>
        <p:spPr>
          <a:xfrm>
            <a:off x="1707298" y="1277438"/>
            <a:ext cx="1381742"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Findings</a:t>
            </a:r>
          </a:p>
        </p:txBody>
      </p:sp>
      <p:sp>
        <p:nvSpPr>
          <p:cNvPr id="14" name="Content Placeholder 2">
            <a:extLst>
              <a:ext uri="{FF2B5EF4-FFF2-40B4-BE49-F238E27FC236}">
                <a16:creationId xmlns:a16="http://schemas.microsoft.com/office/drawing/2014/main" id="{EAB3BF27-FD1A-4C22-8225-1B0BC6C83059}"/>
              </a:ext>
            </a:extLst>
          </p:cNvPr>
          <p:cNvSpPr txBox="1">
            <a:spLocks/>
          </p:cNvSpPr>
          <p:nvPr/>
        </p:nvSpPr>
        <p:spPr>
          <a:xfrm>
            <a:off x="490862" y="2031309"/>
            <a:ext cx="3828738" cy="219662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sz="1700" dirty="0"/>
              <a:t>Technology trends changes every year</a:t>
            </a:r>
          </a:p>
          <a:p>
            <a:pPr algn="just"/>
            <a:r>
              <a:rPr lang="en-US" altLang="zh-CN" sz="1700" dirty="0"/>
              <a:t>USA is the top technology country</a:t>
            </a:r>
          </a:p>
          <a:p>
            <a:pPr algn="just"/>
            <a:r>
              <a:rPr lang="en-US" altLang="zh-CN" sz="1700" dirty="0"/>
              <a:t>There are extreme gender and     age discrimination </a:t>
            </a:r>
          </a:p>
          <a:p>
            <a:pPr algn="just"/>
            <a:r>
              <a:rPr lang="en-US" altLang="zh-CN" sz="1700" dirty="0"/>
              <a:t>Docker and AWS are the most     popular platform</a:t>
            </a:r>
          </a:p>
        </p:txBody>
      </p:sp>
      <p:sp>
        <p:nvSpPr>
          <p:cNvPr id="15" name="Content Placeholder 3">
            <a:extLst>
              <a:ext uri="{FF2B5EF4-FFF2-40B4-BE49-F238E27FC236}">
                <a16:creationId xmlns:a16="http://schemas.microsoft.com/office/drawing/2014/main" id="{D922A55E-34D8-4FE1-AD3A-2D6B8B65C164}"/>
              </a:ext>
            </a:extLst>
          </p:cNvPr>
          <p:cNvSpPr txBox="1">
            <a:spLocks/>
          </p:cNvSpPr>
          <p:nvPr/>
        </p:nvSpPr>
        <p:spPr>
          <a:xfrm>
            <a:off x="4779011" y="2031308"/>
            <a:ext cx="3842863" cy="2196625"/>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sz="1700" dirty="0"/>
              <a:t>Programmers should always         follow the latest technology trends</a:t>
            </a:r>
          </a:p>
          <a:p>
            <a:pPr algn="just"/>
            <a:r>
              <a:rPr lang="en-US" altLang="zh-CN" sz="1700" dirty="0"/>
              <a:t>More countries should have the   equal chance to be exposed to     new technology</a:t>
            </a:r>
          </a:p>
          <a:p>
            <a:pPr algn="just"/>
            <a:r>
              <a:rPr lang="en-US" altLang="zh-CN" sz="1700" dirty="0"/>
              <a:t>Gender and Age should not be     one of the concerns or benefits of Employment</a:t>
            </a:r>
          </a:p>
        </p:txBody>
      </p:sp>
    </p:spTree>
    <p:extLst>
      <p:ext uri="{BB962C8B-B14F-4D97-AF65-F5344CB8AC3E}">
        <p14:creationId xmlns:p14="http://schemas.microsoft.com/office/powerpoint/2010/main" val="699106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ja-JP" sz="3000" dirty="0"/>
              <a:t>CONCLUSION</a:t>
            </a:r>
            <a:endParaRPr lang="ko-KR" altLang="en-US" sz="3000" dirty="0"/>
          </a:p>
        </p:txBody>
      </p:sp>
      <p:sp>
        <p:nvSpPr>
          <p:cNvPr id="10" name="Content Placeholder 3">
            <a:extLst>
              <a:ext uri="{FF2B5EF4-FFF2-40B4-BE49-F238E27FC236}">
                <a16:creationId xmlns:a16="http://schemas.microsoft.com/office/drawing/2014/main" id="{4AFC6738-CB5C-474C-A817-E3EC5F506077}"/>
              </a:ext>
            </a:extLst>
          </p:cNvPr>
          <p:cNvSpPr txBox="1">
            <a:spLocks/>
          </p:cNvSpPr>
          <p:nvPr/>
        </p:nvSpPr>
        <p:spPr>
          <a:xfrm>
            <a:off x="3923928" y="1419622"/>
            <a:ext cx="4248472" cy="247106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700" dirty="0"/>
              <a:t>Technology Trends</a:t>
            </a:r>
          </a:p>
          <a:p>
            <a:r>
              <a:rPr lang="en-US" altLang="zh-CN" sz="1700" dirty="0"/>
              <a:t>Programming Languages, Database, Platform and Web frame Trends</a:t>
            </a:r>
          </a:p>
          <a:p>
            <a:r>
              <a:rPr lang="en-US" altLang="zh-CN" sz="1700" dirty="0"/>
              <a:t>Demographics Trends</a:t>
            </a:r>
          </a:p>
          <a:p>
            <a:r>
              <a:rPr lang="en-US" altLang="zh-CN" sz="1700" dirty="0"/>
              <a:t>Gender and Education</a:t>
            </a:r>
          </a:p>
          <a:p>
            <a:r>
              <a:rPr lang="en-US" altLang="zh-CN" sz="1700" dirty="0"/>
              <a:t>Programming Languages Trends and Salary Trends</a:t>
            </a:r>
          </a:p>
          <a:p>
            <a:endParaRPr lang="en-US" sz="1700" dirty="0"/>
          </a:p>
        </p:txBody>
      </p:sp>
      <p:sp>
        <p:nvSpPr>
          <p:cNvPr id="13" name="Rounded Rectangle 51">
            <a:extLst>
              <a:ext uri="{FF2B5EF4-FFF2-40B4-BE49-F238E27FC236}">
                <a16:creationId xmlns:a16="http://schemas.microsoft.com/office/drawing/2014/main" id="{E24F2545-A63F-44D4-BA01-9CE79EE6B0C9}"/>
              </a:ext>
            </a:extLst>
          </p:cNvPr>
          <p:cNvSpPr/>
          <p:nvPr/>
        </p:nvSpPr>
        <p:spPr>
          <a:xfrm rot="16200000" flipH="1">
            <a:off x="692108" y="1553563"/>
            <a:ext cx="2502924" cy="251999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191663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ja-JP" sz="3000" dirty="0"/>
              <a:t>APPENDIX</a:t>
            </a:r>
            <a:endParaRPr lang="ko-KR" altLang="en-US" sz="3000" dirty="0"/>
          </a:p>
        </p:txBody>
      </p:sp>
      <p:sp>
        <p:nvSpPr>
          <p:cNvPr id="8" name="内容占位符 6">
            <a:extLst>
              <a:ext uri="{FF2B5EF4-FFF2-40B4-BE49-F238E27FC236}">
                <a16:creationId xmlns:a16="http://schemas.microsoft.com/office/drawing/2014/main" id="{4C1AA351-652A-4FC0-8C79-C8BC7C36BCCC}"/>
              </a:ext>
            </a:extLst>
          </p:cNvPr>
          <p:cNvSpPr txBox="1">
            <a:spLocks/>
          </p:cNvSpPr>
          <p:nvPr/>
        </p:nvSpPr>
        <p:spPr>
          <a:xfrm>
            <a:off x="3995936" y="1419622"/>
            <a:ext cx="4645152" cy="2808312"/>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tLang="zh-CN" sz="1650"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sz="1650" dirty="0"/>
          </a:p>
        </p:txBody>
      </p:sp>
      <p:sp>
        <p:nvSpPr>
          <p:cNvPr id="11" name="Rectangle 16">
            <a:extLst>
              <a:ext uri="{FF2B5EF4-FFF2-40B4-BE49-F238E27FC236}">
                <a16:creationId xmlns:a16="http://schemas.microsoft.com/office/drawing/2014/main" id="{F031F662-0E68-4AE3-91A0-588863AA67B4}"/>
              </a:ext>
            </a:extLst>
          </p:cNvPr>
          <p:cNvSpPr/>
          <p:nvPr/>
        </p:nvSpPr>
        <p:spPr>
          <a:xfrm rot="2700000">
            <a:off x="1356444" y="1543207"/>
            <a:ext cx="1414533" cy="262494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9788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ja-JP" sz="3000" dirty="0"/>
              <a:t>GITHUB JOB POSTINGS</a:t>
            </a:r>
            <a:endParaRPr lang="ko-KR" altLang="en-US" sz="3000" dirty="0"/>
          </a:p>
        </p:txBody>
      </p:sp>
      <p:pic>
        <p:nvPicPr>
          <p:cNvPr id="6" name="Content Placeholder 4">
            <a:extLst>
              <a:ext uri="{FF2B5EF4-FFF2-40B4-BE49-F238E27FC236}">
                <a16:creationId xmlns:a16="http://schemas.microsoft.com/office/drawing/2014/main" id="{5A63216A-6AFF-483B-93F0-7FFD9F539919}"/>
              </a:ext>
            </a:extLst>
          </p:cNvPr>
          <p:cNvPicPr>
            <a:picLocks noChangeAspect="1"/>
          </p:cNvPicPr>
          <p:nvPr/>
        </p:nvPicPr>
        <p:blipFill>
          <a:blip r:embed="rId3"/>
          <a:stretch>
            <a:fillRect/>
          </a:stretch>
        </p:blipFill>
        <p:spPr>
          <a:xfrm>
            <a:off x="1163996" y="1223020"/>
            <a:ext cx="6816008" cy="3384376"/>
          </a:xfrm>
          <a:prstGeom prst="rect">
            <a:avLst/>
          </a:prstGeom>
          <a:noFill/>
          <a:ln>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2883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11760" y="123478"/>
            <a:ext cx="6732240" cy="616995"/>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txBox="1">
            <a:spLocks/>
          </p:cNvSpPr>
          <p:nvPr/>
        </p:nvSpPr>
        <p:spPr>
          <a:xfrm>
            <a:off x="2835244" y="124016"/>
            <a:ext cx="165618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000" dirty="0">
                <a:solidFill>
                  <a:schemeClr val="bg1"/>
                </a:solidFill>
                <a:latin typeface="Arial" pitchFamily="34" charset="0"/>
                <a:cs typeface="Arial" pitchFamily="34" charset="0"/>
              </a:rPr>
              <a:t>Outline</a:t>
            </a:r>
          </a:p>
        </p:txBody>
      </p:sp>
      <p:sp>
        <p:nvSpPr>
          <p:cNvPr id="46" name="Text Placeholder 1">
            <a:extLst>
              <a:ext uri="{FF2B5EF4-FFF2-40B4-BE49-F238E27FC236}">
                <a16:creationId xmlns:a16="http://schemas.microsoft.com/office/drawing/2014/main" id="{92B49865-70CA-4FAB-A6DE-AF9D8BD42851}"/>
              </a:ext>
            </a:extLst>
          </p:cNvPr>
          <p:cNvSpPr txBox="1">
            <a:spLocks/>
          </p:cNvSpPr>
          <p:nvPr/>
        </p:nvSpPr>
        <p:spPr>
          <a:xfrm>
            <a:off x="5254424" y="1376248"/>
            <a:ext cx="1656184" cy="28048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ko-KR" sz="1200" b="1" dirty="0">
                <a:solidFill>
                  <a:schemeClr val="tx1">
                    <a:lumMod val="75000"/>
                    <a:lumOff val="25000"/>
                  </a:schemeClr>
                </a:solidFill>
                <a:latin typeface="+mj-lt"/>
              </a:rPr>
              <a:t>Executive Summary</a:t>
            </a:r>
            <a:endParaRPr lang="ko-KR" altLang="en-US" sz="1200" b="1" dirty="0">
              <a:solidFill>
                <a:schemeClr val="tx1">
                  <a:lumMod val="75000"/>
                  <a:lumOff val="25000"/>
                </a:schemeClr>
              </a:solidFill>
              <a:latin typeface="+mj-lt"/>
            </a:endParaRPr>
          </a:p>
        </p:txBody>
      </p:sp>
      <p:sp>
        <p:nvSpPr>
          <p:cNvPr id="47" name="Text Placeholder 1">
            <a:extLst>
              <a:ext uri="{FF2B5EF4-FFF2-40B4-BE49-F238E27FC236}">
                <a16:creationId xmlns:a16="http://schemas.microsoft.com/office/drawing/2014/main" id="{03C2DD3C-A1E2-45B2-96D6-05B5F5F88067}"/>
              </a:ext>
            </a:extLst>
          </p:cNvPr>
          <p:cNvSpPr txBox="1">
            <a:spLocks/>
          </p:cNvSpPr>
          <p:nvPr/>
        </p:nvSpPr>
        <p:spPr>
          <a:xfrm>
            <a:off x="4936110" y="1844149"/>
            <a:ext cx="1076683" cy="26730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ko-KR" sz="1200" b="1" dirty="0">
                <a:solidFill>
                  <a:schemeClr val="tx1">
                    <a:lumMod val="75000"/>
                    <a:lumOff val="25000"/>
                  </a:schemeClr>
                </a:solidFill>
                <a:latin typeface="+mj-lt"/>
              </a:rPr>
              <a:t>Introduction</a:t>
            </a:r>
            <a:endParaRPr lang="ko-KR" altLang="en-US" sz="1200" b="1" dirty="0">
              <a:solidFill>
                <a:schemeClr val="tx1">
                  <a:lumMod val="75000"/>
                  <a:lumOff val="25000"/>
                </a:schemeClr>
              </a:solidFill>
              <a:latin typeface="+mj-lt"/>
            </a:endParaRPr>
          </a:p>
        </p:txBody>
      </p:sp>
      <p:sp>
        <p:nvSpPr>
          <p:cNvPr id="48" name="Text Placeholder 1">
            <a:extLst>
              <a:ext uri="{FF2B5EF4-FFF2-40B4-BE49-F238E27FC236}">
                <a16:creationId xmlns:a16="http://schemas.microsoft.com/office/drawing/2014/main" id="{B8CADC68-A581-4566-A03A-3FDD7FEBBE8D}"/>
              </a:ext>
            </a:extLst>
          </p:cNvPr>
          <p:cNvSpPr txBox="1">
            <a:spLocks/>
          </p:cNvSpPr>
          <p:nvPr/>
        </p:nvSpPr>
        <p:spPr>
          <a:xfrm>
            <a:off x="4582889" y="2298865"/>
            <a:ext cx="1176133" cy="2712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ko-KR" sz="1200" b="1" dirty="0">
                <a:solidFill>
                  <a:schemeClr val="tx1">
                    <a:lumMod val="75000"/>
                    <a:lumOff val="25000"/>
                  </a:schemeClr>
                </a:solidFill>
                <a:latin typeface="+mj-lt"/>
              </a:rPr>
              <a:t>Methodology</a:t>
            </a:r>
          </a:p>
        </p:txBody>
      </p:sp>
      <p:sp>
        <p:nvSpPr>
          <p:cNvPr id="52" name="Text Placeholder 1">
            <a:extLst>
              <a:ext uri="{FF2B5EF4-FFF2-40B4-BE49-F238E27FC236}">
                <a16:creationId xmlns:a16="http://schemas.microsoft.com/office/drawing/2014/main" id="{2E51D1FE-1920-46E6-B251-6C8BC86C0D77}"/>
              </a:ext>
            </a:extLst>
          </p:cNvPr>
          <p:cNvSpPr txBox="1">
            <a:spLocks/>
          </p:cNvSpPr>
          <p:nvPr/>
        </p:nvSpPr>
        <p:spPr>
          <a:xfrm>
            <a:off x="3908752" y="3223476"/>
            <a:ext cx="1034852" cy="26733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b="1" dirty="0">
                <a:solidFill>
                  <a:schemeClr val="tx1">
                    <a:lumMod val="75000"/>
                    <a:lumOff val="25000"/>
                  </a:schemeClr>
                </a:solidFill>
                <a:latin typeface="+mj-lt"/>
                <a:cs typeface="Arial" pitchFamily="34" charset="0"/>
              </a:rPr>
              <a:t>Discussion</a:t>
            </a:r>
            <a:endParaRPr lang="en-US" altLang="ko-KR" sz="1200" b="1" dirty="0">
              <a:solidFill>
                <a:schemeClr val="tx1">
                  <a:lumMod val="75000"/>
                  <a:lumOff val="25000"/>
                </a:schemeClr>
              </a:solidFill>
              <a:latin typeface="+mj-lt"/>
            </a:endParaRPr>
          </a:p>
        </p:txBody>
      </p:sp>
      <p:sp>
        <p:nvSpPr>
          <p:cNvPr id="53" name="Text Placeholder 1">
            <a:extLst>
              <a:ext uri="{FF2B5EF4-FFF2-40B4-BE49-F238E27FC236}">
                <a16:creationId xmlns:a16="http://schemas.microsoft.com/office/drawing/2014/main" id="{A30F0AD5-331B-4C7B-9984-98318F004E1B}"/>
              </a:ext>
            </a:extLst>
          </p:cNvPr>
          <p:cNvSpPr txBox="1">
            <a:spLocks/>
          </p:cNvSpPr>
          <p:nvPr/>
        </p:nvSpPr>
        <p:spPr>
          <a:xfrm>
            <a:off x="3203848" y="4139408"/>
            <a:ext cx="902332" cy="28048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ko-KR" sz="1200" b="1" dirty="0">
                <a:solidFill>
                  <a:schemeClr val="tx1">
                    <a:lumMod val="75000"/>
                    <a:lumOff val="25000"/>
                  </a:schemeClr>
                </a:solidFill>
                <a:latin typeface="+mj-lt"/>
              </a:rPr>
              <a:t>Appendix</a:t>
            </a:r>
          </a:p>
        </p:txBody>
      </p:sp>
      <p:grpSp>
        <p:nvGrpSpPr>
          <p:cNvPr id="2" name="Group 1">
            <a:extLst>
              <a:ext uri="{FF2B5EF4-FFF2-40B4-BE49-F238E27FC236}">
                <a16:creationId xmlns:a16="http://schemas.microsoft.com/office/drawing/2014/main" id="{F92385E5-F365-4CE4-8EEE-D5B4EB666E85}"/>
              </a:ext>
            </a:extLst>
          </p:cNvPr>
          <p:cNvGrpSpPr/>
          <p:nvPr/>
        </p:nvGrpSpPr>
        <p:grpSpPr>
          <a:xfrm>
            <a:off x="1681254" y="895782"/>
            <a:ext cx="3044545" cy="3450273"/>
            <a:chOff x="1570152" y="1042318"/>
            <a:chExt cx="3044545" cy="3450273"/>
          </a:xfrm>
        </p:grpSpPr>
        <p:grpSp>
          <p:nvGrpSpPr>
            <p:cNvPr id="32" name="Group 31">
              <a:extLst>
                <a:ext uri="{FF2B5EF4-FFF2-40B4-BE49-F238E27FC236}">
                  <a16:creationId xmlns:a16="http://schemas.microsoft.com/office/drawing/2014/main" id="{D9710CEC-C36A-44B8-8B53-7D79B4CA9382}"/>
                </a:ext>
              </a:extLst>
            </p:cNvPr>
            <p:cNvGrpSpPr/>
            <p:nvPr/>
          </p:nvGrpSpPr>
          <p:grpSpPr>
            <a:xfrm>
              <a:off x="2629124" y="1042318"/>
              <a:ext cx="1985573" cy="2072791"/>
              <a:chOff x="539552" y="1375207"/>
              <a:chExt cx="3240360" cy="3333284"/>
            </a:xfrm>
          </p:grpSpPr>
          <p:sp>
            <p:nvSpPr>
              <p:cNvPr id="33" name="Right Arrow 3">
                <a:extLst>
                  <a:ext uri="{FF2B5EF4-FFF2-40B4-BE49-F238E27FC236}">
                    <a16:creationId xmlns:a16="http://schemas.microsoft.com/office/drawing/2014/main" id="{BA4187EC-B850-4A55-866A-DEBAA1ED4BC5}"/>
                  </a:ext>
                </a:extLst>
              </p:cNvPr>
              <p:cNvSpPr/>
              <p:nvPr/>
            </p:nvSpPr>
            <p:spPr>
              <a:xfrm>
                <a:off x="1051559" y="4481585"/>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56">
                <a:extLst>
                  <a:ext uri="{FF2B5EF4-FFF2-40B4-BE49-F238E27FC236}">
                    <a16:creationId xmlns:a16="http://schemas.microsoft.com/office/drawing/2014/main" id="{F0C7EF3B-8434-42CD-B1A1-DB38035FE13A}"/>
                  </a:ext>
                </a:extLst>
              </p:cNvPr>
              <p:cNvSpPr/>
              <p:nvPr/>
            </p:nvSpPr>
            <p:spPr>
              <a:xfrm>
                <a:off x="2267744" y="1375207"/>
                <a:ext cx="1008112" cy="1008114"/>
              </a:xfrm>
              <a:prstGeom prst="ellipse">
                <a:avLst/>
              </a:prstGeom>
              <a:solidFill>
                <a:schemeClr val="accent3"/>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57">
                <a:extLst>
                  <a:ext uri="{FF2B5EF4-FFF2-40B4-BE49-F238E27FC236}">
                    <a16:creationId xmlns:a16="http://schemas.microsoft.com/office/drawing/2014/main" id="{493E3C6B-2633-490E-86D9-B3DF0D8F472C}"/>
                  </a:ext>
                </a:extLst>
              </p:cNvPr>
              <p:cNvSpPr/>
              <p:nvPr/>
            </p:nvSpPr>
            <p:spPr>
              <a:xfrm>
                <a:off x="1691680" y="2110092"/>
                <a:ext cx="1008112" cy="1008114"/>
              </a:xfrm>
              <a:prstGeom prst="ellipse">
                <a:avLst/>
              </a:prstGeom>
              <a:solidFill>
                <a:schemeClr val="accent1"/>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58">
                <a:extLst>
                  <a:ext uri="{FF2B5EF4-FFF2-40B4-BE49-F238E27FC236}">
                    <a16:creationId xmlns:a16="http://schemas.microsoft.com/office/drawing/2014/main" id="{84334E1E-8579-480E-AE9D-33090CAD6133}"/>
                  </a:ext>
                </a:extLst>
              </p:cNvPr>
              <p:cNvSpPr/>
              <p:nvPr/>
            </p:nvSpPr>
            <p:spPr>
              <a:xfrm>
                <a:off x="1115616" y="2844977"/>
                <a:ext cx="1008112" cy="1008114"/>
              </a:xfrm>
              <a:prstGeom prst="ellipse">
                <a:avLst/>
              </a:prstGeom>
              <a:solidFill>
                <a:schemeClr val="accent3"/>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Oval 59">
                <a:extLst>
                  <a:ext uri="{FF2B5EF4-FFF2-40B4-BE49-F238E27FC236}">
                    <a16:creationId xmlns:a16="http://schemas.microsoft.com/office/drawing/2014/main" id="{36104CAC-F25C-479B-8E81-80833F74C767}"/>
                  </a:ext>
                </a:extLst>
              </p:cNvPr>
              <p:cNvSpPr/>
              <p:nvPr/>
            </p:nvSpPr>
            <p:spPr>
              <a:xfrm>
                <a:off x="539552" y="3579862"/>
                <a:ext cx="1008112" cy="1008114"/>
              </a:xfrm>
              <a:prstGeom prst="ellipse">
                <a:avLst/>
              </a:prstGeom>
              <a:solidFill>
                <a:schemeClr val="accent1"/>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Right Arrow 9">
                <a:extLst>
                  <a:ext uri="{FF2B5EF4-FFF2-40B4-BE49-F238E27FC236}">
                    <a16:creationId xmlns:a16="http://schemas.microsoft.com/office/drawing/2014/main" id="{CBF55184-A9B9-47A3-9CB9-BF8205480BC0}"/>
                  </a:ext>
                </a:extLst>
              </p:cNvPr>
              <p:cNvSpPr/>
              <p:nvPr/>
            </p:nvSpPr>
            <p:spPr>
              <a:xfrm>
                <a:off x="1627623" y="374533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Right Arrow 10">
                <a:extLst>
                  <a:ext uri="{FF2B5EF4-FFF2-40B4-BE49-F238E27FC236}">
                    <a16:creationId xmlns:a16="http://schemas.microsoft.com/office/drawing/2014/main" id="{32189173-4A1B-4B6E-8CF8-303040AB0A01}"/>
                  </a:ext>
                </a:extLst>
              </p:cNvPr>
              <p:cNvSpPr/>
              <p:nvPr/>
            </p:nvSpPr>
            <p:spPr>
              <a:xfrm>
                <a:off x="2203687" y="300908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Right Arrow 11">
                <a:extLst>
                  <a:ext uri="{FF2B5EF4-FFF2-40B4-BE49-F238E27FC236}">
                    <a16:creationId xmlns:a16="http://schemas.microsoft.com/office/drawing/2014/main" id="{B70B0756-2A32-4B28-96CF-0B237A3500B7}"/>
                  </a:ext>
                </a:extLst>
              </p:cNvPr>
              <p:cNvSpPr/>
              <p:nvPr/>
            </p:nvSpPr>
            <p:spPr>
              <a:xfrm>
                <a:off x="2779751" y="227283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7">
                <a:extLst>
                  <a:ext uri="{FF2B5EF4-FFF2-40B4-BE49-F238E27FC236}">
                    <a16:creationId xmlns:a16="http://schemas.microsoft.com/office/drawing/2014/main" id="{6338F538-B927-44BF-8379-0AE531E3DF11}"/>
                  </a:ext>
                </a:extLst>
              </p:cNvPr>
              <p:cNvSpPr/>
              <p:nvPr/>
            </p:nvSpPr>
            <p:spPr>
              <a:xfrm>
                <a:off x="870921" y="3947853"/>
                <a:ext cx="316704" cy="31670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4" name="Group 93">
              <a:extLst>
                <a:ext uri="{FF2B5EF4-FFF2-40B4-BE49-F238E27FC236}">
                  <a16:creationId xmlns:a16="http://schemas.microsoft.com/office/drawing/2014/main" id="{669EC875-1BB3-4209-A37D-BD56177F7C60}"/>
                </a:ext>
              </a:extLst>
            </p:cNvPr>
            <p:cNvGrpSpPr/>
            <p:nvPr/>
          </p:nvGrpSpPr>
          <p:grpSpPr>
            <a:xfrm>
              <a:off x="1570152" y="2419800"/>
              <a:ext cx="1985573" cy="2072791"/>
              <a:chOff x="539551" y="1375207"/>
              <a:chExt cx="3240361" cy="3333284"/>
            </a:xfrm>
          </p:grpSpPr>
          <p:sp>
            <p:nvSpPr>
              <p:cNvPr id="95" name="Right Arrow 3">
                <a:extLst>
                  <a:ext uri="{FF2B5EF4-FFF2-40B4-BE49-F238E27FC236}">
                    <a16:creationId xmlns:a16="http://schemas.microsoft.com/office/drawing/2014/main" id="{7E4DED1C-7B33-4A54-B30A-0E8842C2292E}"/>
                  </a:ext>
                </a:extLst>
              </p:cNvPr>
              <p:cNvSpPr/>
              <p:nvPr/>
            </p:nvSpPr>
            <p:spPr>
              <a:xfrm>
                <a:off x="1051559" y="4481585"/>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Oval 95">
                <a:extLst>
                  <a:ext uri="{FF2B5EF4-FFF2-40B4-BE49-F238E27FC236}">
                    <a16:creationId xmlns:a16="http://schemas.microsoft.com/office/drawing/2014/main" id="{717C810E-39F3-475F-8D6E-3F6D357F1979}"/>
                  </a:ext>
                </a:extLst>
              </p:cNvPr>
              <p:cNvSpPr/>
              <p:nvPr/>
            </p:nvSpPr>
            <p:spPr>
              <a:xfrm>
                <a:off x="2267744" y="1375207"/>
                <a:ext cx="1008112" cy="1008114"/>
              </a:xfrm>
              <a:prstGeom prst="ellipse">
                <a:avLst/>
              </a:prstGeom>
              <a:solidFill>
                <a:schemeClr val="accent3"/>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7" name="Oval 96">
                <a:extLst>
                  <a:ext uri="{FF2B5EF4-FFF2-40B4-BE49-F238E27FC236}">
                    <a16:creationId xmlns:a16="http://schemas.microsoft.com/office/drawing/2014/main" id="{2416A5DA-DD15-4831-ABD6-FB6F87C88C91}"/>
                  </a:ext>
                </a:extLst>
              </p:cNvPr>
              <p:cNvSpPr/>
              <p:nvPr/>
            </p:nvSpPr>
            <p:spPr>
              <a:xfrm>
                <a:off x="1691680" y="2110092"/>
                <a:ext cx="1008112" cy="1008114"/>
              </a:xfrm>
              <a:prstGeom prst="ellipse">
                <a:avLst/>
              </a:prstGeom>
              <a:solidFill>
                <a:schemeClr val="accent1"/>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8" name="Oval 97">
                <a:extLst>
                  <a:ext uri="{FF2B5EF4-FFF2-40B4-BE49-F238E27FC236}">
                    <a16:creationId xmlns:a16="http://schemas.microsoft.com/office/drawing/2014/main" id="{8F7070A8-9F47-4E45-A80E-79D840EC293E}"/>
                  </a:ext>
                </a:extLst>
              </p:cNvPr>
              <p:cNvSpPr/>
              <p:nvPr/>
            </p:nvSpPr>
            <p:spPr>
              <a:xfrm>
                <a:off x="1115616" y="2844977"/>
                <a:ext cx="1008112" cy="1008114"/>
              </a:xfrm>
              <a:prstGeom prst="ellipse">
                <a:avLst/>
              </a:prstGeom>
              <a:solidFill>
                <a:schemeClr val="accent3"/>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Oval 98">
                <a:extLst>
                  <a:ext uri="{FF2B5EF4-FFF2-40B4-BE49-F238E27FC236}">
                    <a16:creationId xmlns:a16="http://schemas.microsoft.com/office/drawing/2014/main" id="{05531E68-665C-4A88-BD61-0860E492D997}"/>
                  </a:ext>
                </a:extLst>
              </p:cNvPr>
              <p:cNvSpPr/>
              <p:nvPr/>
            </p:nvSpPr>
            <p:spPr>
              <a:xfrm>
                <a:off x="539551" y="3579862"/>
                <a:ext cx="1008112" cy="1008114"/>
              </a:xfrm>
              <a:prstGeom prst="ellipse">
                <a:avLst/>
              </a:prstGeom>
              <a:solidFill>
                <a:schemeClr val="accent1"/>
              </a:solidFill>
              <a:ln w="1270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0" name="Right Arrow 9">
                <a:extLst>
                  <a:ext uri="{FF2B5EF4-FFF2-40B4-BE49-F238E27FC236}">
                    <a16:creationId xmlns:a16="http://schemas.microsoft.com/office/drawing/2014/main" id="{C7BBD7A9-F6A0-4CD8-9B95-F7449EBE93A2}"/>
                  </a:ext>
                </a:extLst>
              </p:cNvPr>
              <p:cNvSpPr/>
              <p:nvPr/>
            </p:nvSpPr>
            <p:spPr>
              <a:xfrm>
                <a:off x="1627623" y="374533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Right Arrow 10">
                <a:extLst>
                  <a:ext uri="{FF2B5EF4-FFF2-40B4-BE49-F238E27FC236}">
                    <a16:creationId xmlns:a16="http://schemas.microsoft.com/office/drawing/2014/main" id="{29A976A9-9F44-4F0A-9E32-DA2C549AD046}"/>
                  </a:ext>
                </a:extLst>
              </p:cNvPr>
              <p:cNvSpPr/>
              <p:nvPr/>
            </p:nvSpPr>
            <p:spPr>
              <a:xfrm>
                <a:off x="2203687" y="300908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Right Arrow 11">
                <a:extLst>
                  <a:ext uri="{FF2B5EF4-FFF2-40B4-BE49-F238E27FC236}">
                    <a16:creationId xmlns:a16="http://schemas.microsoft.com/office/drawing/2014/main" id="{0F096535-5D59-4759-A28F-D68B15D6B255}"/>
                  </a:ext>
                </a:extLst>
              </p:cNvPr>
              <p:cNvSpPr/>
              <p:nvPr/>
            </p:nvSpPr>
            <p:spPr>
              <a:xfrm>
                <a:off x="2779751" y="2272836"/>
                <a:ext cx="1000161" cy="226906"/>
              </a:xfrm>
              <a:prstGeom prst="rightArrow">
                <a:avLst>
                  <a:gd name="adj1" fmla="val 51543"/>
                  <a:gd name="adj2" fmla="val 655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12" name="Rounded Rectangle 51">
            <a:extLst>
              <a:ext uri="{FF2B5EF4-FFF2-40B4-BE49-F238E27FC236}">
                <a16:creationId xmlns:a16="http://schemas.microsoft.com/office/drawing/2014/main" id="{0F6D0FDF-F4CD-4E0C-8900-FBBF53616B6C}"/>
              </a:ext>
            </a:extLst>
          </p:cNvPr>
          <p:cNvSpPr/>
          <p:nvPr/>
        </p:nvSpPr>
        <p:spPr>
          <a:xfrm rot="16200000" flipH="1">
            <a:off x="2239069" y="3376350"/>
            <a:ext cx="217830" cy="2396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5" name="Donut 24">
            <a:extLst>
              <a:ext uri="{FF2B5EF4-FFF2-40B4-BE49-F238E27FC236}">
                <a16:creationId xmlns:a16="http://schemas.microsoft.com/office/drawing/2014/main" id="{BFA4767B-5AC1-4F0C-8212-95F75FC126C6}"/>
              </a:ext>
            </a:extLst>
          </p:cNvPr>
          <p:cNvSpPr/>
          <p:nvPr/>
        </p:nvSpPr>
        <p:spPr>
          <a:xfrm>
            <a:off x="4017042" y="1110228"/>
            <a:ext cx="194400" cy="1980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8" name="Rectangle 7">
            <a:extLst>
              <a:ext uri="{FF2B5EF4-FFF2-40B4-BE49-F238E27FC236}">
                <a16:creationId xmlns:a16="http://schemas.microsoft.com/office/drawing/2014/main" id="{02428F3D-730F-46F0-B8BE-6DF01F43ADA2}"/>
              </a:ext>
            </a:extLst>
          </p:cNvPr>
          <p:cNvSpPr/>
          <p:nvPr/>
        </p:nvSpPr>
        <p:spPr>
          <a:xfrm rot="18900000">
            <a:off x="3703638" y="1555314"/>
            <a:ext cx="102874" cy="243681"/>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0" name="Parallelogram 30">
            <a:extLst>
              <a:ext uri="{FF2B5EF4-FFF2-40B4-BE49-F238E27FC236}">
                <a16:creationId xmlns:a16="http://schemas.microsoft.com/office/drawing/2014/main" id="{4ED950B8-7D5E-4683-AC6F-86F7628EC3E3}"/>
              </a:ext>
            </a:extLst>
          </p:cNvPr>
          <p:cNvSpPr/>
          <p:nvPr/>
        </p:nvSpPr>
        <p:spPr>
          <a:xfrm flipH="1">
            <a:off x="2972904" y="2482797"/>
            <a:ext cx="158400" cy="19800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2" name="Rectangle 16">
            <a:extLst>
              <a:ext uri="{FF2B5EF4-FFF2-40B4-BE49-F238E27FC236}">
                <a16:creationId xmlns:a16="http://schemas.microsoft.com/office/drawing/2014/main" id="{C831C5BE-A87D-4D87-8B7B-9B1C20EF6C8D}"/>
              </a:ext>
            </a:extLst>
          </p:cNvPr>
          <p:cNvSpPr/>
          <p:nvPr/>
        </p:nvSpPr>
        <p:spPr>
          <a:xfrm rot="2700000">
            <a:off x="1922272" y="3841979"/>
            <a:ext cx="145841" cy="24767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Rounded Rectangle 5">
            <a:extLst>
              <a:ext uri="{FF2B5EF4-FFF2-40B4-BE49-F238E27FC236}">
                <a16:creationId xmlns:a16="http://schemas.microsoft.com/office/drawing/2014/main" id="{976836BD-C45D-4991-9BDE-5ADFAC30A776}"/>
              </a:ext>
            </a:extLst>
          </p:cNvPr>
          <p:cNvSpPr/>
          <p:nvPr/>
        </p:nvSpPr>
        <p:spPr>
          <a:xfrm flipH="1">
            <a:off x="2596637" y="2959930"/>
            <a:ext cx="194036" cy="19718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8" name="Text Placeholder 1">
            <a:extLst>
              <a:ext uri="{FF2B5EF4-FFF2-40B4-BE49-F238E27FC236}">
                <a16:creationId xmlns:a16="http://schemas.microsoft.com/office/drawing/2014/main" id="{178E0303-5C38-43BD-993A-5C890200240D}"/>
              </a:ext>
            </a:extLst>
          </p:cNvPr>
          <p:cNvSpPr txBox="1">
            <a:spLocks/>
          </p:cNvSpPr>
          <p:nvPr/>
        </p:nvSpPr>
        <p:spPr>
          <a:xfrm>
            <a:off x="3485184" y="3704695"/>
            <a:ext cx="1101523" cy="26424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ko-KR" sz="1200" b="1" dirty="0">
                <a:solidFill>
                  <a:schemeClr val="tx1">
                    <a:lumMod val="75000"/>
                    <a:lumOff val="25000"/>
                  </a:schemeClr>
                </a:solidFill>
                <a:latin typeface="+mj-lt"/>
              </a:rPr>
              <a:t>Conclusion</a:t>
            </a:r>
          </a:p>
        </p:txBody>
      </p:sp>
      <p:sp>
        <p:nvSpPr>
          <p:cNvPr id="129" name="Text Placeholder 1">
            <a:extLst>
              <a:ext uri="{FF2B5EF4-FFF2-40B4-BE49-F238E27FC236}">
                <a16:creationId xmlns:a16="http://schemas.microsoft.com/office/drawing/2014/main" id="{151EF601-D790-4207-8B2A-E31477869910}"/>
              </a:ext>
            </a:extLst>
          </p:cNvPr>
          <p:cNvSpPr txBox="1">
            <a:spLocks/>
          </p:cNvSpPr>
          <p:nvPr/>
        </p:nvSpPr>
        <p:spPr>
          <a:xfrm>
            <a:off x="4248158" y="2762562"/>
            <a:ext cx="736353" cy="28048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b="1" dirty="0">
                <a:solidFill>
                  <a:schemeClr val="tx1">
                    <a:lumMod val="75000"/>
                    <a:lumOff val="25000"/>
                  </a:schemeClr>
                </a:solidFill>
                <a:latin typeface="+mj-lt"/>
                <a:cs typeface="Arial" pitchFamily="34" charset="0"/>
              </a:rPr>
              <a:t>Results</a:t>
            </a:r>
            <a:r>
              <a:rPr lang="en-US" altLang="ko-KR" sz="1200" b="1"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a:p>
            <a:pPr marL="0" indent="0" algn="ctr">
              <a:buFont typeface="Arial" pitchFamily="34" charset="0"/>
              <a:buNone/>
            </a:pPr>
            <a:endParaRPr lang="en-US" altLang="ko-KR" sz="1200" b="1" dirty="0">
              <a:solidFill>
                <a:schemeClr val="tx1">
                  <a:lumMod val="75000"/>
                  <a:lumOff val="25000"/>
                </a:schemeClr>
              </a:solidFill>
              <a:latin typeface="+mj-lt"/>
            </a:endParaRPr>
          </a:p>
        </p:txBody>
      </p:sp>
      <p:cxnSp>
        <p:nvCxnSpPr>
          <p:cNvPr id="7" name="Connector: Elbow 6">
            <a:extLst>
              <a:ext uri="{FF2B5EF4-FFF2-40B4-BE49-F238E27FC236}">
                <a16:creationId xmlns:a16="http://schemas.microsoft.com/office/drawing/2014/main" id="{BCF885D1-E9F0-40FE-96AC-9105785708F8}"/>
              </a:ext>
            </a:extLst>
          </p:cNvPr>
          <p:cNvCxnSpPr/>
          <p:nvPr/>
        </p:nvCxnSpPr>
        <p:spPr>
          <a:xfrm>
            <a:off x="5064544" y="2864298"/>
            <a:ext cx="485800" cy="74942"/>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30" name="Text Placeholder 1">
            <a:extLst>
              <a:ext uri="{FF2B5EF4-FFF2-40B4-BE49-F238E27FC236}">
                <a16:creationId xmlns:a16="http://schemas.microsoft.com/office/drawing/2014/main" id="{5C7619E7-C428-4216-AD98-8E97044F80C4}"/>
              </a:ext>
            </a:extLst>
          </p:cNvPr>
          <p:cNvSpPr txBox="1">
            <a:spLocks/>
          </p:cNvSpPr>
          <p:nvPr/>
        </p:nvSpPr>
        <p:spPr>
          <a:xfrm>
            <a:off x="6356182" y="2629110"/>
            <a:ext cx="1656184" cy="28048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Visualization - Charts</a:t>
            </a:r>
          </a:p>
          <a:p>
            <a:pPr marL="0" indent="0">
              <a:buNone/>
            </a:pPr>
            <a:r>
              <a:rPr lang="en-US" altLang="ko-KR" sz="1200" dirty="0">
                <a:solidFill>
                  <a:schemeClr val="tx1">
                    <a:lumMod val="75000"/>
                    <a:lumOff val="25000"/>
                  </a:schemeClr>
                </a:solidFill>
                <a:cs typeface="Arial" pitchFamily="34" charset="0"/>
              </a:rPr>
              <a:t>Dashboard</a:t>
            </a:r>
          </a:p>
          <a:p>
            <a:pPr marL="0" indent="0">
              <a:buFont typeface="Arial" pitchFamily="34" charset="0"/>
              <a:buNone/>
            </a:pPr>
            <a:endParaRPr lang="en-US" altLang="ko-KR" sz="1200" b="1" dirty="0">
              <a:solidFill>
                <a:schemeClr val="tx1">
                  <a:lumMod val="75000"/>
                  <a:lumOff val="25000"/>
                </a:schemeClr>
              </a:solidFill>
              <a:latin typeface="+mj-lt"/>
            </a:endParaRPr>
          </a:p>
        </p:txBody>
      </p:sp>
      <p:sp>
        <p:nvSpPr>
          <p:cNvPr id="131" name="Text Placeholder 1">
            <a:extLst>
              <a:ext uri="{FF2B5EF4-FFF2-40B4-BE49-F238E27FC236}">
                <a16:creationId xmlns:a16="http://schemas.microsoft.com/office/drawing/2014/main" id="{830711E4-871C-4672-8794-E0987EB65356}"/>
              </a:ext>
            </a:extLst>
          </p:cNvPr>
          <p:cNvSpPr txBox="1">
            <a:spLocks/>
          </p:cNvSpPr>
          <p:nvPr/>
        </p:nvSpPr>
        <p:spPr>
          <a:xfrm>
            <a:off x="6300192" y="3296721"/>
            <a:ext cx="1909313" cy="26733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Findings and Implications</a:t>
            </a:r>
          </a:p>
          <a:p>
            <a:pPr marL="0" indent="0" algn="ctr">
              <a:buFont typeface="Arial" pitchFamily="34" charset="0"/>
              <a:buNone/>
            </a:pPr>
            <a:endParaRPr lang="en-US" altLang="ko-KR" sz="1200" b="1" dirty="0">
              <a:solidFill>
                <a:schemeClr val="tx1">
                  <a:lumMod val="75000"/>
                  <a:lumOff val="25000"/>
                </a:schemeClr>
              </a:solidFill>
              <a:latin typeface="+mj-lt"/>
            </a:endParaRPr>
          </a:p>
        </p:txBody>
      </p:sp>
      <p:cxnSp>
        <p:nvCxnSpPr>
          <p:cNvPr id="132" name="Connector: Elbow 131">
            <a:extLst>
              <a:ext uri="{FF2B5EF4-FFF2-40B4-BE49-F238E27FC236}">
                <a16:creationId xmlns:a16="http://schemas.microsoft.com/office/drawing/2014/main" id="{8C427CC4-ED57-40A2-9BA7-7402133F94F2}"/>
              </a:ext>
            </a:extLst>
          </p:cNvPr>
          <p:cNvCxnSpPr/>
          <p:nvPr/>
        </p:nvCxnSpPr>
        <p:spPr>
          <a:xfrm>
            <a:off x="5009571" y="3325951"/>
            <a:ext cx="485800" cy="74942"/>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34" name="Round Same Side Corner Rectangle 19">
            <a:extLst>
              <a:ext uri="{FF2B5EF4-FFF2-40B4-BE49-F238E27FC236}">
                <a16:creationId xmlns:a16="http://schemas.microsoft.com/office/drawing/2014/main" id="{48EECFA1-B108-43EF-B9F6-3BE3F1F48F8F}"/>
              </a:ext>
            </a:extLst>
          </p:cNvPr>
          <p:cNvSpPr/>
          <p:nvPr/>
        </p:nvSpPr>
        <p:spPr>
          <a:xfrm>
            <a:off x="3304884" y="2027073"/>
            <a:ext cx="194400" cy="198000"/>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Oval 134">
            <a:extLst>
              <a:ext uri="{FF2B5EF4-FFF2-40B4-BE49-F238E27FC236}">
                <a16:creationId xmlns:a16="http://schemas.microsoft.com/office/drawing/2014/main" id="{392E4E25-0D1E-4504-8B35-2D4ECEACC4AE}"/>
              </a:ext>
            </a:extLst>
          </p:cNvPr>
          <p:cNvSpPr/>
          <p:nvPr/>
        </p:nvSpPr>
        <p:spPr>
          <a:xfrm>
            <a:off x="5592793" y="3185075"/>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B112721F-FAF0-4DA0-819F-4B49584B7748}"/>
              </a:ext>
            </a:extLst>
          </p:cNvPr>
          <p:cNvSpPr txBox="1"/>
          <p:nvPr/>
        </p:nvSpPr>
        <p:spPr>
          <a:xfrm>
            <a:off x="5592793" y="3246004"/>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5.1</a:t>
            </a:r>
            <a:endParaRPr lang="ko-KR" altLang="en-US" sz="900" b="1" dirty="0">
              <a:solidFill>
                <a:schemeClr val="bg1"/>
              </a:solidFill>
              <a:cs typeface="Arial" pitchFamily="34" charset="0"/>
            </a:endParaRPr>
          </a:p>
        </p:txBody>
      </p:sp>
      <p:sp>
        <p:nvSpPr>
          <p:cNvPr id="137" name="Oval 136">
            <a:extLst>
              <a:ext uri="{FF2B5EF4-FFF2-40B4-BE49-F238E27FC236}">
                <a16:creationId xmlns:a16="http://schemas.microsoft.com/office/drawing/2014/main" id="{D7F999AE-DC61-4672-B24C-E88958B3798F}"/>
              </a:ext>
            </a:extLst>
          </p:cNvPr>
          <p:cNvSpPr/>
          <p:nvPr/>
        </p:nvSpPr>
        <p:spPr>
          <a:xfrm>
            <a:off x="4867081" y="1332530"/>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ACE8944C-A997-4402-9D1D-23BC28A9BBF0}"/>
              </a:ext>
            </a:extLst>
          </p:cNvPr>
          <p:cNvSpPr txBox="1"/>
          <p:nvPr/>
        </p:nvSpPr>
        <p:spPr>
          <a:xfrm>
            <a:off x="4867081" y="1393459"/>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1.0</a:t>
            </a:r>
            <a:endParaRPr lang="ko-KR" altLang="en-US" sz="900" b="1" dirty="0">
              <a:solidFill>
                <a:schemeClr val="bg1"/>
              </a:solidFill>
              <a:cs typeface="Arial" pitchFamily="34" charset="0"/>
            </a:endParaRPr>
          </a:p>
        </p:txBody>
      </p:sp>
      <p:sp>
        <p:nvSpPr>
          <p:cNvPr id="139" name="Oval 138">
            <a:extLst>
              <a:ext uri="{FF2B5EF4-FFF2-40B4-BE49-F238E27FC236}">
                <a16:creationId xmlns:a16="http://schemas.microsoft.com/office/drawing/2014/main" id="{2C397A9E-2ED2-4828-9294-C2364FE8A0F8}"/>
              </a:ext>
            </a:extLst>
          </p:cNvPr>
          <p:cNvSpPr/>
          <p:nvPr/>
        </p:nvSpPr>
        <p:spPr>
          <a:xfrm>
            <a:off x="4511262" y="1794638"/>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7FE79F42-F0A8-4F54-BA32-7E7ED84D0826}"/>
              </a:ext>
            </a:extLst>
          </p:cNvPr>
          <p:cNvSpPr txBox="1"/>
          <p:nvPr/>
        </p:nvSpPr>
        <p:spPr>
          <a:xfrm>
            <a:off x="4511262" y="1855567"/>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2.0</a:t>
            </a:r>
            <a:endParaRPr lang="ko-KR" altLang="en-US" sz="900" b="1" dirty="0">
              <a:solidFill>
                <a:schemeClr val="bg1"/>
              </a:solidFill>
              <a:cs typeface="Arial" pitchFamily="34" charset="0"/>
            </a:endParaRPr>
          </a:p>
        </p:txBody>
      </p:sp>
      <p:sp>
        <p:nvSpPr>
          <p:cNvPr id="141" name="Oval 140">
            <a:extLst>
              <a:ext uri="{FF2B5EF4-FFF2-40B4-BE49-F238E27FC236}">
                <a16:creationId xmlns:a16="http://schemas.microsoft.com/office/drawing/2014/main" id="{B482DC73-377C-4B49-B0DE-DD9C7F059A53}"/>
              </a:ext>
            </a:extLst>
          </p:cNvPr>
          <p:cNvSpPr/>
          <p:nvPr/>
        </p:nvSpPr>
        <p:spPr>
          <a:xfrm>
            <a:off x="4158271" y="2252345"/>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54FD0BA5-9864-4F2E-BC27-43697CE8EED3}"/>
              </a:ext>
            </a:extLst>
          </p:cNvPr>
          <p:cNvSpPr txBox="1"/>
          <p:nvPr/>
        </p:nvSpPr>
        <p:spPr>
          <a:xfrm>
            <a:off x="4158271" y="2313274"/>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3.0</a:t>
            </a:r>
            <a:endParaRPr lang="ko-KR" altLang="en-US" sz="900" b="1" dirty="0">
              <a:solidFill>
                <a:schemeClr val="bg1"/>
              </a:solidFill>
              <a:cs typeface="Arial" pitchFamily="34" charset="0"/>
            </a:endParaRPr>
          </a:p>
        </p:txBody>
      </p:sp>
      <p:sp>
        <p:nvSpPr>
          <p:cNvPr id="143" name="Oval 142">
            <a:extLst>
              <a:ext uri="{FF2B5EF4-FFF2-40B4-BE49-F238E27FC236}">
                <a16:creationId xmlns:a16="http://schemas.microsoft.com/office/drawing/2014/main" id="{7A57302C-E478-4D7B-87C3-78B1A8489EE5}"/>
              </a:ext>
            </a:extLst>
          </p:cNvPr>
          <p:cNvSpPr/>
          <p:nvPr/>
        </p:nvSpPr>
        <p:spPr>
          <a:xfrm>
            <a:off x="3815814" y="2699368"/>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00605C8E-A14D-4980-84C0-F702F875E722}"/>
              </a:ext>
            </a:extLst>
          </p:cNvPr>
          <p:cNvSpPr txBox="1"/>
          <p:nvPr/>
        </p:nvSpPr>
        <p:spPr>
          <a:xfrm>
            <a:off x="3815814" y="2760297"/>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4.0</a:t>
            </a:r>
            <a:endParaRPr lang="ko-KR" altLang="en-US" sz="900" b="1" dirty="0">
              <a:solidFill>
                <a:schemeClr val="bg1"/>
              </a:solidFill>
              <a:cs typeface="Arial" pitchFamily="34" charset="0"/>
            </a:endParaRPr>
          </a:p>
        </p:txBody>
      </p:sp>
      <p:sp>
        <p:nvSpPr>
          <p:cNvPr id="145" name="Oval 144">
            <a:extLst>
              <a:ext uri="{FF2B5EF4-FFF2-40B4-BE49-F238E27FC236}">
                <a16:creationId xmlns:a16="http://schemas.microsoft.com/office/drawing/2014/main" id="{43DFF9F4-9F74-44CB-8B7B-32B9573342DF}"/>
              </a:ext>
            </a:extLst>
          </p:cNvPr>
          <p:cNvSpPr/>
          <p:nvPr/>
        </p:nvSpPr>
        <p:spPr>
          <a:xfrm>
            <a:off x="3463226" y="3185075"/>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D187938E-BC22-4804-A969-2F0B233DD2C8}"/>
              </a:ext>
            </a:extLst>
          </p:cNvPr>
          <p:cNvSpPr txBox="1"/>
          <p:nvPr/>
        </p:nvSpPr>
        <p:spPr>
          <a:xfrm>
            <a:off x="3463226" y="3246004"/>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5.0</a:t>
            </a:r>
            <a:endParaRPr lang="ko-KR" altLang="en-US" sz="900" b="1" dirty="0">
              <a:solidFill>
                <a:schemeClr val="bg1"/>
              </a:solidFill>
              <a:cs typeface="Arial" pitchFamily="34" charset="0"/>
            </a:endParaRPr>
          </a:p>
        </p:txBody>
      </p:sp>
      <p:sp>
        <p:nvSpPr>
          <p:cNvPr id="147" name="Oval 146">
            <a:extLst>
              <a:ext uri="{FF2B5EF4-FFF2-40B4-BE49-F238E27FC236}">
                <a16:creationId xmlns:a16="http://schemas.microsoft.com/office/drawing/2014/main" id="{7B872CF5-7779-41D8-8E2A-A3DD7983D65C}"/>
              </a:ext>
            </a:extLst>
          </p:cNvPr>
          <p:cNvSpPr/>
          <p:nvPr/>
        </p:nvSpPr>
        <p:spPr>
          <a:xfrm>
            <a:off x="3111313" y="3654055"/>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4284A6FC-691A-4B32-853E-3B5EB0C7589A}"/>
              </a:ext>
            </a:extLst>
          </p:cNvPr>
          <p:cNvSpPr txBox="1"/>
          <p:nvPr/>
        </p:nvSpPr>
        <p:spPr>
          <a:xfrm>
            <a:off x="3111313" y="3714984"/>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6.0</a:t>
            </a:r>
            <a:endParaRPr lang="ko-KR" altLang="en-US" sz="900" b="1" dirty="0">
              <a:solidFill>
                <a:schemeClr val="bg1"/>
              </a:solidFill>
              <a:cs typeface="Arial" pitchFamily="34" charset="0"/>
            </a:endParaRPr>
          </a:p>
        </p:txBody>
      </p:sp>
      <p:sp>
        <p:nvSpPr>
          <p:cNvPr id="151" name="Oval 150">
            <a:extLst>
              <a:ext uri="{FF2B5EF4-FFF2-40B4-BE49-F238E27FC236}">
                <a16:creationId xmlns:a16="http://schemas.microsoft.com/office/drawing/2014/main" id="{3EF1599A-5596-48C5-9D71-AF41C3CEED0B}"/>
              </a:ext>
            </a:extLst>
          </p:cNvPr>
          <p:cNvSpPr/>
          <p:nvPr/>
        </p:nvSpPr>
        <p:spPr>
          <a:xfrm>
            <a:off x="2742709" y="4101854"/>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248A98B0-8327-465E-989D-F2200ED3832F}"/>
              </a:ext>
            </a:extLst>
          </p:cNvPr>
          <p:cNvSpPr txBox="1"/>
          <p:nvPr/>
        </p:nvSpPr>
        <p:spPr>
          <a:xfrm>
            <a:off x="2742709" y="4162783"/>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7.0</a:t>
            </a:r>
            <a:endParaRPr lang="ko-KR" altLang="en-US" sz="900" b="1" dirty="0">
              <a:solidFill>
                <a:schemeClr val="bg1"/>
              </a:solidFill>
              <a:cs typeface="Arial" pitchFamily="34" charset="0"/>
            </a:endParaRPr>
          </a:p>
        </p:txBody>
      </p:sp>
      <p:sp>
        <p:nvSpPr>
          <p:cNvPr id="153" name="Oval 152">
            <a:extLst>
              <a:ext uri="{FF2B5EF4-FFF2-40B4-BE49-F238E27FC236}">
                <a16:creationId xmlns:a16="http://schemas.microsoft.com/office/drawing/2014/main" id="{78BAB998-591C-467D-A696-D4933E9B453A}"/>
              </a:ext>
            </a:extLst>
          </p:cNvPr>
          <p:cNvSpPr/>
          <p:nvPr/>
        </p:nvSpPr>
        <p:spPr>
          <a:xfrm>
            <a:off x="5667057" y="2699368"/>
            <a:ext cx="352588" cy="339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211D9AAC-1A6C-40CE-9258-8DB1630CD6E8}"/>
              </a:ext>
            </a:extLst>
          </p:cNvPr>
          <p:cNvSpPr txBox="1"/>
          <p:nvPr/>
        </p:nvSpPr>
        <p:spPr>
          <a:xfrm>
            <a:off x="5667057" y="2760297"/>
            <a:ext cx="352991" cy="230832"/>
          </a:xfrm>
          <a:prstGeom prst="rect">
            <a:avLst/>
          </a:prstGeom>
          <a:noFill/>
        </p:spPr>
        <p:txBody>
          <a:bodyPr wrap="square" rtlCol="0" anchor="ctr">
            <a:spAutoFit/>
          </a:bodyPr>
          <a:lstStyle/>
          <a:p>
            <a:pPr algn="ctr"/>
            <a:r>
              <a:rPr lang="en-US" altLang="ko-KR" sz="900" b="1" dirty="0">
                <a:solidFill>
                  <a:schemeClr val="bg1"/>
                </a:solidFill>
                <a:cs typeface="Arial" pitchFamily="34" charset="0"/>
              </a:rPr>
              <a:t>4.1</a:t>
            </a:r>
            <a:endParaRPr lang="ko-KR" altLang="en-US" sz="900" b="1" dirty="0">
              <a:solidFill>
                <a:schemeClr val="bg1"/>
              </a:solidFill>
              <a:cs typeface="Arial" pitchFamily="34" charset="0"/>
            </a:endParaRPr>
          </a:p>
        </p:txBody>
      </p:sp>
      <p:pic>
        <p:nvPicPr>
          <p:cNvPr id="155" name="Picture 154">
            <a:extLst>
              <a:ext uri="{FF2B5EF4-FFF2-40B4-BE49-F238E27FC236}">
                <a16:creationId xmlns:a16="http://schemas.microsoft.com/office/drawing/2014/main" id="{2F162F64-E076-4525-93AD-07FFA640D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262" y="4774278"/>
            <a:ext cx="1872208" cy="261480"/>
          </a:xfrm>
          <a:prstGeom prst="rect">
            <a:avLst/>
          </a:prstGeom>
        </p:spPr>
      </p:pic>
      <p:pic>
        <p:nvPicPr>
          <p:cNvPr id="156" name="Picture 155">
            <a:extLst>
              <a:ext uri="{FF2B5EF4-FFF2-40B4-BE49-F238E27FC236}">
                <a16:creationId xmlns:a16="http://schemas.microsoft.com/office/drawing/2014/main" id="{AE6AE55D-C2FE-4CEC-A6EC-23BCC3742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11" y="4774278"/>
            <a:ext cx="1368151" cy="279215"/>
          </a:xfrm>
          <a:prstGeom prst="rect">
            <a:avLst/>
          </a:prstGeom>
        </p:spPr>
      </p:pic>
      <p:cxnSp>
        <p:nvCxnSpPr>
          <p:cNvPr id="6" name="Connector: Elbow 5">
            <a:extLst>
              <a:ext uri="{FF2B5EF4-FFF2-40B4-BE49-F238E27FC236}">
                <a16:creationId xmlns:a16="http://schemas.microsoft.com/office/drawing/2014/main" id="{3EA2983E-1B7A-419A-895B-DF5904DBD1DD}"/>
              </a:ext>
            </a:extLst>
          </p:cNvPr>
          <p:cNvCxnSpPr>
            <a:cxnSpLocks/>
          </p:cNvCxnSpPr>
          <p:nvPr/>
        </p:nvCxnSpPr>
        <p:spPr>
          <a:xfrm flipV="1">
            <a:off x="6020451" y="2762607"/>
            <a:ext cx="336134" cy="1063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D0DA269-3613-4A37-B9B2-408FAF0FD6A4}"/>
              </a:ext>
            </a:extLst>
          </p:cNvPr>
          <p:cNvCxnSpPr>
            <a:cxnSpLocks/>
          </p:cNvCxnSpPr>
          <p:nvPr/>
        </p:nvCxnSpPr>
        <p:spPr>
          <a:xfrm>
            <a:off x="6012160" y="2875713"/>
            <a:ext cx="352152" cy="115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8245AA2-ABBC-4E06-855F-C1BEBCE44624}"/>
              </a:ext>
            </a:extLst>
          </p:cNvPr>
          <p:cNvCxnSpPr>
            <a:stCxn id="136" idx="3"/>
            <a:endCxn id="131" idx="1"/>
          </p:cNvCxnSpPr>
          <p:nvPr/>
        </p:nvCxnSpPr>
        <p:spPr>
          <a:xfrm>
            <a:off x="5945784" y="3361420"/>
            <a:ext cx="354408" cy="689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1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ja-JP" sz="3000" dirty="0"/>
              <a:t>POPULAR LANGUAGES</a:t>
            </a:r>
            <a:endParaRPr lang="ko-KR" altLang="en-US" sz="3000" dirty="0"/>
          </a:p>
        </p:txBody>
      </p:sp>
      <p:pic>
        <p:nvPicPr>
          <p:cNvPr id="7" name="Content Placeholder 4">
            <a:extLst>
              <a:ext uri="{FF2B5EF4-FFF2-40B4-BE49-F238E27FC236}">
                <a16:creationId xmlns:a16="http://schemas.microsoft.com/office/drawing/2014/main" id="{6E575C6E-5B9A-495E-9E8B-F3FEA3419BF7}"/>
              </a:ext>
            </a:extLst>
          </p:cNvPr>
          <p:cNvPicPr>
            <a:picLocks noChangeAspect="1"/>
          </p:cNvPicPr>
          <p:nvPr/>
        </p:nvPicPr>
        <p:blipFill>
          <a:blip r:embed="rId3"/>
          <a:stretch>
            <a:fillRect/>
          </a:stretch>
        </p:blipFill>
        <p:spPr>
          <a:xfrm>
            <a:off x="1163996" y="1275606"/>
            <a:ext cx="6816008" cy="3384376"/>
          </a:xfrm>
          <a:prstGeom prst="rect">
            <a:avLst/>
          </a:prstGeom>
          <a:ln>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367563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36814" y="1851670"/>
            <a:ext cx="3470076" cy="576063"/>
          </a:xfrm>
          <a:prstGeom prst="rect">
            <a:avLst/>
          </a:prstGeom>
        </p:spPr>
        <p:txBody>
          <a:bodyPr/>
          <a:lstStyle/>
          <a:p>
            <a:pPr marL="0" indent="0" algn="ctr">
              <a:buNone/>
            </a:pPr>
            <a:r>
              <a:rPr lang="en-US" altLang="ko-KR" sz="3000" dirty="0">
                <a:latin typeface="+mj-lt"/>
              </a:rPr>
              <a:t>Thank you</a:t>
            </a:r>
            <a:endParaRPr lang="ko-KR" altLang="en-US" sz="3000" dirty="0">
              <a:latin typeface="+mj-lt"/>
            </a:endParaRPr>
          </a:p>
        </p:txBody>
      </p:sp>
      <p:sp>
        <p:nvSpPr>
          <p:cNvPr id="3" name="Text Placeholder 2"/>
          <p:cNvSpPr>
            <a:spLocks noGrp="1"/>
          </p:cNvSpPr>
          <p:nvPr>
            <p:ph type="body" sz="quarter" idx="4294967295"/>
          </p:nvPr>
        </p:nvSpPr>
        <p:spPr>
          <a:xfrm>
            <a:off x="3059536" y="2556128"/>
            <a:ext cx="3024632" cy="879718"/>
          </a:xfrm>
          <a:prstGeom prst="rect">
            <a:avLst/>
          </a:prstGeom>
        </p:spPr>
        <p:txBody>
          <a:bodyPr/>
          <a:lstStyle/>
          <a:p>
            <a:pPr marL="0" lvl="0" indent="0" algn="ctr">
              <a:buNone/>
            </a:pPr>
            <a:r>
              <a:rPr lang="en-US" sz="1400" b="0" i="0" dirty="0">
                <a:solidFill>
                  <a:srgbClr val="1F1F1F"/>
                </a:solidFill>
                <a:effectLst/>
                <a:latin typeface="+mj-lt"/>
              </a:rPr>
              <a:t>IBM Data Analyst Capstone Project</a:t>
            </a:r>
          </a:p>
          <a:p>
            <a:pPr marL="0" lvl="0" indent="0" algn="ctr">
              <a:buNone/>
            </a:pPr>
            <a:r>
              <a:rPr lang="en-US" altLang="ko-KR" sz="1400" dirty="0">
                <a:latin typeface="+mj-lt"/>
              </a:rPr>
              <a:t>by</a:t>
            </a:r>
          </a:p>
          <a:p>
            <a:pPr marL="0" lvl="0" indent="0" algn="ctr">
              <a:buNone/>
            </a:pPr>
            <a:r>
              <a:rPr lang="en-US" altLang="ko-KR" sz="1400" dirty="0"/>
              <a:t>Kiam Boon Soh</a:t>
            </a:r>
          </a:p>
        </p:txBody>
      </p:sp>
      <p:pic>
        <p:nvPicPr>
          <p:cNvPr id="4" name="Picture 3">
            <a:extLst>
              <a:ext uri="{FF2B5EF4-FFF2-40B4-BE49-F238E27FC236}">
                <a16:creationId xmlns:a16="http://schemas.microsoft.com/office/drawing/2014/main" id="{63429F3C-CF96-4A06-A481-949BA13F0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262" y="4774278"/>
            <a:ext cx="1872208" cy="261480"/>
          </a:xfrm>
          <a:prstGeom prst="rect">
            <a:avLst/>
          </a:prstGeom>
        </p:spPr>
      </p:pic>
      <p:pic>
        <p:nvPicPr>
          <p:cNvPr id="5" name="Picture 4">
            <a:extLst>
              <a:ext uri="{FF2B5EF4-FFF2-40B4-BE49-F238E27FC236}">
                <a16:creationId xmlns:a16="http://schemas.microsoft.com/office/drawing/2014/main" id="{780D449E-CA90-4871-9E6D-D90AFB2A2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11" y="4774278"/>
            <a:ext cx="1368151" cy="279215"/>
          </a:xfrm>
          <a:prstGeom prst="rect">
            <a:avLst/>
          </a:prstGeom>
        </p:spPr>
      </p:pic>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123478"/>
            <a:ext cx="7200800" cy="576064"/>
          </a:xfrm>
        </p:spPr>
        <p:txBody>
          <a:bodyPr/>
          <a:lstStyle/>
          <a:p>
            <a:r>
              <a:rPr lang="en-US" sz="3000" dirty="0"/>
              <a:t>EXECUTIVE SUMMARY</a:t>
            </a:r>
          </a:p>
        </p:txBody>
      </p:sp>
      <p:sp>
        <p:nvSpPr>
          <p:cNvPr id="21" name="Donut 24">
            <a:extLst>
              <a:ext uri="{FF2B5EF4-FFF2-40B4-BE49-F238E27FC236}">
                <a16:creationId xmlns:a16="http://schemas.microsoft.com/office/drawing/2014/main" id="{B8CDCD3F-7A47-40AF-9AB6-E2759851BC6B}"/>
              </a:ext>
            </a:extLst>
          </p:cNvPr>
          <p:cNvSpPr/>
          <p:nvPr/>
        </p:nvSpPr>
        <p:spPr>
          <a:xfrm>
            <a:off x="683568" y="1545022"/>
            <a:ext cx="2520000" cy="25200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 name="TextBox 12">
            <a:extLst>
              <a:ext uri="{FF2B5EF4-FFF2-40B4-BE49-F238E27FC236}">
                <a16:creationId xmlns:a16="http://schemas.microsoft.com/office/drawing/2014/main" id="{C21CDB92-8829-4421-A831-A8BB3245AA4B}"/>
              </a:ext>
            </a:extLst>
          </p:cNvPr>
          <p:cNvSpPr txBox="1"/>
          <p:nvPr/>
        </p:nvSpPr>
        <p:spPr>
          <a:xfrm>
            <a:off x="3889256" y="1203598"/>
            <a:ext cx="4953000" cy="3439403"/>
          </a:xfrm>
          <a:prstGeom prst="rect">
            <a:avLst/>
          </a:prstGeom>
          <a:noFill/>
        </p:spPr>
        <p:txBody>
          <a:bodyPr wrap="square">
            <a:spAutoFit/>
          </a:bodyPr>
          <a:lstStyle/>
          <a:p>
            <a:pPr marL="285750" indent="-285750" algn="just">
              <a:buFont typeface="Arial" panose="020B0604020202020204" pitchFamily="34" charset="0"/>
              <a:buChar char="•"/>
            </a:pPr>
            <a:r>
              <a:rPr lang="en-US" sz="1450" dirty="0"/>
              <a:t>With the emerging of new technology, IT professionals must keep learning new knowledge and new skills.</a:t>
            </a:r>
          </a:p>
          <a:p>
            <a:pPr marL="285750" indent="-285750" algn="just">
              <a:buFont typeface="Arial" panose="020B0604020202020204" pitchFamily="34" charset="0"/>
              <a:buChar char="•"/>
            </a:pPr>
            <a:r>
              <a:rPr lang="en-US" sz="1450" dirty="0"/>
              <a:t>Top trends of technology in near future.</a:t>
            </a:r>
          </a:p>
          <a:p>
            <a:pPr marL="857250" lvl="1" indent="-400050" algn="just">
              <a:buFont typeface="+mj-lt"/>
              <a:buAutoNum type="romanLcPeriod"/>
            </a:pPr>
            <a:r>
              <a:rPr lang="en-US" sz="1450" dirty="0"/>
              <a:t>JavaScript, HTML/CSS, and Python are the top  programming languages. SQL stays the top        query language.</a:t>
            </a:r>
          </a:p>
          <a:p>
            <a:pPr marL="857250" lvl="1" indent="-400050" algn="just">
              <a:buFont typeface="+mj-lt"/>
              <a:buAutoNum type="romanLcPeriod"/>
            </a:pPr>
            <a:r>
              <a:rPr lang="en-US" sz="1450" dirty="0"/>
              <a:t>PostgreSQL and </a:t>
            </a:r>
            <a:r>
              <a:rPr lang="en-US" sz="1450" dirty="0" err="1"/>
              <a:t>MangoDB</a:t>
            </a:r>
            <a:r>
              <a:rPr lang="en-US" sz="1450" dirty="0"/>
              <a:t> will become the top 2 databases in near future.</a:t>
            </a:r>
          </a:p>
          <a:p>
            <a:pPr marL="857250" lvl="1" indent="-400050" algn="just">
              <a:buFont typeface="+mj-lt"/>
              <a:buAutoNum type="romanLcPeriod"/>
            </a:pPr>
            <a:r>
              <a:rPr lang="en-US" sz="1450" dirty="0"/>
              <a:t>Docker platform and React.js web frame keep    growing their popularity in IT industry.</a:t>
            </a:r>
          </a:p>
          <a:p>
            <a:pPr marL="285750" indent="-285750" algn="just">
              <a:buFont typeface="Arial" panose="020B0604020202020204" pitchFamily="34" charset="0"/>
              <a:buChar char="•"/>
            </a:pPr>
            <a:r>
              <a:rPr lang="en-US" sz="1450" dirty="0"/>
              <a:t>IT profession is still man-dominated. It’s not necessary to have an advanced degree to work in the industry.</a:t>
            </a:r>
          </a:p>
          <a:p>
            <a:pPr marL="285750" indent="-285750" algn="just">
              <a:buFont typeface="Arial" panose="020B0604020202020204" pitchFamily="34" charset="0"/>
              <a:buChar char="•"/>
            </a:pPr>
            <a:r>
              <a:rPr lang="en-US" sz="1450" dirty="0"/>
              <a:t>Java, JavaScript, and Python are in high demand in     the job market. And the average salaries of those         languages are above $100k.</a:t>
            </a:r>
          </a:p>
        </p:txBody>
      </p:sp>
    </p:spTree>
    <p:extLst>
      <p:ext uri="{BB962C8B-B14F-4D97-AF65-F5344CB8AC3E}">
        <p14:creationId xmlns:p14="http://schemas.microsoft.com/office/powerpoint/2010/main" val="161329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123478"/>
            <a:ext cx="7200800" cy="576064"/>
          </a:xfrm>
        </p:spPr>
        <p:txBody>
          <a:bodyPr/>
          <a:lstStyle/>
          <a:p>
            <a:r>
              <a:rPr lang="en-US" sz="3000" dirty="0"/>
              <a:t>INTRODUCTION</a:t>
            </a:r>
          </a:p>
        </p:txBody>
      </p:sp>
      <p:sp>
        <p:nvSpPr>
          <p:cNvPr id="7" name="Content Placeholder 2">
            <a:extLst>
              <a:ext uri="{FF2B5EF4-FFF2-40B4-BE49-F238E27FC236}">
                <a16:creationId xmlns:a16="http://schemas.microsoft.com/office/drawing/2014/main" id="{EDDA9210-2D95-431F-9144-8A68BE2DCA9E}"/>
              </a:ext>
            </a:extLst>
          </p:cNvPr>
          <p:cNvSpPr txBox="1">
            <a:spLocks/>
          </p:cNvSpPr>
          <p:nvPr/>
        </p:nvSpPr>
        <p:spPr>
          <a:xfrm>
            <a:off x="3851920" y="1216203"/>
            <a:ext cx="4896544" cy="34437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1450" dirty="0">
                <a:solidFill>
                  <a:schemeClr val="tx1"/>
                </a:solidFill>
                <a:latin typeface="+mn-lt"/>
              </a:rPr>
              <a:t>The demand of IT profession grows fast whereas new technology and skills emerge. To keep competitive in the market, we need to understand the trends of future technology and skills in demand.</a:t>
            </a:r>
          </a:p>
          <a:p>
            <a:pPr algn="just"/>
            <a:r>
              <a:rPr lang="en-US" sz="1450" dirty="0">
                <a:solidFill>
                  <a:schemeClr val="tx1"/>
                </a:solidFill>
                <a:latin typeface="+mn-lt"/>
              </a:rPr>
              <a:t>This analysis is to help readers or IT profession to understand the trends in technology and skills by identifying the trends of popular programing languages, databases, and IDEs.</a:t>
            </a:r>
          </a:p>
          <a:p>
            <a:pPr algn="just"/>
            <a:r>
              <a:rPr lang="en-US" sz="1450" dirty="0">
                <a:solidFill>
                  <a:schemeClr val="tx1"/>
                </a:solidFill>
                <a:latin typeface="+mn-lt"/>
              </a:rPr>
              <a:t>In addition, the analysis also studied the demand and supply of skills through job postings, webpages and surveys so job seeks can better prepare themselves. </a:t>
            </a:r>
          </a:p>
          <a:p>
            <a:pPr marL="857250" lvl="1" indent="-400050" algn="just">
              <a:buFont typeface="+mj-lt"/>
              <a:buAutoNum type="romanLcPeriod"/>
            </a:pPr>
            <a:r>
              <a:rPr lang="en-US" sz="1450" dirty="0">
                <a:solidFill>
                  <a:schemeClr val="tx1"/>
                </a:solidFill>
                <a:latin typeface="+mn-lt"/>
              </a:rPr>
              <a:t>GitHub job postings reflect the demand of skills </a:t>
            </a:r>
          </a:p>
          <a:p>
            <a:pPr marL="857250" lvl="1" indent="-400050" algn="just">
              <a:buFont typeface="+mj-lt"/>
              <a:buAutoNum type="romanLcPeriod"/>
            </a:pPr>
            <a:r>
              <a:rPr lang="en-US" sz="1450" dirty="0">
                <a:solidFill>
                  <a:schemeClr val="tx1"/>
                </a:solidFill>
                <a:latin typeface="+mn-lt"/>
              </a:rPr>
              <a:t>Surveys show what skills are available in the market now and the possible changes in near future.</a:t>
            </a:r>
            <a:endParaRPr lang="en-US" altLang="zh-CN" sz="1450" dirty="0">
              <a:solidFill>
                <a:schemeClr val="tx1"/>
              </a:solidFill>
              <a:latin typeface="+mn-lt"/>
            </a:endParaRPr>
          </a:p>
        </p:txBody>
      </p:sp>
      <p:sp>
        <p:nvSpPr>
          <p:cNvPr id="11" name="Rectangle 7">
            <a:extLst>
              <a:ext uri="{FF2B5EF4-FFF2-40B4-BE49-F238E27FC236}">
                <a16:creationId xmlns:a16="http://schemas.microsoft.com/office/drawing/2014/main" id="{CBB046A5-2513-4465-8B0D-EB21C8282D34}"/>
              </a:ext>
            </a:extLst>
          </p:cNvPr>
          <p:cNvSpPr/>
          <p:nvPr/>
        </p:nvSpPr>
        <p:spPr>
          <a:xfrm rot="18900000">
            <a:off x="1577772" y="1697228"/>
            <a:ext cx="1152494" cy="252971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2386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123478"/>
            <a:ext cx="7200800" cy="576064"/>
          </a:xfrm>
        </p:spPr>
        <p:txBody>
          <a:bodyPr/>
          <a:lstStyle/>
          <a:p>
            <a:r>
              <a:rPr lang="en-US" sz="3000" dirty="0"/>
              <a:t>METHODOLOGY</a:t>
            </a:r>
          </a:p>
        </p:txBody>
      </p:sp>
      <p:sp>
        <p:nvSpPr>
          <p:cNvPr id="7" name="Content Placeholder 2">
            <a:extLst>
              <a:ext uri="{FF2B5EF4-FFF2-40B4-BE49-F238E27FC236}">
                <a16:creationId xmlns:a16="http://schemas.microsoft.com/office/drawing/2014/main" id="{768D8E1B-2CBC-4D17-87BA-C19B902C1F56}"/>
              </a:ext>
            </a:extLst>
          </p:cNvPr>
          <p:cNvSpPr txBox="1">
            <a:spLocks/>
          </p:cNvSpPr>
          <p:nvPr/>
        </p:nvSpPr>
        <p:spPr>
          <a:xfrm>
            <a:off x="3779912" y="1203598"/>
            <a:ext cx="5040560" cy="345638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sz="1450" dirty="0"/>
              <a:t>Collect data from various sources such as job postings,   training portals, and surveys by using APIs and               webscraping.</a:t>
            </a:r>
          </a:p>
          <a:p>
            <a:pPr algn="just"/>
            <a:r>
              <a:rPr lang="en-US" altLang="zh-CN" sz="1450" dirty="0"/>
              <a:t>Explore datasets to understand the size, columns,           content, data types, etc. by using Pandas.</a:t>
            </a:r>
          </a:p>
          <a:p>
            <a:pPr algn="just"/>
            <a:r>
              <a:rPr lang="en-US" altLang="zh-CN" sz="1450" dirty="0"/>
              <a:t>Wrangle data to remove duplicates, find and import        missing values, and to normalize data by using Pandas &amp; NumPy.</a:t>
            </a:r>
          </a:p>
          <a:p>
            <a:pPr algn="just"/>
            <a:r>
              <a:rPr lang="en-US" altLang="zh-CN" sz="1450" dirty="0"/>
              <a:t>Analyze the datasets to understand the distribution,        outliners, correlation, </a:t>
            </a:r>
            <a:r>
              <a:rPr lang="en-US" altLang="zh-CN" sz="1450" dirty="0" err="1"/>
              <a:t>etc</a:t>
            </a:r>
            <a:r>
              <a:rPr lang="en-US" altLang="zh-CN" sz="1450" dirty="0"/>
              <a:t> by using Pandas &amp; </a:t>
            </a:r>
            <a:r>
              <a:rPr lang="en-US" altLang="zh-CN" sz="1450" dirty="0" err="1"/>
              <a:t>Matplotlab</a:t>
            </a:r>
            <a:r>
              <a:rPr lang="en-US" altLang="zh-CN" sz="1450" dirty="0"/>
              <a:t>.</a:t>
            </a:r>
          </a:p>
          <a:p>
            <a:pPr algn="just"/>
            <a:r>
              <a:rPr lang="en-US" altLang="zh-CN" sz="1450" dirty="0"/>
              <a:t>Use data visualization to show data distribution,           relationships, composition, and comparison by using  </a:t>
            </a:r>
            <a:r>
              <a:rPr lang="en-US" altLang="zh-CN" sz="1450" dirty="0" err="1"/>
              <a:t>Matplotlab</a:t>
            </a:r>
            <a:r>
              <a:rPr lang="en-US" altLang="zh-CN" sz="1450" dirty="0"/>
              <a:t> &amp; Seaborn.</a:t>
            </a:r>
          </a:p>
          <a:p>
            <a:pPr algn="just"/>
            <a:r>
              <a:rPr lang="en-US" altLang="zh-CN" sz="1450" dirty="0"/>
              <a:t>Create a dashboard to display key trends by using IBM  Cognos Analytics.</a:t>
            </a:r>
            <a:endParaRPr lang="en-US" sz="1450" dirty="0"/>
          </a:p>
        </p:txBody>
      </p:sp>
      <p:sp>
        <p:nvSpPr>
          <p:cNvPr id="9" name="Round Same Side Corner Rectangle 19">
            <a:extLst>
              <a:ext uri="{FF2B5EF4-FFF2-40B4-BE49-F238E27FC236}">
                <a16:creationId xmlns:a16="http://schemas.microsoft.com/office/drawing/2014/main" id="{6B3C7E1F-AEE2-4168-92DA-3C19ED6CC279}"/>
              </a:ext>
            </a:extLst>
          </p:cNvPr>
          <p:cNvSpPr/>
          <p:nvPr/>
        </p:nvSpPr>
        <p:spPr>
          <a:xfrm>
            <a:off x="755576" y="1491630"/>
            <a:ext cx="2520000" cy="261775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6022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123478"/>
            <a:ext cx="7200800" cy="576064"/>
          </a:xfrm>
        </p:spPr>
        <p:txBody>
          <a:bodyPr/>
          <a:lstStyle/>
          <a:p>
            <a:r>
              <a:rPr lang="en-US" sz="3000" dirty="0"/>
              <a:t>RESULTS</a:t>
            </a:r>
          </a:p>
        </p:txBody>
      </p:sp>
      <p:pic>
        <p:nvPicPr>
          <p:cNvPr id="6" name="Picture 4">
            <a:extLst>
              <a:ext uri="{FF2B5EF4-FFF2-40B4-BE49-F238E27FC236}">
                <a16:creationId xmlns:a16="http://schemas.microsoft.com/office/drawing/2014/main" id="{C63651EE-A7C1-4BD5-9944-EA5121A51346}"/>
              </a:ext>
            </a:extLst>
          </p:cNvPr>
          <p:cNvPicPr>
            <a:picLocks noChangeAspect="1"/>
          </p:cNvPicPr>
          <p:nvPr/>
        </p:nvPicPr>
        <p:blipFill>
          <a:blip r:embed="rId3"/>
          <a:stretch>
            <a:fillRect/>
          </a:stretch>
        </p:blipFill>
        <p:spPr>
          <a:xfrm>
            <a:off x="989736" y="1347614"/>
            <a:ext cx="7164527" cy="3096344"/>
          </a:xfrm>
          <a:prstGeom prst="rect">
            <a:avLst/>
          </a:prstGeom>
          <a:ln>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387547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85378"/>
            <a:ext cx="7200800" cy="576064"/>
          </a:xfrm>
        </p:spPr>
        <p:txBody>
          <a:bodyPr/>
          <a:lstStyle/>
          <a:p>
            <a:r>
              <a:rPr lang="en-US" sz="3000" dirty="0"/>
              <a:t>PROGRAMMING LANGUAGE TRENDS</a:t>
            </a:r>
          </a:p>
        </p:txBody>
      </p:sp>
      <p:sp>
        <p:nvSpPr>
          <p:cNvPr id="8" name="Content Placeholder 2">
            <a:extLst>
              <a:ext uri="{FF2B5EF4-FFF2-40B4-BE49-F238E27FC236}">
                <a16:creationId xmlns:a16="http://schemas.microsoft.com/office/drawing/2014/main" id="{0813AB6D-7D16-4E4B-AF45-B423208A93E9}"/>
              </a:ext>
            </a:extLst>
          </p:cNvPr>
          <p:cNvSpPr txBox="1">
            <a:spLocks/>
          </p:cNvSpPr>
          <p:nvPr/>
        </p:nvSpPr>
        <p:spPr>
          <a:xfrm>
            <a:off x="-185937" y="3219822"/>
            <a:ext cx="3701922" cy="159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0" name="图片 4">
            <a:extLst>
              <a:ext uri="{FF2B5EF4-FFF2-40B4-BE49-F238E27FC236}">
                <a16:creationId xmlns:a16="http://schemas.microsoft.com/office/drawing/2014/main" id="{2AD698A7-955D-45FC-9E0F-F8424DA3F780}"/>
              </a:ext>
            </a:extLst>
          </p:cNvPr>
          <p:cNvPicPr>
            <a:picLocks noChangeAspect="1"/>
          </p:cNvPicPr>
          <p:nvPr/>
        </p:nvPicPr>
        <p:blipFill>
          <a:blip r:embed="rId3"/>
          <a:stretch>
            <a:fillRect/>
          </a:stretch>
        </p:blipFill>
        <p:spPr>
          <a:xfrm>
            <a:off x="767688" y="2090593"/>
            <a:ext cx="3260965" cy="2258456"/>
          </a:xfrm>
          <a:prstGeom prst="rect">
            <a:avLst/>
          </a:prstGeom>
          <a:ln>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effectLst>
            <a:outerShdw blurRad="76200" dir="13500000" sy="23000" kx="1200000" algn="br" rotWithShape="0">
              <a:prstClr val="black">
                <a:alpha val="20000"/>
              </a:prstClr>
            </a:outerShdw>
          </a:effectLst>
        </p:spPr>
      </p:pic>
      <p:pic>
        <p:nvPicPr>
          <p:cNvPr id="11" name="Picture 8">
            <a:extLst>
              <a:ext uri="{FF2B5EF4-FFF2-40B4-BE49-F238E27FC236}">
                <a16:creationId xmlns:a16="http://schemas.microsoft.com/office/drawing/2014/main" id="{C8569CB3-9128-4003-AC24-4CA924BEE48B}"/>
              </a:ext>
            </a:extLst>
          </p:cNvPr>
          <p:cNvPicPr>
            <a:picLocks noChangeAspect="1"/>
          </p:cNvPicPr>
          <p:nvPr/>
        </p:nvPicPr>
        <p:blipFill>
          <a:blip r:embed="rId4"/>
          <a:stretch>
            <a:fillRect/>
          </a:stretch>
        </p:blipFill>
        <p:spPr>
          <a:xfrm>
            <a:off x="5115348" y="2090594"/>
            <a:ext cx="3233784" cy="2258455"/>
          </a:xfrm>
          <a:prstGeom prst="rect">
            <a:avLst/>
          </a:prstGeom>
          <a:ln>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effectLst>
            <a:outerShdw blurRad="76200" dir="18900000" sy="23000" kx="-1200000" algn="bl" rotWithShape="0">
              <a:prstClr val="black">
                <a:alpha val="20000"/>
              </a:prstClr>
            </a:outerShdw>
          </a:effectLst>
        </p:spPr>
      </p:pic>
      <p:sp>
        <p:nvSpPr>
          <p:cNvPr id="13" name="Rounded Rectangle 3">
            <a:extLst>
              <a:ext uri="{FF2B5EF4-FFF2-40B4-BE49-F238E27FC236}">
                <a16:creationId xmlns:a16="http://schemas.microsoft.com/office/drawing/2014/main" id="{048E6716-1361-4A77-8FDC-84060489F9D1}"/>
              </a:ext>
            </a:extLst>
          </p:cNvPr>
          <p:cNvSpPr/>
          <p:nvPr/>
        </p:nvSpPr>
        <p:spPr>
          <a:xfrm>
            <a:off x="5580112" y="1268491"/>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8E3FC4E4-3E4A-4B9E-B73F-7AE64A30319E}"/>
              </a:ext>
            </a:extLst>
          </p:cNvPr>
          <p:cNvSpPr txBox="1">
            <a:spLocks/>
          </p:cNvSpPr>
          <p:nvPr/>
        </p:nvSpPr>
        <p:spPr>
          <a:xfrm>
            <a:off x="5940152" y="1268491"/>
            <a:ext cx="1584176"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Next Year</a:t>
            </a:r>
          </a:p>
        </p:txBody>
      </p:sp>
      <p:sp>
        <p:nvSpPr>
          <p:cNvPr id="14" name="Rounded Rectangle 3">
            <a:extLst>
              <a:ext uri="{FF2B5EF4-FFF2-40B4-BE49-F238E27FC236}">
                <a16:creationId xmlns:a16="http://schemas.microsoft.com/office/drawing/2014/main" id="{E6798139-7B62-473C-A772-9CE83A68F2F0}"/>
              </a:ext>
            </a:extLst>
          </p:cNvPr>
          <p:cNvSpPr/>
          <p:nvPr/>
        </p:nvSpPr>
        <p:spPr>
          <a:xfrm rot="10800000">
            <a:off x="1" y="1286385"/>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AC49398B-1089-4B31-87BB-9BE8087E0D27}"/>
              </a:ext>
            </a:extLst>
          </p:cNvPr>
          <p:cNvSpPr txBox="1">
            <a:spLocks/>
          </p:cNvSpPr>
          <p:nvPr/>
        </p:nvSpPr>
        <p:spPr>
          <a:xfrm>
            <a:off x="1390058" y="1277438"/>
            <a:ext cx="2016224"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Current Year</a:t>
            </a:r>
          </a:p>
        </p:txBody>
      </p:sp>
    </p:spTree>
    <p:extLst>
      <p:ext uri="{BB962C8B-B14F-4D97-AF65-F5344CB8AC3E}">
        <p14:creationId xmlns:p14="http://schemas.microsoft.com/office/powerpoint/2010/main" val="164283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85378"/>
            <a:ext cx="7200800" cy="576064"/>
          </a:xfrm>
        </p:spPr>
        <p:txBody>
          <a:bodyPr/>
          <a:lstStyle/>
          <a:p>
            <a:r>
              <a:rPr lang="en-US" sz="3000" dirty="0"/>
              <a:t>PROGRAMMING LANGUAGE TRENDS</a:t>
            </a:r>
          </a:p>
        </p:txBody>
      </p:sp>
      <p:sp>
        <p:nvSpPr>
          <p:cNvPr id="5" name="Text Placeholder 2">
            <a:extLst>
              <a:ext uri="{FF2B5EF4-FFF2-40B4-BE49-F238E27FC236}">
                <a16:creationId xmlns:a16="http://schemas.microsoft.com/office/drawing/2014/main" id="{2C3CA9A2-DFC3-4E98-BB8F-785C470DBA4B}"/>
              </a:ext>
            </a:extLst>
          </p:cNvPr>
          <p:cNvSpPr>
            <a:spLocks noGrp="1"/>
          </p:cNvSpPr>
          <p:nvPr>
            <p:ph type="body" sz="quarter" idx="11"/>
          </p:nvPr>
        </p:nvSpPr>
        <p:spPr>
          <a:xfrm>
            <a:off x="323528" y="661442"/>
            <a:ext cx="7200800" cy="288032"/>
          </a:xfrm>
        </p:spPr>
        <p:txBody>
          <a:bodyPr/>
          <a:lstStyle/>
          <a:p>
            <a:r>
              <a:rPr lang="en-US" sz="1400" dirty="0"/>
              <a:t>Findings and Implications</a:t>
            </a:r>
            <a:endParaRPr lang="en-US" dirty="0"/>
          </a:p>
        </p:txBody>
      </p:sp>
      <p:sp>
        <p:nvSpPr>
          <p:cNvPr id="6" name="Content Placeholder 2">
            <a:extLst>
              <a:ext uri="{FF2B5EF4-FFF2-40B4-BE49-F238E27FC236}">
                <a16:creationId xmlns:a16="http://schemas.microsoft.com/office/drawing/2014/main" id="{A19A3BC9-1162-445A-ACE9-07E88F1F16F0}"/>
              </a:ext>
            </a:extLst>
          </p:cNvPr>
          <p:cNvSpPr txBox="1">
            <a:spLocks/>
          </p:cNvSpPr>
          <p:nvPr/>
        </p:nvSpPr>
        <p:spPr>
          <a:xfrm>
            <a:off x="476738" y="2057656"/>
            <a:ext cx="3842863" cy="215559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700" dirty="0"/>
              <a:t>JavaScript is top trending              language in the world</a:t>
            </a:r>
          </a:p>
          <a:p>
            <a:pPr algn="just"/>
            <a:r>
              <a:rPr lang="en-US" sz="1700" dirty="0"/>
              <a:t>Python and TypeScript are           becoming more and more popular</a:t>
            </a:r>
          </a:p>
          <a:p>
            <a:pPr algn="just"/>
            <a:r>
              <a:rPr lang="en-US" sz="1700" dirty="0"/>
              <a:t>HTML/CSS and SQL still has       great portion in language usage    trend</a:t>
            </a:r>
          </a:p>
        </p:txBody>
      </p:sp>
      <p:sp>
        <p:nvSpPr>
          <p:cNvPr id="7" name="Content Placeholder 3">
            <a:extLst>
              <a:ext uri="{FF2B5EF4-FFF2-40B4-BE49-F238E27FC236}">
                <a16:creationId xmlns:a16="http://schemas.microsoft.com/office/drawing/2014/main" id="{7855DF70-B7F2-4A3C-91B6-94AB7006DF49}"/>
              </a:ext>
            </a:extLst>
          </p:cNvPr>
          <p:cNvSpPr txBox="1">
            <a:spLocks/>
          </p:cNvSpPr>
          <p:nvPr/>
        </p:nvSpPr>
        <p:spPr>
          <a:xfrm>
            <a:off x="4810808" y="2057656"/>
            <a:ext cx="3842863" cy="2093387"/>
          </a:xfrm>
          <a:prstGeom prst="rect">
            <a:avLst/>
          </a:prstGeom>
        </p:spPr>
        <p:txBody>
          <a:bodyPr>
            <a:normAutofit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700" dirty="0"/>
              <a:t>Web developments and Web        developers are still in high            demands</a:t>
            </a:r>
          </a:p>
          <a:p>
            <a:pPr algn="just"/>
            <a:r>
              <a:rPr lang="en-US" sz="1700" dirty="0"/>
              <a:t>JavaScript and TypeScript are      crucial to learn for developers</a:t>
            </a:r>
          </a:p>
          <a:p>
            <a:pPr algn="just"/>
            <a:r>
              <a:rPr lang="en-US" sz="1700" dirty="0"/>
              <a:t>Python is the new trending            language, especially popular in AI fields</a:t>
            </a:r>
          </a:p>
        </p:txBody>
      </p:sp>
      <p:sp>
        <p:nvSpPr>
          <p:cNvPr id="8" name="Rounded Rectangle 3">
            <a:extLst>
              <a:ext uri="{FF2B5EF4-FFF2-40B4-BE49-F238E27FC236}">
                <a16:creationId xmlns:a16="http://schemas.microsoft.com/office/drawing/2014/main" id="{EBE5FDD7-D5A0-4739-964F-B6807D248724}"/>
              </a:ext>
            </a:extLst>
          </p:cNvPr>
          <p:cNvSpPr/>
          <p:nvPr/>
        </p:nvSpPr>
        <p:spPr>
          <a:xfrm>
            <a:off x="5580112" y="1268491"/>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08442560-9199-4D83-BCB5-0D2D1471C69D}"/>
              </a:ext>
            </a:extLst>
          </p:cNvPr>
          <p:cNvSpPr txBox="1">
            <a:spLocks/>
          </p:cNvSpPr>
          <p:nvPr/>
        </p:nvSpPr>
        <p:spPr>
          <a:xfrm>
            <a:off x="5796135" y="1268491"/>
            <a:ext cx="1872208"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Implications</a:t>
            </a:r>
          </a:p>
        </p:txBody>
      </p:sp>
      <p:sp>
        <p:nvSpPr>
          <p:cNvPr id="10" name="Rounded Rectangle 3">
            <a:extLst>
              <a:ext uri="{FF2B5EF4-FFF2-40B4-BE49-F238E27FC236}">
                <a16:creationId xmlns:a16="http://schemas.microsoft.com/office/drawing/2014/main" id="{2F41B76B-5218-4190-94E0-256CF4CC0E93}"/>
              </a:ext>
            </a:extLst>
          </p:cNvPr>
          <p:cNvSpPr/>
          <p:nvPr/>
        </p:nvSpPr>
        <p:spPr>
          <a:xfrm rot="10800000">
            <a:off x="1" y="1286385"/>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FEEA0280-10D9-45B7-9F8B-2B8A4AF0239E}"/>
              </a:ext>
            </a:extLst>
          </p:cNvPr>
          <p:cNvSpPr txBox="1">
            <a:spLocks/>
          </p:cNvSpPr>
          <p:nvPr/>
        </p:nvSpPr>
        <p:spPr>
          <a:xfrm>
            <a:off x="1707298" y="1277438"/>
            <a:ext cx="1381742"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Findings</a:t>
            </a:r>
          </a:p>
        </p:txBody>
      </p:sp>
    </p:spTree>
    <p:extLst>
      <p:ext uri="{BB962C8B-B14F-4D97-AF65-F5344CB8AC3E}">
        <p14:creationId xmlns:p14="http://schemas.microsoft.com/office/powerpoint/2010/main" val="100521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9B5C390-FC16-46E1-B576-333B8E76215C}"/>
              </a:ext>
            </a:extLst>
          </p:cNvPr>
          <p:cNvSpPr>
            <a:spLocks noGrp="1"/>
          </p:cNvSpPr>
          <p:nvPr>
            <p:ph type="body" sz="quarter" idx="10"/>
          </p:nvPr>
        </p:nvSpPr>
        <p:spPr>
          <a:xfrm>
            <a:off x="323528" y="85378"/>
            <a:ext cx="7200800" cy="576064"/>
          </a:xfrm>
        </p:spPr>
        <p:txBody>
          <a:bodyPr/>
          <a:lstStyle/>
          <a:p>
            <a:r>
              <a:rPr lang="en-US" sz="3000" dirty="0"/>
              <a:t>DATABASE TRENDS</a:t>
            </a:r>
          </a:p>
        </p:txBody>
      </p:sp>
      <p:pic>
        <p:nvPicPr>
          <p:cNvPr id="9" name="Picture 8">
            <a:extLst>
              <a:ext uri="{FF2B5EF4-FFF2-40B4-BE49-F238E27FC236}">
                <a16:creationId xmlns:a16="http://schemas.microsoft.com/office/drawing/2014/main" id="{C620FBF2-9ACF-486B-80A1-B80C965C7B7D}"/>
              </a:ext>
            </a:extLst>
          </p:cNvPr>
          <p:cNvPicPr>
            <a:picLocks noChangeAspect="1"/>
          </p:cNvPicPr>
          <p:nvPr/>
        </p:nvPicPr>
        <p:blipFill>
          <a:blip r:embed="rId3"/>
          <a:stretch>
            <a:fillRect/>
          </a:stretch>
        </p:blipFill>
        <p:spPr>
          <a:xfrm>
            <a:off x="5115348" y="2090593"/>
            <a:ext cx="3233784" cy="2258456"/>
          </a:xfrm>
          <a:prstGeom prst="rect">
            <a:avLst/>
          </a:prstGeom>
          <a:ln>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effectLst>
            <a:outerShdw blurRad="76200" dir="13500000" sy="23000" kx="1200000" algn="br" rotWithShape="0">
              <a:prstClr val="black">
                <a:alpha val="20000"/>
              </a:prstClr>
            </a:outerShdw>
          </a:effectLst>
        </p:spPr>
      </p:pic>
      <p:sp>
        <p:nvSpPr>
          <p:cNvPr id="12" name="Rounded Rectangle 3">
            <a:extLst>
              <a:ext uri="{FF2B5EF4-FFF2-40B4-BE49-F238E27FC236}">
                <a16:creationId xmlns:a16="http://schemas.microsoft.com/office/drawing/2014/main" id="{A9C55AF6-4631-4DF1-8BD6-152E3445422C}"/>
              </a:ext>
            </a:extLst>
          </p:cNvPr>
          <p:cNvSpPr/>
          <p:nvPr/>
        </p:nvSpPr>
        <p:spPr>
          <a:xfrm>
            <a:off x="5580112" y="1268491"/>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6D27DC62-9CAE-483C-AC55-E2EB701BCD8C}"/>
              </a:ext>
            </a:extLst>
          </p:cNvPr>
          <p:cNvSpPr txBox="1">
            <a:spLocks/>
          </p:cNvSpPr>
          <p:nvPr/>
        </p:nvSpPr>
        <p:spPr>
          <a:xfrm>
            <a:off x="5940152" y="1268491"/>
            <a:ext cx="1584176"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Next Year</a:t>
            </a:r>
          </a:p>
        </p:txBody>
      </p:sp>
      <p:sp>
        <p:nvSpPr>
          <p:cNvPr id="14" name="Rounded Rectangle 3">
            <a:extLst>
              <a:ext uri="{FF2B5EF4-FFF2-40B4-BE49-F238E27FC236}">
                <a16:creationId xmlns:a16="http://schemas.microsoft.com/office/drawing/2014/main" id="{C22A0059-01C5-4045-9E90-A4693A4CF6EC}"/>
              </a:ext>
            </a:extLst>
          </p:cNvPr>
          <p:cNvSpPr/>
          <p:nvPr/>
        </p:nvSpPr>
        <p:spPr>
          <a:xfrm rot="10800000">
            <a:off x="1" y="1286385"/>
            <a:ext cx="3563888" cy="488042"/>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EDF49AAE-C4D5-4790-8C45-EB0A9D61CFAA}"/>
              </a:ext>
            </a:extLst>
          </p:cNvPr>
          <p:cNvSpPr txBox="1">
            <a:spLocks/>
          </p:cNvSpPr>
          <p:nvPr/>
        </p:nvSpPr>
        <p:spPr>
          <a:xfrm>
            <a:off x="1390058" y="1277438"/>
            <a:ext cx="2016224" cy="47014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t>Current Year</a:t>
            </a:r>
          </a:p>
        </p:txBody>
      </p:sp>
      <p:pic>
        <p:nvPicPr>
          <p:cNvPr id="8" name="Picture 5">
            <a:extLst>
              <a:ext uri="{FF2B5EF4-FFF2-40B4-BE49-F238E27FC236}">
                <a16:creationId xmlns:a16="http://schemas.microsoft.com/office/drawing/2014/main" id="{DE77CA69-4978-4629-B093-6E11A8F8F77E}"/>
              </a:ext>
            </a:extLst>
          </p:cNvPr>
          <p:cNvPicPr>
            <a:picLocks noChangeAspect="1"/>
          </p:cNvPicPr>
          <p:nvPr/>
        </p:nvPicPr>
        <p:blipFill>
          <a:blip r:embed="rId4"/>
          <a:stretch>
            <a:fillRect/>
          </a:stretch>
        </p:blipFill>
        <p:spPr>
          <a:xfrm>
            <a:off x="767687" y="2090593"/>
            <a:ext cx="3260966" cy="2258455"/>
          </a:xfrm>
          <a:prstGeom prst="rect">
            <a:avLst/>
          </a:prstGeom>
          <a:ln>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647349516"/>
      </p:ext>
    </p:extLst>
  </p:cSld>
  <p:clrMapOvr>
    <a:masterClrMapping/>
  </p:clrMapOvr>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3448</TotalTime>
  <Words>787</Words>
  <Application>Microsoft Office PowerPoint</Application>
  <PresentationFormat>On-screen Show (16:9)</PresentationFormat>
  <Paragraphs>105</Paragraphs>
  <Slides>21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21</vt:i4>
      </vt:variant>
    </vt:vector>
  </HeadingPairs>
  <TitlesOfParts>
    <vt:vector size="27" baseType="lpstr">
      <vt:lpstr>IBM Plex Mono Text</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Kiam Boon Soh</cp:lastModifiedBy>
  <cp:revision>165</cp:revision>
  <dcterms:created xsi:type="dcterms:W3CDTF">2016-12-05T23:26:54Z</dcterms:created>
  <dcterms:modified xsi:type="dcterms:W3CDTF">2021-05-27T13:33:57Z</dcterms:modified>
</cp:coreProperties>
</file>