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65" r:id="rId2"/>
    <p:sldId id="268" r:id="rId3"/>
    <p:sldId id="269" r:id="rId4"/>
    <p:sldId id="270" r:id="rId5"/>
    <p:sldId id="271" r:id="rId6"/>
    <p:sldId id="272" r:id="rId7"/>
    <p:sldId id="318"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317" r:id="rId24"/>
    <p:sldId id="288" r:id="rId25"/>
    <p:sldId id="289" r:id="rId26"/>
    <p:sldId id="290" r:id="rId27"/>
    <p:sldId id="291" r:id="rId28"/>
    <p:sldId id="292" r:id="rId29"/>
    <p:sldId id="293" r:id="rId30"/>
    <p:sldId id="294" r:id="rId31"/>
    <p:sldId id="295" r:id="rId32"/>
    <p:sldId id="297" r:id="rId33"/>
    <p:sldId id="298" r:id="rId34"/>
    <p:sldId id="299" r:id="rId35"/>
    <p:sldId id="300" r:id="rId36"/>
    <p:sldId id="301" r:id="rId37"/>
    <p:sldId id="302" r:id="rId38"/>
    <p:sldId id="315" r:id="rId39"/>
    <p:sldId id="316" r:id="rId40"/>
  </p:sldIdLst>
  <p:sldSz cx="9144000" cy="6858000" type="screen4x3"/>
  <p:notesSz cx="6997700" cy="91948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8"/>
    <p:restoredTop sz="93043" autoAdjust="0"/>
  </p:normalViewPr>
  <p:slideViewPr>
    <p:cSldViewPr>
      <p:cViewPr varScale="1">
        <p:scale>
          <a:sx n="91" d="100"/>
          <a:sy n="91" d="100"/>
        </p:scale>
        <p:origin x="17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0B0AD59-DE88-F24A-B4F5-9BF9F811F813}"/>
              </a:ext>
            </a:extLst>
          </p:cNvPr>
          <p:cNvSpPr>
            <a:spLocks noGrp="1" noChangeArrowheads="1"/>
          </p:cNvSpPr>
          <p:nvPr>
            <p:ph type="hdr" sz="quarter"/>
          </p:nvPr>
        </p:nvSpPr>
        <p:spPr bwMode="auto">
          <a:xfrm>
            <a:off x="0"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5" name="Rectangle 3">
            <a:extLst>
              <a:ext uri="{FF2B5EF4-FFF2-40B4-BE49-F238E27FC236}">
                <a16:creationId xmlns:a16="http://schemas.microsoft.com/office/drawing/2014/main" id="{E4DCABDB-9973-F848-A71C-08620285E70F}"/>
              </a:ext>
            </a:extLst>
          </p:cNvPr>
          <p:cNvSpPr>
            <a:spLocks noGrp="1" noChangeArrowheads="1"/>
          </p:cNvSpPr>
          <p:nvPr>
            <p:ph type="dt" idx="1"/>
          </p:nvPr>
        </p:nvSpPr>
        <p:spPr bwMode="auto">
          <a:xfrm>
            <a:off x="3963988"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13316" name="Rectangle 4">
            <a:extLst>
              <a:ext uri="{FF2B5EF4-FFF2-40B4-BE49-F238E27FC236}">
                <a16:creationId xmlns:a16="http://schemas.microsoft.com/office/drawing/2014/main" id="{4A0E0AAD-C3FE-D247-B629-B5402D840737}"/>
              </a:ext>
            </a:extLst>
          </p:cNvPr>
          <p:cNvSpPr>
            <a:spLocks noRot="1" noChangeArrowheads="1" noTextEdit="1"/>
          </p:cNvSpPr>
          <p:nvPr>
            <p:ph type="sldImg" idx="2"/>
          </p:nvPr>
        </p:nvSpPr>
        <p:spPr bwMode="auto">
          <a:xfrm>
            <a:off x="1200150" y="688975"/>
            <a:ext cx="4597400" cy="3448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E744D97-6DC2-5946-84CF-B15D07CCB202}"/>
              </a:ext>
            </a:extLst>
          </p:cNvPr>
          <p:cNvSpPr>
            <a:spLocks noGrp="1" noChangeArrowheads="1"/>
          </p:cNvSpPr>
          <p:nvPr>
            <p:ph type="body" sz="quarter" idx="3"/>
          </p:nvPr>
        </p:nvSpPr>
        <p:spPr bwMode="auto">
          <a:xfrm>
            <a:off x="700088" y="4367213"/>
            <a:ext cx="5597525" cy="4138612"/>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870B1CDA-CF05-0F41-A9FA-3B1B064D44B5}"/>
              </a:ext>
            </a:extLst>
          </p:cNvPr>
          <p:cNvSpPr>
            <a:spLocks noGrp="1" noChangeArrowheads="1"/>
          </p:cNvSpPr>
          <p:nvPr>
            <p:ph type="ftr" sz="quarter" idx="4"/>
          </p:nvPr>
        </p:nvSpPr>
        <p:spPr bwMode="auto">
          <a:xfrm>
            <a:off x="0"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9" name="Rectangle 7">
            <a:extLst>
              <a:ext uri="{FF2B5EF4-FFF2-40B4-BE49-F238E27FC236}">
                <a16:creationId xmlns:a16="http://schemas.microsoft.com/office/drawing/2014/main" id="{5A6A17E8-0577-D84E-AF4B-7A271AE5C5F4}"/>
              </a:ext>
            </a:extLst>
          </p:cNvPr>
          <p:cNvSpPr>
            <a:spLocks noGrp="1" noChangeArrowheads="1"/>
          </p:cNvSpPr>
          <p:nvPr>
            <p:ph type="sldNum" sz="quarter" idx="5"/>
          </p:nvPr>
        </p:nvSpPr>
        <p:spPr bwMode="auto">
          <a:xfrm>
            <a:off x="3963988"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r" eaLnBrk="1" hangingPunct="1">
              <a:defRPr sz="1200" smtClean="0">
                <a:latin typeface="Arial" panose="020B0604020202020204" pitchFamily="34" charset="0"/>
                <a:cs typeface="Arial" panose="020B0604020202020204" pitchFamily="34" charset="0"/>
              </a:defRPr>
            </a:lvl1pPr>
          </a:lstStyle>
          <a:p>
            <a:pPr>
              <a:defRPr/>
            </a:pPr>
            <a:fld id="{BEDF7BD4-C8A4-3244-B956-1F0CE4FCFE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76D35D7-67C4-4F4C-B598-569F11837199}"/>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endParaRPr lang="en-US" altLang="en-US">
              <a:latin typeface="Arial" panose="020B0604020202020204" pitchFamily="34" charset="0"/>
              <a:cs typeface="Arial" panose="020B0604020202020204" pitchFamily="34" charset="0"/>
            </a:endParaRPr>
          </a:p>
        </p:txBody>
      </p:sp>
      <p:sp>
        <p:nvSpPr>
          <p:cNvPr id="18434" name="Rectangle 3">
            <a:extLst>
              <a:ext uri="{FF2B5EF4-FFF2-40B4-BE49-F238E27FC236}">
                <a16:creationId xmlns:a16="http://schemas.microsoft.com/office/drawing/2014/main" id="{B358A31D-E717-E340-91F3-EC1BF2B68B35}"/>
              </a:ext>
            </a:extLst>
          </p:cNvPr>
          <p:cNvSpPr>
            <a:spLocks noRot="1" noChangeArrowheads="1" noTextEdit="1"/>
          </p:cNvSpPr>
          <p:nvPr>
            <p:ph type="sldImg"/>
          </p:nvPr>
        </p:nvSpPr>
        <p:spPr>
          <a:xfrm>
            <a:off x="1355725" y="804863"/>
            <a:ext cx="4287838" cy="3216275"/>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CD1409D1-E13B-064E-A773-A3AE76D4EEDC}"/>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endParaRPr lang="en-US" altLang="en-US" dirty="0">
              <a:latin typeface="Arial" panose="020B0604020202020204" pitchFamily="34" charset="0"/>
              <a:cs typeface="Arial" panose="020B0604020202020204" pitchFamily="34" charset="0"/>
            </a:endParaRPr>
          </a:p>
        </p:txBody>
      </p:sp>
      <p:sp>
        <p:nvSpPr>
          <p:cNvPr id="20482" name="Rectangle 3">
            <a:extLst>
              <a:ext uri="{FF2B5EF4-FFF2-40B4-BE49-F238E27FC236}">
                <a16:creationId xmlns:a16="http://schemas.microsoft.com/office/drawing/2014/main" id="{48CAE8EA-298D-5841-A4A9-AF045E1620E8}"/>
              </a:ext>
            </a:extLst>
          </p:cNvPr>
          <p:cNvSpPr>
            <a:spLocks noRot="1" noChangeArrowheads="1" noTextEdit="1"/>
          </p:cNvSpPr>
          <p:nvPr>
            <p:ph type="sldImg"/>
          </p:nvPr>
        </p:nvSpPr>
        <p:spPr>
          <a:xfrm>
            <a:off x="1355725" y="804863"/>
            <a:ext cx="4287838" cy="3216275"/>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6B16E84-0569-CF44-8ADD-5F7E772AF27D}"/>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endParaRPr lang="en-US" altLang="en-US">
              <a:latin typeface="Arial" panose="020B0604020202020204" pitchFamily="34" charset="0"/>
              <a:cs typeface="Arial" panose="020B0604020202020204" pitchFamily="34" charset="0"/>
            </a:endParaRPr>
          </a:p>
        </p:txBody>
      </p:sp>
      <p:sp>
        <p:nvSpPr>
          <p:cNvPr id="22530" name="Rectangle 3">
            <a:extLst>
              <a:ext uri="{FF2B5EF4-FFF2-40B4-BE49-F238E27FC236}">
                <a16:creationId xmlns:a16="http://schemas.microsoft.com/office/drawing/2014/main" id="{97EE1964-850C-3149-BA6D-DEE62B4E119F}"/>
              </a:ext>
            </a:extLst>
          </p:cNvPr>
          <p:cNvSpPr>
            <a:spLocks noRot="1" noChangeArrowheads="1" noTextEdit="1"/>
          </p:cNvSpPr>
          <p:nvPr>
            <p:ph type="sldImg"/>
          </p:nvPr>
        </p:nvSpPr>
        <p:spPr>
          <a:xfrm>
            <a:off x="1355725" y="804863"/>
            <a:ext cx="4287838" cy="3216275"/>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6B16E84-0569-CF44-8ADD-5F7E772AF27D}"/>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endParaRPr lang="en-US" altLang="en-US">
              <a:latin typeface="Arial" panose="020B0604020202020204" pitchFamily="34" charset="0"/>
              <a:cs typeface="Arial" panose="020B0604020202020204" pitchFamily="34" charset="0"/>
            </a:endParaRPr>
          </a:p>
        </p:txBody>
      </p:sp>
      <p:sp>
        <p:nvSpPr>
          <p:cNvPr id="22530" name="Rectangle 3">
            <a:extLst>
              <a:ext uri="{FF2B5EF4-FFF2-40B4-BE49-F238E27FC236}">
                <a16:creationId xmlns:a16="http://schemas.microsoft.com/office/drawing/2014/main" id="{97EE1964-850C-3149-BA6D-DEE62B4E119F}"/>
              </a:ext>
            </a:extLst>
          </p:cNvPr>
          <p:cNvSpPr>
            <a:spLocks noRot="1" noChangeArrowheads="1" noTextEdit="1"/>
          </p:cNvSpPr>
          <p:nvPr>
            <p:ph type="sldImg"/>
          </p:nvPr>
        </p:nvSpPr>
        <p:spPr>
          <a:xfrm>
            <a:off x="1355725" y="804863"/>
            <a:ext cx="4287838" cy="3216275"/>
          </a:xfrm>
          <a:ln w="12700" cap="flat">
            <a:solidFill>
              <a:schemeClr val="tx1"/>
            </a:solidFill>
          </a:ln>
        </p:spPr>
      </p:sp>
    </p:spTree>
    <p:extLst>
      <p:ext uri="{BB962C8B-B14F-4D97-AF65-F5344CB8AC3E}">
        <p14:creationId xmlns:p14="http://schemas.microsoft.com/office/powerpoint/2010/main" val="226207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91670FC-DF59-A541-9304-6FA16A680214}"/>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endParaRPr lang="en-US" altLang="en-US">
              <a:latin typeface="Arial" panose="020B0604020202020204" pitchFamily="34" charset="0"/>
              <a:cs typeface="Arial" panose="020B0604020202020204" pitchFamily="34" charset="0"/>
            </a:endParaRPr>
          </a:p>
        </p:txBody>
      </p:sp>
      <p:sp>
        <p:nvSpPr>
          <p:cNvPr id="26626" name="Rectangle 3">
            <a:extLst>
              <a:ext uri="{FF2B5EF4-FFF2-40B4-BE49-F238E27FC236}">
                <a16:creationId xmlns:a16="http://schemas.microsoft.com/office/drawing/2014/main" id="{C12EA08C-4670-4446-B945-5B7FDFCEDD7A}"/>
              </a:ext>
            </a:extLst>
          </p:cNvPr>
          <p:cNvSpPr>
            <a:spLocks noRot="1" noChangeArrowheads="1" noTextEdit="1"/>
          </p:cNvSpPr>
          <p:nvPr>
            <p:ph type="sldImg"/>
          </p:nvPr>
        </p:nvSpPr>
        <p:spPr>
          <a:xfrm>
            <a:off x="1355725" y="804863"/>
            <a:ext cx="4287838" cy="3216275"/>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E54911C-AB59-724B-A7A8-4E466B392007}"/>
              </a:ext>
            </a:extLst>
          </p:cNvPr>
          <p:cNvSpPr>
            <a:spLocks noGrp="1" noChangeArrowheads="1"/>
          </p:cNvSpPr>
          <p:nvPr>
            <p:ph type="body" idx="1"/>
          </p:nvPr>
        </p:nvSpPr>
        <p:spPr>
          <a:xfrm>
            <a:off x="933450" y="4370388"/>
            <a:ext cx="5130800" cy="3875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64" tIns="44979" rIns="91564" bIns="44979"/>
          <a:lstStyle/>
          <a:p>
            <a:r>
              <a:rPr lang="en-US" altLang="en-US" dirty="0">
                <a:latin typeface="Arial" panose="020B0604020202020204" pitchFamily="34" charset="0"/>
                <a:cs typeface="Arial" panose="020B0604020202020204" pitchFamily="34" charset="0"/>
              </a:rPr>
              <a:t>This model was not the first model to discuss iteration, but it was the first model to explain why the iteration matters. As originally envisioned, the iterations were typically 6 months to 2 years long. The spiral model (Boehm, 1988) aims at risk reduction by any means in any phase. The spiral model is often referred to as a </a:t>
            </a:r>
            <a:r>
              <a:rPr lang="en-US" altLang="en-US" i="1" dirty="0">
                <a:latin typeface="Arial" panose="020B0604020202020204" pitchFamily="34" charset="0"/>
                <a:cs typeface="Arial" panose="020B0604020202020204" pitchFamily="34" charset="0"/>
              </a:rPr>
              <a:t>risk-driven model</a:t>
            </a:r>
            <a:r>
              <a:rPr lang="en-US" altLang="en-US" dirty="0">
                <a:latin typeface="Arial" panose="020B0604020202020204" pitchFamily="34" charset="0"/>
                <a:cs typeface="Arial" panose="020B0604020202020204" pitchFamily="34" charset="0"/>
              </a:rPr>
              <a:t>. </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Introducing prototyping in a Software Process aims at risk reduction at the requirements level. There is always an element of risk involved in the other phases of development. </a:t>
            </a:r>
          </a:p>
          <a:p>
            <a:pPr>
              <a:buFontTx/>
              <a:buChar char="•"/>
            </a:pPr>
            <a:r>
              <a:rPr lang="en-US" altLang="en-US" dirty="0">
                <a:latin typeface="Arial" panose="020B0604020202020204" pitchFamily="34" charset="0"/>
                <a:cs typeface="Arial" panose="020B0604020202020204" pitchFamily="34" charset="0"/>
              </a:rPr>
              <a:t>A spiral phase begins in the top left quadrant (quadrant 1), by determining objectives of that phase, alternatives and constraints. This is a way to define a strategy for achieving the goals of this iteration. </a:t>
            </a:r>
          </a:p>
          <a:p>
            <a:pPr>
              <a:buFontTx/>
              <a:buChar char="•"/>
            </a:pPr>
            <a:r>
              <a:rPr lang="en-US" altLang="en-US" dirty="0">
                <a:latin typeface="Arial" panose="020B0604020202020204" pitchFamily="34" charset="0"/>
                <a:cs typeface="Arial" panose="020B0604020202020204" pitchFamily="34" charset="0"/>
              </a:rPr>
              <a:t>Next (quadrant 2), the strategy is analyzed form the viewpoint of risk, and solutions to minimize these risks are investigated, often using prototyping.</a:t>
            </a:r>
          </a:p>
          <a:p>
            <a:pPr>
              <a:buFontTx/>
              <a:buChar char="•"/>
            </a:pPr>
            <a:r>
              <a:rPr lang="en-US" altLang="en-US" dirty="0">
                <a:latin typeface="Arial" panose="020B0604020202020204" pitchFamily="34" charset="0"/>
                <a:cs typeface="Arial" panose="020B0604020202020204" pitchFamily="34" charset="0"/>
              </a:rPr>
              <a:t> Then (quadrant 3), in light of the investigations made in quadrant 2, a solution is put into practice to produce the artifacts necessary to reach the goals identified in quadrant 1. This quadrant (3) corresponds to where the traditional waterfall model phases are put into practice.</a:t>
            </a:r>
          </a:p>
          <a:p>
            <a:pPr>
              <a:buFontTx/>
              <a:buChar char="•"/>
            </a:pPr>
            <a:r>
              <a:rPr lang="en-US" altLang="en-US" dirty="0">
                <a:latin typeface="Arial" panose="020B0604020202020204" pitchFamily="34" charset="0"/>
                <a:cs typeface="Arial" panose="020B0604020202020204" pitchFamily="34" charset="0"/>
              </a:rPr>
              <a:t>Finally (quadrant4), the results of the risk-reduction strategies are assessed, and if all risks are resolved, the next phase is planned and started. If some risks are left unsolved, another iteration can be made to continue to work on the uneliminated risks. If certain risks can not be resolved, the project might be terminated immediately (under some circumstances project might be continued but in a smaller scale). </a:t>
            </a: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38914" name="Rectangle 3">
            <a:extLst>
              <a:ext uri="{FF2B5EF4-FFF2-40B4-BE49-F238E27FC236}">
                <a16:creationId xmlns:a16="http://schemas.microsoft.com/office/drawing/2014/main" id="{C381A433-83A7-3841-BC8D-ED0B482708A0}"/>
              </a:ext>
            </a:extLst>
          </p:cNvPr>
          <p:cNvSpPr>
            <a:spLocks noRot="1" noChangeArrowheads="1" noTextEdit="1"/>
          </p:cNvSpPr>
          <p:nvPr>
            <p:ph type="sldImg"/>
          </p:nvPr>
        </p:nvSpPr>
        <p:spPr>
          <a:xfrm>
            <a:off x="1355725" y="804863"/>
            <a:ext cx="4287838" cy="3216275"/>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01E734CA-5281-B446-B74D-A06CA10E2ED2}"/>
              </a:ext>
            </a:extLst>
          </p:cNvPr>
          <p:cNvSpPr>
            <a:spLocks noRot="1" noChangeArrowheads="1" noTextEdit="1"/>
          </p:cNvSpPr>
          <p:nvPr>
            <p:ph type="sldImg"/>
          </p:nvPr>
        </p:nvSpPr>
        <p:spPr>
          <a:ln/>
        </p:spPr>
      </p:sp>
      <p:sp>
        <p:nvSpPr>
          <p:cNvPr id="52226" name="Rectangle 3">
            <a:extLst>
              <a:ext uri="{FF2B5EF4-FFF2-40B4-BE49-F238E27FC236}">
                <a16:creationId xmlns:a16="http://schemas.microsoft.com/office/drawing/2014/main" id="{4FAF54DF-AD89-DF4E-9C61-A1D96F56D7F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Ver. Does the system meats its specification?</a:t>
            </a:r>
          </a:p>
          <a:p>
            <a:r>
              <a:rPr lang="en-US" altLang="en-US">
                <a:latin typeface="Arial" panose="020B0604020202020204" pitchFamily="34" charset="0"/>
                <a:cs typeface="Arial" panose="020B0604020202020204" pitchFamily="34" charset="0"/>
              </a:rPr>
              <a:t>Val. Is the spec correct?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DEBEB8-62E1-FE4F-A7BD-7BE73676C32C}"/>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59C575F-3187-C54F-8B2B-68DCF1CECDE2}"/>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09FAEE19-1F81-F143-A1F1-D2BDF5C15439}"/>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CE8F7960-D608-9544-967E-AD3CEC80CF20}"/>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04DB2B1-BD9F-C149-8B32-8431E2928AD4}"/>
              </a:ext>
            </a:extLst>
          </p:cNvPr>
          <p:cNvSpPr>
            <a:spLocks noGrp="1"/>
          </p:cNvSpPr>
          <p:nvPr>
            <p:ph type="sldNum" sz="quarter" idx="12"/>
          </p:nvPr>
        </p:nvSpPr>
        <p:spPr/>
        <p:txBody>
          <a:bodyPr/>
          <a:lstStyle>
            <a:lvl1pPr>
              <a:defRPr smtClean="0">
                <a:solidFill>
                  <a:srgbClr val="FFFFFF"/>
                </a:solidFill>
              </a:defRPr>
            </a:lvl1pPr>
          </a:lstStyle>
          <a:p>
            <a:pPr>
              <a:defRPr/>
            </a:pPr>
            <a:fld id="{44401017-F8BE-8347-8865-61A86129E222}" type="slidenum">
              <a:rPr lang="en-US" altLang="en-US"/>
              <a:pPr>
                <a:defRPr/>
              </a:pPr>
              <a:t>‹#›</a:t>
            </a:fld>
            <a:endParaRPr lang="en-US" altLang="en-US"/>
          </a:p>
        </p:txBody>
      </p:sp>
    </p:spTree>
    <p:extLst>
      <p:ext uri="{BB962C8B-B14F-4D97-AF65-F5344CB8AC3E}">
        <p14:creationId xmlns:p14="http://schemas.microsoft.com/office/powerpoint/2010/main" val="30832168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7A825-9213-1B48-9724-68217723402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B39517-1152-9F4A-933A-1A36ADB49B3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02C593-03E2-2742-A93C-6DE73AC91875}"/>
              </a:ext>
            </a:extLst>
          </p:cNvPr>
          <p:cNvSpPr>
            <a:spLocks noGrp="1"/>
          </p:cNvSpPr>
          <p:nvPr>
            <p:ph type="sldNum" sz="quarter" idx="12"/>
          </p:nvPr>
        </p:nvSpPr>
        <p:spPr/>
        <p:txBody>
          <a:bodyPr/>
          <a:lstStyle>
            <a:lvl1pPr>
              <a:defRPr/>
            </a:lvl1pPr>
          </a:lstStyle>
          <a:p>
            <a:pPr>
              <a:defRPr/>
            </a:pPr>
            <a:fld id="{784F5823-E0C7-1748-9273-E1EF42DB950D}" type="slidenum">
              <a:rPr lang="en-US" altLang="en-US"/>
              <a:pPr>
                <a:defRPr/>
              </a:pPr>
              <a:t>‹#›</a:t>
            </a:fld>
            <a:endParaRPr lang="en-US" altLang="en-US"/>
          </a:p>
        </p:txBody>
      </p:sp>
    </p:spTree>
    <p:extLst>
      <p:ext uri="{BB962C8B-B14F-4D97-AF65-F5344CB8AC3E}">
        <p14:creationId xmlns:p14="http://schemas.microsoft.com/office/powerpoint/2010/main" val="387720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404652-C052-604B-BE12-8B30818A1E95}"/>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D4EEFA79-B0E4-7845-B71D-66474451BF68}"/>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DD639780-F3F4-BC48-8F1F-EC2D7F43DF8D}"/>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4B95FE9D-B5FD-FB40-B956-39C098605A52}"/>
              </a:ext>
            </a:extLst>
          </p:cNvPr>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22BE6FB-38EB-4546-85ED-5CDC5249DAD6}"/>
              </a:ext>
            </a:extLst>
          </p:cNvPr>
          <p:cNvSpPr>
            <a:spLocks noGrp="1"/>
          </p:cNvSpPr>
          <p:nvPr>
            <p:ph type="sldNum" sz="quarter" idx="12"/>
          </p:nvPr>
        </p:nvSpPr>
        <p:spPr/>
        <p:txBody>
          <a:bodyPr/>
          <a:lstStyle>
            <a:lvl1pPr>
              <a:defRPr smtClean="0"/>
            </a:lvl1pPr>
          </a:lstStyle>
          <a:p>
            <a:pPr>
              <a:defRPr/>
            </a:pPr>
            <a:fld id="{346A59EC-46CC-2D4C-8B6D-FCC200588C77}" type="slidenum">
              <a:rPr lang="en-US" altLang="en-US"/>
              <a:pPr>
                <a:defRPr/>
              </a:pPr>
              <a:t>‹#›</a:t>
            </a:fld>
            <a:endParaRPr lang="en-US" altLang="en-US"/>
          </a:p>
        </p:txBody>
      </p:sp>
    </p:spTree>
    <p:extLst>
      <p:ext uri="{BB962C8B-B14F-4D97-AF65-F5344CB8AC3E}">
        <p14:creationId xmlns:p14="http://schemas.microsoft.com/office/powerpoint/2010/main" val="372297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F7D73-CEF9-054D-B049-1871FF0F04F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F0ACE92-803B-DE4B-8A94-10232CD46A2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A9BA9A-A5CE-3E4A-8CCE-2C18949BAF12}"/>
              </a:ext>
            </a:extLst>
          </p:cNvPr>
          <p:cNvSpPr>
            <a:spLocks noGrp="1"/>
          </p:cNvSpPr>
          <p:nvPr>
            <p:ph type="sldNum" sz="quarter" idx="12"/>
          </p:nvPr>
        </p:nvSpPr>
        <p:spPr/>
        <p:txBody>
          <a:bodyPr/>
          <a:lstStyle>
            <a:lvl1pPr>
              <a:defRPr/>
            </a:lvl1pPr>
          </a:lstStyle>
          <a:p>
            <a:pPr>
              <a:defRPr/>
            </a:pPr>
            <a:fld id="{14A9B197-14F8-394E-BFF9-AE5C1E54A343}" type="slidenum">
              <a:rPr lang="en-US" altLang="en-US"/>
              <a:pPr>
                <a:defRPr/>
              </a:pPr>
              <a:t>‹#›</a:t>
            </a:fld>
            <a:endParaRPr lang="en-US" altLang="en-US"/>
          </a:p>
        </p:txBody>
      </p:sp>
    </p:spTree>
    <p:extLst>
      <p:ext uri="{BB962C8B-B14F-4D97-AF65-F5344CB8AC3E}">
        <p14:creationId xmlns:p14="http://schemas.microsoft.com/office/powerpoint/2010/main" val="409527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8B2987-106E-0E42-82BC-A2D02F4A7DA6}"/>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33E4FD00-5342-234E-8490-314D271BD9C5}"/>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E5785121-0CC2-E94D-A7DE-5DF99B5D9DC0}"/>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E42C2FAE-8342-7C45-AEF7-78D7BB96AC5C}"/>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768DB73-3EE7-F84F-AEDF-D79BF227B045}"/>
              </a:ext>
            </a:extLst>
          </p:cNvPr>
          <p:cNvSpPr>
            <a:spLocks noGrp="1"/>
          </p:cNvSpPr>
          <p:nvPr>
            <p:ph type="sldNum" sz="quarter" idx="12"/>
          </p:nvPr>
        </p:nvSpPr>
        <p:spPr/>
        <p:txBody>
          <a:bodyPr/>
          <a:lstStyle>
            <a:lvl1pPr>
              <a:defRPr smtClean="0">
                <a:solidFill>
                  <a:srgbClr val="FFFFFF"/>
                </a:solidFill>
              </a:defRPr>
            </a:lvl1pPr>
          </a:lstStyle>
          <a:p>
            <a:pPr>
              <a:defRPr/>
            </a:pPr>
            <a:fld id="{ADE695F3-FEFB-ED41-9795-6CB5E678DC54}" type="slidenum">
              <a:rPr lang="en-US" altLang="en-US"/>
              <a:pPr>
                <a:defRPr/>
              </a:pPr>
              <a:t>‹#›</a:t>
            </a:fld>
            <a:endParaRPr lang="en-US" altLang="en-US"/>
          </a:p>
        </p:txBody>
      </p:sp>
    </p:spTree>
    <p:extLst>
      <p:ext uri="{BB962C8B-B14F-4D97-AF65-F5344CB8AC3E}">
        <p14:creationId xmlns:p14="http://schemas.microsoft.com/office/powerpoint/2010/main" val="40093575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0C85093-0C32-9241-9B23-EE05FE925F2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5FF5A9A-1376-3448-A2DF-3521BDB40B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CB4D8CD-C231-E24F-B4A3-AF9947A59A66}"/>
              </a:ext>
            </a:extLst>
          </p:cNvPr>
          <p:cNvSpPr>
            <a:spLocks noGrp="1"/>
          </p:cNvSpPr>
          <p:nvPr>
            <p:ph type="sldNum" sz="quarter" idx="12"/>
          </p:nvPr>
        </p:nvSpPr>
        <p:spPr/>
        <p:txBody>
          <a:bodyPr/>
          <a:lstStyle>
            <a:lvl1pPr>
              <a:defRPr/>
            </a:lvl1pPr>
          </a:lstStyle>
          <a:p>
            <a:pPr>
              <a:defRPr/>
            </a:pPr>
            <a:fld id="{2CB8819F-4C7B-784A-928B-1FCD2C28FB51}" type="slidenum">
              <a:rPr lang="en-US" altLang="en-US"/>
              <a:pPr>
                <a:defRPr/>
              </a:pPr>
              <a:t>‹#›</a:t>
            </a:fld>
            <a:endParaRPr lang="en-US" altLang="en-US"/>
          </a:p>
        </p:txBody>
      </p:sp>
    </p:spTree>
    <p:extLst>
      <p:ext uri="{BB962C8B-B14F-4D97-AF65-F5344CB8AC3E}">
        <p14:creationId xmlns:p14="http://schemas.microsoft.com/office/powerpoint/2010/main" val="164166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2475353-E22A-2941-A964-EE350AA06162}"/>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B3E9DE19-EE73-6E4E-8AEF-D1AB415ADA8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728953-C854-A947-85BE-5A5A72257626}"/>
              </a:ext>
            </a:extLst>
          </p:cNvPr>
          <p:cNvSpPr>
            <a:spLocks noGrp="1"/>
          </p:cNvSpPr>
          <p:nvPr>
            <p:ph type="sldNum" sz="quarter" idx="12"/>
          </p:nvPr>
        </p:nvSpPr>
        <p:spPr/>
        <p:txBody>
          <a:bodyPr/>
          <a:lstStyle>
            <a:lvl1pPr>
              <a:defRPr/>
            </a:lvl1pPr>
          </a:lstStyle>
          <a:p>
            <a:pPr>
              <a:defRPr/>
            </a:pPr>
            <a:fld id="{89DC193E-28CC-C149-B321-07EB99595C6F}" type="slidenum">
              <a:rPr lang="en-US" altLang="en-US"/>
              <a:pPr>
                <a:defRPr/>
              </a:pPr>
              <a:t>‹#›</a:t>
            </a:fld>
            <a:endParaRPr lang="en-US" altLang="en-US"/>
          </a:p>
        </p:txBody>
      </p:sp>
    </p:spTree>
    <p:extLst>
      <p:ext uri="{BB962C8B-B14F-4D97-AF65-F5344CB8AC3E}">
        <p14:creationId xmlns:p14="http://schemas.microsoft.com/office/powerpoint/2010/main" val="360587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0D1C470-0F27-6C47-A597-1FB1DBBC1F7A}"/>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CF93601-AE48-4945-BEB8-CD6CD30E9D2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92D7437-8169-B64D-A20C-1EBDCC52FAC3}"/>
              </a:ext>
            </a:extLst>
          </p:cNvPr>
          <p:cNvSpPr>
            <a:spLocks noGrp="1"/>
          </p:cNvSpPr>
          <p:nvPr>
            <p:ph type="sldNum" sz="quarter" idx="12"/>
          </p:nvPr>
        </p:nvSpPr>
        <p:spPr/>
        <p:txBody>
          <a:bodyPr/>
          <a:lstStyle>
            <a:lvl1pPr>
              <a:defRPr/>
            </a:lvl1pPr>
          </a:lstStyle>
          <a:p>
            <a:pPr>
              <a:defRPr/>
            </a:pPr>
            <a:fld id="{B91744A9-1595-1748-8409-9AD7FEFAAF84}" type="slidenum">
              <a:rPr lang="en-US" altLang="en-US"/>
              <a:pPr>
                <a:defRPr/>
              </a:pPr>
              <a:t>‹#›</a:t>
            </a:fld>
            <a:endParaRPr lang="en-US" altLang="en-US"/>
          </a:p>
        </p:txBody>
      </p:sp>
    </p:spTree>
    <p:extLst>
      <p:ext uri="{BB962C8B-B14F-4D97-AF65-F5344CB8AC3E}">
        <p14:creationId xmlns:p14="http://schemas.microsoft.com/office/powerpoint/2010/main" val="156574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DEDA2-CBE8-BA44-BD53-48B346E9E9A9}"/>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441F2B9A-B03B-864F-925F-FC218AC7154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FF48B7DB-5B1D-9F4C-BB2F-FADFB1789170}"/>
              </a:ext>
            </a:extLst>
          </p:cNvPr>
          <p:cNvSpPr>
            <a:spLocks noGrp="1"/>
          </p:cNvSpPr>
          <p:nvPr>
            <p:ph type="sldNum" sz="quarter" idx="12"/>
          </p:nvPr>
        </p:nvSpPr>
        <p:spPr/>
        <p:txBody>
          <a:bodyPr/>
          <a:lstStyle>
            <a:lvl1pPr>
              <a:defRPr smtClean="0"/>
            </a:lvl1pPr>
          </a:lstStyle>
          <a:p>
            <a:pPr>
              <a:defRPr/>
            </a:pPr>
            <a:fld id="{2A39E9ED-EAA8-394B-BF48-417BA03BC63F}" type="slidenum">
              <a:rPr lang="en-US" altLang="en-US"/>
              <a:pPr>
                <a:defRPr/>
              </a:pPr>
              <a:t>‹#›</a:t>
            </a:fld>
            <a:endParaRPr lang="en-US" altLang="en-US"/>
          </a:p>
        </p:txBody>
      </p:sp>
    </p:spTree>
    <p:extLst>
      <p:ext uri="{BB962C8B-B14F-4D97-AF65-F5344CB8AC3E}">
        <p14:creationId xmlns:p14="http://schemas.microsoft.com/office/powerpoint/2010/main" val="127244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5934E4-B063-734C-808C-F65EE81DD8DE}"/>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DAFB7283-7F7E-074A-B122-FD60ADF8EC57}"/>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15ED86E4-2CDF-FD4A-A51C-C82498864641}"/>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743366A-1D7D-C843-9084-B7B50298E1A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4A8C935A-1824-B240-96C0-D118F4479159}"/>
              </a:ext>
            </a:extLst>
          </p:cNvPr>
          <p:cNvSpPr>
            <a:spLocks noGrp="1"/>
          </p:cNvSpPr>
          <p:nvPr>
            <p:ph type="sldNum" sz="quarter" idx="12"/>
          </p:nvPr>
        </p:nvSpPr>
        <p:spPr/>
        <p:txBody>
          <a:bodyPr/>
          <a:lstStyle>
            <a:lvl1pPr>
              <a:defRPr smtClean="0"/>
            </a:lvl1pPr>
          </a:lstStyle>
          <a:p>
            <a:pPr>
              <a:defRPr/>
            </a:pPr>
            <a:fld id="{24563559-97D4-8442-ABD5-CE130A33F081}" type="slidenum">
              <a:rPr lang="en-US" altLang="en-US"/>
              <a:pPr>
                <a:defRPr/>
              </a:pPr>
              <a:t>‹#›</a:t>
            </a:fld>
            <a:endParaRPr lang="en-US" altLang="en-US"/>
          </a:p>
        </p:txBody>
      </p:sp>
    </p:spTree>
    <p:extLst>
      <p:ext uri="{BB962C8B-B14F-4D97-AF65-F5344CB8AC3E}">
        <p14:creationId xmlns:p14="http://schemas.microsoft.com/office/powerpoint/2010/main" val="285638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0E5407-5103-C643-B2D9-641DA50A35D2}"/>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65770A2-32D7-BC45-9AFE-6F5FFD1D2E6E}"/>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FC36F33E-EEE4-FC42-979F-D373AB11629C}"/>
              </a:ext>
            </a:extLst>
          </p:cNvPr>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BED0DA57-9CF3-5743-9435-B1DF6E052385}"/>
              </a:ext>
            </a:extLst>
          </p:cNvPr>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a:extLst>
              <a:ext uri="{FF2B5EF4-FFF2-40B4-BE49-F238E27FC236}">
                <a16:creationId xmlns:a16="http://schemas.microsoft.com/office/drawing/2014/main" id="{97758DDE-8068-1045-9111-2BF186A4F943}"/>
              </a:ext>
            </a:extLst>
          </p:cNvPr>
          <p:cNvSpPr>
            <a:spLocks noGrp="1"/>
          </p:cNvSpPr>
          <p:nvPr>
            <p:ph type="sldNum" sz="quarter" idx="12"/>
          </p:nvPr>
        </p:nvSpPr>
        <p:spPr>
          <a:xfrm>
            <a:off x="8339138" y="1169988"/>
            <a:ext cx="733425" cy="201612"/>
          </a:xfrm>
        </p:spPr>
        <p:txBody>
          <a:bodyPr/>
          <a:lstStyle>
            <a:lvl1pPr>
              <a:defRPr smtClean="0"/>
            </a:lvl1pPr>
          </a:lstStyle>
          <a:p>
            <a:pPr>
              <a:defRPr/>
            </a:pPr>
            <a:fld id="{FB604E63-B9D2-444D-8714-D25B162B0847}" type="slidenum">
              <a:rPr lang="en-US" altLang="en-US"/>
              <a:pPr>
                <a:defRPr/>
              </a:pPr>
              <a:t>‹#›</a:t>
            </a:fld>
            <a:endParaRPr lang="en-US" altLang="en-US"/>
          </a:p>
        </p:txBody>
      </p:sp>
    </p:spTree>
    <p:extLst>
      <p:ext uri="{BB962C8B-B14F-4D97-AF65-F5344CB8AC3E}">
        <p14:creationId xmlns:p14="http://schemas.microsoft.com/office/powerpoint/2010/main" val="20539223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E705CB-EF44-CD41-A08F-7BC3E047D40B}"/>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B0546C90-BB75-2649-A9C8-EE7745CF967C}"/>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11003A9C-086F-464A-95B2-AAD81EEF404F}"/>
              </a:ext>
            </a:extLst>
          </p:cNvPr>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D03C5DFD-5051-7D48-98C3-8647DB528C33}"/>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76AED14-5B29-CA4C-8BD5-6A196F41D7F5}"/>
              </a:ext>
            </a:extLst>
          </p:cNvPr>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endParaRPr lang="en-US"/>
          </a:p>
        </p:txBody>
      </p:sp>
      <p:sp>
        <p:nvSpPr>
          <p:cNvPr id="5" name="Footer Placeholder 4">
            <a:extLst>
              <a:ext uri="{FF2B5EF4-FFF2-40B4-BE49-F238E27FC236}">
                <a16:creationId xmlns:a16="http://schemas.microsoft.com/office/drawing/2014/main" id="{A2CA6D6B-9AEA-5C4D-8BBA-718371E35CC8}"/>
              </a:ext>
            </a:extLst>
          </p:cNvPr>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endParaRPr lang="en-US"/>
          </a:p>
        </p:txBody>
      </p:sp>
      <p:sp>
        <p:nvSpPr>
          <p:cNvPr id="6" name="Slide Number Placeholder 5">
            <a:extLst>
              <a:ext uri="{FF2B5EF4-FFF2-40B4-BE49-F238E27FC236}">
                <a16:creationId xmlns:a16="http://schemas.microsoft.com/office/drawing/2014/main" id="{532CA391-E2F9-424B-A5FD-8F2A619B191A}"/>
              </a:ext>
            </a:extLst>
          </p:cNvPr>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latin typeface="Arial" panose="020B0604020202020204" pitchFamily="34" charset="0"/>
                <a:cs typeface="Arial" panose="020B0604020202020204" pitchFamily="34" charset="0"/>
              </a:defRPr>
            </a:lvl1pPr>
          </a:lstStyle>
          <a:p>
            <a:pPr>
              <a:defRPr/>
            </a:pPr>
            <a:fld id="{6FAA8003-69F4-4548-AA08-08B8209C5E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29" r:id="rId2"/>
    <p:sldLayoutId id="2147483735" r:id="rId3"/>
    <p:sldLayoutId id="2147483730" r:id="rId4"/>
    <p:sldLayoutId id="2147483731" r:id="rId5"/>
    <p:sldLayoutId id="2147483732" r:id="rId6"/>
    <p:sldLayoutId id="2147483736" r:id="rId7"/>
    <p:sldLayoutId id="2147483737" r:id="rId8"/>
    <p:sldLayoutId id="2147483738" r:id="rId9"/>
    <p:sldLayoutId id="2147483733" r:id="rId10"/>
    <p:sldLayoutId id="2147483739" r:id="rId11"/>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2"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2"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Rectangle 2">
            <a:extLst>
              <a:ext uri="{FF2B5EF4-FFF2-40B4-BE49-F238E27FC236}">
                <a16:creationId xmlns:a16="http://schemas.microsoft.com/office/drawing/2014/main" id="{1C95FFF8-FB26-D24F-872D-C70FFFB80E7A}"/>
              </a:ext>
            </a:extLst>
          </p:cNvPr>
          <p:cNvPicPr>
            <a:picLocks noGrp="1" noChangeArrowheads="1"/>
          </p:cNvPicPr>
          <p:nvPr>
            <p:ph type="title" idx="4294967295"/>
          </p:nvPr>
        </p:nvPicPr>
        <p:blipFill>
          <a:blip r:embed="rId2">
            <a:extLst>
              <a:ext uri="{28A0092B-C50C-407E-A947-70E740481C1C}">
                <a14:useLocalDpi xmlns:a14="http://schemas.microsoft.com/office/drawing/2010/main" val="0"/>
              </a:ext>
            </a:extLst>
          </a:blip>
          <a:srcRect b="26280"/>
          <a:stretch>
            <a:fillRect/>
          </a:stretch>
        </p:blipFill>
        <p:spPr bwMode="auto">
          <a:xfrm>
            <a:off x="506413" y="2401888"/>
            <a:ext cx="8266112" cy="1941512"/>
          </a:xfrm>
        </p:spPr>
      </p:pic>
      <p:sp>
        <p:nvSpPr>
          <p:cNvPr id="14338" name="Rectangle 3">
            <a:extLst>
              <a:ext uri="{FF2B5EF4-FFF2-40B4-BE49-F238E27FC236}">
                <a16:creationId xmlns:a16="http://schemas.microsoft.com/office/drawing/2014/main" id="{1ACEED63-AE52-8645-8142-EB864CE75558}"/>
              </a:ext>
            </a:extLst>
          </p:cNvPr>
          <p:cNvSpPr>
            <a:spLocks noGrp="1"/>
          </p:cNvSpPr>
          <p:nvPr>
            <p:ph type="body" idx="4294967295"/>
          </p:nvPr>
        </p:nvSpPr>
        <p:spPr>
          <a:xfrm>
            <a:off x="457200" y="5334000"/>
            <a:ext cx="8229600" cy="1295400"/>
          </a:xfrm>
        </p:spPr>
        <p:txBody>
          <a:bodyPr/>
          <a:lstStyle/>
          <a:p>
            <a:pPr marL="119062" indent="0" eaLnBrk="1" hangingPunct="1">
              <a:buNone/>
            </a:pPr>
            <a:r>
              <a:rPr lang="en-US" altLang="en-US" sz="2400" dirty="0">
                <a:latin typeface="Times New Roman" panose="02020603050405020304" pitchFamily="18" charset="0"/>
                <a:cs typeface="Times New Roman" panose="02020603050405020304" pitchFamily="18" charset="0"/>
              </a:rPr>
              <a:t>Dr. Hesam </a:t>
            </a:r>
            <a:r>
              <a:rPr lang="en-US" altLang="en-US" sz="2400" dirty="0" err="1">
                <a:latin typeface="Times New Roman" panose="02020603050405020304" pitchFamily="18" charset="0"/>
                <a:cs typeface="Times New Roman" panose="02020603050405020304" pitchFamily="18" charset="0"/>
              </a:rPr>
              <a:t>Chiniforooshan</a:t>
            </a:r>
            <a:endParaRPr lang="en-US" altLang="en-US" sz="2400" dirty="0">
              <a:latin typeface="Times New Roman" panose="02020603050405020304" pitchFamily="18" charset="0"/>
              <a:cs typeface="Times New Roman" panose="02020603050405020304" pitchFamily="18" charset="0"/>
            </a:endParaRPr>
          </a:p>
          <a:p>
            <a:pPr marL="119062" indent="0">
              <a:buNone/>
            </a:pPr>
            <a:r>
              <a:rPr lang="en-CA" altLang="en-US" sz="2400" dirty="0" err="1"/>
              <a:t>se.usc.ac.ir@gmail.com</a:t>
            </a:r>
            <a:endParaRPr lang="en-CA"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6D644F3-50C6-2044-BD28-16A394B4D682}"/>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Evolutionary development</a:t>
            </a:r>
          </a:p>
        </p:txBody>
      </p:sp>
      <p:sp>
        <p:nvSpPr>
          <p:cNvPr id="16387" name="Rectangle 3">
            <a:extLst>
              <a:ext uri="{FF2B5EF4-FFF2-40B4-BE49-F238E27FC236}">
                <a16:creationId xmlns:a16="http://schemas.microsoft.com/office/drawing/2014/main" id="{D1A06B53-1A87-7F48-9D87-F7133BF93713}"/>
              </a:ext>
            </a:extLst>
          </p:cNvPr>
          <p:cNvSpPr>
            <a:spLocks noGrp="1"/>
          </p:cNvSpPr>
          <p:nvPr>
            <p:ph type="body" idx="1"/>
          </p:nvPr>
        </p:nvSpPr>
        <p:spPr>
          <a:noFill/>
        </p:spPr>
        <p:txBody>
          <a:bodyPr lIns="90840" tIns="44623" rIns="90840" bIns="44623"/>
          <a:lstStyle/>
          <a:p>
            <a:pPr eaLnBrk="1" hangingPunct="1">
              <a:lnSpc>
                <a:spcPct val="80000"/>
              </a:lnSpc>
              <a:buFont typeface="Wingdings 2" pitchFamily="2" charset="2"/>
              <a:buNone/>
            </a:pPr>
            <a:endParaRPr lang="en-GB" altLang="en-US" sz="2000" dirty="0"/>
          </a:p>
          <a:p>
            <a:pPr eaLnBrk="1" hangingPunct="1">
              <a:lnSpc>
                <a:spcPct val="80000"/>
              </a:lnSpc>
            </a:pPr>
            <a:r>
              <a:rPr lang="en-GB" altLang="en-US" sz="2000" dirty="0"/>
              <a:t>Objective is to work with customers and to evolve a final system from an initial outline specification. </a:t>
            </a:r>
          </a:p>
          <a:p>
            <a:pPr eaLnBrk="1" hangingPunct="1">
              <a:lnSpc>
                <a:spcPct val="80000"/>
              </a:lnSpc>
            </a:pPr>
            <a:endParaRPr lang="en-GB" altLang="en-US" sz="2000" dirty="0"/>
          </a:p>
          <a:p>
            <a:pPr eaLnBrk="1" hangingPunct="1">
              <a:lnSpc>
                <a:spcPct val="80000"/>
              </a:lnSpc>
            </a:pPr>
            <a:r>
              <a:rPr lang="en-GB" altLang="en-US" sz="2000" dirty="0"/>
              <a:t>Primary Approach: </a:t>
            </a:r>
            <a:r>
              <a:rPr lang="en-GB" altLang="en-US" sz="2000" b="1" dirty="0">
                <a:solidFill>
                  <a:srgbClr val="FF0000"/>
                </a:solidFill>
              </a:rPr>
              <a:t>Prototyping</a:t>
            </a:r>
          </a:p>
          <a:p>
            <a:pPr lvl="1" eaLnBrk="1" hangingPunct="1">
              <a:lnSpc>
                <a:spcPct val="80000"/>
              </a:lnSpc>
            </a:pPr>
            <a:r>
              <a:rPr lang="en-GB" altLang="en-US" sz="1800" dirty="0"/>
              <a:t>Evolutionary Prototyping</a:t>
            </a:r>
          </a:p>
          <a:p>
            <a:pPr lvl="2" eaLnBrk="1" hangingPunct="1">
              <a:lnSpc>
                <a:spcPct val="80000"/>
              </a:lnSpc>
            </a:pPr>
            <a:r>
              <a:rPr lang="en-US" altLang="en-US" sz="1600" dirty="0"/>
              <a:t>A model of system that forms the heart of the new system, and the improvements and further requirements will be built in addition to it.</a:t>
            </a:r>
            <a:endParaRPr lang="en-GB" altLang="en-US" sz="1600" dirty="0"/>
          </a:p>
          <a:p>
            <a:pPr lvl="2" eaLnBrk="1" hangingPunct="1">
              <a:lnSpc>
                <a:spcPct val="80000"/>
              </a:lnSpc>
            </a:pPr>
            <a:r>
              <a:rPr lang="en-GB" altLang="en-US" sz="1600" dirty="0"/>
              <a:t>Should start with well-understood requirements and add new features as proposed by the customer.</a:t>
            </a:r>
          </a:p>
          <a:p>
            <a:pPr lvl="2" eaLnBrk="1" hangingPunct="1">
              <a:lnSpc>
                <a:spcPct val="80000"/>
              </a:lnSpc>
            </a:pPr>
            <a:endParaRPr lang="en-GB" altLang="en-US" sz="1600" dirty="0"/>
          </a:p>
          <a:p>
            <a:pPr lvl="1" eaLnBrk="1" hangingPunct="1">
              <a:lnSpc>
                <a:spcPct val="80000"/>
              </a:lnSpc>
            </a:pPr>
            <a:r>
              <a:rPr lang="en-GB" altLang="en-US" sz="1800" dirty="0"/>
              <a:t>Throw-away prototyping</a:t>
            </a:r>
          </a:p>
          <a:p>
            <a:pPr lvl="2" eaLnBrk="1" hangingPunct="1">
              <a:lnSpc>
                <a:spcPct val="80000"/>
              </a:lnSpc>
            </a:pPr>
            <a:r>
              <a:rPr lang="en-US" altLang="en-US" sz="1600" dirty="0"/>
              <a:t>It is about creating a model of system that will eventually be discarded rather than becoming part of the final delivered software </a:t>
            </a:r>
            <a:endParaRPr lang="en-GB" altLang="en-US" sz="1600" dirty="0"/>
          </a:p>
          <a:p>
            <a:pPr lvl="2" eaLnBrk="1" hangingPunct="1">
              <a:lnSpc>
                <a:spcPct val="80000"/>
              </a:lnSpc>
            </a:pPr>
            <a:r>
              <a:rPr lang="en-GB" altLang="en-US" sz="1600" dirty="0"/>
              <a:t>Objective is to </a:t>
            </a:r>
            <a:r>
              <a:rPr lang="en-GB" altLang="en-US" sz="1600" dirty="0">
                <a:solidFill>
                  <a:srgbClr val="002060"/>
                </a:solidFill>
              </a:rPr>
              <a:t>understand the system requirements</a:t>
            </a:r>
            <a:r>
              <a:rPr lang="en-GB" altLang="en-US" sz="1600" dirty="0"/>
              <a:t>. </a:t>
            </a:r>
          </a:p>
          <a:p>
            <a:pPr lvl="2" eaLnBrk="1" hangingPunct="1">
              <a:lnSpc>
                <a:spcPct val="80000"/>
              </a:lnSpc>
            </a:pPr>
            <a:r>
              <a:rPr lang="en-GB" altLang="en-US" sz="1600" dirty="0"/>
              <a:t>Should start with poorly understood requirements to clarify what is really needed</a:t>
            </a:r>
          </a:p>
        </p:txBody>
      </p:sp>
      <p:sp>
        <p:nvSpPr>
          <p:cNvPr id="25603" name="Slide Number Placeholder 3">
            <a:extLst>
              <a:ext uri="{FF2B5EF4-FFF2-40B4-BE49-F238E27FC236}">
                <a16:creationId xmlns:a16="http://schemas.microsoft.com/office/drawing/2014/main" id="{7AA0F209-CEA4-F04A-9836-25E0469E56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187AFF80-2280-684B-86A4-A6971BD180AF}" type="slidenum">
              <a:rPr lang="en-US" altLang="en-US" sz="1200">
                <a:solidFill>
                  <a:srgbClr val="3F3F3F"/>
                </a:solidFill>
                <a:latin typeface="Arial" panose="020B0604020202020204" pitchFamily="34" charset="0"/>
              </a:rPr>
              <a:pPr>
                <a:buClrTx/>
                <a:buSzTx/>
                <a:buFontTx/>
                <a:buNone/>
              </a:pPr>
              <a:t>10</a:t>
            </a:fld>
            <a:endParaRPr lang="en-US" altLang="en-US" sz="1200">
              <a:solidFill>
                <a:srgbClr val="3F3F3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7" dur="500"/>
                                        <p:tgtEl>
                                          <p:spTgt spid="1638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2" dur="500"/>
                                        <p:tgtEl>
                                          <p:spTgt spid="16387">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15" dur="500"/>
                                        <p:tgtEl>
                                          <p:spTgt spid="16387">
                                            <p:txEl>
                                              <p:pRg st="8" end="8"/>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0" dur="500"/>
                                        <p:tgtEl>
                                          <p:spTgt spid="1638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3" dur="500"/>
                                        <p:tgtEl>
                                          <p:spTgt spid="16387">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28" dur="500"/>
                                        <p:tgtEl>
                                          <p:spTgt spid="16387">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6387">
                                            <p:txEl>
                                              <p:pRg st="10" end="10"/>
                                            </p:txEl>
                                          </p:spTgt>
                                        </p:tgtEl>
                                        <p:attrNameLst>
                                          <p:attrName>style.visibility</p:attrName>
                                        </p:attrNameLst>
                                      </p:cBhvr>
                                      <p:to>
                                        <p:strVal val="visible"/>
                                      </p:to>
                                    </p:set>
                                    <p:animEffect transition="in" filter="blinds(horizontal)">
                                      <p:cBhvr>
                                        <p:cTn id="31" dur="500"/>
                                        <p:tgtEl>
                                          <p:spTgt spid="16387">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6387">
                                            <p:txEl>
                                              <p:pRg st="11" end="11"/>
                                            </p:txEl>
                                          </p:spTgt>
                                        </p:tgtEl>
                                        <p:attrNameLst>
                                          <p:attrName>style.visibility</p:attrName>
                                        </p:attrNameLst>
                                      </p:cBhvr>
                                      <p:to>
                                        <p:strVal val="visible"/>
                                      </p:to>
                                    </p:set>
                                    <p:animEffect transition="in" filter="blinds(horizontal)">
                                      <p:cBhvr>
                                        <p:cTn id="34" dur="500"/>
                                        <p:tgtEl>
                                          <p:spTgt spid="16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C23C262-13BA-C64C-9257-36B58E7DA63B}"/>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Evolutionary development</a:t>
            </a:r>
          </a:p>
        </p:txBody>
      </p:sp>
      <p:sp>
        <p:nvSpPr>
          <p:cNvPr id="27652" name="Slide Number Placeholder 4">
            <a:extLst>
              <a:ext uri="{FF2B5EF4-FFF2-40B4-BE49-F238E27FC236}">
                <a16:creationId xmlns:a16="http://schemas.microsoft.com/office/drawing/2014/main" id="{16CA0965-6031-5843-B965-557067B0DC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A46C8746-6C18-CB42-B88B-EA1747B72A6A}" type="slidenum">
              <a:rPr lang="en-US" altLang="en-US" sz="1200">
                <a:solidFill>
                  <a:srgbClr val="3F3F3F"/>
                </a:solidFill>
                <a:latin typeface="Arial" panose="020B0604020202020204" pitchFamily="34" charset="0"/>
              </a:rPr>
              <a:pPr>
                <a:buClrTx/>
                <a:buSzTx/>
                <a:buFontTx/>
                <a:buNone/>
              </a:pPr>
              <a:t>11</a:t>
            </a:fld>
            <a:endParaRPr lang="en-US" altLang="en-US" sz="1200">
              <a:solidFill>
                <a:srgbClr val="3F3F3F"/>
              </a:solidFill>
              <a:latin typeface="Arial" panose="020B0604020202020204" pitchFamily="34" charset="0"/>
            </a:endParaRPr>
          </a:p>
        </p:txBody>
      </p:sp>
      <p:pic>
        <p:nvPicPr>
          <p:cNvPr id="6" name="Picture 5" descr="2.2 Incremental-dev.eps">
            <a:extLst>
              <a:ext uri="{FF2B5EF4-FFF2-40B4-BE49-F238E27FC236}">
                <a16:creationId xmlns:a16="http://schemas.microsoft.com/office/drawing/2014/main" id="{3268EE04-0819-0940-A21B-ACF295384764}"/>
              </a:ext>
            </a:extLst>
          </p:cNvPr>
          <p:cNvPicPr>
            <a:picLocks noChangeAspect="1"/>
          </p:cNvPicPr>
          <p:nvPr/>
        </p:nvPicPr>
        <p:blipFill>
          <a:blip r:embed="rId2"/>
          <a:stretch>
            <a:fillRect/>
          </a:stretch>
        </p:blipFill>
        <p:spPr>
          <a:xfrm>
            <a:off x="457200" y="1892460"/>
            <a:ext cx="7517728" cy="4051928"/>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75936CA7-7A3E-7D44-BE2D-1DF042EB73F8}"/>
              </a:ext>
            </a:extLst>
          </p:cNvPr>
          <p:cNvSpPr>
            <a:spLocks noGrp="1"/>
          </p:cNvSpPr>
          <p:nvPr>
            <p:ph type="title"/>
          </p:nvPr>
        </p:nvSpPr>
        <p:spPr bwMode="auto">
          <a:xfrm>
            <a:off x="381000" y="263525"/>
            <a:ext cx="8551863" cy="1108075"/>
          </a:xfrm>
        </p:spPr>
        <p:txBody>
          <a:bodyPr wrap="square" lIns="90840" tIns="44623" rIns="90840" bIns="44623" numCol="1" anchor="b" anchorCtr="0" compatLnSpc="1">
            <a:prstTxWarp prst="textNoShape">
              <a:avLst/>
            </a:prstTxWarp>
          </a:bodyPr>
          <a:lstStyle/>
          <a:p>
            <a:pPr eaLnBrk="1" hangingPunct="1">
              <a:defRPr/>
            </a:pPr>
            <a:r>
              <a:rPr lang="en-GB"/>
              <a:t>Evolutionary development</a:t>
            </a:r>
          </a:p>
        </p:txBody>
      </p:sp>
      <p:sp>
        <p:nvSpPr>
          <p:cNvPr id="18435" name="Rectangle 3">
            <a:extLst>
              <a:ext uri="{FF2B5EF4-FFF2-40B4-BE49-F238E27FC236}">
                <a16:creationId xmlns:a16="http://schemas.microsoft.com/office/drawing/2014/main" id="{9EFAF12B-1B4D-FD47-A0C3-746720B0348A}"/>
              </a:ext>
            </a:extLst>
          </p:cNvPr>
          <p:cNvSpPr>
            <a:spLocks noGrp="1"/>
          </p:cNvSpPr>
          <p:nvPr>
            <p:ph type="body" idx="1"/>
          </p:nvPr>
        </p:nvSpPr>
        <p:spPr>
          <a:noFill/>
        </p:spPr>
        <p:txBody>
          <a:bodyPr lIns="90840" tIns="44623" rIns="90840" bIns="44623"/>
          <a:lstStyle/>
          <a:p>
            <a:pPr eaLnBrk="1" hangingPunct="1">
              <a:lnSpc>
                <a:spcPct val="90000"/>
              </a:lnSpc>
            </a:pPr>
            <a:r>
              <a:rPr lang="en-GB" altLang="en-US"/>
              <a:t>Problems</a:t>
            </a:r>
          </a:p>
          <a:p>
            <a:pPr lvl="1" eaLnBrk="1" hangingPunct="1">
              <a:lnSpc>
                <a:spcPct val="90000"/>
              </a:lnSpc>
            </a:pPr>
            <a:r>
              <a:rPr lang="en-GB" altLang="en-US"/>
              <a:t>Lack of process visibility;</a:t>
            </a:r>
          </a:p>
          <a:p>
            <a:pPr lvl="1" eaLnBrk="1" hangingPunct="1">
              <a:lnSpc>
                <a:spcPct val="90000"/>
              </a:lnSpc>
            </a:pPr>
            <a:r>
              <a:rPr lang="en-GB" altLang="en-US"/>
              <a:t>Systems are often poorly structured;</a:t>
            </a:r>
          </a:p>
          <a:p>
            <a:pPr lvl="1" eaLnBrk="1" hangingPunct="1">
              <a:lnSpc>
                <a:spcPct val="90000"/>
              </a:lnSpc>
            </a:pPr>
            <a:endParaRPr lang="en-GB" altLang="en-US"/>
          </a:p>
          <a:p>
            <a:pPr eaLnBrk="1" hangingPunct="1">
              <a:lnSpc>
                <a:spcPct val="90000"/>
              </a:lnSpc>
            </a:pPr>
            <a:endParaRPr lang="en-GB" altLang="en-US"/>
          </a:p>
          <a:p>
            <a:pPr eaLnBrk="1" hangingPunct="1">
              <a:lnSpc>
                <a:spcPct val="90000"/>
              </a:lnSpc>
            </a:pPr>
            <a:r>
              <a:rPr lang="en-GB" altLang="en-US"/>
              <a:t>Applicability</a:t>
            </a:r>
          </a:p>
          <a:p>
            <a:pPr lvl="1" eaLnBrk="1" hangingPunct="1">
              <a:lnSpc>
                <a:spcPct val="90000"/>
              </a:lnSpc>
            </a:pPr>
            <a:r>
              <a:rPr lang="en-GB" altLang="en-US"/>
              <a:t>For small or medium-size interactive systems;</a:t>
            </a:r>
          </a:p>
          <a:p>
            <a:pPr lvl="1" eaLnBrk="1" hangingPunct="1">
              <a:lnSpc>
                <a:spcPct val="90000"/>
              </a:lnSpc>
            </a:pPr>
            <a:r>
              <a:rPr lang="en-GB" altLang="en-US"/>
              <a:t>For parts of large systems (e.g. the user interface);</a:t>
            </a:r>
          </a:p>
          <a:p>
            <a:pPr lvl="1" eaLnBrk="1" hangingPunct="1">
              <a:lnSpc>
                <a:spcPct val="90000"/>
              </a:lnSpc>
            </a:pPr>
            <a:r>
              <a:rPr lang="en-GB" altLang="en-US"/>
              <a:t>For short-lifetime systems.</a:t>
            </a:r>
          </a:p>
        </p:txBody>
      </p:sp>
      <p:sp>
        <p:nvSpPr>
          <p:cNvPr id="28675" name="Slide Number Placeholder 3">
            <a:extLst>
              <a:ext uri="{FF2B5EF4-FFF2-40B4-BE49-F238E27FC236}">
                <a16:creationId xmlns:a16="http://schemas.microsoft.com/office/drawing/2014/main" id="{A0BEA367-68E4-D645-81B7-C248DA4623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30DAEF8C-BA28-3A4F-B56A-F4FAE20A4F50}" type="slidenum">
              <a:rPr lang="en-US" altLang="en-US" sz="1200">
                <a:solidFill>
                  <a:srgbClr val="3F3F3F"/>
                </a:solidFill>
                <a:latin typeface="Arial" panose="020B0604020202020204" pitchFamily="34" charset="0"/>
              </a:rPr>
              <a:pPr>
                <a:buClrTx/>
                <a:buSzTx/>
                <a:buFontTx/>
                <a:buNone/>
              </a:pPr>
              <a:t>12</a:t>
            </a:fld>
            <a:endParaRPr lang="en-US" altLang="en-US" sz="1200">
              <a:solidFill>
                <a:srgbClr val="3F3F3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0" dur="500"/>
                                        <p:tgtEl>
                                          <p:spTgt spid="184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15" dur="500"/>
                                        <p:tgtEl>
                                          <p:spTgt spid="18435">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8" dur="500"/>
                                        <p:tgtEl>
                                          <p:spTgt spid="18435">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21"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D01F5B1-25FA-0E4F-9790-86C17BE5B89E}"/>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normAutofit fontScale="90000"/>
          </a:bodyPr>
          <a:lstStyle/>
          <a:p>
            <a:pPr eaLnBrk="1" hangingPunct="1">
              <a:defRPr/>
            </a:pPr>
            <a:r>
              <a:rPr lang="en-GB" sz="3900"/>
              <a:t>Component-based software engineering</a:t>
            </a:r>
            <a:endParaRPr lang="en-GB"/>
          </a:p>
        </p:txBody>
      </p:sp>
      <p:sp>
        <p:nvSpPr>
          <p:cNvPr id="19459" name="Rectangle 3">
            <a:extLst>
              <a:ext uri="{FF2B5EF4-FFF2-40B4-BE49-F238E27FC236}">
                <a16:creationId xmlns:a16="http://schemas.microsoft.com/office/drawing/2014/main" id="{2160ED40-68F1-4043-B2EA-F13C3727959A}"/>
              </a:ext>
            </a:extLst>
          </p:cNvPr>
          <p:cNvSpPr>
            <a:spLocks noGrp="1"/>
          </p:cNvSpPr>
          <p:nvPr>
            <p:ph type="body" idx="1"/>
          </p:nvPr>
        </p:nvSpPr>
        <p:spPr/>
        <p:txBody>
          <a:bodyPr/>
          <a:lstStyle/>
          <a:p>
            <a:pPr eaLnBrk="1" hangingPunct="1">
              <a:lnSpc>
                <a:spcPct val="80000"/>
              </a:lnSpc>
            </a:pPr>
            <a:r>
              <a:rPr lang="en-GB" altLang="en-US" sz="2400" dirty="0"/>
              <a:t>Based on </a:t>
            </a:r>
            <a:r>
              <a:rPr lang="en-GB" altLang="en-US" sz="2400" dirty="0">
                <a:solidFill>
                  <a:srgbClr val="0000FF"/>
                </a:solidFill>
              </a:rPr>
              <a:t>systematic reuse</a:t>
            </a:r>
            <a:r>
              <a:rPr lang="en-GB" altLang="en-US" sz="2400" dirty="0"/>
              <a:t> where systems are integrated from existing components or COTS (Commercial-off-the-shelf) systems; Or c</a:t>
            </a:r>
            <a:r>
              <a:rPr lang="en-GB" sz="2400" dirty="0"/>
              <a:t>ollections of objects that are developed as a package to be integrated with a component framework such as .NET or J2EE.</a:t>
            </a:r>
            <a:endParaRPr lang="en-GB" altLang="en-US" sz="2400" dirty="0"/>
          </a:p>
          <a:p>
            <a:pPr eaLnBrk="1" hangingPunct="1">
              <a:lnSpc>
                <a:spcPct val="80000"/>
              </a:lnSpc>
            </a:pPr>
            <a:endParaRPr lang="en-GB" altLang="en-US" sz="2400" dirty="0"/>
          </a:p>
          <a:p>
            <a:pPr eaLnBrk="1" hangingPunct="1">
              <a:lnSpc>
                <a:spcPct val="80000"/>
              </a:lnSpc>
            </a:pPr>
            <a:r>
              <a:rPr lang="en-GB" altLang="en-US" sz="2400" dirty="0"/>
              <a:t>Process stages</a:t>
            </a:r>
          </a:p>
          <a:p>
            <a:pPr lvl="1" eaLnBrk="1" hangingPunct="1">
              <a:lnSpc>
                <a:spcPct val="80000"/>
              </a:lnSpc>
            </a:pPr>
            <a:r>
              <a:rPr lang="en-GB" altLang="en-US" sz="2000" dirty="0"/>
              <a:t>Component analysis;</a:t>
            </a:r>
          </a:p>
          <a:p>
            <a:pPr lvl="1" eaLnBrk="1" hangingPunct="1">
              <a:lnSpc>
                <a:spcPct val="80000"/>
              </a:lnSpc>
            </a:pPr>
            <a:r>
              <a:rPr lang="en-GB" altLang="en-US" sz="2000" dirty="0"/>
              <a:t>Requirements modification;</a:t>
            </a:r>
          </a:p>
          <a:p>
            <a:pPr lvl="1" eaLnBrk="1" hangingPunct="1">
              <a:lnSpc>
                <a:spcPct val="80000"/>
              </a:lnSpc>
            </a:pPr>
            <a:r>
              <a:rPr lang="en-GB" altLang="en-US" sz="2000" dirty="0"/>
              <a:t>System design with reuse;</a:t>
            </a:r>
          </a:p>
          <a:p>
            <a:pPr lvl="1" eaLnBrk="1" hangingPunct="1">
              <a:lnSpc>
                <a:spcPct val="80000"/>
              </a:lnSpc>
            </a:pPr>
            <a:r>
              <a:rPr lang="en-GB" altLang="en-US" sz="2000" dirty="0"/>
              <a:t>Development and integration.</a:t>
            </a:r>
          </a:p>
          <a:p>
            <a:pPr lvl="1" eaLnBrk="1" hangingPunct="1">
              <a:lnSpc>
                <a:spcPct val="80000"/>
              </a:lnSpc>
            </a:pPr>
            <a:endParaRPr lang="en-GB" altLang="en-US" sz="2000" dirty="0"/>
          </a:p>
          <a:p>
            <a:pPr eaLnBrk="1" hangingPunct="1">
              <a:lnSpc>
                <a:spcPct val="80000"/>
              </a:lnSpc>
            </a:pPr>
            <a:r>
              <a:rPr lang="en-GB" altLang="en-US" sz="2400" dirty="0"/>
              <a:t>This approach is now reforming towards the </a:t>
            </a:r>
          </a:p>
          <a:p>
            <a:pPr lvl="1" eaLnBrk="1" hangingPunct="1">
              <a:lnSpc>
                <a:spcPct val="80000"/>
              </a:lnSpc>
            </a:pPr>
            <a:r>
              <a:rPr lang="en-GB" altLang="en-US" sz="2000" dirty="0">
                <a:solidFill>
                  <a:srgbClr val="0000FF"/>
                </a:solidFill>
              </a:rPr>
              <a:t>Service-Oriented Development</a:t>
            </a:r>
            <a:r>
              <a:rPr lang="en-GB" altLang="en-US" sz="2000" dirty="0"/>
              <a:t>.</a:t>
            </a:r>
          </a:p>
          <a:p>
            <a:pPr marL="1143000" lvl="2" eaLnBrk="1" hangingPunct="1">
              <a:lnSpc>
                <a:spcPct val="80000"/>
              </a:lnSpc>
            </a:pPr>
            <a:r>
              <a:rPr lang="en-GB" altLang="en-US" sz="1800" dirty="0"/>
              <a:t>Instead of tight integration components into the source code, the program will just call for the services, which their implementation is not known and does not matter !!</a:t>
            </a:r>
          </a:p>
        </p:txBody>
      </p:sp>
      <p:sp>
        <p:nvSpPr>
          <p:cNvPr id="29699" name="Slide Number Placeholder 3">
            <a:extLst>
              <a:ext uri="{FF2B5EF4-FFF2-40B4-BE49-F238E27FC236}">
                <a16:creationId xmlns:a16="http://schemas.microsoft.com/office/drawing/2014/main" id="{9C8BF5D8-5B16-1842-BE36-A11E8076C9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D4D719B2-D6E3-E34D-A7CB-CEF332BFF8F6}" type="slidenum">
              <a:rPr lang="en-US" altLang="en-US" sz="1200">
                <a:solidFill>
                  <a:srgbClr val="3F3F3F"/>
                </a:solidFill>
                <a:latin typeface="Arial" panose="020B0604020202020204" pitchFamily="34" charset="0"/>
              </a:rPr>
              <a:pPr>
                <a:buClrTx/>
                <a:buSzTx/>
                <a:buFontTx/>
                <a:buNone/>
              </a:pPr>
              <a:t>13</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5" dur="500"/>
                                        <p:tgtEl>
                                          <p:spTgt spid="1945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18" dur="500"/>
                                        <p:tgtEl>
                                          <p:spTgt spid="1945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1" dur="500"/>
                                        <p:tgtEl>
                                          <p:spTgt spid="1945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24" dur="500"/>
                                        <p:tgtEl>
                                          <p:spTgt spid="19459">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29" dur="500"/>
                                        <p:tgtEl>
                                          <p:spTgt spid="19459">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34" dur="500"/>
                                        <p:tgtEl>
                                          <p:spTgt spid="1945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37" dur="500"/>
                                        <p:tgtEl>
                                          <p:spTgt spid="19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C9D91248-897A-CA49-9170-0258A155F2EC}"/>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Reuse-oriented development</a:t>
            </a:r>
          </a:p>
        </p:txBody>
      </p:sp>
      <p:sp>
        <p:nvSpPr>
          <p:cNvPr id="30724" name="Slide Number Placeholder 4">
            <a:extLst>
              <a:ext uri="{FF2B5EF4-FFF2-40B4-BE49-F238E27FC236}">
                <a16:creationId xmlns:a16="http://schemas.microsoft.com/office/drawing/2014/main" id="{506E3762-72E4-3E45-AF7F-90089CAEF0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7D737543-C967-B14E-9682-A3FE78FE717C}" type="slidenum">
              <a:rPr lang="en-US" altLang="en-US" sz="1200">
                <a:solidFill>
                  <a:srgbClr val="3F3F3F"/>
                </a:solidFill>
                <a:latin typeface="Arial" panose="020B0604020202020204" pitchFamily="34" charset="0"/>
              </a:rPr>
              <a:pPr>
                <a:buClrTx/>
                <a:buSzTx/>
                <a:buFontTx/>
                <a:buNone/>
              </a:pPr>
              <a:t>14</a:t>
            </a:fld>
            <a:endParaRPr lang="en-US" altLang="en-US" sz="1200">
              <a:solidFill>
                <a:srgbClr val="3F3F3F"/>
              </a:solidFill>
              <a:latin typeface="Arial" panose="020B0604020202020204" pitchFamily="34" charset="0"/>
            </a:endParaRPr>
          </a:p>
        </p:txBody>
      </p:sp>
      <p:pic>
        <p:nvPicPr>
          <p:cNvPr id="6" name="Picture 5" descr="2.3 Reuse oriented SE.eps">
            <a:extLst>
              <a:ext uri="{FF2B5EF4-FFF2-40B4-BE49-F238E27FC236}">
                <a16:creationId xmlns:a16="http://schemas.microsoft.com/office/drawing/2014/main" id="{6DD4C5C2-8CE8-974D-8B51-EF9697243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50" y="2326734"/>
            <a:ext cx="8793575" cy="3654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6886D00-BE19-ED41-946D-988185918F9D}"/>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Iterative Development</a:t>
            </a:r>
          </a:p>
        </p:txBody>
      </p:sp>
      <p:sp>
        <p:nvSpPr>
          <p:cNvPr id="31746" name="Rectangle 3">
            <a:extLst>
              <a:ext uri="{FF2B5EF4-FFF2-40B4-BE49-F238E27FC236}">
                <a16:creationId xmlns:a16="http://schemas.microsoft.com/office/drawing/2014/main" id="{B1B6FED4-CA1D-0D4E-9236-D745AB2BA7EE}"/>
              </a:ext>
            </a:extLst>
          </p:cNvPr>
          <p:cNvSpPr>
            <a:spLocks noGrp="1"/>
          </p:cNvSpPr>
          <p:nvPr>
            <p:ph type="body" idx="1"/>
          </p:nvPr>
        </p:nvSpPr>
        <p:spPr/>
        <p:txBody>
          <a:bodyPr/>
          <a:lstStyle/>
          <a:p>
            <a:pPr eaLnBrk="1" hangingPunct="1">
              <a:lnSpc>
                <a:spcPct val="90000"/>
              </a:lnSpc>
            </a:pPr>
            <a:r>
              <a:rPr lang="en-GB" altLang="en-US" sz="2800"/>
              <a:t>System </a:t>
            </a:r>
            <a:r>
              <a:rPr lang="en-GB" altLang="en-US" sz="2800">
                <a:solidFill>
                  <a:srgbClr val="0000FF"/>
                </a:solidFill>
              </a:rPr>
              <a:t>requirements ALWAYS evolve</a:t>
            </a:r>
            <a:r>
              <a:rPr lang="en-GB" altLang="en-US" sz="2800"/>
              <a:t> in the course of a project so process iteration where earlier stages (e.g. requirements analysis) are reworked is always part of the process for large systems.</a:t>
            </a:r>
          </a:p>
          <a:p>
            <a:pPr eaLnBrk="1" hangingPunct="1">
              <a:lnSpc>
                <a:spcPct val="90000"/>
              </a:lnSpc>
            </a:pPr>
            <a:endParaRPr lang="en-GB" altLang="en-US" sz="2800"/>
          </a:p>
          <a:p>
            <a:pPr eaLnBrk="1" hangingPunct="1">
              <a:lnSpc>
                <a:spcPct val="90000"/>
              </a:lnSpc>
            </a:pPr>
            <a:r>
              <a:rPr lang="en-GB" altLang="en-US" sz="2800">
                <a:solidFill>
                  <a:srgbClr val="FF0000"/>
                </a:solidFill>
              </a:rPr>
              <a:t>Iteration can be applied to any of the generic process models</a:t>
            </a:r>
            <a:r>
              <a:rPr lang="en-GB" altLang="en-US" sz="2800"/>
              <a:t>.</a:t>
            </a:r>
          </a:p>
          <a:p>
            <a:pPr eaLnBrk="1" hangingPunct="1">
              <a:lnSpc>
                <a:spcPct val="90000"/>
              </a:lnSpc>
            </a:pPr>
            <a:endParaRPr lang="en-GB" altLang="en-US" sz="2800"/>
          </a:p>
          <a:p>
            <a:pPr eaLnBrk="1" hangingPunct="1">
              <a:lnSpc>
                <a:spcPct val="90000"/>
              </a:lnSpc>
            </a:pPr>
            <a:r>
              <a:rPr lang="en-GB" altLang="en-US" sz="2800"/>
              <a:t>Two (related) approaches</a:t>
            </a:r>
          </a:p>
          <a:p>
            <a:pPr lvl="1" eaLnBrk="1" hangingPunct="1">
              <a:lnSpc>
                <a:spcPct val="90000"/>
              </a:lnSpc>
            </a:pPr>
            <a:r>
              <a:rPr lang="en-GB" altLang="en-US" sz="2400"/>
              <a:t>Incremental delivery</a:t>
            </a:r>
          </a:p>
          <a:p>
            <a:pPr lvl="1" eaLnBrk="1" hangingPunct="1">
              <a:lnSpc>
                <a:spcPct val="90000"/>
              </a:lnSpc>
            </a:pPr>
            <a:r>
              <a:rPr lang="en-GB" altLang="en-US" sz="2400"/>
              <a:t>Spiral development</a:t>
            </a:r>
          </a:p>
        </p:txBody>
      </p:sp>
      <p:sp>
        <p:nvSpPr>
          <p:cNvPr id="31747" name="Slide Number Placeholder 3">
            <a:extLst>
              <a:ext uri="{FF2B5EF4-FFF2-40B4-BE49-F238E27FC236}">
                <a16:creationId xmlns:a16="http://schemas.microsoft.com/office/drawing/2014/main" id="{E63DF393-92D0-9D46-9E6E-E31A8DE61F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9A4B89E5-BA54-EB40-B12B-11FAF946B453}" type="slidenum">
              <a:rPr lang="en-US" altLang="en-US" sz="1200">
                <a:solidFill>
                  <a:srgbClr val="3F3F3F"/>
                </a:solidFill>
                <a:latin typeface="Arial" panose="020B0604020202020204" pitchFamily="34" charset="0"/>
              </a:rPr>
              <a:pPr>
                <a:buClrTx/>
                <a:buSzTx/>
                <a:buFontTx/>
                <a:buNone/>
              </a:pPr>
              <a:t>15</a:t>
            </a:fld>
            <a:endParaRPr lang="en-US" altLang="en-US" sz="1200">
              <a:solidFill>
                <a:srgbClr val="3F3F3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5091D8A-4A88-8448-9E35-B6E69C616268}"/>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Incremental delivery</a:t>
            </a:r>
          </a:p>
        </p:txBody>
      </p:sp>
      <p:sp>
        <p:nvSpPr>
          <p:cNvPr id="22531" name="Rectangle 3">
            <a:extLst>
              <a:ext uri="{FF2B5EF4-FFF2-40B4-BE49-F238E27FC236}">
                <a16:creationId xmlns:a16="http://schemas.microsoft.com/office/drawing/2014/main" id="{7447D7C5-BE39-D74A-9A12-CFBF1A4FFDF5}"/>
              </a:ext>
            </a:extLst>
          </p:cNvPr>
          <p:cNvSpPr>
            <a:spLocks noGrp="1"/>
          </p:cNvSpPr>
          <p:nvPr>
            <p:ph type="body" idx="1"/>
          </p:nvPr>
        </p:nvSpPr>
        <p:spPr>
          <a:xfrm>
            <a:off x="688975" y="1606550"/>
            <a:ext cx="7804150" cy="4794250"/>
          </a:xfrm>
        </p:spPr>
        <p:txBody>
          <a:bodyPr/>
          <a:lstStyle/>
          <a:p>
            <a:pPr eaLnBrk="1" hangingPunct="1">
              <a:lnSpc>
                <a:spcPct val="80000"/>
              </a:lnSpc>
            </a:pPr>
            <a:r>
              <a:rPr lang="en-GB" altLang="en-US" sz="2500"/>
              <a:t>Rather than deliver the system as a single delivery, the development and delivery is broken down into increments with each increment delivering part of the required functionality.</a:t>
            </a:r>
          </a:p>
          <a:p>
            <a:pPr eaLnBrk="1" hangingPunct="1">
              <a:lnSpc>
                <a:spcPct val="80000"/>
              </a:lnSpc>
            </a:pPr>
            <a:endParaRPr lang="en-GB" altLang="en-US" sz="2500"/>
          </a:p>
          <a:p>
            <a:pPr eaLnBrk="1" hangingPunct="1">
              <a:lnSpc>
                <a:spcPct val="80000"/>
              </a:lnSpc>
            </a:pPr>
            <a:r>
              <a:rPr lang="en-GB" altLang="en-US" sz="2500"/>
              <a:t>User requirements are prioritised and the highest </a:t>
            </a:r>
            <a:r>
              <a:rPr lang="en-GB" altLang="en-US" sz="2500">
                <a:solidFill>
                  <a:srgbClr val="FF0000"/>
                </a:solidFill>
              </a:rPr>
              <a:t>priority</a:t>
            </a:r>
            <a:r>
              <a:rPr lang="en-GB" altLang="en-US" sz="2500"/>
              <a:t> requirements are included in early increments.</a:t>
            </a:r>
          </a:p>
          <a:p>
            <a:pPr eaLnBrk="1" hangingPunct="1">
              <a:lnSpc>
                <a:spcPct val="80000"/>
              </a:lnSpc>
            </a:pPr>
            <a:endParaRPr lang="en-GB" altLang="en-US" sz="2500"/>
          </a:p>
          <a:p>
            <a:pPr eaLnBrk="1" hangingPunct="1">
              <a:lnSpc>
                <a:spcPct val="80000"/>
              </a:lnSpc>
            </a:pPr>
            <a:r>
              <a:rPr lang="en-GB" altLang="en-US" sz="2500"/>
              <a:t>Once the development of an increment is started, the </a:t>
            </a:r>
            <a:r>
              <a:rPr lang="en-GB" altLang="en-US" sz="2500">
                <a:solidFill>
                  <a:srgbClr val="0000FF"/>
                </a:solidFill>
              </a:rPr>
              <a:t>requirements are frozen (???)</a:t>
            </a:r>
            <a:r>
              <a:rPr lang="en-GB" altLang="en-US" sz="2500"/>
              <a:t> though requirements for later increments can continue to evolve.</a:t>
            </a:r>
          </a:p>
          <a:p>
            <a:pPr eaLnBrk="1" hangingPunct="1">
              <a:lnSpc>
                <a:spcPct val="80000"/>
              </a:lnSpc>
            </a:pPr>
            <a:endParaRPr lang="en-GB" altLang="en-US" sz="2500"/>
          </a:p>
          <a:p>
            <a:pPr eaLnBrk="1" hangingPunct="1">
              <a:lnSpc>
                <a:spcPct val="80000"/>
              </a:lnSpc>
            </a:pPr>
            <a:r>
              <a:rPr lang="en-GB" altLang="en-US" sz="2500"/>
              <a:t>We will see a lot more about </a:t>
            </a:r>
            <a:r>
              <a:rPr lang="en-GB" altLang="en-US" sz="2500" i="1"/>
              <a:t>Iterative Incremental</a:t>
            </a:r>
            <a:r>
              <a:rPr lang="en-GB" altLang="en-US" sz="2500"/>
              <a:t> development in Agile !</a:t>
            </a:r>
          </a:p>
        </p:txBody>
      </p:sp>
      <p:sp>
        <p:nvSpPr>
          <p:cNvPr id="32771" name="Slide Number Placeholder 3">
            <a:extLst>
              <a:ext uri="{FF2B5EF4-FFF2-40B4-BE49-F238E27FC236}">
                <a16:creationId xmlns:a16="http://schemas.microsoft.com/office/drawing/2014/main" id="{7A9395B5-5AF6-5F46-8A8D-5B5B26C1C3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E731A791-1E5C-CA4B-907C-4F7503B129FF}" type="slidenum">
              <a:rPr lang="en-US" altLang="en-US" sz="1200">
                <a:solidFill>
                  <a:srgbClr val="3F3F3F"/>
                </a:solidFill>
                <a:latin typeface="Arial" panose="020B0604020202020204" pitchFamily="34" charset="0"/>
              </a:rPr>
              <a:pPr>
                <a:buClrTx/>
                <a:buSzTx/>
                <a:buFontTx/>
                <a:buNone/>
              </a:pPr>
              <a:t>16</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7" dur="500"/>
                                        <p:tgtEl>
                                          <p:spTgt spid="2253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12"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7ED5166-A9FE-584B-B547-0C6BF5E78034}"/>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Incremental development</a:t>
            </a:r>
          </a:p>
        </p:txBody>
      </p:sp>
      <p:sp>
        <p:nvSpPr>
          <p:cNvPr id="33796" name="Slide Number Placeholder 4">
            <a:extLst>
              <a:ext uri="{FF2B5EF4-FFF2-40B4-BE49-F238E27FC236}">
                <a16:creationId xmlns:a16="http://schemas.microsoft.com/office/drawing/2014/main" id="{E350BEF3-9DB1-D744-A443-E2D000840B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F26EF691-7E4A-6741-8BB2-FF1D0B5B2F99}" type="slidenum">
              <a:rPr lang="en-US" altLang="en-US" sz="1200">
                <a:solidFill>
                  <a:srgbClr val="3F3F3F"/>
                </a:solidFill>
                <a:latin typeface="Arial" panose="020B0604020202020204" pitchFamily="34" charset="0"/>
              </a:rPr>
              <a:pPr>
                <a:buClrTx/>
                <a:buSzTx/>
                <a:buFontTx/>
                <a:buNone/>
              </a:pPr>
              <a:t>17</a:t>
            </a:fld>
            <a:endParaRPr lang="en-US" altLang="en-US" sz="1200">
              <a:solidFill>
                <a:srgbClr val="3F3F3F"/>
              </a:solidFill>
              <a:latin typeface="Arial" panose="020B0604020202020204" pitchFamily="34" charset="0"/>
            </a:endParaRPr>
          </a:p>
        </p:txBody>
      </p:sp>
      <p:pic>
        <p:nvPicPr>
          <p:cNvPr id="6" name="Picture 5" descr="2.10 Incremental-delivery.eps">
            <a:extLst>
              <a:ext uri="{FF2B5EF4-FFF2-40B4-BE49-F238E27FC236}">
                <a16:creationId xmlns:a16="http://schemas.microsoft.com/office/drawing/2014/main" id="{0AF00570-4C78-6E48-BDF3-98CE6169A064}"/>
              </a:ext>
            </a:extLst>
          </p:cNvPr>
          <p:cNvPicPr>
            <a:picLocks noChangeAspect="1"/>
          </p:cNvPicPr>
          <p:nvPr/>
        </p:nvPicPr>
        <p:blipFill>
          <a:blip r:embed="rId2"/>
          <a:stretch>
            <a:fillRect/>
          </a:stretch>
        </p:blipFill>
        <p:spPr>
          <a:xfrm>
            <a:off x="457200" y="2353036"/>
            <a:ext cx="8172017" cy="27672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ADF1CFC-35C3-C646-88AC-6E0AAD52A1E5}"/>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normAutofit fontScale="90000"/>
          </a:bodyPr>
          <a:lstStyle/>
          <a:p>
            <a:pPr eaLnBrk="1" hangingPunct="1">
              <a:defRPr/>
            </a:pPr>
            <a:r>
              <a:rPr lang="en-GB" sz="4100"/>
              <a:t>Incremental development advantages</a:t>
            </a:r>
            <a:endParaRPr lang="en-GB"/>
          </a:p>
        </p:txBody>
      </p:sp>
      <p:sp>
        <p:nvSpPr>
          <p:cNvPr id="24579" name="Rectangle 3">
            <a:extLst>
              <a:ext uri="{FF2B5EF4-FFF2-40B4-BE49-F238E27FC236}">
                <a16:creationId xmlns:a16="http://schemas.microsoft.com/office/drawing/2014/main" id="{106463F8-3003-8847-A8EC-825334E8D297}"/>
              </a:ext>
            </a:extLst>
          </p:cNvPr>
          <p:cNvSpPr>
            <a:spLocks noGrp="1"/>
          </p:cNvSpPr>
          <p:nvPr>
            <p:ph type="body" idx="1"/>
          </p:nvPr>
        </p:nvSpPr>
        <p:spPr>
          <a:xfrm>
            <a:off x="457200" y="1774825"/>
            <a:ext cx="8458200" cy="4625975"/>
          </a:xfrm>
        </p:spPr>
        <p:txBody>
          <a:bodyPr/>
          <a:lstStyle/>
          <a:p>
            <a:pPr eaLnBrk="1" hangingPunct="1"/>
            <a:r>
              <a:rPr lang="en-GB" altLang="en-US" sz="2800">
                <a:solidFill>
                  <a:srgbClr val="FF0000"/>
                </a:solidFill>
              </a:rPr>
              <a:t>Customer value</a:t>
            </a:r>
            <a:r>
              <a:rPr lang="en-GB" altLang="en-US" sz="2800"/>
              <a:t> can be delivered with each increment so system functionality is available earlier.</a:t>
            </a:r>
          </a:p>
          <a:p>
            <a:pPr eaLnBrk="1" hangingPunct="1"/>
            <a:endParaRPr lang="en-GB" altLang="en-US" sz="2800"/>
          </a:p>
          <a:p>
            <a:pPr eaLnBrk="1" hangingPunct="1"/>
            <a:r>
              <a:rPr lang="en-GB" altLang="en-US" sz="2800"/>
              <a:t>Early increments act as a </a:t>
            </a:r>
            <a:r>
              <a:rPr lang="en-GB" altLang="en-US" sz="2800">
                <a:solidFill>
                  <a:schemeClr val="folHlink"/>
                </a:solidFill>
              </a:rPr>
              <a:t>prototype</a:t>
            </a:r>
            <a:r>
              <a:rPr lang="en-GB" altLang="en-US" sz="2800"/>
              <a:t> to help elicit requirements for later increments.</a:t>
            </a:r>
          </a:p>
          <a:p>
            <a:pPr eaLnBrk="1" hangingPunct="1"/>
            <a:endParaRPr lang="en-GB" altLang="en-US" sz="2800"/>
          </a:p>
          <a:p>
            <a:pPr eaLnBrk="1" hangingPunct="1"/>
            <a:r>
              <a:rPr lang="en-GB" altLang="en-US" sz="2800">
                <a:solidFill>
                  <a:srgbClr val="0000FF"/>
                </a:solidFill>
              </a:rPr>
              <a:t>Lower risk</a:t>
            </a:r>
            <a:r>
              <a:rPr lang="en-GB" altLang="en-US" sz="2800"/>
              <a:t> of overall project failure.</a:t>
            </a:r>
          </a:p>
          <a:p>
            <a:pPr eaLnBrk="1" hangingPunct="1"/>
            <a:endParaRPr lang="en-GB" altLang="en-US" sz="2800"/>
          </a:p>
          <a:p>
            <a:pPr eaLnBrk="1" hangingPunct="1"/>
            <a:r>
              <a:rPr lang="en-GB" altLang="en-US" sz="2800"/>
              <a:t>The </a:t>
            </a:r>
            <a:r>
              <a:rPr lang="en-GB" altLang="en-US" sz="2800">
                <a:solidFill>
                  <a:schemeClr val="folHlink"/>
                </a:solidFill>
              </a:rPr>
              <a:t>highest priority system</a:t>
            </a:r>
            <a:r>
              <a:rPr lang="en-GB" altLang="en-US" sz="2800"/>
              <a:t> services tend to receive the </a:t>
            </a:r>
            <a:r>
              <a:rPr lang="en-GB" altLang="en-US" sz="2800">
                <a:solidFill>
                  <a:schemeClr val="folHlink"/>
                </a:solidFill>
              </a:rPr>
              <a:t>most testing</a:t>
            </a:r>
            <a:r>
              <a:rPr lang="en-GB" altLang="en-US" sz="2800"/>
              <a:t>.</a:t>
            </a:r>
          </a:p>
        </p:txBody>
      </p:sp>
      <p:sp>
        <p:nvSpPr>
          <p:cNvPr id="34819" name="Slide Number Placeholder 3">
            <a:extLst>
              <a:ext uri="{FF2B5EF4-FFF2-40B4-BE49-F238E27FC236}">
                <a16:creationId xmlns:a16="http://schemas.microsoft.com/office/drawing/2014/main" id="{1318F166-5C01-0D41-8818-33333B1E62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34D02BEB-7520-3844-8F2A-5EC482256665}" type="slidenum">
              <a:rPr lang="en-US" altLang="en-US" sz="1200">
                <a:solidFill>
                  <a:srgbClr val="3F3F3F"/>
                </a:solidFill>
                <a:latin typeface="Arial" panose="020B0604020202020204" pitchFamily="34" charset="0"/>
              </a:rPr>
              <a:pPr>
                <a:buClrTx/>
                <a:buSzTx/>
                <a:buFontTx/>
                <a:buNone/>
              </a:pPr>
              <a:t>18</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0" dur="500"/>
                                        <p:tgtEl>
                                          <p:spTgt spid="24579">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3" dur="500"/>
                                        <p:tgtEl>
                                          <p:spTgt spid="24579">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16"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D837482-A364-7D4B-9660-36B7EBAE736A}"/>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Extreme Programming</a:t>
            </a:r>
          </a:p>
        </p:txBody>
      </p:sp>
      <p:sp>
        <p:nvSpPr>
          <p:cNvPr id="35842" name="Rectangle 3">
            <a:extLst>
              <a:ext uri="{FF2B5EF4-FFF2-40B4-BE49-F238E27FC236}">
                <a16:creationId xmlns:a16="http://schemas.microsoft.com/office/drawing/2014/main" id="{E3E923CA-789D-DB43-AB1C-0CDCEF710E7F}"/>
              </a:ext>
            </a:extLst>
          </p:cNvPr>
          <p:cNvSpPr>
            <a:spLocks noGrp="1"/>
          </p:cNvSpPr>
          <p:nvPr>
            <p:ph type="body" idx="1"/>
          </p:nvPr>
        </p:nvSpPr>
        <p:spPr/>
        <p:txBody>
          <a:bodyPr/>
          <a:lstStyle/>
          <a:p>
            <a:pPr eaLnBrk="1" hangingPunct="1"/>
            <a:r>
              <a:rPr lang="en-GB" altLang="en-US"/>
              <a:t>An approach to development based on the development and delivery of very small increments of functionality.</a:t>
            </a:r>
          </a:p>
          <a:p>
            <a:pPr eaLnBrk="1" hangingPunct="1"/>
            <a:endParaRPr lang="en-GB" altLang="en-US"/>
          </a:p>
          <a:p>
            <a:pPr eaLnBrk="1" hangingPunct="1"/>
            <a:r>
              <a:rPr lang="en-GB" altLang="en-US"/>
              <a:t>Relies on constant code improvement, user involvement in the development team and pairwise programming.</a:t>
            </a:r>
          </a:p>
          <a:p>
            <a:pPr eaLnBrk="1" hangingPunct="1"/>
            <a:endParaRPr lang="en-GB" altLang="en-US"/>
          </a:p>
          <a:p>
            <a:pPr eaLnBrk="1" hangingPunct="1"/>
            <a:r>
              <a:rPr lang="en-GB" altLang="en-US"/>
              <a:t>Will be Covered in detailed . .  .</a:t>
            </a:r>
          </a:p>
        </p:txBody>
      </p:sp>
      <p:sp>
        <p:nvSpPr>
          <p:cNvPr id="35843" name="Slide Number Placeholder 3">
            <a:extLst>
              <a:ext uri="{FF2B5EF4-FFF2-40B4-BE49-F238E27FC236}">
                <a16:creationId xmlns:a16="http://schemas.microsoft.com/office/drawing/2014/main" id="{029BB5E2-60B8-7B4C-8F4D-BC199E7521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80D197B8-8B45-9F43-9F97-690236B56A4F}" type="slidenum">
              <a:rPr lang="en-US" altLang="en-US" sz="1200">
                <a:solidFill>
                  <a:srgbClr val="3F3F3F"/>
                </a:solidFill>
                <a:latin typeface="Arial" panose="020B0604020202020204" pitchFamily="34" charset="0"/>
              </a:rPr>
              <a:pPr>
                <a:buClrTx/>
                <a:buSzTx/>
                <a:buFontTx/>
                <a:buNone/>
              </a:pPr>
              <a:t>19</a:t>
            </a:fld>
            <a:endParaRPr lang="en-US" altLang="en-US" sz="1200">
              <a:solidFill>
                <a:srgbClr val="3F3F3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64F5630-846D-B340-ABCE-58D988078AC8}"/>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Objectives</a:t>
            </a:r>
          </a:p>
        </p:txBody>
      </p:sp>
      <p:sp>
        <p:nvSpPr>
          <p:cNvPr id="15362" name="Rectangle 3">
            <a:extLst>
              <a:ext uri="{FF2B5EF4-FFF2-40B4-BE49-F238E27FC236}">
                <a16:creationId xmlns:a16="http://schemas.microsoft.com/office/drawing/2014/main" id="{EDAC9196-FDE3-EA4E-ABDD-863833FC5A79}"/>
              </a:ext>
            </a:extLst>
          </p:cNvPr>
          <p:cNvSpPr>
            <a:spLocks noGrp="1"/>
          </p:cNvSpPr>
          <p:nvPr>
            <p:ph type="body" idx="1"/>
          </p:nvPr>
        </p:nvSpPr>
        <p:spPr>
          <a:noFill/>
        </p:spPr>
        <p:txBody>
          <a:bodyPr lIns="90840" tIns="44623" rIns="90840" bIns="44623"/>
          <a:lstStyle/>
          <a:p>
            <a:pPr eaLnBrk="1" hangingPunct="1"/>
            <a:r>
              <a:rPr lang="en-GB" altLang="en-US" dirty="0"/>
              <a:t>To introduce software process models</a:t>
            </a:r>
          </a:p>
          <a:p>
            <a:pPr eaLnBrk="1" hangingPunct="1"/>
            <a:r>
              <a:rPr lang="en-GB" altLang="en-US" dirty="0"/>
              <a:t>To describe three generic process models and when they may be used</a:t>
            </a:r>
          </a:p>
          <a:p>
            <a:pPr eaLnBrk="1" hangingPunct="1"/>
            <a:r>
              <a:rPr lang="en-GB" altLang="en-US" dirty="0"/>
              <a:t>To describe outline process models for requirements engineering, software development, testing and evolution</a:t>
            </a:r>
          </a:p>
          <a:p>
            <a:pPr eaLnBrk="1" hangingPunct="1"/>
            <a:endParaRPr lang="en-GB" altLang="en-US" dirty="0"/>
          </a:p>
        </p:txBody>
      </p:sp>
      <p:sp>
        <p:nvSpPr>
          <p:cNvPr id="15363" name="Slide Number Placeholder 3">
            <a:extLst>
              <a:ext uri="{FF2B5EF4-FFF2-40B4-BE49-F238E27FC236}">
                <a16:creationId xmlns:a16="http://schemas.microsoft.com/office/drawing/2014/main" id="{369B4AA2-9365-2E41-9499-AF22145A82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EE32F8C9-A0C3-D84F-94D7-BAEED829358E}" type="slidenum">
              <a:rPr lang="en-US" altLang="en-US" sz="1200">
                <a:solidFill>
                  <a:srgbClr val="3F3F3F"/>
                </a:solidFill>
                <a:latin typeface="Arial" panose="020B0604020202020204" pitchFamily="34" charset="0"/>
              </a:rPr>
              <a:pPr>
                <a:buClrTx/>
                <a:buSzTx/>
                <a:buFontTx/>
                <a:buNone/>
              </a:pPr>
              <a:t>2</a:t>
            </a:fld>
            <a:endParaRPr lang="en-US" altLang="en-US" sz="1200">
              <a:solidFill>
                <a:srgbClr val="3F3F3F"/>
              </a:solidFill>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E7700E7-9E21-254C-AF22-1D2BD4C19FA9}"/>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Spiral development</a:t>
            </a:r>
          </a:p>
        </p:txBody>
      </p:sp>
      <p:sp>
        <p:nvSpPr>
          <p:cNvPr id="36866" name="Rectangle 3">
            <a:extLst>
              <a:ext uri="{FF2B5EF4-FFF2-40B4-BE49-F238E27FC236}">
                <a16:creationId xmlns:a16="http://schemas.microsoft.com/office/drawing/2014/main" id="{4A373914-7597-D942-82C8-E53B01394DA8}"/>
              </a:ext>
            </a:extLst>
          </p:cNvPr>
          <p:cNvSpPr>
            <a:spLocks noGrp="1"/>
          </p:cNvSpPr>
          <p:nvPr>
            <p:ph type="body" idx="1"/>
          </p:nvPr>
        </p:nvSpPr>
        <p:spPr/>
        <p:txBody>
          <a:bodyPr/>
          <a:lstStyle/>
          <a:p>
            <a:pPr eaLnBrk="1" hangingPunct="1">
              <a:lnSpc>
                <a:spcPct val="80000"/>
              </a:lnSpc>
            </a:pPr>
            <a:r>
              <a:rPr lang="en-GB" altLang="en-US" sz="2800"/>
              <a:t>Process is represented as a spiral rather than as a sequence of activities with backtracking.</a:t>
            </a:r>
          </a:p>
          <a:p>
            <a:pPr eaLnBrk="1" hangingPunct="1">
              <a:lnSpc>
                <a:spcPct val="80000"/>
              </a:lnSpc>
            </a:pPr>
            <a:endParaRPr lang="en-GB" altLang="en-US" sz="2800"/>
          </a:p>
          <a:p>
            <a:pPr eaLnBrk="1" hangingPunct="1">
              <a:lnSpc>
                <a:spcPct val="80000"/>
              </a:lnSpc>
            </a:pPr>
            <a:r>
              <a:rPr lang="en-GB" altLang="en-US" sz="2800"/>
              <a:t>Each loop in the spiral represents a phase in the process. </a:t>
            </a:r>
          </a:p>
          <a:p>
            <a:pPr eaLnBrk="1" hangingPunct="1">
              <a:lnSpc>
                <a:spcPct val="80000"/>
              </a:lnSpc>
            </a:pPr>
            <a:endParaRPr lang="en-GB" altLang="en-US" sz="2800"/>
          </a:p>
          <a:p>
            <a:pPr eaLnBrk="1" hangingPunct="1">
              <a:lnSpc>
                <a:spcPct val="80000"/>
              </a:lnSpc>
            </a:pPr>
            <a:r>
              <a:rPr lang="en-GB" altLang="en-US" sz="2800"/>
              <a:t>No fixed phases such as specification or design - loops in the spiral are chosen depending on what is required.</a:t>
            </a:r>
          </a:p>
          <a:p>
            <a:pPr eaLnBrk="1" hangingPunct="1">
              <a:lnSpc>
                <a:spcPct val="80000"/>
              </a:lnSpc>
            </a:pPr>
            <a:endParaRPr lang="en-GB" altLang="en-US" sz="2800"/>
          </a:p>
          <a:p>
            <a:pPr eaLnBrk="1" hangingPunct="1">
              <a:lnSpc>
                <a:spcPct val="80000"/>
              </a:lnSpc>
            </a:pPr>
            <a:r>
              <a:rPr lang="en-GB" altLang="en-US" sz="2800"/>
              <a:t>Risks are explicitly assessed and resolved throughout the process.</a:t>
            </a:r>
          </a:p>
        </p:txBody>
      </p:sp>
      <p:sp>
        <p:nvSpPr>
          <p:cNvPr id="36867" name="Slide Number Placeholder 3">
            <a:extLst>
              <a:ext uri="{FF2B5EF4-FFF2-40B4-BE49-F238E27FC236}">
                <a16:creationId xmlns:a16="http://schemas.microsoft.com/office/drawing/2014/main" id="{FDD92060-E391-D047-B2B4-214C3DE161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7F8E0502-1D73-AF43-B6A8-56EB6047621B}" type="slidenum">
              <a:rPr lang="en-US" altLang="en-US" sz="1200">
                <a:solidFill>
                  <a:srgbClr val="3F3F3F"/>
                </a:solidFill>
                <a:latin typeface="Arial" panose="020B0604020202020204" pitchFamily="34" charset="0"/>
              </a:rPr>
              <a:pPr>
                <a:buClrTx/>
                <a:buSzTx/>
                <a:buFontTx/>
                <a:buNone/>
              </a:pPr>
              <a:t>20</a:t>
            </a:fld>
            <a:endParaRPr lang="en-US" altLang="en-US" sz="1200">
              <a:solidFill>
                <a:srgbClr val="3F3F3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88A047F3-94F9-4D4D-8216-E67D1B28B6B7}"/>
              </a:ext>
            </a:extLst>
          </p:cNvPr>
          <p:cNvSpPr>
            <a:spLocks noGrp="1"/>
          </p:cNvSpPr>
          <p:nvPr>
            <p:ph type="title"/>
          </p:nvPr>
        </p:nvSpPr>
        <p:spPr bwMode="auto">
          <a:xfrm>
            <a:off x="381000" y="263525"/>
            <a:ext cx="8475663" cy="1108075"/>
          </a:xfrm>
        </p:spPr>
        <p:txBody>
          <a:bodyPr wrap="square" lIns="90840" tIns="44623" rIns="90840" bIns="44623" numCol="1" anchor="b" anchorCtr="0" compatLnSpc="1">
            <a:prstTxWarp prst="textNoShape">
              <a:avLst/>
            </a:prstTxWarp>
          </a:bodyPr>
          <a:lstStyle/>
          <a:p>
            <a:pPr eaLnBrk="1" hangingPunct="1">
              <a:defRPr/>
            </a:pPr>
            <a:r>
              <a:rPr lang="en-GB" sz="4100"/>
              <a:t>Spiral model of the software process</a:t>
            </a:r>
          </a:p>
        </p:txBody>
      </p:sp>
      <p:pic>
        <p:nvPicPr>
          <p:cNvPr id="37890" name="Picture 3" descr="image:Spiral model.gif">
            <a:extLst>
              <a:ext uri="{FF2B5EF4-FFF2-40B4-BE49-F238E27FC236}">
                <a16:creationId xmlns:a16="http://schemas.microsoft.com/office/drawing/2014/main" id="{135CF70F-B9FA-F84E-8297-38361496B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88" y="1524000"/>
            <a:ext cx="52927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3">
            <a:extLst>
              <a:ext uri="{FF2B5EF4-FFF2-40B4-BE49-F238E27FC236}">
                <a16:creationId xmlns:a16="http://schemas.microsoft.com/office/drawing/2014/main" id="{496EB880-8455-9145-9644-3D91F135AC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FA24EFCC-12FF-6048-97E9-B48202E894E1}" type="slidenum">
              <a:rPr lang="en-US" altLang="en-US" sz="1200">
                <a:solidFill>
                  <a:srgbClr val="3F3F3F"/>
                </a:solidFill>
                <a:latin typeface="Arial" panose="020B0604020202020204" pitchFamily="34" charset="0"/>
              </a:rPr>
              <a:pPr>
                <a:buClrTx/>
                <a:buSzTx/>
                <a:buFontTx/>
                <a:buNone/>
              </a:pPr>
              <a:t>21</a:t>
            </a:fld>
            <a:endParaRPr lang="en-US" altLang="en-US" sz="1200">
              <a:solidFill>
                <a:srgbClr val="3F3F3F"/>
              </a:solidFill>
              <a:latin typeface="Arial" panose="020B0604020202020204" pitchFamily="34" charset="0"/>
            </a:endParaRPr>
          </a:p>
        </p:txBody>
      </p:sp>
      <p:sp>
        <p:nvSpPr>
          <p:cNvPr id="2" name="Down Arrow 1">
            <a:extLst>
              <a:ext uri="{FF2B5EF4-FFF2-40B4-BE49-F238E27FC236}">
                <a16:creationId xmlns:a16="http://schemas.microsoft.com/office/drawing/2014/main" id="{E30D3DAC-F49D-2941-8623-70AC35C36D41}"/>
              </a:ext>
            </a:extLst>
          </p:cNvPr>
          <p:cNvSpPr/>
          <p:nvPr/>
        </p:nvSpPr>
        <p:spPr>
          <a:xfrm>
            <a:off x="185593" y="3124200"/>
            <a:ext cx="762000" cy="373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a:t>
            </a:r>
          </a:p>
          <a:p>
            <a:pPr algn="ctr"/>
            <a:endParaRPr lang="en-US" dirty="0"/>
          </a:p>
          <a:p>
            <a:pPr algn="ctr"/>
            <a:r>
              <a:rPr lang="en-US" dirty="0"/>
              <a:t>NOTES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6192EA1-A6C3-B347-B5EB-8EB65934A81C}"/>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Spiral model quadrants</a:t>
            </a:r>
          </a:p>
        </p:txBody>
      </p:sp>
      <p:sp>
        <p:nvSpPr>
          <p:cNvPr id="39938" name="Rectangle 3">
            <a:extLst>
              <a:ext uri="{FF2B5EF4-FFF2-40B4-BE49-F238E27FC236}">
                <a16:creationId xmlns:a16="http://schemas.microsoft.com/office/drawing/2014/main" id="{AE091081-8C1B-6B44-AC65-EBFDC43E9E3D}"/>
              </a:ext>
            </a:extLst>
          </p:cNvPr>
          <p:cNvSpPr>
            <a:spLocks noGrp="1"/>
          </p:cNvSpPr>
          <p:nvPr>
            <p:ph type="body" idx="1"/>
          </p:nvPr>
        </p:nvSpPr>
        <p:spPr>
          <a:xfrm>
            <a:off x="457200" y="1774825"/>
            <a:ext cx="8686800" cy="4625975"/>
          </a:xfrm>
        </p:spPr>
        <p:txBody>
          <a:bodyPr/>
          <a:lstStyle/>
          <a:p>
            <a:pPr eaLnBrk="1" hangingPunct="1">
              <a:lnSpc>
                <a:spcPct val="80000"/>
              </a:lnSpc>
            </a:pPr>
            <a:r>
              <a:rPr lang="en-GB" altLang="en-US" sz="1700" b="1" dirty="0">
                <a:solidFill>
                  <a:schemeClr val="folHlink"/>
                </a:solidFill>
              </a:rPr>
              <a:t>Objective setting</a:t>
            </a:r>
          </a:p>
          <a:p>
            <a:pPr lvl="1" eaLnBrk="1" hangingPunct="1">
              <a:lnSpc>
                <a:spcPct val="80000"/>
              </a:lnSpc>
            </a:pPr>
            <a:r>
              <a:rPr lang="en-GB" altLang="en-US" sz="1500" dirty="0"/>
              <a:t>Specific objectives for the phase are identified.</a:t>
            </a:r>
          </a:p>
          <a:p>
            <a:pPr lvl="1" eaLnBrk="1" hangingPunct="1">
              <a:lnSpc>
                <a:spcPct val="80000"/>
              </a:lnSpc>
            </a:pPr>
            <a:r>
              <a:rPr lang="en-US" altLang="en-US" sz="1600" dirty="0"/>
              <a:t>Determining objectives of that phase, alternatives and constraints. This is a way to define a strategy for achieving the goals of this iteration</a:t>
            </a:r>
            <a:endParaRPr lang="en-GB" altLang="en-US" sz="1500" dirty="0"/>
          </a:p>
          <a:p>
            <a:pPr eaLnBrk="1" hangingPunct="1">
              <a:lnSpc>
                <a:spcPct val="80000"/>
              </a:lnSpc>
            </a:pPr>
            <a:endParaRPr lang="en-GB" altLang="en-US" sz="1700" dirty="0"/>
          </a:p>
          <a:p>
            <a:pPr eaLnBrk="1" hangingPunct="1">
              <a:lnSpc>
                <a:spcPct val="80000"/>
              </a:lnSpc>
            </a:pPr>
            <a:r>
              <a:rPr lang="en-GB" altLang="en-US" sz="1700" b="1" dirty="0">
                <a:solidFill>
                  <a:schemeClr val="folHlink"/>
                </a:solidFill>
              </a:rPr>
              <a:t>Risk assessment and reduction</a:t>
            </a:r>
          </a:p>
          <a:p>
            <a:pPr lvl="1" eaLnBrk="1" hangingPunct="1">
              <a:lnSpc>
                <a:spcPct val="80000"/>
              </a:lnSpc>
            </a:pPr>
            <a:r>
              <a:rPr lang="en-GB" altLang="en-US" sz="1500" dirty="0"/>
              <a:t>Risks are assessed and activities put in place to reduce the key risks.</a:t>
            </a:r>
          </a:p>
          <a:p>
            <a:pPr lvl="1" eaLnBrk="1" hangingPunct="1">
              <a:lnSpc>
                <a:spcPct val="80000"/>
              </a:lnSpc>
            </a:pPr>
            <a:r>
              <a:rPr lang="en-US" altLang="en-US" sz="1600" dirty="0"/>
              <a:t>The strategy is analyzed form the viewpoint of risk, and solutions to minimize these risks are investigated, often using prototyping</a:t>
            </a:r>
            <a:endParaRPr lang="en-GB" altLang="en-US" sz="1500" dirty="0"/>
          </a:p>
          <a:p>
            <a:pPr eaLnBrk="1" hangingPunct="1">
              <a:lnSpc>
                <a:spcPct val="80000"/>
              </a:lnSpc>
            </a:pPr>
            <a:endParaRPr lang="en-GB" altLang="en-US" sz="1700" dirty="0"/>
          </a:p>
          <a:p>
            <a:pPr eaLnBrk="1" hangingPunct="1">
              <a:lnSpc>
                <a:spcPct val="80000"/>
              </a:lnSpc>
            </a:pPr>
            <a:r>
              <a:rPr lang="en-GB" altLang="en-US" sz="1700" b="1" dirty="0">
                <a:solidFill>
                  <a:schemeClr val="folHlink"/>
                </a:solidFill>
              </a:rPr>
              <a:t>Development and validation</a:t>
            </a:r>
          </a:p>
          <a:p>
            <a:pPr lvl="1" eaLnBrk="1" hangingPunct="1">
              <a:lnSpc>
                <a:spcPct val="80000"/>
              </a:lnSpc>
            </a:pPr>
            <a:r>
              <a:rPr lang="en-GB" altLang="en-US" sz="1500" dirty="0"/>
              <a:t>A development model for the system is chosen  which can be any of the generic models.</a:t>
            </a:r>
          </a:p>
          <a:p>
            <a:pPr lvl="1" eaLnBrk="1" hangingPunct="1">
              <a:lnSpc>
                <a:spcPct val="80000"/>
              </a:lnSpc>
            </a:pPr>
            <a:r>
              <a:rPr lang="en-US" altLang="en-US" sz="1600" dirty="0"/>
              <a:t>In light of the investigations made in quadrant 2, a solution is put into practice to produce the artifacts necessary to reach the goals identified in quadrant 1. This quadrant (3) corresponds to where the traditional waterfall model phases are put into practice.</a:t>
            </a:r>
            <a:endParaRPr lang="en-GB" altLang="en-US" sz="1500" dirty="0"/>
          </a:p>
          <a:p>
            <a:pPr eaLnBrk="1" hangingPunct="1">
              <a:lnSpc>
                <a:spcPct val="80000"/>
              </a:lnSpc>
            </a:pPr>
            <a:endParaRPr lang="en-GB" altLang="en-US" sz="1700" dirty="0"/>
          </a:p>
          <a:p>
            <a:pPr eaLnBrk="1" hangingPunct="1">
              <a:lnSpc>
                <a:spcPct val="80000"/>
              </a:lnSpc>
            </a:pPr>
            <a:r>
              <a:rPr lang="en-GB" altLang="en-US" sz="1700" b="1" dirty="0">
                <a:solidFill>
                  <a:schemeClr val="folHlink"/>
                </a:solidFill>
              </a:rPr>
              <a:t>Planning</a:t>
            </a:r>
          </a:p>
          <a:p>
            <a:pPr lvl="1" eaLnBrk="1" hangingPunct="1">
              <a:lnSpc>
                <a:spcPct val="80000"/>
              </a:lnSpc>
            </a:pPr>
            <a:r>
              <a:rPr lang="en-GB" altLang="en-US" sz="1500" dirty="0"/>
              <a:t>The project is reviewed and the next phase of the spiral is planned.</a:t>
            </a:r>
          </a:p>
          <a:p>
            <a:pPr lvl="1" eaLnBrk="1" hangingPunct="1">
              <a:lnSpc>
                <a:spcPct val="80000"/>
              </a:lnSpc>
            </a:pPr>
            <a:r>
              <a:rPr lang="en-US" altLang="en-US" sz="1600" dirty="0"/>
              <a:t>The results of the risk-reduction strategies are assessed, and if all risks are resolved, the next phase is planned and started</a:t>
            </a:r>
            <a:endParaRPr lang="en-GB" altLang="en-US" sz="1600" dirty="0"/>
          </a:p>
        </p:txBody>
      </p:sp>
      <p:sp>
        <p:nvSpPr>
          <p:cNvPr id="39939" name="Slide Number Placeholder 3">
            <a:extLst>
              <a:ext uri="{FF2B5EF4-FFF2-40B4-BE49-F238E27FC236}">
                <a16:creationId xmlns:a16="http://schemas.microsoft.com/office/drawing/2014/main" id="{ED29F57A-18D0-5149-ADD3-FC936D4BC25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63311181-DD0C-5A47-844A-F1A52D66F9A1}" type="slidenum">
              <a:rPr lang="en-US" altLang="en-US" sz="1200">
                <a:solidFill>
                  <a:srgbClr val="3F3F3F"/>
                </a:solidFill>
                <a:latin typeface="Arial" panose="020B0604020202020204" pitchFamily="34" charset="0"/>
              </a:rPr>
              <a:pPr>
                <a:buClrTx/>
                <a:buSzTx/>
                <a:buFontTx/>
                <a:buNone/>
              </a:pPr>
              <a:t>22</a:t>
            </a:fld>
            <a:endParaRPr lang="en-US" altLang="en-US" sz="1200">
              <a:solidFill>
                <a:srgbClr val="3F3F3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5052492F-FC8A-4543-9E66-38CC76F4F801}"/>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US"/>
              <a:t>Spiral Model Analysis </a:t>
            </a:r>
          </a:p>
        </p:txBody>
      </p:sp>
      <p:sp>
        <p:nvSpPr>
          <p:cNvPr id="29699" name="Rectangle 3">
            <a:extLst>
              <a:ext uri="{FF2B5EF4-FFF2-40B4-BE49-F238E27FC236}">
                <a16:creationId xmlns:a16="http://schemas.microsoft.com/office/drawing/2014/main" id="{7383BBC7-750D-8249-BA14-E61F1AD7CA4A}"/>
              </a:ext>
            </a:extLst>
          </p:cNvPr>
          <p:cNvSpPr>
            <a:spLocks noGrp="1"/>
          </p:cNvSpPr>
          <p:nvPr>
            <p:ph type="body" idx="1"/>
          </p:nvPr>
        </p:nvSpPr>
        <p:spPr/>
        <p:txBody>
          <a:bodyPr/>
          <a:lstStyle/>
          <a:p>
            <a:pPr eaLnBrk="1" hangingPunct="1">
              <a:lnSpc>
                <a:spcPct val="80000"/>
              </a:lnSpc>
            </a:pPr>
            <a:r>
              <a:rPr lang="en-US" altLang="en-US" sz="1800" b="1" dirty="0"/>
              <a:t>Advantages </a:t>
            </a:r>
          </a:p>
          <a:p>
            <a:pPr lvl="1" eaLnBrk="1" hangingPunct="1">
              <a:lnSpc>
                <a:spcPct val="80000"/>
              </a:lnSpc>
            </a:pPr>
            <a:r>
              <a:rPr lang="en-US" altLang="en-US" sz="1600" dirty="0">
                <a:solidFill>
                  <a:srgbClr val="0000FF"/>
                </a:solidFill>
              </a:rPr>
              <a:t>Emphasis on alternatives</a:t>
            </a:r>
            <a:r>
              <a:rPr lang="en-US" altLang="en-US" sz="1600" dirty="0"/>
              <a:t> and constraints supports the reuse of existing solutions.</a:t>
            </a:r>
          </a:p>
          <a:p>
            <a:pPr lvl="1" eaLnBrk="1" hangingPunct="1">
              <a:lnSpc>
                <a:spcPct val="80000"/>
              </a:lnSpc>
            </a:pPr>
            <a:r>
              <a:rPr lang="en-US" altLang="en-US" sz="1600" dirty="0">
                <a:solidFill>
                  <a:srgbClr val="FF0000"/>
                </a:solidFill>
              </a:rPr>
              <a:t>Maintenance</a:t>
            </a:r>
            <a:r>
              <a:rPr lang="en-US" altLang="en-US" sz="1600" dirty="0"/>
              <a:t> is just another phase of the spiral model. It is treated in the same way as development.</a:t>
            </a:r>
          </a:p>
          <a:p>
            <a:pPr lvl="1" eaLnBrk="1" hangingPunct="1">
              <a:lnSpc>
                <a:spcPct val="80000"/>
              </a:lnSpc>
            </a:pPr>
            <a:r>
              <a:rPr lang="en-US" altLang="en-US" sz="1600" dirty="0">
                <a:solidFill>
                  <a:srgbClr val="0000FF"/>
                </a:solidFill>
              </a:rPr>
              <a:t>Estimates</a:t>
            </a:r>
            <a:r>
              <a:rPr lang="en-US" altLang="en-US" sz="1600" dirty="0"/>
              <a:t> (budget and schedule) get more realistic as work progresses, because important issues are discovered earlier.</a:t>
            </a:r>
          </a:p>
          <a:p>
            <a:pPr lvl="1" eaLnBrk="1" hangingPunct="1">
              <a:lnSpc>
                <a:spcPct val="80000"/>
              </a:lnSpc>
            </a:pPr>
            <a:r>
              <a:rPr lang="en-US" altLang="en-US" sz="1600" dirty="0"/>
              <a:t>It is more able to cope with the (nearly inevitable) </a:t>
            </a:r>
            <a:r>
              <a:rPr lang="en-US" altLang="en-US" sz="1600" dirty="0">
                <a:solidFill>
                  <a:srgbClr val="FF0000"/>
                </a:solidFill>
              </a:rPr>
              <a:t>changes</a:t>
            </a:r>
            <a:r>
              <a:rPr lang="en-US" altLang="en-US" sz="1600" dirty="0"/>
              <a:t> that software development generally entails.</a:t>
            </a:r>
          </a:p>
          <a:p>
            <a:pPr eaLnBrk="1" hangingPunct="1">
              <a:lnSpc>
                <a:spcPct val="80000"/>
              </a:lnSpc>
            </a:pPr>
            <a:endParaRPr lang="en-US" altLang="en-US" sz="1800" b="1" dirty="0"/>
          </a:p>
          <a:p>
            <a:pPr eaLnBrk="1" hangingPunct="1">
              <a:lnSpc>
                <a:spcPct val="80000"/>
              </a:lnSpc>
            </a:pPr>
            <a:r>
              <a:rPr lang="en-US" altLang="en-US" sz="1800" b="1" dirty="0"/>
              <a:t>Disadvantages </a:t>
            </a:r>
          </a:p>
          <a:p>
            <a:pPr lvl="1" eaLnBrk="1" hangingPunct="1">
              <a:lnSpc>
                <a:spcPct val="80000"/>
              </a:lnSpc>
            </a:pPr>
            <a:r>
              <a:rPr lang="en-US" altLang="en-US" sz="1600" dirty="0">
                <a:solidFill>
                  <a:srgbClr val="0000FF"/>
                </a:solidFill>
              </a:rPr>
              <a:t>Only intended for internal projects</a:t>
            </a:r>
            <a:r>
              <a:rPr lang="en-US" altLang="en-US" sz="1600" dirty="0"/>
              <a:t> (inside a company), because risk is assessed as the project is developed. </a:t>
            </a:r>
            <a:r>
              <a:rPr lang="en-US" altLang="en-US" sz="1600" dirty="0">
                <a:solidFill>
                  <a:srgbClr val="FF0000"/>
                </a:solidFill>
              </a:rPr>
              <a:t>Hardly suitable for contractual software development.</a:t>
            </a:r>
          </a:p>
          <a:p>
            <a:pPr lvl="1" eaLnBrk="1" hangingPunct="1">
              <a:lnSpc>
                <a:spcPct val="80000"/>
              </a:lnSpc>
            </a:pPr>
            <a:r>
              <a:rPr lang="en-US" altLang="en-US" sz="1600" dirty="0"/>
              <a:t>In case of </a:t>
            </a:r>
            <a:r>
              <a:rPr lang="en-US" altLang="en-US" sz="1600" dirty="0">
                <a:solidFill>
                  <a:srgbClr val="0000FF"/>
                </a:solidFill>
              </a:rPr>
              <a:t>contractual software development</a:t>
            </a:r>
            <a:r>
              <a:rPr lang="en-US" altLang="en-US" sz="1600" dirty="0"/>
              <a:t>, all risk analysis must be performed by both client and developers before the contract is signed and not as in the spiral model.</a:t>
            </a:r>
          </a:p>
          <a:p>
            <a:pPr lvl="1" eaLnBrk="1" hangingPunct="1">
              <a:lnSpc>
                <a:spcPct val="80000"/>
              </a:lnSpc>
            </a:pPr>
            <a:r>
              <a:rPr lang="en-US" altLang="en-US" sz="1600" dirty="0"/>
              <a:t>Spiral model is </a:t>
            </a:r>
            <a:r>
              <a:rPr lang="en-US" altLang="en-US" sz="1600" b="1" u="sng" dirty="0"/>
              <a:t>risk driven</a:t>
            </a:r>
            <a:r>
              <a:rPr lang="en-US" altLang="en-US" sz="1600" dirty="0"/>
              <a:t>. Therefore it </a:t>
            </a:r>
            <a:r>
              <a:rPr lang="en-US" altLang="en-US" sz="1600" dirty="0">
                <a:solidFill>
                  <a:schemeClr val="folHlink"/>
                </a:solidFill>
              </a:rPr>
              <a:t>requires knowledgeable staff</a:t>
            </a:r>
            <a:r>
              <a:rPr lang="en-US" altLang="en-US" sz="1600" dirty="0"/>
              <a:t>.</a:t>
            </a:r>
          </a:p>
          <a:p>
            <a:pPr lvl="1" eaLnBrk="1" hangingPunct="1">
              <a:lnSpc>
                <a:spcPct val="80000"/>
              </a:lnSpc>
            </a:pPr>
            <a:r>
              <a:rPr lang="en-US" altLang="en-US" sz="1600" dirty="0"/>
              <a:t>Suitable for </a:t>
            </a:r>
            <a:r>
              <a:rPr lang="en-US" altLang="en-US" sz="1600" dirty="0">
                <a:solidFill>
                  <a:srgbClr val="FF0000"/>
                </a:solidFill>
              </a:rPr>
              <a:t>only large scale software development</a:t>
            </a:r>
            <a:r>
              <a:rPr lang="en-US" altLang="en-US" sz="1600" dirty="0"/>
              <a:t>. Does not make sense if the cost of risk analysis is a major part of the overall project cost.</a:t>
            </a:r>
          </a:p>
        </p:txBody>
      </p:sp>
      <p:sp>
        <p:nvSpPr>
          <p:cNvPr id="40963" name="Slide Number Placeholder 3">
            <a:extLst>
              <a:ext uri="{FF2B5EF4-FFF2-40B4-BE49-F238E27FC236}">
                <a16:creationId xmlns:a16="http://schemas.microsoft.com/office/drawing/2014/main" id="{37C97DD6-7D1D-6C42-8C33-5F06ED6521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BA8C79AA-1C0C-7342-88EC-E3C23EDA685C}" type="slidenum">
              <a:rPr lang="en-US" altLang="en-US" sz="1200">
                <a:solidFill>
                  <a:srgbClr val="3F3F3F"/>
                </a:solidFill>
                <a:latin typeface="Arial" panose="020B0604020202020204" pitchFamily="34" charset="0"/>
              </a:rPr>
              <a:pPr>
                <a:buClrTx/>
                <a:buSzTx/>
                <a:buFontTx/>
                <a:buNone/>
              </a:pPr>
              <a:t>23</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0" dur="500"/>
                                        <p:tgtEl>
                                          <p:spTgt spid="296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13" dur="500"/>
                                        <p:tgtEl>
                                          <p:spTgt spid="2969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16" dur="500"/>
                                        <p:tgtEl>
                                          <p:spTgt spid="29699">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9699">
                                            <p:txEl>
                                              <p:pRg st="7" end="7"/>
                                            </p:txEl>
                                          </p:spTgt>
                                        </p:tgtEl>
                                        <p:attrNameLst>
                                          <p:attrName>style.visibility</p:attrName>
                                        </p:attrNameLst>
                                      </p:cBhvr>
                                      <p:to>
                                        <p:strVal val="visible"/>
                                      </p:to>
                                    </p:set>
                                    <p:animEffect transition="in" filter="blinds(horizontal)">
                                      <p:cBhvr>
                                        <p:cTn id="21" dur="500"/>
                                        <p:tgtEl>
                                          <p:spTgt spid="2969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9699">
                                            <p:txEl>
                                              <p:pRg st="8" end="8"/>
                                            </p:txEl>
                                          </p:spTgt>
                                        </p:tgtEl>
                                        <p:attrNameLst>
                                          <p:attrName>style.visibility</p:attrName>
                                        </p:attrNameLst>
                                      </p:cBhvr>
                                      <p:to>
                                        <p:strVal val="visible"/>
                                      </p:to>
                                    </p:set>
                                    <p:animEffect transition="in" filter="blinds(horizontal)">
                                      <p:cBhvr>
                                        <p:cTn id="24" dur="500"/>
                                        <p:tgtEl>
                                          <p:spTgt spid="2969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9699">
                                            <p:txEl>
                                              <p:pRg st="9" end="9"/>
                                            </p:txEl>
                                          </p:spTgt>
                                        </p:tgtEl>
                                        <p:attrNameLst>
                                          <p:attrName>style.visibility</p:attrName>
                                        </p:attrNameLst>
                                      </p:cBhvr>
                                      <p:to>
                                        <p:strVal val="visible"/>
                                      </p:to>
                                    </p:set>
                                    <p:animEffect transition="in" filter="blinds(horizontal)">
                                      <p:cBhvr>
                                        <p:cTn id="27" dur="500"/>
                                        <p:tgtEl>
                                          <p:spTgt spid="29699">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9699">
                                            <p:txEl>
                                              <p:pRg st="10" end="10"/>
                                            </p:txEl>
                                          </p:spTgt>
                                        </p:tgtEl>
                                        <p:attrNameLst>
                                          <p:attrName>style.visibility</p:attrName>
                                        </p:attrNameLst>
                                      </p:cBhvr>
                                      <p:to>
                                        <p:strVal val="visible"/>
                                      </p:to>
                                    </p:set>
                                    <p:animEffect transition="in" filter="blinds(horizontal)">
                                      <p:cBhvr>
                                        <p:cTn id="30" dur="500"/>
                                        <p:tgtEl>
                                          <p:spTgt spid="29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B8DE61C-7DE8-304E-9C9B-C1AA35EAC3F3}"/>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US"/>
              <a:t>Generic Process Activities</a:t>
            </a:r>
          </a:p>
        </p:txBody>
      </p:sp>
      <p:sp>
        <p:nvSpPr>
          <p:cNvPr id="41986" name="Rectangle 3">
            <a:extLst>
              <a:ext uri="{FF2B5EF4-FFF2-40B4-BE49-F238E27FC236}">
                <a16:creationId xmlns:a16="http://schemas.microsoft.com/office/drawing/2014/main" id="{8929C3EF-CE80-E649-BEE6-FEF164E3B414}"/>
              </a:ext>
            </a:extLst>
          </p:cNvPr>
          <p:cNvSpPr>
            <a:spLocks noGrp="1"/>
          </p:cNvSpPr>
          <p:nvPr>
            <p:ph type="body" idx="1"/>
          </p:nvPr>
        </p:nvSpPr>
        <p:spPr/>
        <p:txBody>
          <a:bodyPr/>
          <a:lstStyle/>
          <a:p>
            <a:pPr eaLnBrk="1" hangingPunct="1"/>
            <a:r>
              <a:rPr lang="en-US" altLang="en-US"/>
              <a:t>Software specification</a:t>
            </a:r>
          </a:p>
          <a:p>
            <a:pPr eaLnBrk="1" hangingPunct="1"/>
            <a:r>
              <a:rPr lang="en-US" altLang="en-US"/>
              <a:t>Software design and implementation</a:t>
            </a:r>
          </a:p>
          <a:p>
            <a:pPr eaLnBrk="1" hangingPunct="1"/>
            <a:r>
              <a:rPr lang="en-US" altLang="en-US"/>
              <a:t>Software validation</a:t>
            </a:r>
          </a:p>
          <a:p>
            <a:pPr eaLnBrk="1" hangingPunct="1"/>
            <a:r>
              <a:rPr lang="en-US" altLang="en-US"/>
              <a:t>Software evolution</a:t>
            </a:r>
          </a:p>
        </p:txBody>
      </p:sp>
      <p:sp>
        <p:nvSpPr>
          <p:cNvPr id="41987" name="Slide Number Placeholder 3">
            <a:extLst>
              <a:ext uri="{FF2B5EF4-FFF2-40B4-BE49-F238E27FC236}">
                <a16:creationId xmlns:a16="http://schemas.microsoft.com/office/drawing/2014/main" id="{A16729E6-C5DC-974C-940D-6CCA206E61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C6615630-36FD-8F4E-A057-56C089D3FE29}" type="slidenum">
              <a:rPr lang="en-US" altLang="en-US" sz="1200">
                <a:solidFill>
                  <a:srgbClr val="3F3F3F"/>
                </a:solidFill>
                <a:latin typeface="Arial" panose="020B0604020202020204" pitchFamily="34" charset="0"/>
              </a:rPr>
              <a:pPr>
                <a:buClrTx/>
                <a:buSzTx/>
                <a:buFontTx/>
                <a:buNone/>
              </a:pPr>
              <a:t>24</a:t>
            </a:fld>
            <a:endParaRPr lang="en-US" altLang="en-US" sz="1200">
              <a:solidFill>
                <a:srgbClr val="3F3F3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2C53AAF-0EEF-8048-8030-A8F8077DC625}"/>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Software specification</a:t>
            </a:r>
          </a:p>
        </p:txBody>
      </p:sp>
      <p:sp>
        <p:nvSpPr>
          <p:cNvPr id="43010" name="Rectangle 3">
            <a:extLst>
              <a:ext uri="{FF2B5EF4-FFF2-40B4-BE49-F238E27FC236}">
                <a16:creationId xmlns:a16="http://schemas.microsoft.com/office/drawing/2014/main" id="{0DF6C031-242A-784D-A358-DD9A78B7CAC3}"/>
              </a:ext>
            </a:extLst>
          </p:cNvPr>
          <p:cNvSpPr>
            <a:spLocks noGrp="1"/>
          </p:cNvSpPr>
          <p:nvPr>
            <p:ph type="body" idx="1"/>
          </p:nvPr>
        </p:nvSpPr>
        <p:spPr/>
        <p:txBody>
          <a:bodyPr/>
          <a:lstStyle/>
          <a:p>
            <a:pPr eaLnBrk="1" hangingPunct="1"/>
            <a:r>
              <a:rPr lang="en-GB" altLang="en-US" dirty="0"/>
              <a:t>The process of establishing </a:t>
            </a:r>
            <a:r>
              <a:rPr lang="en-GB" altLang="en-US" dirty="0">
                <a:solidFill>
                  <a:srgbClr val="FF0000"/>
                </a:solidFill>
              </a:rPr>
              <a:t>what services </a:t>
            </a:r>
            <a:r>
              <a:rPr lang="en-GB" altLang="en-US" dirty="0"/>
              <a:t>are required and the </a:t>
            </a:r>
            <a:r>
              <a:rPr lang="en-GB" altLang="en-US" dirty="0">
                <a:solidFill>
                  <a:srgbClr val="FF0000"/>
                </a:solidFill>
              </a:rPr>
              <a:t>constraints</a:t>
            </a:r>
            <a:r>
              <a:rPr lang="en-GB" altLang="en-US" dirty="0"/>
              <a:t> on the system’s operation and development.</a:t>
            </a:r>
          </a:p>
          <a:p>
            <a:pPr eaLnBrk="1" hangingPunct="1"/>
            <a:endParaRPr lang="en-GB" altLang="en-US" dirty="0"/>
          </a:p>
          <a:p>
            <a:pPr eaLnBrk="1" hangingPunct="1"/>
            <a:r>
              <a:rPr lang="en-GB" altLang="en-US" dirty="0"/>
              <a:t>Requirements engineering process</a:t>
            </a:r>
          </a:p>
          <a:p>
            <a:pPr lvl="1" eaLnBrk="1" hangingPunct="1"/>
            <a:r>
              <a:rPr lang="en-GB" altLang="en-US" dirty="0"/>
              <a:t>Requirements elicitation and analysis;</a:t>
            </a:r>
          </a:p>
          <a:p>
            <a:pPr lvl="2" eaLnBrk="1" hangingPunct="1"/>
            <a:r>
              <a:rPr lang="en-GB" altLang="en-US" dirty="0"/>
              <a:t>Feasibility study </a:t>
            </a:r>
          </a:p>
          <a:p>
            <a:pPr lvl="1" eaLnBrk="1" hangingPunct="1"/>
            <a:r>
              <a:rPr lang="en-GB" altLang="en-US" dirty="0"/>
              <a:t>Requirements specification;</a:t>
            </a:r>
          </a:p>
          <a:p>
            <a:pPr lvl="1" eaLnBrk="1" hangingPunct="1"/>
            <a:r>
              <a:rPr lang="en-GB" altLang="en-US" dirty="0"/>
              <a:t>Requirements validation.</a:t>
            </a:r>
          </a:p>
        </p:txBody>
      </p:sp>
      <p:sp>
        <p:nvSpPr>
          <p:cNvPr id="43011" name="Slide Number Placeholder 3">
            <a:extLst>
              <a:ext uri="{FF2B5EF4-FFF2-40B4-BE49-F238E27FC236}">
                <a16:creationId xmlns:a16="http://schemas.microsoft.com/office/drawing/2014/main" id="{7D558AF9-BB3C-4C43-94B2-F1378DEB25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0C61405C-39A5-DF4F-9A01-369BDDF74EE6}" type="slidenum">
              <a:rPr lang="en-US" altLang="en-US" sz="1200">
                <a:solidFill>
                  <a:srgbClr val="3F3F3F"/>
                </a:solidFill>
                <a:latin typeface="Arial" panose="020B0604020202020204" pitchFamily="34" charset="0"/>
              </a:rPr>
              <a:pPr>
                <a:buClrTx/>
                <a:buSzTx/>
                <a:buFontTx/>
                <a:buNone/>
              </a:pPr>
              <a:t>25</a:t>
            </a:fld>
            <a:endParaRPr lang="en-US" altLang="en-US" sz="1200">
              <a:solidFill>
                <a:srgbClr val="3F3F3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428D052B-38C0-454D-A1E2-4A20A93CB22F}"/>
              </a:ext>
            </a:extLst>
          </p:cNvPr>
          <p:cNvSpPr>
            <a:spLocks noGrp="1"/>
          </p:cNvSpPr>
          <p:nvPr>
            <p:ph type="title"/>
          </p:nvPr>
        </p:nvSpPr>
        <p:spPr bwMode="auto">
          <a:xfrm>
            <a:off x="381000" y="263525"/>
            <a:ext cx="8418513" cy="1108075"/>
          </a:xfrm>
        </p:spPr>
        <p:txBody>
          <a:bodyPr wrap="square" tIns="45720" bIns="45720" numCol="1" anchorCtr="0" compatLnSpc="1">
            <a:prstTxWarp prst="textNoShape">
              <a:avLst/>
            </a:prstTxWarp>
            <a:normAutofit fontScale="90000"/>
          </a:bodyPr>
          <a:lstStyle/>
          <a:p>
            <a:pPr eaLnBrk="1" hangingPunct="1">
              <a:defRPr/>
            </a:pPr>
            <a:r>
              <a:rPr lang="en-GB" sz="4100"/>
              <a:t>The requirements engineering process</a:t>
            </a:r>
            <a:endParaRPr lang="en-GB"/>
          </a:p>
        </p:txBody>
      </p:sp>
      <p:sp>
        <p:nvSpPr>
          <p:cNvPr id="44036" name="Slide Number Placeholder 4">
            <a:extLst>
              <a:ext uri="{FF2B5EF4-FFF2-40B4-BE49-F238E27FC236}">
                <a16:creationId xmlns:a16="http://schemas.microsoft.com/office/drawing/2014/main" id="{BB7DA07B-88FA-964F-BF8F-3D89C4BCF0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BC673530-3428-3A48-8971-DAE4FDB060C0}" type="slidenum">
              <a:rPr lang="en-US" altLang="en-US" sz="1200">
                <a:solidFill>
                  <a:srgbClr val="3F3F3F"/>
                </a:solidFill>
                <a:latin typeface="Arial" panose="020B0604020202020204" pitchFamily="34" charset="0"/>
              </a:rPr>
              <a:pPr>
                <a:buClrTx/>
                <a:buSzTx/>
                <a:buFontTx/>
                <a:buNone/>
              </a:pPr>
              <a:t>26</a:t>
            </a:fld>
            <a:endParaRPr lang="en-US" altLang="en-US" sz="1200">
              <a:solidFill>
                <a:srgbClr val="3F3F3F"/>
              </a:solidFill>
              <a:latin typeface="Arial" panose="020B0604020202020204" pitchFamily="34" charset="0"/>
            </a:endParaRPr>
          </a:p>
        </p:txBody>
      </p:sp>
      <p:pic>
        <p:nvPicPr>
          <p:cNvPr id="6" name="Picture 5" descr="2.4 RE-process.eps">
            <a:extLst>
              <a:ext uri="{FF2B5EF4-FFF2-40B4-BE49-F238E27FC236}">
                <a16:creationId xmlns:a16="http://schemas.microsoft.com/office/drawing/2014/main" id="{BA178BDA-2A08-914F-AE8D-19A7610C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12379B4-A1B1-B84F-8BD4-AB7890A6EC75}"/>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sz="3700"/>
              <a:t>Software design and implementation</a:t>
            </a:r>
            <a:endParaRPr lang="en-GB" sz="4100"/>
          </a:p>
        </p:txBody>
      </p:sp>
      <p:sp>
        <p:nvSpPr>
          <p:cNvPr id="45058" name="Rectangle 3">
            <a:extLst>
              <a:ext uri="{FF2B5EF4-FFF2-40B4-BE49-F238E27FC236}">
                <a16:creationId xmlns:a16="http://schemas.microsoft.com/office/drawing/2014/main" id="{2DB240BF-1415-7A41-BFB4-1E8FB3C4CACA}"/>
              </a:ext>
            </a:extLst>
          </p:cNvPr>
          <p:cNvSpPr>
            <a:spLocks noGrp="1"/>
          </p:cNvSpPr>
          <p:nvPr>
            <p:ph type="body" idx="1"/>
          </p:nvPr>
        </p:nvSpPr>
        <p:spPr/>
        <p:txBody>
          <a:bodyPr/>
          <a:lstStyle/>
          <a:p>
            <a:pPr eaLnBrk="1" hangingPunct="1">
              <a:lnSpc>
                <a:spcPct val="90000"/>
              </a:lnSpc>
            </a:pPr>
            <a:r>
              <a:rPr lang="en-GB" altLang="en-US" sz="2800"/>
              <a:t>The process of converting the system specification into an executable system.</a:t>
            </a:r>
          </a:p>
          <a:p>
            <a:pPr eaLnBrk="1" hangingPunct="1">
              <a:lnSpc>
                <a:spcPct val="90000"/>
              </a:lnSpc>
            </a:pPr>
            <a:endParaRPr lang="en-GB" altLang="en-US" sz="2800"/>
          </a:p>
          <a:p>
            <a:pPr eaLnBrk="1" hangingPunct="1">
              <a:lnSpc>
                <a:spcPct val="90000"/>
              </a:lnSpc>
            </a:pPr>
            <a:r>
              <a:rPr lang="en-GB" altLang="en-US" sz="2800"/>
              <a:t>Software design</a:t>
            </a:r>
          </a:p>
          <a:p>
            <a:pPr lvl="1" eaLnBrk="1" hangingPunct="1">
              <a:lnSpc>
                <a:spcPct val="90000"/>
              </a:lnSpc>
            </a:pPr>
            <a:r>
              <a:rPr lang="en-GB" altLang="en-US" sz="2400"/>
              <a:t>Design a software structure that realises the specification;</a:t>
            </a:r>
          </a:p>
          <a:p>
            <a:pPr eaLnBrk="1" hangingPunct="1">
              <a:lnSpc>
                <a:spcPct val="90000"/>
              </a:lnSpc>
            </a:pPr>
            <a:endParaRPr lang="en-GB" altLang="en-US" sz="2800"/>
          </a:p>
          <a:p>
            <a:pPr eaLnBrk="1" hangingPunct="1">
              <a:lnSpc>
                <a:spcPct val="90000"/>
              </a:lnSpc>
            </a:pPr>
            <a:r>
              <a:rPr lang="en-GB" altLang="en-US" sz="2800"/>
              <a:t>Implementation</a:t>
            </a:r>
          </a:p>
          <a:p>
            <a:pPr lvl="1" eaLnBrk="1" hangingPunct="1">
              <a:lnSpc>
                <a:spcPct val="90000"/>
              </a:lnSpc>
            </a:pPr>
            <a:r>
              <a:rPr lang="en-GB" altLang="en-US" sz="2400"/>
              <a:t>Translate this structure into an executable program;</a:t>
            </a:r>
          </a:p>
          <a:p>
            <a:pPr eaLnBrk="1" hangingPunct="1">
              <a:lnSpc>
                <a:spcPct val="90000"/>
              </a:lnSpc>
            </a:pPr>
            <a:endParaRPr lang="en-GB" altLang="en-US" sz="2800"/>
          </a:p>
          <a:p>
            <a:pPr eaLnBrk="1" hangingPunct="1">
              <a:lnSpc>
                <a:spcPct val="90000"/>
              </a:lnSpc>
            </a:pPr>
            <a:r>
              <a:rPr lang="en-GB" altLang="en-US" sz="2800"/>
              <a:t>The activities of design and implementation are closely related and may be inter-leaved.</a:t>
            </a:r>
          </a:p>
        </p:txBody>
      </p:sp>
      <p:sp>
        <p:nvSpPr>
          <p:cNvPr id="45059" name="Slide Number Placeholder 3">
            <a:extLst>
              <a:ext uri="{FF2B5EF4-FFF2-40B4-BE49-F238E27FC236}">
                <a16:creationId xmlns:a16="http://schemas.microsoft.com/office/drawing/2014/main" id="{D008D923-2217-5B4C-AE83-B1782E77B7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8625FEA8-EE0B-1445-BD68-E7A01B75B7B7}" type="slidenum">
              <a:rPr lang="en-US" altLang="en-US" sz="1200">
                <a:solidFill>
                  <a:srgbClr val="3F3F3F"/>
                </a:solidFill>
                <a:latin typeface="Arial" panose="020B0604020202020204" pitchFamily="34" charset="0"/>
              </a:rPr>
              <a:pPr>
                <a:buClrTx/>
                <a:buSzTx/>
                <a:buFontTx/>
                <a:buNone/>
              </a:pPr>
              <a:t>27</a:t>
            </a:fld>
            <a:endParaRPr lang="en-US" altLang="en-US" sz="1200">
              <a:solidFill>
                <a:srgbClr val="3F3F3F"/>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F27B1D9-F78D-2F47-8A14-9CC42561537B}"/>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Design process activities</a:t>
            </a:r>
          </a:p>
        </p:txBody>
      </p:sp>
      <p:sp>
        <p:nvSpPr>
          <p:cNvPr id="34819" name="Rectangle 3">
            <a:extLst>
              <a:ext uri="{FF2B5EF4-FFF2-40B4-BE49-F238E27FC236}">
                <a16:creationId xmlns:a16="http://schemas.microsoft.com/office/drawing/2014/main" id="{00CCB2A4-FDC0-6849-A910-FE69B3065E48}"/>
              </a:ext>
            </a:extLst>
          </p:cNvPr>
          <p:cNvSpPr>
            <a:spLocks noGrp="1"/>
          </p:cNvSpPr>
          <p:nvPr>
            <p:ph type="body" idx="1"/>
          </p:nvPr>
        </p:nvSpPr>
        <p:spPr/>
        <p:txBody>
          <a:bodyPr>
            <a:normAutofit fontScale="55000" lnSpcReduction="20000"/>
          </a:bodyPr>
          <a:lstStyle/>
          <a:p>
            <a:pPr eaLnBrk="1" hangingPunct="1">
              <a:buFont typeface="Wingdings 2" pitchFamily="18" charset="2"/>
              <a:buChar char=""/>
              <a:defRPr/>
            </a:pPr>
            <a:r>
              <a:rPr lang="en-GB" dirty="0"/>
              <a:t>Architectural design </a:t>
            </a:r>
          </a:p>
          <a:p>
            <a:pPr lvl="1" eaLnBrk="1" hangingPunct="1">
              <a:defRPr/>
            </a:pPr>
            <a:r>
              <a:rPr lang="en-GB" dirty="0"/>
              <a:t>Designing </a:t>
            </a:r>
            <a:r>
              <a:rPr lang="en-GB" b="1" dirty="0"/>
              <a:t>Subsystems</a:t>
            </a:r>
            <a:r>
              <a:rPr lang="en-GB" dirty="0"/>
              <a:t> which making up the system and their relationship</a:t>
            </a:r>
          </a:p>
          <a:p>
            <a:pPr lvl="1" eaLnBrk="1" hangingPunct="1">
              <a:defRPr/>
            </a:pPr>
            <a:endParaRPr lang="en-GB" dirty="0"/>
          </a:p>
          <a:p>
            <a:pPr eaLnBrk="1" hangingPunct="1">
              <a:buFont typeface="Wingdings 2" pitchFamily="18" charset="2"/>
              <a:buChar char=""/>
              <a:defRPr/>
            </a:pPr>
            <a:r>
              <a:rPr lang="en-GB" dirty="0"/>
              <a:t>Abstract specification</a:t>
            </a:r>
          </a:p>
          <a:p>
            <a:pPr lvl="1" eaLnBrk="1" hangingPunct="1">
              <a:defRPr/>
            </a:pPr>
            <a:r>
              <a:rPr lang="en-GB" dirty="0"/>
              <a:t>Abstract specification of the services that each subsystem provide</a:t>
            </a:r>
          </a:p>
          <a:p>
            <a:pPr lvl="1" eaLnBrk="1" hangingPunct="1">
              <a:defRPr/>
            </a:pPr>
            <a:endParaRPr lang="en-GB" dirty="0"/>
          </a:p>
          <a:p>
            <a:pPr eaLnBrk="1" hangingPunct="1">
              <a:buFont typeface="Wingdings 2" pitchFamily="18" charset="2"/>
              <a:buChar char=""/>
              <a:defRPr/>
            </a:pPr>
            <a:r>
              <a:rPr lang="en-GB" dirty="0"/>
              <a:t>Interface design</a:t>
            </a:r>
          </a:p>
          <a:p>
            <a:pPr lvl="1" eaLnBrk="1" hangingPunct="1">
              <a:defRPr/>
            </a:pPr>
            <a:r>
              <a:rPr lang="en-GB" dirty="0"/>
              <a:t>Designing Interface of each subsystem which connects it to other subsystems (provide / consume)</a:t>
            </a:r>
          </a:p>
          <a:p>
            <a:pPr lvl="1" eaLnBrk="1" hangingPunct="1">
              <a:defRPr/>
            </a:pPr>
            <a:endParaRPr lang="en-GB" dirty="0"/>
          </a:p>
          <a:p>
            <a:pPr eaLnBrk="1" hangingPunct="1">
              <a:buFont typeface="Wingdings 2" pitchFamily="18" charset="2"/>
              <a:buChar char=""/>
              <a:defRPr/>
            </a:pPr>
            <a:r>
              <a:rPr lang="en-GB" dirty="0"/>
              <a:t>Component design</a:t>
            </a:r>
          </a:p>
          <a:p>
            <a:pPr lvl="1" eaLnBrk="1" hangingPunct="1">
              <a:defRPr/>
            </a:pPr>
            <a:r>
              <a:rPr lang="en-GB" dirty="0"/>
              <a:t>Allocating Services to components and designing the interfaces of these components</a:t>
            </a:r>
          </a:p>
          <a:p>
            <a:pPr lvl="1" eaLnBrk="1" hangingPunct="1">
              <a:defRPr/>
            </a:pPr>
            <a:endParaRPr lang="en-GB" dirty="0"/>
          </a:p>
          <a:p>
            <a:pPr eaLnBrk="1" hangingPunct="1">
              <a:buFont typeface="Wingdings 2" pitchFamily="18" charset="2"/>
              <a:buChar char=""/>
              <a:defRPr/>
            </a:pPr>
            <a:r>
              <a:rPr lang="en-GB" dirty="0"/>
              <a:t>Database design</a:t>
            </a:r>
          </a:p>
          <a:p>
            <a:pPr lvl="1" eaLnBrk="1" hangingPunct="1">
              <a:defRPr/>
            </a:pPr>
            <a:r>
              <a:rPr lang="en-GB" dirty="0"/>
              <a:t>Designing Data structures used in the implementation of the system </a:t>
            </a:r>
          </a:p>
          <a:p>
            <a:pPr lvl="1" eaLnBrk="1" hangingPunct="1">
              <a:defRPr/>
            </a:pPr>
            <a:endParaRPr lang="en-GB" dirty="0"/>
          </a:p>
          <a:p>
            <a:pPr eaLnBrk="1" hangingPunct="1">
              <a:buFont typeface="Wingdings 2" pitchFamily="18" charset="2"/>
              <a:buChar char=""/>
              <a:defRPr/>
            </a:pPr>
            <a:r>
              <a:rPr lang="en-GB" dirty="0"/>
              <a:t>Algorithm design</a:t>
            </a:r>
          </a:p>
          <a:p>
            <a:pPr lvl="1" eaLnBrk="1" hangingPunct="1">
              <a:defRPr/>
            </a:pPr>
            <a:r>
              <a:rPr lang="en-GB" dirty="0"/>
              <a:t>Designing Algorithms used to provide services </a:t>
            </a:r>
          </a:p>
        </p:txBody>
      </p:sp>
      <p:sp>
        <p:nvSpPr>
          <p:cNvPr id="46083" name="Slide Number Placeholder 3">
            <a:extLst>
              <a:ext uri="{FF2B5EF4-FFF2-40B4-BE49-F238E27FC236}">
                <a16:creationId xmlns:a16="http://schemas.microsoft.com/office/drawing/2014/main" id="{C177FE8A-3A6E-7B4E-9FBB-454060A921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15F877FA-542A-7545-BA69-C3CF2245D1DC}" type="slidenum">
              <a:rPr lang="en-US" altLang="en-US" sz="1200">
                <a:solidFill>
                  <a:srgbClr val="3F3F3F"/>
                </a:solidFill>
                <a:latin typeface="Arial" panose="020B0604020202020204" pitchFamily="34" charset="0"/>
              </a:rPr>
              <a:pPr>
                <a:buClrTx/>
                <a:buSzTx/>
                <a:buFontTx/>
                <a:buNone/>
              </a:pPr>
              <a:t>28</a:t>
            </a:fld>
            <a:endParaRPr lang="en-US" altLang="en-US" sz="1200" dirty="0">
              <a:solidFill>
                <a:srgbClr val="3F3F3F"/>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0F71DA1-243C-A54E-9EDC-2529ADDEB9B7}"/>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The software design process</a:t>
            </a:r>
          </a:p>
        </p:txBody>
      </p:sp>
      <p:sp>
        <p:nvSpPr>
          <p:cNvPr id="47108" name="Slide Number Placeholder 4">
            <a:extLst>
              <a:ext uri="{FF2B5EF4-FFF2-40B4-BE49-F238E27FC236}">
                <a16:creationId xmlns:a16="http://schemas.microsoft.com/office/drawing/2014/main" id="{35391A4A-6E37-EC4D-A2E7-8A43F84B08F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425AA94F-FD11-C340-BF8E-9867059B42AA}" type="slidenum">
              <a:rPr lang="en-US" altLang="en-US" sz="1200">
                <a:solidFill>
                  <a:srgbClr val="3F3F3F"/>
                </a:solidFill>
                <a:latin typeface="Arial" panose="020B0604020202020204" pitchFamily="34" charset="0"/>
              </a:rPr>
              <a:pPr>
                <a:buClrTx/>
                <a:buSzTx/>
                <a:buFontTx/>
                <a:buNone/>
              </a:pPr>
              <a:t>29</a:t>
            </a:fld>
            <a:endParaRPr lang="en-US" altLang="en-US" sz="1200">
              <a:solidFill>
                <a:srgbClr val="3F3F3F"/>
              </a:solidFill>
              <a:latin typeface="Arial" panose="020B0604020202020204" pitchFamily="34" charset="0"/>
            </a:endParaRPr>
          </a:p>
        </p:txBody>
      </p:sp>
      <p:pic>
        <p:nvPicPr>
          <p:cNvPr id="6" name="Picture 5" descr="2.5 Design-process.eps">
            <a:extLst>
              <a:ext uri="{FF2B5EF4-FFF2-40B4-BE49-F238E27FC236}">
                <a16:creationId xmlns:a16="http://schemas.microsoft.com/office/drawing/2014/main" id="{164A546F-72FF-D144-89B0-016E09F48CB2}"/>
              </a:ext>
            </a:extLst>
          </p:cNvPr>
          <p:cNvPicPr>
            <a:picLocks noChangeAspect="1"/>
          </p:cNvPicPr>
          <p:nvPr/>
        </p:nvPicPr>
        <p:blipFill>
          <a:blip r:embed="rId2"/>
          <a:stretch>
            <a:fillRect/>
          </a:stretch>
        </p:blipFill>
        <p:spPr>
          <a:xfrm>
            <a:off x="1314243" y="1638390"/>
            <a:ext cx="6211739" cy="4638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1F42A63-8FA5-5341-8896-1E59D4910720}"/>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Topics covered</a:t>
            </a:r>
          </a:p>
        </p:txBody>
      </p:sp>
      <p:sp>
        <p:nvSpPr>
          <p:cNvPr id="16386" name="Rectangle 3">
            <a:extLst>
              <a:ext uri="{FF2B5EF4-FFF2-40B4-BE49-F238E27FC236}">
                <a16:creationId xmlns:a16="http://schemas.microsoft.com/office/drawing/2014/main" id="{6DDBD516-8614-9347-B850-409C35CF8E81}"/>
              </a:ext>
            </a:extLst>
          </p:cNvPr>
          <p:cNvSpPr>
            <a:spLocks noGrp="1"/>
          </p:cNvSpPr>
          <p:nvPr>
            <p:ph type="body" idx="1"/>
          </p:nvPr>
        </p:nvSpPr>
        <p:spPr>
          <a:noFill/>
        </p:spPr>
        <p:txBody>
          <a:bodyPr lIns="90840" tIns="44623" rIns="90840" bIns="44623"/>
          <a:lstStyle/>
          <a:p>
            <a:pPr eaLnBrk="1" hangingPunct="1"/>
            <a:r>
              <a:rPr lang="en-GB" altLang="en-US"/>
              <a:t>Software process models</a:t>
            </a:r>
          </a:p>
          <a:p>
            <a:pPr eaLnBrk="1" hangingPunct="1"/>
            <a:r>
              <a:rPr lang="en-GB" altLang="en-US"/>
              <a:t>Process iteration</a:t>
            </a:r>
          </a:p>
          <a:p>
            <a:pPr eaLnBrk="1" hangingPunct="1"/>
            <a:r>
              <a:rPr lang="en-GB" altLang="en-US"/>
              <a:t>Process activities</a:t>
            </a:r>
          </a:p>
        </p:txBody>
      </p:sp>
      <p:sp>
        <p:nvSpPr>
          <p:cNvPr id="16387" name="Slide Number Placeholder 3">
            <a:extLst>
              <a:ext uri="{FF2B5EF4-FFF2-40B4-BE49-F238E27FC236}">
                <a16:creationId xmlns:a16="http://schemas.microsoft.com/office/drawing/2014/main" id="{3B16C6CC-DD76-9446-B905-CDCE94E1DD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ED5A4870-2D31-A941-81E5-52FAAA003932}" type="slidenum">
              <a:rPr lang="en-US" altLang="en-US" sz="1200">
                <a:solidFill>
                  <a:srgbClr val="3F3F3F"/>
                </a:solidFill>
                <a:latin typeface="Arial" panose="020B0604020202020204" pitchFamily="34" charset="0"/>
              </a:rPr>
              <a:pPr>
                <a:buClrTx/>
                <a:buSzTx/>
                <a:buFontTx/>
                <a:buNone/>
              </a:pPr>
              <a:t>3</a:t>
            </a:fld>
            <a:endParaRPr lang="en-US" altLang="en-US" sz="1200">
              <a:solidFill>
                <a:srgbClr val="3F3F3F"/>
              </a:solidFill>
              <a:latin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184B8EDF-986E-0148-8269-7A865B807F19}"/>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Structured methods</a:t>
            </a:r>
          </a:p>
        </p:txBody>
      </p:sp>
      <p:sp>
        <p:nvSpPr>
          <p:cNvPr id="48130" name="Rectangle 3">
            <a:extLst>
              <a:ext uri="{FF2B5EF4-FFF2-40B4-BE49-F238E27FC236}">
                <a16:creationId xmlns:a16="http://schemas.microsoft.com/office/drawing/2014/main" id="{D064AB0C-EA6C-7B45-B53B-2A78611203EA}"/>
              </a:ext>
            </a:extLst>
          </p:cNvPr>
          <p:cNvSpPr>
            <a:spLocks noGrp="1"/>
          </p:cNvSpPr>
          <p:nvPr>
            <p:ph type="body" idx="1"/>
          </p:nvPr>
        </p:nvSpPr>
        <p:spPr/>
        <p:txBody>
          <a:bodyPr/>
          <a:lstStyle/>
          <a:p>
            <a:pPr eaLnBrk="1" hangingPunct="1">
              <a:lnSpc>
                <a:spcPct val="80000"/>
              </a:lnSpc>
            </a:pPr>
            <a:r>
              <a:rPr lang="en-GB" altLang="en-US" sz="2800"/>
              <a:t>Systematic approaches to developing a software design.</a:t>
            </a:r>
          </a:p>
          <a:p>
            <a:pPr eaLnBrk="1" hangingPunct="1">
              <a:lnSpc>
                <a:spcPct val="80000"/>
              </a:lnSpc>
            </a:pPr>
            <a:endParaRPr lang="en-GB" altLang="en-US" sz="2800"/>
          </a:p>
          <a:p>
            <a:pPr eaLnBrk="1" hangingPunct="1">
              <a:lnSpc>
                <a:spcPct val="80000"/>
              </a:lnSpc>
            </a:pPr>
            <a:r>
              <a:rPr lang="en-GB" altLang="en-US" sz="2800"/>
              <a:t>The design is usually documented as a set of graphical models.</a:t>
            </a:r>
          </a:p>
          <a:p>
            <a:pPr eaLnBrk="1" hangingPunct="1">
              <a:lnSpc>
                <a:spcPct val="80000"/>
              </a:lnSpc>
            </a:pPr>
            <a:endParaRPr lang="en-GB" altLang="en-US" sz="2800"/>
          </a:p>
          <a:p>
            <a:pPr eaLnBrk="1" hangingPunct="1">
              <a:lnSpc>
                <a:spcPct val="80000"/>
              </a:lnSpc>
            </a:pPr>
            <a:r>
              <a:rPr lang="en-GB" altLang="en-US" sz="2800"/>
              <a:t>Possible models</a:t>
            </a:r>
          </a:p>
          <a:p>
            <a:pPr lvl="1" eaLnBrk="1" hangingPunct="1">
              <a:lnSpc>
                <a:spcPct val="80000"/>
              </a:lnSpc>
            </a:pPr>
            <a:r>
              <a:rPr lang="en-GB" altLang="en-US" sz="2400"/>
              <a:t>Object model;</a:t>
            </a:r>
          </a:p>
          <a:p>
            <a:pPr lvl="1" eaLnBrk="1" hangingPunct="1">
              <a:lnSpc>
                <a:spcPct val="80000"/>
              </a:lnSpc>
            </a:pPr>
            <a:r>
              <a:rPr lang="en-GB" altLang="en-US" sz="2400"/>
              <a:t>Sequence model;</a:t>
            </a:r>
          </a:p>
          <a:p>
            <a:pPr lvl="1" eaLnBrk="1" hangingPunct="1">
              <a:lnSpc>
                <a:spcPct val="80000"/>
              </a:lnSpc>
            </a:pPr>
            <a:r>
              <a:rPr lang="en-GB" altLang="en-US" sz="2400"/>
              <a:t>State transition model;</a:t>
            </a:r>
          </a:p>
          <a:p>
            <a:pPr lvl="1" eaLnBrk="1" hangingPunct="1">
              <a:lnSpc>
                <a:spcPct val="80000"/>
              </a:lnSpc>
            </a:pPr>
            <a:r>
              <a:rPr lang="en-GB" altLang="en-US" sz="2400"/>
              <a:t>Structural model;</a:t>
            </a:r>
          </a:p>
          <a:p>
            <a:pPr lvl="1" eaLnBrk="1" hangingPunct="1">
              <a:lnSpc>
                <a:spcPct val="80000"/>
              </a:lnSpc>
            </a:pPr>
            <a:r>
              <a:rPr lang="en-GB" altLang="en-US" sz="2400"/>
              <a:t>Data-flow model.</a:t>
            </a:r>
          </a:p>
        </p:txBody>
      </p:sp>
      <p:sp>
        <p:nvSpPr>
          <p:cNvPr id="48131" name="Slide Number Placeholder 3">
            <a:extLst>
              <a:ext uri="{FF2B5EF4-FFF2-40B4-BE49-F238E27FC236}">
                <a16:creationId xmlns:a16="http://schemas.microsoft.com/office/drawing/2014/main" id="{0E18262C-8ACA-3241-88F7-A4A9A3E751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387D5289-4650-7F45-A533-8B718D2BB958}" type="slidenum">
              <a:rPr lang="en-US" altLang="en-US" sz="1200">
                <a:solidFill>
                  <a:srgbClr val="3F3F3F"/>
                </a:solidFill>
                <a:latin typeface="Arial" panose="020B0604020202020204" pitchFamily="34" charset="0"/>
              </a:rPr>
              <a:pPr>
                <a:buClrTx/>
                <a:buSzTx/>
                <a:buFontTx/>
                <a:buNone/>
              </a:pPr>
              <a:t>30</a:t>
            </a:fld>
            <a:endParaRPr lang="en-US" altLang="en-US" sz="1200">
              <a:solidFill>
                <a:srgbClr val="3F3F3F"/>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5DD5C5B-51A1-9F42-9D88-C443B8C57AAE}"/>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Programming and debugging</a:t>
            </a:r>
          </a:p>
        </p:txBody>
      </p:sp>
      <p:sp>
        <p:nvSpPr>
          <p:cNvPr id="49154" name="Rectangle 3">
            <a:extLst>
              <a:ext uri="{FF2B5EF4-FFF2-40B4-BE49-F238E27FC236}">
                <a16:creationId xmlns:a16="http://schemas.microsoft.com/office/drawing/2014/main" id="{53E1EC74-A68A-404D-AFAF-C664C4F0ED1E}"/>
              </a:ext>
            </a:extLst>
          </p:cNvPr>
          <p:cNvSpPr>
            <a:spLocks noGrp="1"/>
          </p:cNvSpPr>
          <p:nvPr>
            <p:ph type="body" idx="1"/>
          </p:nvPr>
        </p:nvSpPr>
        <p:spPr/>
        <p:txBody>
          <a:bodyPr/>
          <a:lstStyle/>
          <a:p>
            <a:pPr eaLnBrk="1" hangingPunct="1"/>
            <a:r>
              <a:rPr lang="en-GB" altLang="en-US"/>
              <a:t>Translating a design into a program and removing errors from that program.</a:t>
            </a:r>
          </a:p>
          <a:p>
            <a:pPr eaLnBrk="1" hangingPunct="1"/>
            <a:endParaRPr lang="en-GB" altLang="en-US"/>
          </a:p>
          <a:p>
            <a:pPr eaLnBrk="1" hangingPunct="1"/>
            <a:endParaRPr lang="en-GB" altLang="en-US"/>
          </a:p>
          <a:p>
            <a:pPr eaLnBrk="1" hangingPunct="1"/>
            <a:r>
              <a:rPr lang="en-GB" altLang="en-US"/>
              <a:t>Programmers carry out some program testing to discover faults in the program and remove these faults in the debugging process.</a:t>
            </a:r>
          </a:p>
        </p:txBody>
      </p:sp>
      <p:sp>
        <p:nvSpPr>
          <p:cNvPr id="49155" name="Slide Number Placeholder 3">
            <a:extLst>
              <a:ext uri="{FF2B5EF4-FFF2-40B4-BE49-F238E27FC236}">
                <a16:creationId xmlns:a16="http://schemas.microsoft.com/office/drawing/2014/main" id="{20749AB2-3E01-4F4C-BBF4-5048A5F4E4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D8BAD394-D8AB-FA48-A49F-D8D51FC2F738}" type="slidenum">
              <a:rPr lang="en-US" altLang="en-US" sz="1200">
                <a:solidFill>
                  <a:srgbClr val="3F3F3F"/>
                </a:solidFill>
                <a:latin typeface="Arial" panose="020B0604020202020204" pitchFamily="34" charset="0"/>
              </a:rPr>
              <a:pPr>
                <a:buClrTx/>
                <a:buSzTx/>
                <a:buFontTx/>
                <a:buNone/>
              </a:pPr>
              <a:t>31</a:t>
            </a:fld>
            <a:endParaRPr lang="en-US" altLang="en-US" sz="1200">
              <a:solidFill>
                <a:srgbClr val="3F3F3F"/>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B0FA64D-95DD-B847-B2BC-2CD5AE17A3BF}"/>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Software validation</a:t>
            </a:r>
          </a:p>
        </p:txBody>
      </p:sp>
      <p:sp>
        <p:nvSpPr>
          <p:cNvPr id="39939" name="Rectangle 3">
            <a:extLst>
              <a:ext uri="{FF2B5EF4-FFF2-40B4-BE49-F238E27FC236}">
                <a16:creationId xmlns:a16="http://schemas.microsoft.com/office/drawing/2014/main" id="{4A5194A3-FC7B-E249-B530-D20586A38703}"/>
              </a:ext>
            </a:extLst>
          </p:cNvPr>
          <p:cNvSpPr>
            <a:spLocks noGrp="1"/>
          </p:cNvSpPr>
          <p:nvPr>
            <p:ph type="body" idx="1"/>
          </p:nvPr>
        </p:nvSpPr>
        <p:spPr/>
        <p:txBody>
          <a:bodyPr/>
          <a:lstStyle/>
          <a:p>
            <a:pPr eaLnBrk="1" hangingPunct="1">
              <a:lnSpc>
                <a:spcPct val="90000"/>
              </a:lnSpc>
            </a:pPr>
            <a:r>
              <a:rPr lang="en-GB" altLang="en-US" sz="2400">
                <a:solidFill>
                  <a:srgbClr val="0000FF"/>
                </a:solidFill>
              </a:rPr>
              <a:t>Verification </a:t>
            </a:r>
            <a:r>
              <a:rPr lang="en-GB" altLang="en-US" sz="2400"/>
              <a:t>and </a:t>
            </a:r>
            <a:r>
              <a:rPr lang="en-GB" altLang="en-US" sz="2400">
                <a:solidFill>
                  <a:srgbClr val="0000FF"/>
                </a:solidFill>
              </a:rPr>
              <a:t>Validation</a:t>
            </a:r>
            <a:r>
              <a:rPr lang="en-GB" altLang="en-US" sz="2400"/>
              <a:t> (V &amp; V) is intended to show that a system conforms to its specification and meets the requirements of the system customer.</a:t>
            </a:r>
          </a:p>
          <a:p>
            <a:pPr lvl="1" eaLnBrk="1" hangingPunct="1">
              <a:lnSpc>
                <a:spcPct val="90000"/>
              </a:lnSpc>
            </a:pPr>
            <a:r>
              <a:rPr lang="en-GB" altLang="en-US" sz="2000"/>
              <a:t>Verification</a:t>
            </a:r>
          </a:p>
          <a:p>
            <a:pPr lvl="2" eaLnBrk="1" hangingPunct="1">
              <a:lnSpc>
                <a:spcPct val="90000"/>
              </a:lnSpc>
            </a:pPr>
            <a:r>
              <a:rPr lang="en-GB" altLang="en-US" sz="1800"/>
              <a:t>Are we building the product right?</a:t>
            </a:r>
          </a:p>
          <a:p>
            <a:pPr lvl="1" eaLnBrk="1" hangingPunct="1">
              <a:lnSpc>
                <a:spcPct val="90000"/>
              </a:lnSpc>
            </a:pPr>
            <a:r>
              <a:rPr lang="en-GB" altLang="en-US" sz="2000"/>
              <a:t>Validation</a:t>
            </a:r>
          </a:p>
          <a:p>
            <a:pPr lvl="2" eaLnBrk="1" hangingPunct="1">
              <a:lnSpc>
                <a:spcPct val="90000"/>
              </a:lnSpc>
            </a:pPr>
            <a:r>
              <a:rPr lang="en-GB" altLang="en-US" sz="1800"/>
              <a:t>Are we building the right product?</a:t>
            </a:r>
          </a:p>
          <a:p>
            <a:pPr lvl="2" eaLnBrk="1" hangingPunct="1">
              <a:lnSpc>
                <a:spcPct val="90000"/>
              </a:lnSpc>
            </a:pPr>
            <a:endParaRPr lang="en-GB" altLang="en-US" sz="1800"/>
          </a:p>
          <a:p>
            <a:pPr eaLnBrk="1" hangingPunct="1">
              <a:lnSpc>
                <a:spcPct val="90000"/>
              </a:lnSpc>
            </a:pPr>
            <a:r>
              <a:rPr lang="en-GB" altLang="en-US" sz="2400"/>
              <a:t>Involves checking and </a:t>
            </a:r>
            <a:r>
              <a:rPr lang="en-GB" altLang="en-US" sz="2400">
                <a:solidFill>
                  <a:srgbClr val="0000FF"/>
                </a:solidFill>
              </a:rPr>
              <a:t>review processes </a:t>
            </a:r>
            <a:r>
              <a:rPr lang="en-GB" altLang="en-US" sz="2400"/>
              <a:t>and </a:t>
            </a:r>
            <a:r>
              <a:rPr lang="en-GB" altLang="en-US" sz="2400">
                <a:solidFill>
                  <a:srgbClr val="0000FF"/>
                </a:solidFill>
              </a:rPr>
              <a:t>system testing</a:t>
            </a:r>
            <a:r>
              <a:rPr lang="en-GB" altLang="en-US" sz="2400"/>
              <a:t>.</a:t>
            </a:r>
          </a:p>
          <a:p>
            <a:pPr lvl="1" eaLnBrk="1" hangingPunct="1">
              <a:lnSpc>
                <a:spcPct val="90000"/>
              </a:lnSpc>
            </a:pPr>
            <a:r>
              <a:rPr lang="en-GB" altLang="en-US" sz="2000">
                <a:solidFill>
                  <a:srgbClr val="0000FF"/>
                </a:solidFill>
              </a:rPr>
              <a:t>System testing </a:t>
            </a:r>
            <a:r>
              <a:rPr lang="en-GB" altLang="en-US" sz="2000"/>
              <a:t>involves executing the system with test cases that are derived from the specification of the real data to be processed by the system.</a:t>
            </a:r>
          </a:p>
        </p:txBody>
      </p:sp>
      <p:sp>
        <p:nvSpPr>
          <p:cNvPr id="51203" name="Slide Number Placeholder 3">
            <a:extLst>
              <a:ext uri="{FF2B5EF4-FFF2-40B4-BE49-F238E27FC236}">
                <a16:creationId xmlns:a16="http://schemas.microsoft.com/office/drawing/2014/main" id="{B8000224-FFF9-164A-9D7C-6EA5E627C2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E78D8EB7-F42F-BA49-98B9-AB9F0190821C}" type="slidenum">
              <a:rPr lang="en-US" altLang="en-US" sz="1200">
                <a:solidFill>
                  <a:srgbClr val="3F3F3F"/>
                </a:solidFill>
                <a:latin typeface="Arial" panose="020B0604020202020204" pitchFamily="34" charset="0"/>
              </a:rPr>
              <a:pPr>
                <a:buClrTx/>
                <a:buSzTx/>
                <a:buFontTx/>
                <a:buNone/>
              </a:pPr>
              <a:t>32</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7" dur="500"/>
                                        <p:tgtEl>
                                          <p:spTgt spid="39939">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10"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F8A4262F-6C4C-1745-BCE5-150FD951F943}"/>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The testing process</a:t>
            </a:r>
          </a:p>
        </p:txBody>
      </p:sp>
      <p:sp>
        <p:nvSpPr>
          <p:cNvPr id="53253" name="Slide Number Placeholder 5">
            <a:extLst>
              <a:ext uri="{FF2B5EF4-FFF2-40B4-BE49-F238E27FC236}">
                <a16:creationId xmlns:a16="http://schemas.microsoft.com/office/drawing/2014/main" id="{483900B0-0491-3348-8A65-633717F660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9DB38559-8841-F046-A646-69A55F3DB515}" type="slidenum">
              <a:rPr lang="en-US" altLang="en-US" sz="1200">
                <a:solidFill>
                  <a:srgbClr val="3F3F3F"/>
                </a:solidFill>
                <a:latin typeface="Arial" panose="020B0604020202020204" pitchFamily="34" charset="0"/>
              </a:rPr>
              <a:pPr>
                <a:buClrTx/>
                <a:buSzTx/>
                <a:buFontTx/>
                <a:buNone/>
              </a:pPr>
              <a:t>33</a:t>
            </a:fld>
            <a:endParaRPr lang="en-US" altLang="en-US" sz="1200">
              <a:solidFill>
                <a:srgbClr val="3F3F3F"/>
              </a:solidFill>
              <a:latin typeface="Arial" panose="020B0604020202020204" pitchFamily="34" charset="0"/>
            </a:endParaRPr>
          </a:p>
        </p:txBody>
      </p:sp>
      <p:pic>
        <p:nvPicPr>
          <p:cNvPr id="7" name="Picture 6" descr="2.6 Testing-process.eps">
            <a:extLst>
              <a:ext uri="{FF2B5EF4-FFF2-40B4-BE49-F238E27FC236}">
                <a16:creationId xmlns:a16="http://schemas.microsoft.com/office/drawing/2014/main" id="{F6FE88A2-BBF0-1F48-8E06-5B28830AF60F}"/>
              </a:ext>
            </a:extLst>
          </p:cNvPr>
          <p:cNvPicPr>
            <a:picLocks noChangeAspect="1"/>
          </p:cNvPicPr>
          <p:nvPr/>
        </p:nvPicPr>
        <p:blipFill>
          <a:blip r:embed="rId2"/>
          <a:stretch>
            <a:fillRect/>
          </a:stretch>
        </p:blipFill>
        <p:spPr>
          <a:xfrm>
            <a:off x="1486409" y="2829344"/>
            <a:ext cx="6277535" cy="170704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C68E240-8615-BC4B-BB4B-5EB502589835}"/>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Testing stages</a:t>
            </a:r>
          </a:p>
        </p:txBody>
      </p:sp>
      <p:sp>
        <p:nvSpPr>
          <p:cNvPr id="54274" name="Rectangle 3">
            <a:extLst>
              <a:ext uri="{FF2B5EF4-FFF2-40B4-BE49-F238E27FC236}">
                <a16:creationId xmlns:a16="http://schemas.microsoft.com/office/drawing/2014/main" id="{2F5B331D-B49D-6446-910A-EF5029121E8C}"/>
              </a:ext>
            </a:extLst>
          </p:cNvPr>
          <p:cNvSpPr>
            <a:spLocks noGrp="1"/>
          </p:cNvSpPr>
          <p:nvPr>
            <p:ph type="body" idx="1"/>
          </p:nvPr>
        </p:nvSpPr>
        <p:spPr>
          <a:xfrm>
            <a:off x="688975" y="1530350"/>
            <a:ext cx="7804150" cy="5022850"/>
          </a:xfrm>
        </p:spPr>
        <p:txBody>
          <a:bodyPr/>
          <a:lstStyle/>
          <a:p>
            <a:pPr eaLnBrk="1" hangingPunct="1">
              <a:lnSpc>
                <a:spcPct val="90000"/>
              </a:lnSpc>
            </a:pPr>
            <a:r>
              <a:rPr lang="en-GB" altLang="en-US" sz="2800"/>
              <a:t>Component or unit testing</a:t>
            </a:r>
          </a:p>
          <a:p>
            <a:pPr lvl="1" eaLnBrk="1" hangingPunct="1">
              <a:lnSpc>
                <a:spcPct val="90000"/>
              </a:lnSpc>
            </a:pPr>
            <a:r>
              <a:rPr lang="en-GB" altLang="en-US" sz="2400"/>
              <a:t>Individual components are tested independently; </a:t>
            </a:r>
          </a:p>
          <a:p>
            <a:pPr lvl="1" eaLnBrk="1" hangingPunct="1">
              <a:lnSpc>
                <a:spcPct val="90000"/>
              </a:lnSpc>
            </a:pPr>
            <a:r>
              <a:rPr lang="en-GB" altLang="en-US" sz="2400"/>
              <a:t>Components may be functions or objects or coherent groupings of these entities.</a:t>
            </a:r>
          </a:p>
          <a:p>
            <a:pPr eaLnBrk="1" hangingPunct="1">
              <a:lnSpc>
                <a:spcPct val="90000"/>
              </a:lnSpc>
            </a:pPr>
            <a:endParaRPr lang="en-GB" altLang="en-US" sz="2800"/>
          </a:p>
          <a:p>
            <a:pPr eaLnBrk="1" hangingPunct="1">
              <a:lnSpc>
                <a:spcPct val="90000"/>
              </a:lnSpc>
            </a:pPr>
            <a:r>
              <a:rPr lang="en-GB" altLang="en-US" sz="2800"/>
              <a:t>System testing</a:t>
            </a:r>
          </a:p>
          <a:p>
            <a:pPr lvl="1" eaLnBrk="1" hangingPunct="1">
              <a:lnSpc>
                <a:spcPct val="90000"/>
              </a:lnSpc>
            </a:pPr>
            <a:r>
              <a:rPr lang="en-GB" altLang="en-US" sz="2400"/>
              <a:t>Testing of the system as a whole. Testing of emergent properties is particularly important.</a:t>
            </a:r>
          </a:p>
          <a:p>
            <a:pPr eaLnBrk="1" hangingPunct="1">
              <a:lnSpc>
                <a:spcPct val="90000"/>
              </a:lnSpc>
            </a:pPr>
            <a:endParaRPr lang="en-GB" altLang="en-US" sz="2800"/>
          </a:p>
          <a:p>
            <a:pPr eaLnBrk="1" hangingPunct="1">
              <a:lnSpc>
                <a:spcPct val="90000"/>
              </a:lnSpc>
            </a:pPr>
            <a:r>
              <a:rPr lang="en-GB" altLang="en-US" sz="2800"/>
              <a:t>Acceptance testing</a:t>
            </a:r>
          </a:p>
          <a:p>
            <a:pPr lvl="1" eaLnBrk="1" hangingPunct="1">
              <a:lnSpc>
                <a:spcPct val="90000"/>
              </a:lnSpc>
            </a:pPr>
            <a:r>
              <a:rPr lang="en-GB" altLang="en-US" sz="2400"/>
              <a:t>Testing with customer data to check that the system meets the customer’s needs.</a:t>
            </a:r>
          </a:p>
        </p:txBody>
      </p:sp>
      <p:sp>
        <p:nvSpPr>
          <p:cNvPr id="54275" name="Slide Number Placeholder 3">
            <a:extLst>
              <a:ext uri="{FF2B5EF4-FFF2-40B4-BE49-F238E27FC236}">
                <a16:creationId xmlns:a16="http://schemas.microsoft.com/office/drawing/2014/main" id="{1D853767-B0D4-7449-B937-A2F0C4F001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CB421DD0-7C54-9949-986E-58788C9AE9DF}" type="slidenum">
              <a:rPr lang="en-US" altLang="en-US" sz="1200">
                <a:solidFill>
                  <a:srgbClr val="3F3F3F"/>
                </a:solidFill>
                <a:latin typeface="Arial" panose="020B0604020202020204" pitchFamily="34" charset="0"/>
              </a:rPr>
              <a:pPr>
                <a:buClrTx/>
                <a:buSzTx/>
                <a:buFontTx/>
                <a:buNone/>
              </a:pPr>
              <a:t>34</a:t>
            </a:fld>
            <a:endParaRPr lang="en-US" altLang="en-US" sz="1200">
              <a:solidFill>
                <a:srgbClr val="3F3F3F"/>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1AB9709-533D-AA42-A5FF-EF133EE2C2CD}"/>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Testing phases</a:t>
            </a:r>
          </a:p>
        </p:txBody>
      </p:sp>
      <p:sp>
        <p:nvSpPr>
          <p:cNvPr id="55300" name="Slide Number Placeholder 4">
            <a:extLst>
              <a:ext uri="{FF2B5EF4-FFF2-40B4-BE49-F238E27FC236}">
                <a16:creationId xmlns:a16="http://schemas.microsoft.com/office/drawing/2014/main" id="{ECF14FFD-9392-BD49-8419-B475DA17FA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653C8D47-66B1-2340-BDE0-CAF340F5D9EA}" type="slidenum">
              <a:rPr lang="en-US" altLang="en-US" sz="1200">
                <a:solidFill>
                  <a:srgbClr val="3F3F3F"/>
                </a:solidFill>
                <a:latin typeface="Arial" panose="020B0604020202020204" pitchFamily="34" charset="0"/>
              </a:rPr>
              <a:pPr>
                <a:buClrTx/>
                <a:buSzTx/>
                <a:buFontTx/>
                <a:buNone/>
              </a:pPr>
              <a:t>35</a:t>
            </a:fld>
            <a:endParaRPr lang="en-US" altLang="en-US" sz="1200">
              <a:solidFill>
                <a:srgbClr val="3F3F3F"/>
              </a:solidFill>
              <a:latin typeface="Arial" panose="020B0604020202020204" pitchFamily="34" charset="0"/>
            </a:endParaRPr>
          </a:p>
        </p:txBody>
      </p:sp>
      <p:pic>
        <p:nvPicPr>
          <p:cNvPr id="6" name="Picture 5" descr="2.7 Testing-phases.eps">
            <a:extLst>
              <a:ext uri="{FF2B5EF4-FFF2-40B4-BE49-F238E27FC236}">
                <a16:creationId xmlns:a16="http://schemas.microsoft.com/office/drawing/2014/main" id="{E98834A5-1163-734A-808F-B9AD7CADEDC6}"/>
              </a:ext>
            </a:extLst>
          </p:cNvPr>
          <p:cNvPicPr>
            <a:picLocks noChangeAspect="1"/>
          </p:cNvPicPr>
          <p:nvPr/>
        </p:nvPicPr>
        <p:blipFill>
          <a:blip r:embed="rId2"/>
          <a:stretch>
            <a:fillRect/>
          </a:stretch>
        </p:blipFill>
        <p:spPr>
          <a:xfrm>
            <a:off x="248957" y="2186304"/>
            <a:ext cx="8647437" cy="298801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D42712F-A205-4845-96BB-723ADC1982E2}"/>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Software evolution</a:t>
            </a:r>
          </a:p>
        </p:txBody>
      </p:sp>
      <p:sp>
        <p:nvSpPr>
          <p:cNvPr id="44035" name="Rectangle 3">
            <a:extLst>
              <a:ext uri="{FF2B5EF4-FFF2-40B4-BE49-F238E27FC236}">
                <a16:creationId xmlns:a16="http://schemas.microsoft.com/office/drawing/2014/main" id="{230625AB-28BD-754B-801E-9CA1E1CC29F9}"/>
              </a:ext>
            </a:extLst>
          </p:cNvPr>
          <p:cNvSpPr>
            <a:spLocks noGrp="1"/>
          </p:cNvSpPr>
          <p:nvPr>
            <p:ph type="body" idx="1"/>
          </p:nvPr>
        </p:nvSpPr>
        <p:spPr/>
        <p:txBody>
          <a:bodyPr/>
          <a:lstStyle/>
          <a:p>
            <a:pPr eaLnBrk="1" hangingPunct="1">
              <a:lnSpc>
                <a:spcPct val="90000"/>
              </a:lnSpc>
            </a:pPr>
            <a:r>
              <a:rPr lang="en-GB" altLang="en-US" sz="2800"/>
              <a:t>Software is inherently flexible and can change. </a:t>
            </a:r>
          </a:p>
          <a:p>
            <a:pPr eaLnBrk="1" hangingPunct="1">
              <a:lnSpc>
                <a:spcPct val="90000"/>
              </a:lnSpc>
            </a:pPr>
            <a:endParaRPr lang="en-GB" altLang="en-US" sz="2800"/>
          </a:p>
          <a:p>
            <a:pPr eaLnBrk="1" hangingPunct="1">
              <a:lnSpc>
                <a:spcPct val="90000"/>
              </a:lnSpc>
            </a:pPr>
            <a:r>
              <a:rPr lang="en-GB" altLang="en-US" sz="2800"/>
              <a:t>As requirements change through changing business circumstances, the software that supports the business must also evolve and change.</a:t>
            </a:r>
          </a:p>
          <a:p>
            <a:pPr eaLnBrk="1" hangingPunct="1">
              <a:lnSpc>
                <a:spcPct val="90000"/>
              </a:lnSpc>
            </a:pPr>
            <a:endParaRPr lang="en-GB" altLang="en-US" sz="2800"/>
          </a:p>
          <a:p>
            <a:pPr eaLnBrk="1" hangingPunct="1">
              <a:lnSpc>
                <a:spcPct val="90000"/>
              </a:lnSpc>
            </a:pPr>
            <a:r>
              <a:rPr lang="en-GB" altLang="en-US" sz="2800">
                <a:solidFill>
                  <a:srgbClr val="0000FF"/>
                </a:solidFill>
              </a:rPr>
              <a:t>Demarcation between development and evolution (maintenance) ???</a:t>
            </a:r>
            <a:endParaRPr lang="en-GB" altLang="en-US" sz="2800"/>
          </a:p>
          <a:p>
            <a:pPr marL="742950" lvl="1" indent="-285750" eaLnBrk="1" hangingPunct="1">
              <a:lnSpc>
                <a:spcPct val="90000"/>
              </a:lnSpc>
            </a:pPr>
            <a:r>
              <a:rPr lang="en-GB" altLang="en-US" sz="2400"/>
              <a:t>Although there has been a demarcation between development and evolution (maintenance) this is increasingly irrelevant as fewer and fewer systems are completely new.</a:t>
            </a:r>
          </a:p>
        </p:txBody>
      </p:sp>
      <p:sp>
        <p:nvSpPr>
          <p:cNvPr id="56323" name="Slide Number Placeholder 3">
            <a:extLst>
              <a:ext uri="{FF2B5EF4-FFF2-40B4-BE49-F238E27FC236}">
                <a16:creationId xmlns:a16="http://schemas.microsoft.com/office/drawing/2014/main" id="{895E8B31-9046-8344-91CF-FADEDADF1D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C432510C-BFDC-844D-AD86-625356421743}" type="slidenum">
              <a:rPr lang="en-US" altLang="en-US" sz="1200">
                <a:solidFill>
                  <a:srgbClr val="3F3F3F"/>
                </a:solidFill>
                <a:latin typeface="Arial" panose="020B0604020202020204" pitchFamily="34" charset="0"/>
              </a:rPr>
              <a:pPr>
                <a:buClrTx/>
                <a:buSzTx/>
                <a:buFontTx/>
                <a:buNone/>
              </a:pPr>
              <a:t>36</a:t>
            </a:fld>
            <a:endParaRPr lang="en-US" altLang="en-US" sz="1200">
              <a:solidFill>
                <a:srgbClr val="3F3F3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7" dur="500"/>
                                        <p:tgtEl>
                                          <p:spTgt spid="4403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2"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45B1C27-A775-FA46-BF6A-223691C41E49}"/>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System evolution</a:t>
            </a:r>
          </a:p>
        </p:txBody>
      </p:sp>
      <p:sp>
        <p:nvSpPr>
          <p:cNvPr id="57348" name="Slide Number Placeholder 4">
            <a:extLst>
              <a:ext uri="{FF2B5EF4-FFF2-40B4-BE49-F238E27FC236}">
                <a16:creationId xmlns:a16="http://schemas.microsoft.com/office/drawing/2014/main" id="{28B9B257-BEE4-7447-9143-EE5436E916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21B27E38-C431-2849-9E75-1DB2AA0AB38A}" type="slidenum">
              <a:rPr lang="en-US" altLang="en-US" sz="1200">
                <a:solidFill>
                  <a:srgbClr val="3F3F3F"/>
                </a:solidFill>
                <a:latin typeface="Arial" panose="020B0604020202020204" pitchFamily="34" charset="0"/>
              </a:rPr>
              <a:pPr>
                <a:buClrTx/>
                <a:buSzTx/>
                <a:buFontTx/>
                <a:buNone/>
              </a:pPr>
              <a:t>37</a:t>
            </a:fld>
            <a:endParaRPr lang="en-US" altLang="en-US" sz="1200">
              <a:solidFill>
                <a:srgbClr val="3F3F3F"/>
              </a:solidFill>
              <a:latin typeface="Arial" panose="020B0604020202020204" pitchFamily="34" charset="0"/>
            </a:endParaRPr>
          </a:p>
        </p:txBody>
      </p:sp>
      <p:pic>
        <p:nvPicPr>
          <p:cNvPr id="8" name="Picture 7" descr="2.8 System evolution.eps">
            <a:extLst>
              <a:ext uri="{FF2B5EF4-FFF2-40B4-BE49-F238E27FC236}">
                <a16:creationId xmlns:a16="http://schemas.microsoft.com/office/drawing/2014/main" id="{C74DF887-757A-194A-AAAA-A73B7CC7585C}"/>
              </a:ext>
            </a:extLst>
          </p:cNvPr>
          <p:cNvPicPr>
            <a:picLocks noChangeAspect="1"/>
          </p:cNvPicPr>
          <p:nvPr/>
        </p:nvPicPr>
        <p:blipFill>
          <a:blip r:embed="rId2"/>
          <a:stretch>
            <a:fillRect/>
          </a:stretch>
        </p:blipFill>
        <p:spPr>
          <a:xfrm>
            <a:off x="764178" y="2563931"/>
            <a:ext cx="7567072" cy="23283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38C91DDE-F70E-8140-BD17-530BC6DE9BDA}"/>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Key points</a:t>
            </a:r>
          </a:p>
        </p:txBody>
      </p:sp>
      <p:sp>
        <p:nvSpPr>
          <p:cNvPr id="58370" name="Rectangle 3">
            <a:extLst>
              <a:ext uri="{FF2B5EF4-FFF2-40B4-BE49-F238E27FC236}">
                <a16:creationId xmlns:a16="http://schemas.microsoft.com/office/drawing/2014/main" id="{9100E6FE-19B9-6440-A467-9BDACFCAA11E}"/>
              </a:ext>
            </a:extLst>
          </p:cNvPr>
          <p:cNvSpPr>
            <a:spLocks noGrp="1"/>
          </p:cNvSpPr>
          <p:nvPr>
            <p:ph type="body" idx="1"/>
          </p:nvPr>
        </p:nvSpPr>
        <p:spPr>
          <a:xfrm>
            <a:off x="457200" y="1774825"/>
            <a:ext cx="8229600" cy="4854575"/>
          </a:xfrm>
        </p:spPr>
        <p:txBody>
          <a:bodyPr/>
          <a:lstStyle/>
          <a:p>
            <a:pPr eaLnBrk="1" hangingPunct="1">
              <a:lnSpc>
                <a:spcPct val="80000"/>
              </a:lnSpc>
            </a:pPr>
            <a:r>
              <a:rPr lang="en-GB" altLang="en-US" sz="2100">
                <a:solidFill>
                  <a:srgbClr val="FF0000"/>
                </a:solidFill>
              </a:rPr>
              <a:t>Software processes</a:t>
            </a:r>
            <a:r>
              <a:rPr lang="en-GB" altLang="en-US" sz="2100"/>
              <a:t> </a:t>
            </a:r>
          </a:p>
          <a:p>
            <a:pPr marL="742950" lvl="1" indent="-285750" eaLnBrk="1" hangingPunct="1">
              <a:lnSpc>
                <a:spcPct val="80000"/>
              </a:lnSpc>
            </a:pPr>
            <a:r>
              <a:rPr lang="en-GB" altLang="en-US" sz="1900"/>
              <a:t>are the activities involved in producing and evolving a software system. </a:t>
            </a:r>
          </a:p>
          <a:p>
            <a:pPr eaLnBrk="1" hangingPunct="1">
              <a:lnSpc>
                <a:spcPct val="80000"/>
              </a:lnSpc>
            </a:pPr>
            <a:endParaRPr lang="en-GB" altLang="en-US" sz="2100"/>
          </a:p>
          <a:p>
            <a:pPr eaLnBrk="1" hangingPunct="1">
              <a:lnSpc>
                <a:spcPct val="80000"/>
              </a:lnSpc>
            </a:pPr>
            <a:r>
              <a:rPr lang="en-GB" altLang="en-US" sz="2100">
                <a:solidFill>
                  <a:srgbClr val="FF0000"/>
                </a:solidFill>
              </a:rPr>
              <a:t>Software process models</a:t>
            </a:r>
            <a:r>
              <a:rPr lang="en-GB" altLang="en-US" sz="2100"/>
              <a:t> </a:t>
            </a:r>
          </a:p>
          <a:p>
            <a:pPr marL="742950" lvl="1" indent="-285750" eaLnBrk="1" hangingPunct="1">
              <a:lnSpc>
                <a:spcPct val="80000"/>
              </a:lnSpc>
            </a:pPr>
            <a:r>
              <a:rPr lang="en-GB" altLang="en-US" sz="1900"/>
              <a:t>are abstract representations of these processes.</a:t>
            </a:r>
          </a:p>
          <a:p>
            <a:pPr eaLnBrk="1" hangingPunct="1">
              <a:lnSpc>
                <a:spcPct val="80000"/>
              </a:lnSpc>
            </a:pPr>
            <a:endParaRPr lang="en-GB" altLang="en-US" sz="2100"/>
          </a:p>
          <a:p>
            <a:pPr eaLnBrk="1" hangingPunct="1">
              <a:lnSpc>
                <a:spcPct val="80000"/>
              </a:lnSpc>
            </a:pPr>
            <a:r>
              <a:rPr lang="en-GB" altLang="en-US" sz="2100">
                <a:solidFill>
                  <a:srgbClr val="FF0000"/>
                </a:solidFill>
              </a:rPr>
              <a:t>General activities</a:t>
            </a:r>
            <a:r>
              <a:rPr lang="en-GB" altLang="en-US" sz="2100"/>
              <a:t> </a:t>
            </a:r>
          </a:p>
          <a:p>
            <a:pPr marL="742950" lvl="1" indent="-285750" eaLnBrk="1" hangingPunct="1">
              <a:lnSpc>
                <a:spcPct val="80000"/>
              </a:lnSpc>
            </a:pPr>
            <a:r>
              <a:rPr lang="en-GB" altLang="en-US" sz="1900"/>
              <a:t>are specification, design and implementation, validation and evolution.</a:t>
            </a:r>
          </a:p>
          <a:p>
            <a:pPr eaLnBrk="1" hangingPunct="1">
              <a:lnSpc>
                <a:spcPct val="80000"/>
              </a:lnSpc>
            </a:pPr>
            <a:endParaRPr lang="en-GB" altLang="en-US" sz="2100"/>
          </a:p>
          <a:p>
            <a:pPr eaLnBrk="1" hangingPunct="1">
              <a:lnSpc>
                <a:spcPct val="80000"/>
              </a:lnSpc>
            </a:pPr>
            <a:r>
              <a:rPr lang="en-GB" altLang="en-US" sz="2100">
                <a:solidFill>
                  <a:srgbClr val="FF0000"/>
                </a:solidFill>
              </a:rPr>
              <a:t>Generic process models</a:t>
            </a:r>
            <a:r>
              <a:rPr lang="en-GB" altLang="en-US" sz="2100"/>
              <a:t> </a:t>
            </a:r>
          </a:p>
          <a:p>
            <a:pPr marL="742950" lvl="1" indent="-285750" eaLnBrk="1" hangingPunct="1">
              <a:lnSpc>
                <a:spcPct val="80000"/>
              </a:lnSpc>
            </a:pPr>
            <a:r>
              <a:rPr lang="en-GB" altLang="en-US" sz="1900"/>
              <a:t>describe the organisation of software processes. Examples include the waterfall model, evolutionary development and component-based software engineering.</a:t>
            </a:r>
          </a:p>
          <a:p>
            <a:pPr eaLnBrk="1" hangingPunct="1">
              <a:lnSpc>
                <a:spcPct val="80000"/>
              </a:lnSpc>
            </a:pPr>
            <a:endParaRPr lang="en-GB" altLang="en-US" sz="2100"/>
          </a:p>
          <a:p>
            <a:pPr eaLnBrk="1" hangingPunct="1">
              <a:lnSpc>
                <a:spcPct val="80000"/>
              </a:lnSpc>
            </a:pPr>
            <a:r>
              <a:rPr lang="en-GB" altLang="en-US" sz="2100">
                <a:solidFill>
                  <a:srgbClr val="FF0000"/>
                </a:solidFill>
              </a:rPr>
              <a:t>Iterative process models</a:t>
            </a:r>
            <a:r>
              <a:rPr lang="en-GB" altLang="en-US" sz="2100"/>
              <a:t> </a:t>
            </a:r>
          </a:p>
          <a:p>
            <a:pPr marL="742950" lvl="1" indent="-285750" eaLnBrk="1" hangingPunct="1">
              <a:lnSpc>
                <a:spcPct val="80000"/>
              </a:lnSpc>
            </a:pPr>
            <a:r>
              <a:rPr lang="en-GB" altLang="en-US" sz="1900"/>
              <a:t>describe the software process as a cycle of activities.</a:t>
            </a:r>
          </a:p>
        </p:txBody>
      </p:sp>
      <p:sp>
        <p:nvSpPr>
          <p:cNvPr id="58371" name="Slide Number Placeholder 3">
            <a:extLst>
              <a:ext uri="{FF2B5EF4-FFF2-40B4-BE49-F238E27FC236}">
                <a16:creationId xmlns:a16="http://schemas.microsoft.com/office/drawing/2014/main" id="{78176042-1B65-2F4D-ADC1-E52E871C0D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40E36261-EEFE-E14C-8D75-743583369033}" type="slidenum">
              <a:rPr lang="en-US" altLang="en-US" sz="1200">
                <a:solidFill>
                  <a:srgbClr val="3F3F3F"/>
                </a:solidFill>
                <a:latin typeface="Arial" panose="020B0604020202020204" pitchFamily="34" charset="0"/>
              </a:rPr>
              <a:pPr>
                <a:buClrTx/>
                <a:buSzTx/>
                <a:buFontTx/>
                <a:buNone/>
              </a:pPr>
              <a:t>38</a:t>
            </a:fld>
            <a:endParaRPr lang="en-US" altLang="en-US" sz="1200">
              <a:solidFill>
                <a:srgbClr val="3F3F3F"/>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9D34FDF-336B-714A-92ED-924991883620}"/>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Key points</a:t>
            </a:r>
          </a:p>
        </p:txBody>
      </p:sp>
      <p:sp>
        <p:nvSpPr>
          <p:cNvPr id="59394" name="Rectangle 3">
            <a:extLst>
              <a:ext uri="{FF2B5EF4-FFF2-40B4-BE49-F238E27FC236}">
                <a16:creationId xmlns:a16="http://schemas.microsoft.com/office/drawing/2014/main" id="{DC31C6B9-DC72-8F4B-BD22-DDA8CAB8B404}"/>
              </a:ext>
            </a:extLst>
          </p:cNvPr>
          <p:cNvSpPr>
            <a:spLocks noGrp="1"/>
          </p:cNvSpPr>
          <p:nvPr>
            <p:ph type="body" idx="1"/>
          </p:nvPr>
        </p:nvSpPr>
        <p:spPr/>
        <p:txBody>
          <a:bodyPr/>
          <a:lstStyle/>
          <a:p>
            <a:pPr eaLnBrk="1" hangingPunct="1">
              <a:lnSpc>
                <a:spcPct val="90000"/>
              </a:lnSpc>
            </a:pPr>
            <a:r>
              <a:rPr lang="en-GB" altLang="en-US" sz="2500">
                <a:solidFill>
                  <a:srgbClr val="0000FF"/>
                </a:solidFill>
              </a:rPr>
              <a:t>Requirements engineering</a:t>
            </a:r>
            <a:r>
              <a:rPr lang="en-GB" altLang="en-US" sz="2500"/>
              <a:t> </a:t>
            </a:r>
          </a:p>
          <a:p>
            <a:pPr marL="742950" lvl="1" indent="-285750" eaLnBrk="1" hangingPunct="1">
              <a:lnSpc>
                <a:spcPct val="90000"/>
              </a:lnSpc>
            </a:pPr>
            <a:r>
              <a:rPr lang="en-GB" altLang="en-US" sz="2100"/>
              <a:t>is the process of developing a software specification.</a:t>
            </a:r>
          </a:p>
          <a:p>
            <a:pPr eaLnBrk="1" hangingPunct="1">
              <a:lnSpc>
                <a:spcPct val="90000"/>
              </a:lnSpc>
            </a:pPr>
            <a:endParaRPr lang="en-GB" altLang="en-US" sz="2500"/>
          </a:p>
          <a:p>
            <a:pPr eaLnBrk="1" hangingPunct="1">
              <a:lnSpc>
                <a:spcPct val="90000"/>
              </a:lnSpc>
            </a:pPr>
            <a:r>
              <a:rPr lang="en-GB" altLang="en-US" sz="2500">
                <a:solidFill>
                  <a:srgbClr val="0000FF"/>
                </a:solidFill>
              </a:rPr>
              <a:t>Design and implementation </a:t>
            </a:r>
          </a:p>
          <a:p>
            <a:pPr marL="742950" lvl="1" indent="-285750" eaLnBrk="1" hangingPunct="1">
              <a:lnSpc>
                <a:spcPct val="90000"/>
              </a:lnSpc>
            </a:pPr>
            <a:r>
              <a:rPr lang="en-GB" altLang="en-US" sz="2100"/>
              <a:t>processes transform the specification to an executable program.</a:t>
            </a:r>
          </a:p>
          <a:p>
            <a:pPr eaLnBrk="1" hangingPunct="1">
              <a:lnSpc>
                <a:spcPct val="90000"/>
              </a:lnSpc>
            </a:pPr>
            <a:endParaRPr lang="en-GB" altLang="en-US" sz="2500"/>
          </a:p>
          <a:p>
            <a:pPr eaLnBrk="1" hangingPunct="1">
              <a:lnSpc>
                <a:spcPct val="90000"/>
              </a:lnSpc>
            </a:pPr>
            <a:r>
              <a:rPr lang="en-GB" altLang="en-US" sz="2500">
                <a:solidFill>
                  <a:srgbClr val="0000FF"/>
                </a:solidFill>
              </a:rPr>
              <a:t>Validation </a:t>
            </a:r>
          </a:p>
          <a:p>
            <a:pPr marL="742950" lvl="1" indent="-285750" eaLnBrk="1" hangingPunct="1">
              <a:lnSpc>
                <a:spcPct val="90000"/>
              </a:lnSpc>
            </a:pPr>
            <a:r>
              <a:rPr lang="en-GB" altLang="en-US" sz="2100"/>
              <a:t>involves checking that the system meets to its specification and user needs.</a:t>
            </a:r>
          </a:p>
          <a:p>
            <a:pPr eaLnBrk="1" hangingPunct="1">
              <a:lnSpc>
                <a:spcPct val="90000"/>
              </a:lnSpc>
            </a:pPr>
            <a:endParaRPr lang="en-GB" altLang="en-US" sz="2500"/>
          </a:p>
          <a:p>
            <a:pPr eaLnBrk="1" hangingPunct="1">
              <a:lnSpc>
                <a:spcPct val="90000"/>
              </a:lnSpc>
            </a:pPr>
            <a:r>
              <a:rPr lang="en-GB" altLang="en-US" sz="2500">
                <a:solidFill>
                  <a:srgbClr val="0000FF"/>
                </a:solidFill>
              </a:rPr>
              <a:t>Evolution </a:t>
            </a:r>
          </a:p>
          <a:p>
            <a:pPr marL="742950" lvl="1" indent="-285750" eaLnBrk="1" hangingPunct="1">
              <a:lnSpc>
                <a:spcPct val="90000"/>
              </a:lnSpc>
            </a:pPr>
            <a:r>
              <a:rPr lang="en-GB" altLang="en-US" sz="2100"/>
              <a:t>is concerned with modifying the system after it is in use.</a:t>
            </a:r>
          </a:p>
          <a:p>
            <a:pPr eaLnBrk="1" hangingPunct="1">
              <a:lnSpc>
                <a:spcPct val="90000"/>
              </a:lnSpc>
            </a:pPr>
            <a:endParaRPr lang="en-GB" altLang="en-US" sz="2500"/>
          </a:p>
        </p:txBody>
      </p:sp>
      <p:sp>
        <p:nvSpPr>
          <p:cNvPr id="59395" name="Slide Number Placeholder 3">
            <a:extLst>
              <a:ext uri="{FF2B5EF4-FFF2-40B4-BE49-F238E27FC236}">
                <a16:creationId xmlns:a16="http://schemas.microsoft.com/office/drawing/2014/main" id="{50096CE4-F9C4-6D46-B75A-470003087B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580DF03B-AA4D-9C4A-BEE8-DBA7BD136A12}" type="slidenum">
              <a:rPr lang="en-US" altLang="en-US" sz="1200">
                <a:solidFill>
                  <a:srgbClr val="3F3F3F"/>
                </a:solidFill>
                <a:latin typeface="Arial" panose="020B0604020202020204" pitchFamily="34" charset="0"/>
              </a:rPr>
              <a:pPr>
                <a:buClrTx/>
                <a:buSzTx/>
                <a:buFontTx/>
                <a:buNone/>
              </a:pPr>
              <a:t>39</a:t>
            </a:fld>
            <a:endParaRPr lang="en-US" altLang="en-US" sz="1200">
              <a:solidFill>
                <a:srgbClr val="3F3F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FC81FC8-F8CA-2349-BE75-E127B8594E48}"/>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The software process</a:t>
            </a:r>
          </a:p>
        </p:txBody>
      </p:sp>
      <p:sp>
        <p:nvSpPr>
          <p:cNvPr id="11267" name="Rectangle 3">
            <a:extLst>
              <a:ext uri="{FF2B5EF4-FFF2-40B4-BE49-F238E27FC236}">
                <a16:creationId xmlns:a16="http://schemas.microsoft.com/office/drawing/2014/main" id="{015C78D9-2FD7-8E4C-9EE5-25B5DD21C0AA}"/>
              </a:ext>
            </a:extLst>
          </p:cNvPr>
          <p:cNvSpPr>
            <a:spLocks noGrp="1"/>
          </p:cNvSpPr>
          <p:nvPr>
            <p:ph type="body" idx="1"/>
          </p:nvPr>
        </p:nvSpPr>
        <p:spPr>
          <a:xfrm>
            <a:off x="457200" y="1774825"/>
            <a:ext cx="8458200" cy="4625975"/>
          </a:xfrm>
          <a:noFill/>
        </p:spPr>
        <p:txBody>
          <a:bodyPr lIns="90840" tIns="44623" rIns="90840" bIns="44623"/>
          <a:lstStyle/>
          <a:p>
            <a:pPr eaLnBrk="1" hangingPunct="1">
              <a:lnSpc>
                <a:spcPct val="80000"/>
              </a:lnSpc>
            </a:pPr>
            <a:r>
              <a:rPr lang="en-GB" altLang="en-US" sz="2500"/>
              <a:t>A structured set of activities required to develop a </a:t>
            </a:r>
            <a:br>
              <a:rPr lang="en-GB" altLang="en-US" sz="2500"/>
            </a:br>
            <a:r>
              <a:rPr lang="en-GB" altLang="en-US" sz="2500"/>
              <a:t>software system</a:t>
            </a:r>
          </a:p>
          <a:p>
            <a:pPr eaLnBrk="1" hangingPunct="1">
              <a:lnSpc>
                <a:spcPct val="80000"/>
              </a:lnSpc>
            </a:pPr>
            <a:r>
              <a:rPr lang="en-GB" altLang="en-US" sz="2500"/>
              <a:t>Generic SP activities:</a:t>
            </a:r>
          </a:p>
          <a:p>
            <a:pPr lvl="1" eaLnBrk="1" hangingPunct="1">
              <a:lnSpc>
                <a:spcPct val="80000"/>
              </a:lnSpc>
            </a:pPr>
            <a:r>
              <a:rPr lang="en-GB" altLang="en-US" sz="2100"/>
              <a:t>Specification</a:t>
            </a:r>
          </a:p>
          <a:p>
            <a:pPr lvl="1" eaLnBrk="1" hangingPunct="1">
              <a:lnSpc>
                <a:spcPct val="80000"/>
              </a:lnSpc>
            </a:pPr>
            <a:r>
              <a:rPr lang="en-GB" altLang="en-US" sz="2100"/>
              <a:t>Design &amp; Implementation</a:t>
            </a:r>
          </a:p>
          <a:p>
            <a:pPr lvl="1" eaLnBrk="1" hangingPunct="1">
              <a:lnSpc>
                <a:spcPct val="80000"/>
              </a:lnSpc>
            </a:pPr>
            <a:r>
              <a:rPr lang="en-GB" altLang="en-US" sz="2100"/>
              <a:t>Validation</a:t>
            </a:r>
          </a:p>
          <a:p>
            <a:pPr lvl="1" eaLnBrk="1" hangingPunct="1">
              <a:lnSpc>
                <a:spcPct val="80000"/>
              </a:lnSpc>
            </a:pPr>
            <a:r>
              <a:rPr lang="en-GB" altLang="en-US" sz="2100"/>
              <a:t>Evolution</a:t>
            </a:r>
          </a:p>
          <a:p>
            <a:pPr eaLnBrk="1" hangingPunct="1">
              <a:lnSpc>
                <a:spcPct val="80000"/>
              </a:lnSpc>
            </a:pPr>
            <a:endParaRPr lang="en-GB" altLang="en-US" sz="2500"/>
          </a:p>
          <a:p>
            <a:pPr eaLnBrk="1" hangingPunct="1">
              <a:lnSpc>
                <a:spcPct val="80000"/>
              </a:lnSpc>
            </a:pPr>
            <a:endParaRPr lang="en-GB" altLang="en-US" sz="2500"/>
          </a:p>
          <a:p>
            <a:pPr eaLnBrk="1" hangingPunct="1">
              <a:lnSpc>
                <a:spcPct val="80000"/>
              </a:lnSpc>
            </a:pPr>
            <a:endParaRPr lang="en-GB" altLang="en-US" sz="2500"/>
          </a:p>
          <a:p>
            <a:pPr eaLnBrk="1" hangingPunct="1">
              <a:lnSpc>
                <a:spcPct val="80000"/>
              </a:lnSpc>
            </a:pPr>
            <a:endParaRPr lang="en-GB" altLang="en-US" sz="2500"/>
          </a:p>
          <a:p>
            <a:pPr eaLnBrk="1" hangingPunct="1">
              <a:lnSpc>
                <a:spcPct val="80000"/>
              </a:lnSpc>
            </a:pPr>
            <a:r>
              <a:rPr lang="en-GB" altLang="en-US" sz="2500"/>
              <a:t>A software </a:t>
            </a:r>
            <a:r>
              <a:rPr lang="en-GB" altLang="en-US" sz="2500">
                <a:solidFill>
                  <a:srgbClr val="FF0000"/>
                </a:solidFill>
              </a:rPr>
              <a:t>process model </a:t>
            </a:r>
            <a:r>
              <a:rPr lang="en-GB" altLang="en-US" sz="2500"/>
              <a:t>is an abstract representation of a process. It presents a description of a process from some particular perspective.</a:t>
            </a:r>
          </a:p>
          <a:p>
            <a:pPr eaLnBrk="1" hangingPunct="1">
              <a:lnSpc>
                <a:spcPct val="80000"/>
              </a:lnSpc>
            </a:pPr>
            <a:endParaRPr lang="en-GB" altLang="en-US" sz="2500"/>
          </a:p>
        </p:txBody>
      </p:sp>
      <p:sp>
        <p:nvSpPr>
          <p:cNvPr id="110596" name="Text Box 4">
            <a:extLst>
              <a:ext uri="{FF2B5EF4-FFF2-40B4-BE49-F238E27FC236}">
                <a16:creationId xmlns:a16="http://schemas.microsoft.com/office/drawing/2014/main" id="{48F265A0-1932-984A-9F8D-CC0DABC880D2}"/>
              </a:ext>
            </a:extLst>
          </p:cNvPr>
          <p:cNvSpPr txBox="1">
            <a:spLocks noChangeArrowheads="1"/>
          </p:cNvSpPr>
          <p:nvPr/>
        </p:nvSpPr>
        <p:spPr bwMode="auto">
          <a:xfrm>
            <a:off x="4953000" y="2438400"/>
            <a:ext cx="41910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eaLnBrk="1" hangingPunct="1">
              <a:spcBef>
                <a:spcPct val="50000"/>
              </a:spcBef>
              <a:buClrTx/>
              <a:buSzTx/>
              <a:buFontTx/>
              <a:buChar char="•"/>
            </a:pPr>
            <a:r>
              <a:rPr lang="en-US" altLang="en-US" sz="1800">
                <a:latin typeface="Times New Roman" panose="02020603050405020304" pitchFamily="18" charset="0"/>
              </a:rPr>
              <a:t> Feasibility Study</a:t>
            </a:r>
          </a:p>
          <a:p>
            <a:pPr eaLnBrk="1" hangingPunct="1">
              <a:spcBef>
                <a:spcPct val="50000"/>
              </a:spcBef>
              <a:buClrTx/>
              <a:buSzTx/>
              <a:buFontTx/>
              <a:buChar char="•"/>
            </a:pPr>
            <a:r>
              <a:rPr lang="en-US" altLang="en-US" sz="1800">
                <a:latin typeface="Times New Roman" panose="02020603050405020304" pitchFamily="18" charset="0"/>
              </a:rPr>
              <a:t> Requirements Engineering</a:t>
            </a:r>
          </a:p>
          <a:p>
            <a:pPr eaLnBrk="1" hangingPunct="1">
              <a:spcBef>
                <a:spcPct val="50000"/>
              </a:spcBef>
              <a:buClrTx/>
              <a:buSzTx/>
              <a:buFontTx/>
              <a:buChar char="•"/>
            </a:pPr>
            <a:r>
              <a:rPr lang="en-US" altLang="en-US" sz="1800">
                <a:latin typeface="Times New Roman" panose="02020603050405020304" pitchFamily="18" charset="0"/>
              </a:rPr>
              <a:t> Architecture and Detailed Design</a:t>
            </a:r>
          </a:p>
          <a:p>
            <a:pPr eaLnBrk="1" hangingPunct="1">
              <a:spcBef>
                <a:spcPct val="50000"/>
              </a:spcBef>
              <a:buClrTx/>
              <a:buSzTx/>
              <a:buFontTx/>
              <a:buChar char="•"/>
            </a:pPr>
            <a:r>
              <a:rPr lang="en-US" altLang="en-US" sz="1800">
                <a:latin typeface="Times New Roman" panose="02020603050405020304" pitchFamily="18" charset="0"/>
              </a:rPr>
              <a:t> Coding and Module Testing</a:t>
            </a:r>
          </a:p>
          <a:p>
            <a:pPr eaLnBrk="1" hangingPunct="1">
              <a:spcBef>
                <a:spcPct val="50000"/>
              </a:spcBef>
              <a:buClrTx/>
              <a:buSzTx/>
              <a:buFontTx/>
              <a:buChar char="•"/>
            </a:pPr>
            <a:r>
              <a:rPr lang="en-US" altLang="en-US" sz="1800">
                <a:latin typeface="Times New Roman" panose="02020603050405020304" pitchFamily="18" charset="0"/>
              </a:rPr>
              <a:t> Integration and System Testing</a:t>
            </a:r>
          </a:p>
          <a:p>
            <a:pPr eaLnBrk="1" hangingPunct="1">
              <a:spcBef>
                <a:spcPct val="50000"/>
              </a:spcBef>
              <a:buClrTx/>
              <a:buSzTx/>
              <a:buFontTx/>
              <a:buChar char="•"/>
            </a:pPr>
            <a:r>
              <a:rPr lang="en-US" altLang="en-US" sz="1800">
                <a:latin typeface="Times New Roman" panose="02020603050405020304" pitchFamily="18" charset="0"/>
              </a:rPr>
              <a:t> Delivery, Deployment, and Maintenance</a:t>
            </a:r>
          </a:p>
        </p:txBody>
      </p:sp>
      <p:sp>
        <p:nvSpPr>
          <p:cNvPr id="17412" name="Slide Number Placeholder 4">
            <a:extLst>
              <a:ext uri="{FF2B5EF4-FFF2-40B4-BE49-F238E27FC236}">
                <a16:creationId xmlns:a16="http://schemas.microsoft.com/office/drawing/2014/main" id="{7817E0A0-23F3-624C-AEA2-04271991CA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FE803EA2-7452-254A-A37D-CF7E00C9A861}" type="slidenum">
              <a:rPr lang="en-US" altLang="en-US" sz="1200">
                <a:solidFill>
                  <a:srgbClr val="3F3F3F"/>
                </a:solidFill>
                <a:latin typeface="Arial" panose="020B0604020202020204" pitchFamily="34" charset="0"/>
              </a:rPr>
              <a:pPr>
                <a:buClrTx/>
                <a:buSzTx/>
                <a:buFontTx/>
                <a:buNone/>
              </a:pPr>
              <a:t>4</a:t>
            </a:fld>
            <a:endParaRPr lang="en-US" altLang="en-US" sz="1200">
              <a:solidFill>
                <a:srgbClr val="3F3F3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linds(horizontal)">
                                      <p:cBhvr>
                                        <p:cTn id="7" dur="5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0" end="10"/>
                                            </p:txEl>
                                          </p:spTgt>
                                        </p:tgtEl>
                                        <p:attrNameLst>
                                          <p:attrName>style.visibility</p:attrName>
                                        </p:attrNameLst>
                                      </p:cBhvr>
                                      <p:to>
                                        <p:strVal val="visible"/>
                                      </p:to>
                                    </p:set>
                                    <p:animEffect transition="in" filter="blinds(horizontal)">
                                      <p:cBhvr>
                                        <p:cTn id="12"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CA05212-BA60-1140-AE93-0C091E3687C9}"/>
              </a:ext>
            </a:extLst>
          </p:cNvPr>
          <p:cNvSpPr>
            <a:spLocks noGrp="1"/>
          </p:cNvSpPr>
          <p:nvPr>
            <p:ph type="title"/>
          </p:nvPr>
        </p:nvSpPr>
        <p:spPr bwMode="auto">
          <a:xfrm>
            <a:off x="381000" y="263525"/>
            <a:ext cx="8551863" cy="1108075"/>
          </a:xfrm>
        </p:spPr>
        <p:txBody>
          <a:bodyPr wrap="square" lIns="90840" tIns="44623" rIns="90840" bIns="44623" numCol="1" anchor="b" anchorCtr="0" compatLnSpc="1">
            <a:prstTxWarp prst="textNoShape">
              <a:avLst/>
            </a:prstTxWarp>
          </a:bodyPr>
          <a:lstStyle/>
          <a:p>
            <a:pPr eaLnBrk="1" hangingPunct="1">
              <a:defRPr/>
            </a:pPr>
            <a:r>
              <a:rPr lang="en-GB"/>
              <a:t>Generic software process models</a:t>
            </a:r>
          </a:p>
        </p:txBody>
      </p:sp>
      <p:sp>
        <p:nvSpPr>
          <p:cNvPr id="19458" name="Rectangle 3">
            <a:extLst>
              <a:ext uri="{FF2B5EF4-FFF2-40B4-BE49-F238E27FC236}">
                <a16:creationId xmlns:a16="http://schemas.microsoft.com/office/drawing/2014/main" id="{BB67054D-C3AB-4B4E-96AB-F0CCF8F90BE1}"/>
              </a:ext>
            </a:extLst>
          </p:cNvPr>
          <p:cNvSpPr>
            <a:spLocks noGrp="1"/>
          </p:cNvSpPr>
          <p:nvPr>
            <p:ph type="body" idx="1"/>
          </p:nvPr>
        </p:nvSpPr>
        <p:spPr>
          <a:xfrm>
            <a:off x="457200" y="1774825"/>
            <a:ext cx="8458200" cy="4625975"/>
          </a:xfrm>
          <a:noFill/>
        </p:spPr>
        <p:txBody>
          <a:bodyPr lIns="90840" tIns="44623" rIns="90840" bIns="44623"/>
          <a:lstStyle/>
          <a:p>
            <a:pPr eaLnBrk="1" hangingPunct="1">
              <a:lnSpc>
                <a:spcPct val="80000"/>
              </a:lnSpc>
            </a:pPr>
            <a:r>
              <a:rPr lang="en-GB" altLang="en-US" sz="2500" dirty="0"/>
              <a:t>The waterfall model</a:t>
            </a:r>
          </a:p>
          <a:p>
            <a:pPr lvl="1" eaLnBrk="1" hangingPunct="1">
              <a:lnSpc>
                <a:spcPct val="80000"/>
              </a:lnSpc>
            </a:pPr>
            <a:r>
              <a:rPr lang="en-GB" altLang="en-US" sz="2100" dirty="0"/>
              <a:t>Separate and distinct phases of specification and development.</a:t>
            </a:r>
          </a:p>
          <a:p>
            <a:pPr eaLnBrk="1" hangingPunct="1">
              <a:lnSpc>
                <a:spcPct val="80000"/>
              </a:lnSpc>
            </a:pPr>
            <a:endParaRPr lang="en-GB" altLang="en-US" sz="2500" dirty="0"/>
          </a:p>
          <a:p>
            <a:pPr eaLnBrk="1" hangingPunct="1">
              <a:lnSpc>
                <a:spcPct val="80000"/>
              </a:lnSpc>
            </a:pPr>
            <a:r>
              <a:rPr lang="en-GB" altLang="en-US" sz="2500" dirty="0"/>
              <a:t>Evolutionary development</a:t>
            </a:r>
          </a:p>
          <a:p>
            <a:pPr lvl="1" eaLnBrk="1" hangingPunct="1">
              <a:lnSpc>
                <a:spcPct val="80000"/>
              </a:lnSpc>
            </a:pPr>
            <a:r>
              <a:rPr lang="en-GB" altLang="en-US" sz="2100" dirty="0"/>
              <a:t>Specification, development and validation are interleaved.</a:t>
            </a:r>
          </a:p>
          <a:p>
            <a:pPr eaLnBrk="1" hangingPunct="1">
              <a:lnSpc>
                <a:spcPct val="80000"/>
              </a:lnSpc>
            </a:pPr>
            <a:endParaRPr lang="en-GB" altLang="en-US" sz="2500" dirty="0"/>
          </a:p>
          <a:p>
            <a:pPr eaLnBrk="1" hangingPunct="1">
              <a:lnSpc>
                <a:spcPct val="80000"/>
              </a:lnSpc>
            </a:pPr>
            <a:r>
              <a:rPr lang="en-GB" altLang="en-US" sz="2500" dirty="0"/>
              <a:t>Component-based software engineering</a:t>
            </a:r>
          </a:p>
          <a:p>
            <a:pPr lvl="1" eaLnBrk="1" hangingPunct="1">
              <a:lnSpc>
                <a:spcPct val="80000"/>
              </a:lnSpc>
            </a:pPr>
            <a:r>
              <a:rPr lang="en-GB" altLang="en-US" sz="2100" dirty="0"/>
              <a:t>The system is assembled from existing components.</a:t>
            </a:r>
          </a:p>
          <a:p>
            <a:pPr eaLnBrk="1" hangingPunct="1">
              <a:lnSpc>
                <a:spcPct val="80000"/>
              </a:lnSpc>
            </a:pPr>
            <a:endParaRPr lang="en-GB" altLang="en-US" sz="2500" dirty="0"/>
          </a:p>
          <a:p>
            <a:pPr eaLnBrk="1" hangingPunct="1">
              <a:lnSpc>
                <a:spcPct val="80000"/>
              </a:lnSpc>
            </a:pPr>
            <a:r>
              <a:rPr lang="en-GB" altLang="en-US" sz="2500" dirty="0"/>
              <a:t>There are many variants of these models e.g. </a:t>
            </a:r>
          </a:p>
          <a:p>
            <a:pPr lvl="1" eaLnBrk="1" hangingPunct="1">
              <a:lnSpc>
                <a:spcPct val="80000"/>
              </a:lnSpc>
            </a:pPr>
            <a:r>
              <a:rPr lang="en-GB" altLang="en-US" sz="2100" i="1" dirty="0"/>
              <a:t>formal development </a:t>
            </a:r>
            <a:r>
              <a:rPr lang="en-GB" altLang="en-US" sz="2100" dirty="0"/>
              <a:t>where a waterfall-like process is used but the specification is a formal specification that is refined through several stages to an implementable design.</a:t>
            </a:r>
          </a:p>
          <a:p>
            <a:pPr lvl="1" eaLnBrk="1" hangingPunct="1">
              <a:lnSpc>
                <a:spcPct val="80000"/>
              </a:lnSpc>
            </a:pPr>
            <a:r>
              <a:rPr lang="en-GB" altLang="en-US" sz="2100" i="1" dirty="0"/>
              <a:t>Agile Development</a:t>
            </a:r>
            <a:r>
              <a:rPr lang="en-GB" altLang="en-US" sz="2100" dirty="0"/>
              <a:t> which is an advanced kind of evolutionary model</a:t>
            </a:r>
          </a:p>
        </p:txBody>
      </p:sp>
      <p:sp>
        <p:nvSpPr>
          <p:cNvPr id="19459" name="Slide Number Placeholder 3">
            <a:extLst>
              <a:ext uri="{FF2B5EF4-FFF2-40B4-BE49-F238E27FC236}">
                <a16:creationId xmlns:a16="http://schemas.microsoft.com/office/drawing/2014/main" id="{6C4EBE1F-42FD-3347-99BA-FBEB62FC02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DC117C47-1D67-3746-BF59-4E8F56D68B92}" type="slidenum">
              <a:rPr lang="en-US" altLang="en-US" sz="1200">
                <a:solidFill>
                  <a:srgbClr val="3F3F3F"/>
                </a:solidFill>
                <a:latin typeface="Arial" panose="020B0604020202020204" pitchFamily="34" charset="0"/>
              </a:rPr>
              <a:pPr>
                <a:buClrTx/>
                <a:buSzTx/>
                <a:buFontTx/>
                <a:buNone/>
              </a:pPr>
              <a:t>5</a:t>
            </a:fld>
            <a:endParaRPr lang="en-US" altLang="en-US" sz="1200">
              <a:solidFill>
                <a:srgbClr val="3F3F3F"/>
              </a:solidFill>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9AAE5D8-41D0-C14A-9A00-54FFBF9B1C67}"/>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Waterfall model</a:t>
            </a:r>
          </a:p>
        </p:txBody>
      </p:sp>
      <p:sp>
        <p:nvSpPr>
          <p:cNvPr id="21507" name="Rectangle 7">
            <a:extLst>
              <a:ext uri="{FF2B5EF4-FFF2-40B4-BE49-F238E27FC236}">
                <a16:creationId xmlns:a16="http://schemas.microsoft.com/office/drawing/2014/main" id="{6CB7063E-900A-354F-8133-BBCD882DEBE2}"/>
              </a:ext>
            </a:extLst>
          </p:cNvPr>
          <p:cNvSpPr>
            <a:spLocks noChangeArrowheads="1"/>
          </p:cNvSpPr>
          <p:nvPr/>
        </p:nvSpPr>
        <p:spPr bwMode="auto">
          <a:xfrm>
            <a:off x="1447800" y="5910263"/>
            <a:ext cx="6096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latin typeface="Times New Roman" panose="02020603050405020304" pitchFamily="18" charset="0"/>
            </a:endParaRPr>
          </a:p>
        </p:txBody>
      </p:sp>
      <p:sp>
        <p:nvSpPr>
          <p:cNvPr id="21508" name="Line 8">
            <a:extLst>
              <a:ext uri="{FF2B5EF4-FFF2-40B4-BE49-F238E27FC236}">
                <a16:creationId xmlns:a16="http://schemas.microsoft.com/office/drawing/2014/main" id="{FAA1B268-F1D1-AB46-B0E0-9A6FD2164AEE}"/>
              </a:ext>
            </a:extLst>
          </p:cNvPr>
          <p:cNvSpPr>
            <a:spLocks noChangeShapeType="1"/>
          </p:cNvSpPr>
          <p:nvPr/>
        </p:nvSpPr>
        <p:spPr bwMode="auto">
          <a:xfrm>
            <a:off x="6915150" y="48148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9">
            <a:extLst>
              <a:ext uri="{FF2B5EF4-FFF2-40B4-BE49-F238E27FC236}">
                <a16:creationId xmlns:a16="http://schemas.microsoft.com/office/drawing/2014/main" id="{77F6BF2C-0ECF-9240-9326-9ADBB98F546E}"/>
              </a:ext>
            </a:extLst>
          </p:cNvPr>
          <p:cNvSpPr>
            <a:spLocks noChangeShapeType="1"/>
          </p:cNvSpPr>
          <p:nvPr/>
        </p:nvSpPr>
        <p:spPr bwMode="auto">
          <a:xfrm>
            <a:off x="4648200" y="4114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10">
            <a:extLst>
              <a:ext uri="{FF2B5EF4-FFF2-40B4-BE49-F238E27FC236}">
                <a16:creationId xmlns:a16="http://schemas.microsoft.com/office/drawing/2014/main" id="{0CC84307-C5C3-4F4C-8F3D-B6F01718EB4D}"/>
              </a:ext>
            </a:extLst>
          </p:cNvPr>
          <p:cNvSpPr>
            <a:spLocks noChangeShapeType="1"/>
          </p:cNvSpPr>
          <p:nvPr/>
        </p:nvSpPr>
        <p:spPr bwMode="auto">
          <a:xfrm>
            <a:off x="4648200" y="4114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11">
            <a:extLst>
              <a:ext uri="{FF2B5EF4-FFF2-40B4-BE49-F238E27FC236}">
                <a16:creationId xmlns:a16="http://schemas.microsoft.com/office/drawing/2014/main" id="{4A5D5BB0-DA9A-E240-B112-8E9B043512C8}"/>
              </a:ext>
            </a:extLst>
          </p:cNvPr>
          <p:cNvSpPr>
            <a:spLocks noChangeShapeType="1"/>
          </p:cNvSpPr>
          <p:nvPr/>
        </p:nvSpPr>
        <p:spPr bwMode="auto">
          <a:xfrm flipV="1">
            <a:off x="4629150" y="40767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Slide Number Placeholder 8">
            <a:extLst>
              <a:ext uri="{FF2B5EF4-FFF2-40B4-BE49-F238E27FC236}">
                <a16:creationId xmlns:a16="http://schemas.microsoft.com/office/drawing/2014/main" id="{D46FF3D4-4D1E-144E-9B48-0CF47B83A7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40883694-999B-7343-B93F-5BEF76603DC0}" type="slidenum">
              <a:rPr lang="en-US" altLang="en-US" sz="1200">
                <a:solidFill>
                  <a:srgbClr val="3F3F3F"/>
                </a:solidFill>
                <a:latin typeface="Arial" panose="020B0604020202020204" pitchFamily="34" charset="0"/>
              </a:rPr>
              <a:pPr>
                <a:buClrTx/>
                <a:buSzTx/>
                <a:buFontTx/>
                <a:buNone/>
              </a:pPr>
              <a:t>6</a:t>
            </a:fld>
            <a:endParaRPr lang="en-US" altLang="en-US" sz="1200">
              <a:solidFill>
                <a:srgbClr val="3F3F3F"/>
              </a:solidFill>
              <a:latin typeface="Arial" panose="020B0604020202020204" pitchFamily="34" charset="0"/>
            </a:endParaRPr>
          </a:p>
        </p:txBody>
      </p:sp>
      <p:pic>
        <p:nvPicPr>
          <p:cNvPr id="2" name="Picture 1">
            <a:extLst>
              <a:ext uri="{FF2B5EF4-FFF2-40B4-BE49-F238E27FC236}">
                <a16:creationId xmlns:a16="http://schemas.microsoft.com/office/drawing/2014/main" id="{4761254C-5CFE-B640-9DEB-B71C7270C04F}"/>
              </a:ext>
            </a:extLst>
          </p:cNvPr>
          <p:cNvPicPr>
            <a:picLocks noChangeAspect="1"/>
          </p:cNvPicPr>
          <p:nvPr/>
        </p:nvPicPr>
        <p:blipFill>
          <a:blip r:embed="rId3"/>
          <a:stretch>
            <a:fillRect/>
          </a:stretch>
        </p:blipFill>
        <p:spPr>
          <a:xfrm>
            <a:off x="1371600" y="1828800"/>
            <a:ext cx="5867400" cy="4207624"/>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9AAE5D8-41D0-C14A-9A00-54FFBF9B1C67}"/>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Waterfall model</a:t>
            </a:r>
          </a:p>
        </p:txBody>
      </p:sp>
      <p:sp>
        <p:nvSpPr>
          <p:cNvPr id="21507" name="Rectangle 7">
            <a:extLst>
              <a:ext uri="{FF2B5EF4-FFF2-40B4-BE49-F238E27FC236}">
                <a16:creationId xmlns:a16="http://schemas.microsoft.com/office/drawing/2014/main" id="{6CB7063E-900A-354F-8133-BBCD882DEBE2}"/>
              </a:ext>
            </a:extLst>
          </p:cNvPr>
          <p:cNvSpPr>
            <a:spLocks noChangeArrowheads="1"/>
          </p:cNvSpPr>
          <p:nvPr/>
        </p:nvSpPr>
        <p:spPr bwMode="auto">
          <a:xfrm>
            <a:off x="1447800" y="5910263"/>
            <a:ext cx="6096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latin typeface="Times New Roman" panose="02020603050405020304" pitchFamily="18" charset="0"/>
            </a:endParaRPr>
          </a:p>
        </p:txBody>
      </p:sp>
      <p:sp>
        <p:nvSpPr>
          <p:cNvPr id="21508" name="Line 8">
            <a:extLst>
              <a:ext uri="{FF2B5EF4-FFF2-40B4-BE49-F238E27FC236}">
                <a16:creationId xmlns:a16="http://schemas.microsoft.com/office/drawing/2014/main" id="{FAA1B268-F1D1-AB46-B0E0-9A6FD2164AEE}"/>
              </a:ext>
            </a:extLst>
          </p:cNvPr>
          <p:cNvSpPr>
            <a:spLocks noChangeShapeType="1"/>
          </p:cNvSpPr>
          <p:nvPr/>
        </p:nvSpPr>
        <p:spPr bwMode="auto">
          <a:xfrm>
            <a:off x="6915150" y="48148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9">
            <a:extLst>
              <a:ext uri="{FF2B5EF4-FFF2-40B4-BE49-F238E27FC236}">
                <a16:creationId xmlns:a16="http://schemas.microsoft.com/office/drawing/2014/main" id="{77F6BF2C-0ECF-9240-9326-9ADBB98F546E}"/>
              </a:ext>
            </a:extLst>
          </p:cNvPr>
          <p:cNvSpPr>
            <a:spLocks noChangeShapeType="1"/>
          </p:cNvSpPr>
          <p:nvPr/>
        </p:nvSpPr>
        <p:spPr bwMode="auto">
          <a:xfrm>
            <a:off x="4648200" y="4114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10">
            <a:extLst>
              <a:ext uri="{FF2B5EF4-FFF2-40B4-BE49-F238E27FC236}">
                <a16:creationId xmlns:a16="http://schemas.microsoft.com/office/drawing/2014/main" id="{0CC84307-C5C3-4F4C-8F3D-B6F01718EB4D}"/>
              </a:ext>
            </a:extLst>
          </p:cNvPr>
          <p:cNvSpPr>
            <a:spLocks noChangeShapeType="1"/>
          </p:cNvSpPr>
          <p:nvPr/>
        </p:nvSpPr>
        <p:spPr bwMode="auto">
          <a:xfrm>
            <a:off x="4648200" y="4114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11">
            <a:extLst>
              <a:ext uri="{FF2B5EF4-FFF2-40B4-BE49-F238E27FC236}">
                <a16:creationId xmlns:a16="http://schemas.microsoft.com/office/drawing/2014/main" id="{4A5D5BB0-DA9A-E240-B112-8E9B043512C8}"/>
              </a:ext>
            </a:extLst>
          </p:cNvPr>
          <p:cNvSpPr>
            <a:spLocks noChangeShapeType="1"/>
          </p:cNvSpPr>
          <p:nvPr/>
        </p:nvSpPr>
        <p:spPr bwMode="auto">
          <a:xfrm flipV="1">
            <a:off x="4629150" y="40767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Slide Number Placeholder 8">
            <a:extLst>
              <a:ext uri="{FF2B5EF4-FFF2-40B4-BE49-F238E27FC236}">
                <a16:creationId xmlns:a16="http://schemas.microsoft.com/office/drawing/2014/main" id="{D46FF3D4-4D1E-144E-9B48-0CF47B83A7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40883694-999B-7343-B93F-5BEF76603DC0}" type="slidenum">
              <a:rPr lang="en-US" altLang="en-US" sz="1200">
                <a:solidFill>
                  <a:srgbClr val="3F3F3F"/>
                </a:solidFill>
                <a:latin typeface="Arial" panose="020B0604020202020204" pitchFamily="34" charset="0"/>
              </a:rPr>
              <a:pPr>
                <a:buClrTx/>
                <a:buSzTx/>
                <a:buFontTx/>
                <a:buNone/>
              </a:pPr>
              <a:t>7</a:t>
            </a:fld>
            <a:endParaRPr lang="en-US" altLang="en-US" sz="1200">
              <a:solidFill>
                <a:srgbClr val="3F3F3F"/>
              </a:solidFill>
              <a:latin typeface="Arial" panose="020B0604020202020204" pitchFamily="34" charset="0"/>
            </a:endParaRPr>
          </a:p>
        </p:txBody>
      </p:sp>
      <p:pic>
        <p:nvPicPr>
          <p:cNvPr id="3" name="Picture 2">
            <a:extLst>
              <a:ext uri="{FF2B5EF4-FFF2-40B4-BE49-F238E27FC236}">
                <a16:creationId xmlns:a16="http://schemas.microsoft.com/office/drawing/2014/main" id="{FC24EAC0-4824-FB41-94DE-A0E209DAC443}"/>
              </a:ext>
            </a:extLst>
          </p:cNvPr>
          <p:cNvPicPr>
            <a:picLocks noChangeAspect="1"/>
          </p:cNvPicPr>
          <p:nvPr/>
        </p:nvPicPr>
        <p:blipFill>
          <a:blip r:embed="rId3"/>
          <a:stretch>
            <a:fillRect/>
          </a:stretch>
        </p:blipFill>
        <p:spPr>
          <a:xfrm>
            <a:off x="1371600" y="1917482"/>
            <a:ext cx="6553200" cy="4609008"/>
          </a:xfrm>
          <a:prstGeom prst="rect">
            <a:avLst/>
          </a:prstGeom>
        </p:spPr>
      </p:pic>
    </p:spTree>
    <p:extLst>
      <p:ext uri="{BB962C8B-B14F-4D97-AF65-F5344CB8AC3E}">
        <p14:creationId xmlns:p14="http://schemas.microsoft.com/office/powerpoint/2010/main" val="36421799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4D3F41A-AE90-EE47-A9F1-EF0281A2EEA9}"/>
              </a:ext>
            </a:extLst>
          </p:cNvPr>
          <p:cNvSpPr>
            <a:spLocks noGrp="1"/>
          </p:cNvSpPr>
          <p:nvPr>
            <p:ph type="title"/>
          </p:nvPr>
        </p:nvSpPr>
        <p:spPr bwMode="auto">
          <a:xfrm>
            <a:off x="457200" y="152400"/>
            <a:ext cx="8229600" cy="1250950"/>
          </a:xfrm>
        </p:spPr>
        <p:txBody>
          <a:bodyPr wrap="square" lIns="90840" tIns="44623" rIns="90840" bIns="44623" numCol="1" anchor="b" anchorCtr="0" compatLnSpc="1">
            <a:prstTxWarp prst="textNoShape">
              <a:avLst/>
            </a:prstTxWarp>
          </a:bodyPr>
          <a:lstStyle/>
          <a:p>
            <a:pPr eaLnBrk="1" hangingPunct="1">
              <a:defRPr/>
            </a:pPr>
            <a:r>
              <a:rPr lang="en-GB"/>
              <a:t>Waterfall model phases</a:t>
            </a:r>
          </a:p>
        </p:txBody>
      </p:sp>
      <p:sp>
        <p:nvSpPr>
          <p:cNvPr id="23554" name="Rectangle 3">
            <a:extLst>
              <a:ext uri="{FF2B5EF4-FFF2-40B4-BE49-F238E27FC236}">
                <a16:creationId xmlns:a16="http://schemas.microsoft.com/office/drawing/2014/main" id="{CB9B43EA-7A57-E542-8388-20F1B53603DE}"/>
              </a:ext>
            </a:extLst>
          </p:cNvPr>
          <p:cNvSpPr>
            <a:spLocks noGrp="1"/>
          </p:cNvSpPr>
          <p:nvPr>
            <p:ph type="body" idx="1"/>
          </p:nvPr>
        </p:nvSpPr>
        <p:spPr>
          <a:noFill/>
        </p:spPr>
        <p:txBody>
          <a:bodyPr lIns="90840" tIns="44623" rIns="90840" bIns="44623"/>
          <a:lstStyle/>
          <a:p>
            <a:pPr eaLnBrk="1" hangingPunct="1"/>
            <a:r>
              <a:rPr lang="en-GB" altLang="en-US" sz="2800"/>
              <a:t>Requirements analysis and definition</a:t>
            </a:r>
          </a:p>
          <a:p>
            <a:pPr eaLnBrk="1" hangingPunct="1"/>
            <a:r>
              <a:rPr lang="en-GB" altLang="en-US" sz="2800"/>
              <a:t>System and software design</a:t>
            </a:r>
          </a:p>
          <a:p>
            <a:pPr eaLnBrk="1" hangingPunct="1"/>
            <a:r>
              <a:rPr lang="en-GB" altLang="en-US" sz="2800"/>
              <a:t>Implementation and unit testing</a:t>
            </a:r>
          </a:p>
          <a:p>
            <a:pPr eaLnBrk="1" hangingPunct="1"/>
            <a:r>
              <a:rPr lang="en-GB" altLang="en-US" sz="2800"/>
              <a:t>Integration and system testing</a:t>
            </a:r>
          </a:p>
          <a:p>
            <a:pPr eaLnBrk="1" hangingPunct="1"/>
            <a:r>
              <a:rPr lang="en-GB" altLang="en-US" sz="2800"/>
              <a:t>Operation and maintenance</a:t>
            </a:r>
          </a:p>
          <a:p>
            <a:pPr eaLnBrk="1" hangingPunct="1"/>
            <a:endParaRPr lang="en-GB" altLang="en-US" sz="2800"/>
          </a:p>
          <a:p>
            <a:pPr eaLnBrk="1" hangingPunct="1"/>
            <a:r>
              <a:rPr lang="en-GB" altLang="en-US" sz="2800"/>
              <a:t>The main drawback of the waterfall model is the </a:t>
            </a:r>
            <a:r>
              <a:rPr lang="en-GB" altLang="en-US" sz="2800">
                <a:solidFill>
                  <a:srgbClr val="FF0000"/>
                </a:solidFill>
              </a:rPr>
              <a:t>difficulty of accommodating change </a:t>
            </a:r>
            <a:r>
              <a:rPr lang="en-GB" altLang="en-US" sz="2800"/>
              <a:t>after the process is underway. One phase has to be complete before moving onto the next phase.</a:t>
            </a:r>
          </a:p>
        </p:txBody>
      </p:sp>
      <p:sp>
        <p:nvSpPr>
          <p:cNvPr id="23555" name="Slide Number Placeholder 3">
            <a:extLst>
              <a:ext uri="{FF2B5EF4-FFF2-40B4-BE49-F238E27FC236}">
                <a16:creationId xmlns:a16="http://schemas.microsoft.com/office/drawing/2014/main" id="{7F2F678D-04E1-B840-810E-660DC459D5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415A7698-C228-1B48-9064-4F82172EA5C7}" type="slidenum">
              <a:rPr lang="en-US" altLang="en-US" sz="1200">
                <a:solidFill>
                  <a:srgbClr val="3F3F3F"/>
                </a:solidFill>
                <a:latin typeface="Arial" panose="020B0604020202020204" pitchFamily="34" charset="0"/>
              </a:rPr>
              <a:pPr>
                <a:buClrTx/>
                <a:buSzTx/>
                <a:buFontTx/>
                <a:buNone/>
              </a:pPr>
              <a:t>8</a:t>
            </a:fld>
            <a:endParaRPr lang="en-US" altLang="en-US" sz="1200">
              <a:solidFill>
                <a:srgbClr val="3F3F3F"/>
              </a:solidFill>
              <a:latin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9FF9A09-F93F-1F49-8CA3-0420CCD12C07}"/>
              </a:ext>
            </a:extLst>
          </p:cNvPr>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eaLnBrk="1" hangingPunct="1">
              <a:defRPr/>
            </a:pPr>
            <a:r>
              <a:rPr lang="en-GB"/>
              <a:t>Waterfall model problems</a:t>
            </a:r>
          </a:p>
        </p:txBody>
      </p:sp>
      <p:sp>
        <p:nvSpPr>
          <p:cNvPr id="24578" name="Rectangle 3">
            <a:extLst>
              <a:ext uri="{FF2B5EF4-FFF2-40B4-BE49-F238E27FC236}">
                <a16:creationId xmlns:a16="http://schemas.microsoft.com/office/drawing/2014/main" id="{C363033B-A29B-9F46-8760-1522A417740B}"/>
              </a:ext>
            </a:extLst>
          </p:cNvPr>
          <p:cNvSpPr>
            <a:spLocks noGrp="1"/>
          </p:cNvSpPr>
          <p:nvPr>
            <p:ph type="body" idx="1"/>
          </p:nvPr>
        </p:nvSpPr>
        <p:spPr/>
        <p:txBody>
          <a:bodyPr/>
          <a:lstStyle/>
          <a:p>
            <a:pPr eaLnBrk="1" hangingPunct="1"/>
            <a:r>
              <a:rPr lang="en-GB" altLang="en-US" sz="2900"/>
              <a:t>Inflexible partitioning of the project into distinct stages makes it difficult to respond to changing customer requirements.</a:t>
            </a:r>
          </a:p>
          <a:p>
            <a:pPr eaLnBrk="1" hangingPunct="1"/>
            <a:endParaRPr lang="en-GB" altLang="en-US" sz="2900"/>
          </a:p>
          <a:p>
            <a:pPr eaLnBrk="1" hangingPunct="1"/>
            <a:r>
              <a:rPr lang="en-GB" altLang="en-US" sz="2900"/>
              <a:t>Therefore, this model is only appropriate when the requirements are well-understood and changes will be fairly limited during the design process. </a:t>
            </a:r>
          </a:p>
          <a:p>
            <a:pPr eaLnBrk="1" hangingPunct="1"/>
            <a:endParaRPr lang="en-GB" altLang="en-US" sz="2900"/>
          </a:p>
          <a:p>
            <a:pPr eaLnBrk="1" hangingPunct="1"/>
            <a:r>
              <a:rPr lang="en-GB" altLang="en-US" sz="2900"/>
              <a:t>Few business systems have stable requirements.</a:t>
            </a:r>
          </a:p>
        </p:txBody>
      </p:sp>
      <p:sp>
        <p:nvSpPr>
          <p:cNvPr id="24579" name="Slide Number Placeholder 3">
            <a:extLst>
              <a:ext uri="{FF2B5EF4-FFF2-40B4-BE49-F238E27FC236}">
                <a16:creationId xmlns:a16="http://schemas.microsoft.com/office/drawing/2014/main" id="{FC959C8A-B39F-C349-B4E8-C2C67E58E7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itchFamily="2" charset="2"/>
              <a:buChar char=""/>
              <a:defRPr sz="2000">
                <a:solidFill>
                  <a:schemeClr val="tx1"/>
                </a:solidFill>
                <a:latin typeface="Corbel" panose="020B0503020204020204" pitchFamily="34" charset="0"/>
              </a:defRPr>
            </a:lvl9pPr>
          </a:lstStyle>
          <a:p>
            <a:pPr>
              <a:buClrTx/>
              <a:buSzTx/>
              <a:buFontTx/>
              <a:buNone/>
            </a:pPr>
            <a:fld id="{BE57AB96-8024-0948-AA07-78F0155A14A4}" type="slidenum">
              <a:rPr lang="en-US" altLang="en-US" sz="1200">
                <a:solidFill>
                  <a:srgbClr val="3F3F3F"/>
                </a:solidFill>
                <a:latin typeface="Arial" panose="020B0604020202020204" pitchFamily="34" charset="0"/>
              </a:rPr>
              <a:pPr>
                <a:buClrTx/>
                <a:buSzTx/>
                <a:buFontTx/>
                <a:buNone/>
              </a:pPr>
              <a:t>9</a:t>
            </a:fld>
            <a:endParaRPr lang="en-US" altLang="en-US" sz="1200">
              <a:solidFill>
                <a:srgbClr val="3F3F3F"/>
              </a:solidFill>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10803</TotalTime>
  <Words>1764</Words>
  <Application>Microsoft Macintosh PowerPoint</Application>
  <PresentationFormat>On-screen Show (4:3)</PresentationFormat>
  <Paragraphs>327</Paragraphs>
  <Slides>39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Times New Roman</vt:lpstr>
      <vt:lpstr>Arial</vt:lpstr>
      <vt:lpstr>Corbel</vt:lpstr>
      <vt:lpstr>Wingdings 2</vt:lpstr>
      <vt:lpstr>Wingdings</vt:lpstr>
      <vt:lpstr>Wingdings 3</vt:lpstr>
      <vt:lpstr>Module</vt:lpstr>
      <vt:lpstr>PowerPoint Presentation</vt:lpstr>
      <vt:lpstr>Objectives</vt:lpstr>
      <vt:lpstr>Topics covered</vt:lpstr>
      <vt:lpstr>The software process</vt:lpstr>
      <vt:lpstr>Generic software process models</vt:lpstr>
      <vt:lpstr>Waterfall model</vt:lpstr>
      <vt:lpstr>Waterfall model</vt:lpstr>
      <vt:lpstr>Waterfall model phases</vt:lpstr>
      <vt:lpstr>Waterfall model problems</vt:lpstr>
      <vt:lpstr>Evolutionary development</vt:lpstr>
      <vt:lpstr>Evolutionary development</vt:lpstr>
      <vt:lpstr>Evolutionary development</vt:lpstr>
      <vt:lpstr>Component-based software engineering</vt:lpstr>
      <vt:lpstr>Reuse-oriented development</vt:lpstr>
      <vt:lpstr>Iterative Development</vt:lpstr>
      <vt:lpstr>Incremental delivery</vt:lpstr>
      <vt:lpstr>Incremental development</vt:lpstr>
      <vt:lpstr>Incremental development advantages</vt:lpstr>
      <vt:lpstr>Extreme Programming</vt:lpstr>
      <vt:lpstr>Spiral development</vt:lpstr>
      <vt:lpstr>Spiral model of the software process</vt:lpstr>
      <vt:lpstr>Spiral model quadrants</vt:lpstr>
      <vt:lpstr>Spiral Model Analysis </vt:lpstr>
      <vt:lpstr>Generic Process Activities</vt:lpstr>
      <vt:lpstr>Software specification</vt:lpstr>
      <vt:lpstr>The requirements engineering process</vt:lpstr>
      <vt:lpstr>Software design and implementation</vt:lpstr>
      <vt:lpstr>Design process activities</vt:lpstr>
      <vt:lpstr>The software design process</vt:lpstr>
      <vt:lpstr>Structured methods</vt:lpstr>
      <vt:lpstr>Programming and debugging</vt:lpstr>
      <vt:lpstr>Software validation</vt:lpstr>
      <vt:lpstr>The testing process</vt:lpstr>
      <vt:lpstr>Testing stages</vt:lpstr>
      <vt:lpstr>Testing phases</vt:lpstr>
      <vt:lpstr>Software evolution</vt:lpstr>
      <vt:lpstr>System evolution</vt:lpstr>
      <vt:lpstr>Key points</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Hesam Esfahani</cp:lastModifiedBy>
  <cp:revision>182</cp:revision>
  <cp:lastPrinted>1601-01-01T00:00:00Z</cp:lastPrinted>
  <dcterms:created xsi:type="dcterms:W3CDTF">1601-01-01T00:00:00Z</dcterms:created>
  <dcterms:modified xsi:type="dcterms:W3CDTF">2019-02-12T22:29:33Z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