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1" r:id="rId1"/>
  </p:sldMasterIdLst>
  <p:notesMasterIdLst>
    <p:notesMasterId r:id="rId46"/>
  </p:notesMasterIdLst>
  <p:sldIdLst>
    <p:sldId id="313" r:id="rId2"/>
    <p:sldId id="306" r:id="rId3"/>
    <p:sldId id="297" r:id="rId4"/>
    <p:sldId id="345" r:id="rId5"/>
    <p:sldId id="307" r:id="rId6"/>
    <p:sldId id="309" r:id="rId7"/>
    <p:sldId id="312" r:id="rId8"/>
    <p:sldId id="310" r:id="rId9"/>
    <p:sldId id="259" r:id="rId10"/>
    <p:sldId id="314" r:id="rId11"/>
    <p:sldId id="261" r:id="rId12"/>
    <p:sldId id="262" r:id="rId13"/>
    <p:sldId id="289" r:id="rId14"/>
    <p:sldId id="341" r:id="rId15"/>
    <p:sldId id="315" r:id="rId16"/>
    <p:sldId id="264" r:id="rId17"/>
    <p:sldId id="317" r:id="rId18"/>
    <p:sldId id="318" r:id="rId19"/>
    <p:sldId id="319" r:id="rId20"/>
    <p:sldId id="290" r:id="rId21"/>
    <p:sldId id="320" r:id="rId22"/>
    <p:sldId id="321" r:id="rId23"/>
    <p:sldId id="323" r:id="rId24"/>
    <p:sldId id="325" r:id="rId25"/>
    <p:sldId id="316" r:id="rId26"/>
    <p:sldId id="346" r:id="rId27"/>
    <p:sldId id="324" r:id="rId28"/>
    <p:sldId id="326" r:id="rId29"/>
    <p:sldId id="328" r:id="rId30"/>
    <p:sldId id="339" r:id="rId31"/>
    <p:sldId id="327" r:id="rId32"/>
    <p:sldId id="332" r:id="rId33"/>
    <p:sldId id="334" r:id="rId34"/>
    <p:sldId id="331" r:id="rId35"/>
    <p:sldId id="333" r:id="rId36"/>
    <p:sldId id="330" r:id="rId37"/>
    <p:sldId id="335" r:id="rId38"/>
    <p:sldId id="338" r:id="rId39"/>
    <p:sldId id="336" r:id="rId40"/>
    <p:sldId id="337" r:id="rId41"/>
    <p:sldId id="343" r:id="rId42"/>
    <p:sldId id="342" r:id="rId43"/>
    <p:sldId id="344" r:id="rId44"/>
    <p:sldId id="340" r:id="rId45"/>
  </p:sldIdLst>
  <p:sldSz cx="9144000" cy="6858000" type="screen4x3"/>
  <p:notesSz cx="6997700" cy="9194800"/>
  <p:defaultTextStyle>
    <a:defPPr>
      <a:defRPr lang="ar-SA"/>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15" autoAdjust="0"/>
    <p:restoredTop sz="82447" autoAdjust="0"/>
  </p:normalViewPr>
  <p:slideViewPr>
    <p:cSldViewPr>
      <p:cViewPr varScale="1">
        <p:scale>
          <a:sx n="107" d="100"/>
          <a:sy n="107" d="100"/>
        </p:scale>
        <p:origin x="119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8F1D2CF-0291-6B44-90A6-D99D8D692F53}"/>
              </a:ext>
            </a:extLst>
          </p:cNvPr>
          <p:cNvSpPr>
            <a:spLocks noGrp="1" noChangeArrowheads="1"/>
          </p:cNvSpPr>
          <p:nvPr>
            <p:ph type="hdr" sz="quarter"/>
          </p:nvPr>
        </p:nvSpPr>
        <p:spPr bwMode="auto">
          <a:xfrm>
            <a:off x="3965575" y="0"/>
            <a:ext cx="3032125" cy="460375"/>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r" rtl="1">
              <a:defRPr sz="1200">
                <a:latin typeface="Arial" pitchFamily="34" charset="0"/>
                <a:cs typeface="Arial" pitchFamily="34" charset="0"/>
              </a:defRPr>
            </a:lvl1pPr>
          </a:lstStyle>
          <a:p>
            <a:pPr>
              <a:defRPr/>
            </a:pPr>
            <a:endParaRPr lang="en-US"/>
          </a:p>
        </p:txBody>
      </p:sp>
      <p:sp>
        <p:nvSpPr>
          <p:cNvPr id="68611" name="Rectangle 3">
            <a:extLst>
              <a:ext uri="{FF2B5EF4-FFF2-40B4-BE49-F238E27FC236}">
                <a16:creationId xmlns:a16="http://schemas.microsoft.com/office/drawing/2014/main" id="{8C6E2246-DFD1-A643-9613-F316C25C4CC4}"/>
              </a:ext>
            </a:extLst>
          </p:cNvPr>
          <p:cNvSpPr>
            <a:spLocks noGrp="1" noChangeArrowheads="1"/>
          </p:cNvSpPr>
          <p:nvPr>
            <p:ph type="dt" idx="1"/>
          </p:nvPr>
        </p:nvSpPr>
        <p:spPr bwMode="auto">
          <a:xfrm>
            <a:off x="1588" y="0"/>
            <a:ext cx="3032125" cy="460375"/>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l" rtl="1">
              <a:defRPr sz="1200">
                <a:latin typeface="Arial" pitchFamily="34" charset="0"/>
                <a:cs typeface="Arial" pitchFamily="34" charset="0"/>
              </a:defRPr>
            </a:lvl1pPr>
          </a:lstStyle>
          <a:p>
            <a:pPr>
              <a:defRPr/>
            </a:pPr>
            <a:endParaRPr lang="en-US"/>
          </a:p>
        </p:txBody>
      </p:sp>
      <p:sp>
        <p:nvSpPr>
          <p:cNvPr id="13316" name="Rectangle 4">
            <a:extLst>
              <a:ext uri="{FF2B5EF4-FFF2-40B4-BE49-F238E27FC236}">
                <a16:creationId xmlns:a16="http://schemas.microsoft.com/office/drawing/2014/main" id="{643E80A1-5470-DE45-8E8E-C89F1FA6F8A1}"/>
              </a:ext>
            </a:extLst>
          </p:cNvPr>
          <p:cNvSpPr>
            <a:spLocks noGrp="1" noRot="1" noChangeAspect="1" noChangeArrowheads="1" noTextEdit="1"/>
          </p:cNvSpPr>
          <p:nvPr>
            <p:ph type="sldImg" idx="2"/>
          </p:nvPr>
        </p:nvSpPr>
        <p:spPr bwMode="auto">
          <a:xfrm>
            <a:off x="1200150" y="688975"/>
            <a:ext cx="4597400" cy="3448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27D413F3-6F60-7C4A-8B5F-F2D18C2785F6}"/>
              </a:ext>
            </a:extLst>
          </p:cNvPr>
          <p:cNvSpPr>
            <a:spLocks noGrp="1" noChangeArrowheads="1"/>
          </p:cNvSpPr>
          <p:nvPr>
            <p:ph type="body" sz="quarter" idx="3"/>
          </p:nvPr>
        </p:nvSpPr>
        <p:spPr bwMode="auto">
          <a:xfrm>
            <a:off x="700088" y="4367213"/>
            <a:ext cx="5597525" cy="4138612"/>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a:extLst>
              <a:ext uri="{FF2B5EF4-FFF2-40B4-BE49-F238E27FC236}">
                <a16:creationId xmlns:a16="http://schemas.microsoft.com/office/drawing/2014/main" id="{706F4162-461C-6C4B-A9C9-C9988CAE81F4}"/>
              </a:ext>
            </a:extLst>
          </p:cNvPr>
          <p:cNvSpPr>
            <a:spLocks noGrp="1" noChangeArrowheads="1"/>
          </p:cNvSpPr>
          <p:nvPr>
            <p:ph type="ftr" sz="quarter" idx="4"/>
          </p:nvPr>
        </p:nvSpPr>
        <p:spPr bwMode="auto">
          <a:xfrm>
            <a:off x="3965575" y="8732838"/>
            <a:ext cx="3032125" cy="460375"/>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r" rtl="1">
              <a:defRPr sz="1200">
                <a:latin typeface="Arial" pitchFamily="34" charset="0"/>
                <a:cs typeface="Arial" pitchFamily="34" charset="0"/>
              </a:defRPr>
            </a:lvl1pPr>
          </a:lstStyle>
          <a:p>
            <a:pPr>
              <a:defRPr/>
            </a:pPr>
            <a:endParaRPr lang="en-US"/>
          </a:p>
        </p:txBody>
      </p:sp>
      <p:sp>
        <p:nvSpPr>
          <p:cNvPr id="68615" name="Rectangle 7">
            <a:extLst>
              <a:ext uri="{FF2B5EF4-FFF2-40B4-BE49-F238E27FC236}">
                <a16:creationId xmlns:a16="http://schemas.microsoft.com/office/drawing/2014/main" id="{C833AEB2-1C46-6A49-94A4-A2C885F82C37}"/>
              </a:ext>
            </a:extLst>
          </p:cNvPr>
          <p:cNvSpPr>
            <a:spLocks noGrp="1" noChangeArrowheads="1"/>
          </p:cNvSpPr>
          <p:nvPr>
            <p:ph type="sldNum" sz="quarter" idx="5"/>
          </p:nvPr>
        </p:nvSpPr>
        <p:spPr bwMode="auto">
          <a:xfrm>
            <a:off x="1588" y="8732838"/>
            <a:ext cx="3032125" cy="460375"/>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rtl="1">
              <a:defRPr sz="1200"/>
            </a:lvl1pPr>
          </a:lstStyle>
          <a:p>
            <a:fld id="{61A9616A-835B-0447-B0FF-AD81DE037934}" type="slidenum">
              <a:rPr lang="fa-IR" altLang="en-US"/>
              <a:pPr/>
              <a:t>‹#›</a:t>
            </a:fld>
            <a:endParaRPr lang="en-US"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56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28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00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72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5736" algn="l" defTabSz="914294" rtl="0" eaLnBrk="1" latinLnBrk="0" hangingPunct="1">
      <a:defRPr sz="1200" kern="1200">
        <a:solidFill>
          <a:schemeClr val="tx1"/>
        </a:solidFill>
        <a:latin typeface="+mn-lt"/>
        <a:ea typeface="+mn-ea"/>
        <a:cs typeface="+mn-cs"/>
      </a:defRPr>
    </a:lvl6pPr>
    <a:lvl7pPr marL="2742883" algn="l" defTabSz="914294" rtl="0" eaLnBrk="1" latinLnBrk="0" hangingPunct="1">
      <a:defRPr sz="1200" kern="1200">
        <a:solidFill>
          <a:schemeClr val="tx1"/>
        </a:solidFill>
        <a:latin typeface="+mn-lt"/>
        <a:ea typeface="+mn-ea"/>
        <a:cs typeface="+mn-cs"/>
      </a:defRPr>
    </a:lvl7pPr>
    <a:lvl8pPr marL="3200030" algn="l" defTabSz="914294" rtl="0" eaLnBrk="1" latinLnBrk="0" hangingPunct="1">
      <a:defRPr sz="1200" kern="1200">
        <a:solidFill>
          <a:schemeClr val="tx1"/>
        </a:solidFill>
        <a:latin typeface="+mn-lt"/>
        <a:ea typeface="+mn-ea"/>
        <a:cs typeface="+mn-cs"/>
      </a:defRPr>
    </a:lvl8pPr>
    <a:lvl9pPr marL="3657178"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1" eaLnBrk="0" fontAlgn="base" latinLnBrk="0" hangingPunct="0">
              <a:lnSpc>
                <a:spcPct val="100000"/>
              </a:lnSpc>
              <a:spcBef>
                <a:spcPct val="30000"/>
              </a:spcBef>
              <a:spcAft>
                <a:spcPct val="0"/>
              </a:spcAft>
              <a:buClrTx/>
              <a:buSzTx/>
              <a:buFontTx/>
              <a:buNone/>
              <a:tabLst/>
              <a:defRPr/>
            </a:pPr>
            <a:r>
              <a:rPr lang="en-CA" sz="1200" b="1" i="0" kern="1200" dirty="0">
                <a:solidFill>
                  <a:schemeClr val="tx1"/>
                </a:solidFill>
                <a:effectLst/>
                <a:latin typeface="Arial" pitchFamily="34" charset="0"/>
                <a:ea typeface="+mn-ea"/>
                <a:cs typeface="Arial" pitchFamily="34" charset="0"/>
              </a:rPr>
              <a:t>Inception</a:t>
            </a:r>
            <a:r>
              <a:rPr lang="en-CA" sz="1200" b="0" i="0" kern="1200" dirty="0">
                <a:solidFill>
                  <a:schemeClr val="tx1"/>
                </a:solidFill>
                <a:effectLst/>
                <a:latin typeface="Arial" pitchFamily="34" charset="0"/>
                <a:ea typeface="+mn-ea"/>
                <a:cs typeface="Arial" pitchFamily="34" charset="0"/>
              </a:rPr>
              <a:t> - The idea for the project is stated. The development team determines if the project is worth pursuing and what resources will be needed.</a:t>
            </a:r>
          </a:p>
          <a:p>
            <a:pPr marL="0" marR="0" lvl="0" indent="0" algn="l" defTabSz="914400" rtl="1" eaLnBrk="0" fontAlgn="base" latinLnBrk="0" hangingPunct="0">
              <a:lnSpc>
                <a:spcPct val="100000"/>
              </a:lnSpc>
              <a:spcBef>
                <a:spcPct val="30000"/>
              </a:spcBef>
              <a:spcAft>
                <a:spcPct val="0"/>
              </a:spcAft>
              <a:buClrTx/>
              <a:buSzTx/>
              <a:buFontTx/>
              <a:buNone/>
              <a:tabLst/>
              <a:defRPr/>
            </a:pPr>
            <a:r>
              <a:rPr lang="en-CA" sz="1200" b="1" i="0" kern="1200" dirty="0">
                <a:solidFill>
                  <a:schemeClr val="tx1"/>
                </a:solidFill>
                <a:effectLst/>
                <a:latin typeface="Arial" pitchFamily="34" charset="0"/>
                <a:ea typeface="+mn-ea"/>
                <a:cs typeface="Arial" pitchFamily="34" charset="0"/>
              </a:rPr>
              <a:t>Elaboration</a:t>
            </a:r>
            <a:r>
              <a:rPr lang="en-CA" sz="1200" b="0" i="0" kern="1200" dirty="0">
                <a:solidFill>
                  <a:schemeClr val="tx1"/>
                </a:solidFill>
                <a:effectLst/>
                <a:latin typeface="Arial" pitchFamily="34" charset="0"/>
                <a:ea typeface="+mn-ea"/>
                <a:cs typeface="Arial" pitchFamily="34" charset="0"/>
              </a:rPr>
              <a:t> - The project's architecture and required resources are further evaluated. Developers consider possible applications of the software and costs associated with the development.</a:t>
            </a:r>
          </a:p>
          <a:p>
            <a:pPr marL="0" marR="0" lvl="0" indent="0" algn="l" defTabSz="914400" rtl="1" eaLnBrk="0" fontAlgn="base" latinLnBrk="0" hangingPunct="0">
              <a:lnSpc>
                <a:spcPct val="100000"/>
              </a:lnSpc>
              <a:spcBef>
                <a:spcPct val="30000"/>
              </a:spcBef>
              <a:spcAft>
                <a:spcPct val="0"/>
              </a:spcAft>
              <a:buClrTx/>
              <a:buSzTx/>
              <a:buFontTx/>
              <a:buNone/>
              <a:tabLst/>
              <a:defRPr/>
            </a:pPr>
            <a:r>
              <a:rPr lang="en-CA" sz="1200" b="1" i="0" kern="1200" dirty="0">
                <a:solidFill>
                  <a:schemeClr val="tx1"/>
                </a:solidFill>
                <a:effectLst/>
                <a:latin typeface="Arial" pitchFamily="34" charset="0"/>
                <a:ea typeface="+mn-ea"/>
                <a:cs typeface="Arial" pitchFamily="34" charset="0"/>
              </a:rPr>
              <a:t>Construction</a:t>
            </a:r>
            <a:r>
              <a:rPr lang="en-CA" sz="1200" b="0" i="0" kern="1200" dirty="0">
                <a:solidFill>
                  <a:schemeClr val="tx1"/>
                </a:solidFill>
                <a:effectLst/>
                <a:latin typeface="Arial" pitchFamily="34" charset="0"/>
                <a:ea typeface="+mn-ea"/>
                <a:cs typeface="Arial" pitchFamily="34" charset="0"/>
              </a:rPr>
              <a:t> - The project is developed and completed. The software is designed, written, and tested.</a:t>
            </a:r>
          </a:p>
          <a:p>
            <a:pPr algn="l"/>
            <a:r>
              <a:rPr lang="en-CA" sz="1200" b="1" i="0" kern="1200" dirty="0">
                <a:solidFill>
                  <a:schemeClr val="tx1"/>
                </a:solidFill>
                <a:effectLst/>
                <a:latin typeface="Arial" pitchFamily="34" charset="0"/>
                <a:ea typeface="+mn-ea"/>
                <a:cs typeface="Arial" pitchFamily="34" charset="0"/>
              </a:rPr>
              <a:t>Transition</a:t>
            </a:r>
            <a:r>
              <a:rPr lang="en-CA" sz="1200" b="0" i="0" kern="1200" dirty="0">
                <a:solidFill>
                  <a:schemeClr val="tx1"/>
                </a:solidFill>
                <a:effectLst/>
                <a:latin typeface="Arial" pitchFamily="34" charset="0"/>
                <a:ea typeface="+mn-ea"/>
                <a:cs typeface="Arial" pitchFamily="34" charset="0"/>
              </a:rPr>
              <a:t> - The software is released to the public. Final adjustments or updates are made based on feedback from end user</a:t>
            </a:r>
            <a:endParaRPr lang="en-US" dirty="0"/>
          </a:p>
        </p:txBody>
      </p:sp>
      <p:sp>
        <p:nvSpPr>
          <p:cNvPr id="4" name="Slide Number Placeholder 3"/>
          <p:cNvSpPr>
            <a:spLocks noGrp="1"/>
          </p:cNvSpPr>
          <p:nvPr>
            <p:ph type="sldNum" sz="quarter" idx="5"/>
          </p:nvPr>
        </p:nvSpPr>
        <p:spPr/>
        <p:txBody>
          <a:bodyPr/>
          <a:lstStyle/>
          <a:p>
            <a:fld id="{61A9616A-835B-0447-B0FF-AD81DE037934}" type="slidenum">
              <a:rPr lang="fa-IR" altLang="en-US" smtClean="0"/>
              <a:pPr/>
              <a:t>6</a:t>
            </a:fld>
            <a:endParaRPr lang="en-US" altLang="en-US"/>
          </a:p>
        </p:txBody>
      </p:sp>
    </p:spTree>
    <p:extLst>
      <p:ext uri="{BB962C8B-B14F-4D97-AF65-F5344CB8AC3E}">
        <p14:creationId xmlns:p14="http://schemas.microsoft.com/office/powerpoint/2010/main" val="144239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0" fontAlgn="base" hangingPunct="0">
              <a:spcBef>
                <a:spcPct val="30000"/>
              </a:spcBef>
              <a:spcAft>
                <a:spcPct val="0"/>
              </a:spcAft>
            </a:pPr>
            <a:endParaRPr lang="en-US" dirty="0"/>
          </a:p>
        </p:txBody>
      </p:sp>
      <p:sp>
        <p:nvSpPr>
          <p:cNvPr id="4" name="Slide Number Placeholder 3"/>
          <p:cNvSpPr>
            <a:spLocks noGrp="1"/>
          </p:cNvSpPr>
          <p:nvPr>
            <p:ph type="sldNum" sz="quarter" idx="5"/>
          </p:nvPr>
        </p:nvSpPr>
        <p:spPr/>
        <p:txBody>
          <a:bodyPr/>
          <a:lstStyle/>
          <a:p>
            <a:fld id="{61A9616A-835B-0447-B0FF-AD81DE037934}" type="slidenum">
              <a:rPr lang="fa-IR" altLang="en-US" smtClean="0"/>
              <a:pPr/>
              <a:t>8</a:t>
            </a:fld>
            <a:endParaRPr lang="en-US" altLang="en-US"/>
          </a:p>
        </p:txBody>
      </p:sp>
    </p:spTree>
    <p:extLst>
      <p:ext uri="{BB962C8B-B14F-4D97-AF65-F5344CB8AC3E}">
        <p14:creationId xmlns:p14="http://schemas.microsoft.com/office/powerpoint/2010/main" val="3916426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BE98E7D2-F06F-4745-97CC-80ED98BA79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95B1A751-34EE-A748-BD67-A76D8B0A5E24}" type="slidenum">
              <a:rPr lang="fa-IR" altLang="en-US"/>
              <a:pPr algn="l"/>
              <a:t>9</a:t>
            </a:fld>
            <a:endParaRPr lang="en-US" altLang="en-US"/>
          </a:p>
        </p:txBody>
      </p:sp>
      <p:sp>
        <p:nvSpPr>
          <p:cNvPr id="22530" name="Rectangle 2">
            <a:extLst>
              <a:ext uri="{FF2B5EF4-FFF2-40B4-BE49-F238E27FC236}">
                <a16:creationId xmlns:a16="http://schemas.microsoft.com/office/drawing/2014/main" id="{683BB189-516F-5947-A456-4BC4805F7D0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25900A3F-3E44-CF44-805B-3E78AF9D6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802579DC-CC64-FC4F-81F8-E497D6F1EB57}"/>
              </a:ext>
            </a:extLst>
          </p:cNvPr>
          <p:cNvSpPr>
            <a:spLocks noGrp="1" noRot="1" noChangeAspect="1"/>
          </p:cNvSpPr>
          <p:nvPr>
            <p:ph type="sldImg"/>
          </p:nvPr>
        </p:nvSpPr>
        <p:spPr>
          <a:ln/>
        </p:spPr>
      </p:sp>
      <p:sp>
        <p:nvSpPr>
          <p:cNvPr id="30722" name="Notes Placeholder 2">
            <a:extLst>
              <a:ext uri="{FF2B5EF4-FFF2-40B4-BE49-F238E27FC236}">
                <a16:creationId xmlns:a16="http://schemas.microsoft.com/office/drawing/2014/main" id="{10F42C97-0E37-3642-914D-1538E17C01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t>DSDM – Dynamic Systems Development Method</a:t>
            </a:r>
          </a:p>
          <a:p>
            <a:pPr algn="l" rtl="0"/>
            <a:r>
              <a:rPr lang="en-US" altLang="en-US"/>
              <a:t>ASD – Adaptive Software Development</a:t>
            </a:r>
          </a:p>
          <a:p>
            <a:pPr algn="l" rtl="0"/>
            <a:r>
              <a:rPr lang="en-US" altLang="en-US"/>
              <a:t>FDD – Feature Driven development</a:t>
            </a:r>
          </a:p>
          <a:p>
            <a:pPr algn="l" rtl="0"/>
            <a:endParaRPr lang="en-US" altLang="en-US"/>
          </a:p>
        </p:txBody>
      </p:sp>
      <p:sp>
        <p:nvSpPr>
          <p:cNvPr id="30723" name="Slide Number Placeholder 3">
            <a:extLst>
              <a:ext uri="{FF2B5EF4-FFF2-40B4-BE49-F238E27FC236}">
                <a16:creationId xmlns:a16="http://schemas.microsoft.com/office/drawing/2014/main" id="{BE5F74AE-04C0-B949-96B9-32E3D2E863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09BC8D0E-9D84-4641-B12B-8F15DFE21508}" type="slidenum">
              <a:rPr lang="fa-IR" altLang="en-US"/>
              <a:pPr algn="l"/>
              <a:t>16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C9FDB4E0-A812-1143-A5E5-4E43CF441915}"/>
              </a:ext>
            </a:extLst>
          </p:cNvPr>
          <p:cNvSpPr>
            <a:spLocks noGrp="1" noRot="1" noChangeAspect="1" noTextEdit="1"/>
          </p:cNvSpPr>
          <p:nvPr>
            <p:ph type="sldImg"/>
          </p:nvPr>
        </p:nvSpPr>
        <p:spPr>
          <a:ln/>
        </p:spPr>
      </p:sp>
      <p:sp>
        <p:nvSpPr>
          <p:cNvPr id="73731" name="Notes Placeholder 2">
            <a:extLst>
              <a:ext uri="{FF2B5EF4-FFF2-40B4-BE49-F238E27FC236}">
                <a16:creationId xmlns:a16="http://schemas.microsoft.com/office/drawing/2014/main" id="{97AB82A5-C2E2-5942-ABC1-6DBEB7F2B1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2" name="Slide Number Placeholder 3">
            <a:extLst>
              <a:ext uri="{FF2B5EF4-FFF2-40B4-BE49-F238E27FC236}">
                <a16:creationId xmlns:a16="http://schemas.microsoft.com/office/drawing/2014/main" id="{D6D95824-0681-A146-A5D4-4FA907857F75}"/>
              </a:ext>
            </a:extLst>
          </p:cNvPr>
          <p:cNvSpPr txBox="1">
            <a:spLocks noGrp="1"/>
          </p:cNvSpPr>
          <p:nvPr/>
        </p:nvSpPr>
        <p:spPr bwMode="auto">
          <a:xfrm>
            <a:off x="1588" y="8732838"/>
            <a:ext cx="303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28" tIns="46264" rIns="92528" bIns="46264" anchor="b"/>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C94F48AC-1DCE-5D43-AA61-BCDCF6408F7D}" type="slidenum">
              <a:rPr lang="fa-IR" altLang="en-US" sz="1200"/>
              <a:pPr algn="l"/>
              <a:t>26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4D1FD0F0-E725-CE46-9100-6A656EA9DAEC}"/>
              </a:ext>
            </a:extLst>
          </p:cNvPr>
          <p:cNvSpPr>
            <a:spLocks noGrp="1" noRot="1" noChangeAspect="1"/>
          </p:cNvSpPr>
          <p:nvPr>
            <p:ph type="sldImg"/>
          </p:nvPr>
        </p:nvSpPr>
        <p:spPr>
          <a:ln/>
        </p:spPr>
      </p:sp>
      <p:sp>
        <p:nvSpPr>
          <p:cNvPr id="41986" name="Notes Placeholder 2">
            <a:extLst>
              <a:ext uri="{FF2B5EF4-FFF2-40B4-BE49-F238E27FC236}">
                <a16:creationId xmlns:a16="http://schemas.microsoft.com/office/drawing/2014/main" id="{6F1A95E8-0B51-0544-BD80-A55F122AB8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7" name="Slide Number Placeholder 3">
            <a:extLst>
              <a:ext uri="{FF2B5EF4-FFF2-40B4-BE49-F238E27FC236}">
                <a16:creationId xmlns:a16="http://schemas.microsoft.com/office/drawing/2014/main" id="{895E27D0-4997-3341-9592-8ADE99F0A5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fld id="{D3F0CF09-111D-E247-A3D9-4B21676DD488}" type="slidenum">
              <a:rPr lang="fa-IR" altLang="en-US"/>
              <a:pPr algn="l"/>
              <a:t>27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21B2EF-A214-8440-B35E-1115FB2D7126}"/>
              </a:ext>
            </a:extLst>
          </p:cNvPr>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5" name="Rectangle 4">
            <a:extLst>
              <a:ext uri="{FF2B5EF4-FFF2-40B4-BE49-F238E27FC236}">
                <a16:creationId xmlns:a16="http://schemas.microsoft.com/office/drawing/2014/main" id="{182CFA35-9541-5748-8B76-8B926D474CD6}"/>
              </a:ext>
            </a:extLst>
          </p:cNvPr>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ctrTitle"/>
          </p:nvPr>
        </p:nvSpPr>
        <p:spPr>
          <a:xfrm>
            <a:off x="685801"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1" y="1828800"/>
            <a:ext cx="8077200" cy="1499616"/>
          </a:xfrm>
        </p:spPr>
        <p:txBody>
          <a:bodyPr lIns="118846" tIns="0" rIns="45710" bIns="0" anchor="b"/>
          <a:lstStyle>
            <a:lvl1pPr marL="0" indent="0" algn="l">
              <a:buNone/>
              <a:defRPr sz="2000">
                <a:solidFill>
                  <a:srgbClr val="FFFFFF"/>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3" indent="0" algn="ctr">
              <a:buNone/>
              <a:defRPr>
                <a:solidFill>
                  <a:schemeClr val="tx1">
                    <a:tint val="75000"/>
                  </a:schemeClr>
                </a:solidFill>
              </a:defRPr>
            </a:lvl4pPr>
            <a:lvl5pPr marL="1828378" indent="0" algn="ctr">
              <a:buNone/>
              <a:defRPr>
                <a:solidFill>
                  <a:schemeClr val="tx1">
                    <a:tint val="75000"/>
                  </a:schemeClr>
                </a:solidFill>
              </a:defRPr>
            </a:lvl5pPr>
            <a:lvl6pPr marL="2285472" indent="0" algn="ctr">
              <a:buNone/>
              <a:defRPr>
                <a:solidFill>
                  <a:schemeClr val="tx1">
                    <a:tint val="75000"/>
                  </a:schemeClr>
                </a:solidFill>
              </a:defRPr>
            </a:lvl6pPr>
            <a:lvl7pPr marL="2742565" indent="0" algn="ctr">
              <a:buNone/>
              <a:defRPr>
                <a:solidFill>
                  <a:schemeClr val="tx1">
                    <a:tint val="75000"/>
                  </a:schemeClr>
                </a:solidFill>
              </a:defRPr>
            </a:lvl7pPr>
            <a:lvl8pPr marL="3199660" indent="0" algn="ctr">
              <a:buNone/>
              <a:defRPr>
                <a:solidFill>
                  <a:schemeClr val="tx1">
                    <a:tint val="75000"/>
                  </a:schemeClr>
                </a:solidFill>
              </a:defRPr>
            </a:lvl8pPr>
            <a:lvl9pPr marL="3656755"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ADE1F5CD-AF77-8E48-86B5-BEB26A18E028}"/>
              </a:ext>
            </a:extLst>
          </p:cNvPr>
          <p:cNvSpPr>
            <a:spLocks noGrp="1"/>
          </p:cNvSpPr>
          <p:nvPr>
            <p:ph type="dt" sz="half" idx="10"/>
          </p:nvPr>
        </p:nvSpPr>
        <p:spPr/>
        <p:txBody>
          <a:bodyPr/>
          <a:lstStyle>
            <a:lvl1pPr rtl="1">
              <a:defRPr>
                <a:solidFill>
                  <a:prstClr val="white">
                    <a:tint val="95000"/>
                  </a:prstClr>
                </a:solidFill>
              </a:defRPr>
            </a:lvl1pPr>
          </a:lstStyle>
          <a:p>
            <a:pPr>
              <a:defRPr/>
            </a:pPr>
            <a:endParaRPr lang="en-US"/>
          </a:p>
        </p:txBody>
      </p:sp>
      <p:sp>
        <p:nvSpPr>
          <p:cNvPr id="7" name="Footer Placeholder 4">
            <a:extLst>
              <a:ext uri="{FF2B5EF4-FFF2-40B4-BE49-F238E27FC236}">
                <a16:creationId xmlns:a16="http://schemas.microsoft.com/office/drawing/2014/main" id="{C5B103C0-BFBF-4547-8921-23157D5AC108}"/>
              </a:ext>
            </a:extLst>
          </p:cNvPr>
          <p:cNvSpPr>
            <a:spLocks noGrp="1"/>
          </p:cNvSpPr>
          <p:nvPr>
            <p:ph type="ftr" sz="quarter" idx="11"/>
          </p:nvPr>
        </p:nvSpPr>
        <p:spPr/>
        <p:txBody>
          <a:bodyPr/>
          <a:lstStyle>
            <a:lvl1pPr rtl="1">
              <a:defRPr>
                <a:solidFill>
                  <a:prstClr val="white">
                    <a:tint val="95000"/>
                  </a:prstClr>
                </a:solidFill>
              </a:defRPr>
            </a:lvl1pPr>
          </a:lstStyle>
          <a:p>
            <a:pPr>
              <a:defRPr/>
            </a:pPr>
            <a:endParaRPr lang="en-US"/>
          </a:p>
        </p:txBody>
      </p:sp>
      <p:sp>
        <p:nvSpPr>
          <p:cNvPr id="8" name="Slide Number Placeholder 5">
            <a:extLst>
              <a:ext uri="{FF2B5EF4-FFF2-40B4-BE49-F238E27FC236}">
                <a16:creationId xmlns:a16="http://schemas.microsoft.com/office/drawing/2014/main" id="{C78B2CAE-A2D8-D649-B558-D4854084DD22}"/>
              </a:ext>
            </a:extLst>
          </p:cNvPr>
          <p:cNvSpPr>
            <a:spLocks noGrp="1"/>
          </p:cNvSpPr>
          <p:nvPr>
            <p:ph type="sldNum" sz="quarter" idx="12"/>
          </p:nvPr>
        </p:nvSpPr>
        <p:spPr/>
        <p:txBody>
          <a:bodyPr/>
          <a:lstStyle>
            <a:lvl1pPr rtl="1">
              <a:defRPr>
                <a:solidFill>
                  <a:srgbClr val="FFFFFF"/>
                </a:solidFill>
              </a:defRPr>
            </a:lvl1pPr>
          </a:lstStyle>
          <a:p>
            <a:fld id="{7EF64E5D-A0B1-BA49-820F-83E37F181446}" type="slidenum">
              <a:rPr lang="en-US" altLang="en-US"/>
              <a:pPr/>
              <a:t>‹#›</a:t>
            </a:fld>
            <a:endParaRPr lang="en-US" altLang="en-US"/>
          </a:p>
        </p:txBody>
      </p:sp>
    </p:spTree>
    <p:extLst>
      <p:ext uri="{BB962C8B-B14F-4D97-AF65-F5344CB8AC3E}">
        <p14:creationId xmlns:p14="http://schemas.microsoft.com/office/powerpoint/2010/main" val="36330154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4CEB3-5E86-1143-946B-A2B858DB6BFE}"/>
              </a:ext>
            </a:extLst>
          </p:cNvPr>
          <p:cNvSpPr>
            <a:spLocks noGrp="1"/>
          </p:cNvSpPr>
          <p:nvPr>
            <p:ph type="dt" sz="half" idx="10"/>
          </p:nvPr>
        </p:nvSpPr>
        <p:spPr/>
        <p:txBody>
          <a:bodyPr/>
          <a:lstStyle>
            <a:lvl1pPr rtl="1">
              <a:defRPr/>
            </a:lvl1pPr>
          </a:lstStyle>
          <a:p>
            <a:pPr>
              <a:defRPr/>
            </a:pPr>
            <a:endParaRPr lang="en-US"/>
          </a:p>
        </p:txBody>
      </p:sp>
      <p:sp>
        <p:nvSpPr>
          <p:cNvPr id="5" name="Footer Placeholder 4">
            <a:extLst>
              <a:ext uri="{FF2B5EF4-FFF2-40B4-BE49-F238E27FC236}">
                <a16:creationId xmlns:a16="http://schemas.microsoft.com/office/drawing/2014/main" id="{2C3F3CB2-0B43-F44A-BC51-21A4FA49D612}"/>
              </a:ext>
            </a:extLst>
          </p:cNvPr>
          <p:cNvSpPr>
            <a:spLocks noGrp="1"/>
          </p:cNvSpPr>
          <p:nvPr>
            <p:ph type="ftr" sz="quarter" idx="11"/>
          </p:nvPr>
        </p:nvSpPr>
        <p:spPr/>
        <p:txBody>
          <a:bodyPr/>
          <a:lstStyle>
            <a:lvl1pPr rtl="1">
              <a:defRPr/>
            </a:lvl1pPr>
          </a:lstStyle>
          <a:p>
            <a:pPr>
              <a:defRPr/>
            </a:pPr>
            <a:endParaRPr lang="en-US"/>
          </a:p>
        </p:txBody>
      </p:sp>
      <p:sp>
        <p:nvSpPr>
          <p:cNvPr id="6" name="Slide Number Placeholder 5">
            <a:extLst>
              <a:ext uri="{FF2B5EF4-FFF2-40B4-BE49-F238E27FC236}">
                <a16:creationId xmlns:a16="http://schemas.microsoft.com/office/drawing/2014/main" id="{2D7E832A-8668-A740-B4E9-407EE2C6BD73}"/>
              </a:ext>
            </a:extLst>
          </p:cNvPr>
          <p:cNvSpPr>
            <a:spLocks noGrp="1"/>
          </p:cNvSpPr>
          <p:nvPr>
            <p:ph type="sldNum" sz="quarter" idx="12"/>
          </p:nvPr>
        </p:nvSpPr>
        <p:spPr/>
        <p:txBody>
          <a:bodyPr/>
          <a:lstStyle>
            <a:lvl1pPr rtl="1">
              <a:defRPr/>
            </a:lvl1pPr>
          </a:lstStyle>
          <a:p>
            <a:fld id="{12C72003-0E45-144E-945D-543F6499BF1A}" type="slidenum">
              <a:rPr lang="en-US" altLang="en-US"/>
              <a:pPr/>
              <a:t>‹#›</a:t>
            </a:fld>
            <a:endParaRPr lang="en-US" altLang="en-US"/>
          </a:p>
        </p:txBody>
      </p:sp>
    </p:spTree>
    <p:extLst>
      <p:ext uri="{BB962C8B-B14F-4D97-AF65-F5344CB8AC3E}">
        <p14:creationId xmlns:p14="http://schemas.microsoft.com/office/powerpoint/2010/main" val="2028368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96570A-0C63-8640-8BA6-56F95B75B840}"/>
              </a:ext>
            </a:extLst>
          </p:cNvPr>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5" name="Rectangle 4">
            <a:extLst>
              <a:ext uri="{FF2B5EF4-FFF2-40B4-BE49-F238E27FC236}">
                <a16:creationId xmlns:a16="http://schemas.microsoft.com/office/drawing/2014/main" id="{E96340AC-CDFA-E746-9710-57ED6024E81D}"/>
              </a:ext>
            </a:extLst>
          </p:cNvPr>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Vertical Title 1"/>
          <p:cNvSpPr>
            <a:spLocks noGrp="1"/>
          </p:cNvSpPr>
          <p:nvPr>
            <p:ph type="title" orient="vert"/>
          </p:nvPr>
        </p:nvSpPr>
        <p:spPr>
          <a:xfrm>
            <a:off x="6781801" y="274642"/>
            <a:ext cx="19050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04802"/>
            <a:ext cx="601980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28498FAF-252D-4B4C-A7D1-208B31A97AD5}"/>
              </a:ext>
            </a:extLst>
          </p:cNvPr>
          <p:cNvSpPr>
            <a:spLocks noGrp="1"/>
          </p:cNvSpPr>
          <p:nvPr>
            <p:ph type="dt" sz="half" idx="10"/>
          </p:nvPr>
        </p:nvSpPr>
        <p:spPr/>
        <p:txBody>
          <a:bodyPr/>
          <a:lstStyle>
            <a:lvl1pPr rtl="1">
              <a:defRPr/>
            </a:lvl1pPr>
          </a:lstStyle>
          <a:p>
            <a:pPr>
              <a:defRPr/>
            </a:pPr>
            <a:endParaRPr lang="en-US"/>
          </a:p>
        </p:txBody>
      </p:sp>
      <p:sp>
        <p:nvSpPr>
          <p:cNvPr id="7" name="Footer Placeholder 4">
            <a:extLst>
              <a:ext uri="{FF2B5EF4-FFF2-40B4-BE49-F238E27FC236}">
                <a16:creationId xmlns:a16="http://schemas.microsoft.com/office/drawing/2014/main" id="{BD702BD9-4881-F54F-B9D6-E472ADDD3613}"/>
              </a:ext>
            </a:extLst>
          </p:cNvPr>
          <p:cNvSpPr>
            <a:spLocks noGrp="1"/>
          </p:cNvSpPr>
          <p:nvPr>
            <p:ph type="ftr" sz="quarter" idx="11"/>
          </p:nvPr>
        </p:nvSpPr>
        <p:spPr>
          <a:xfrm>
            <a:off x="2640013" y="6376988"/>
            <a:ext cx="3836987" cy="365125"/>
          </a:xfrm>
        </p:spPr>
        <p:txBody>
          <a:bodyPr/>
          <a:lstStyle>
            <a:lvl1pPr rtl="1">
              <a:defRPr/>
            </a:lvl1pPr>
          </a:lstStyle>
          <a:p>
            <a:pPr>
              <a:defRPr/>
            </a:pPr>
            <a:endParaRPr lang="en-US"/>
          </a:p>
        </p:txBody>
      </p:sp>
      <p:sp>
        <p:nvSpPr>
          <p:cNvPr id="8" name="Slide Number Placeholder 5">
            <a:extLst>
              <a:ext uri="{FF2B5EF4-FFF2-40B4-BE49-F238E27FC236}">
                <a16:creationId xmlns:a16="http://schemas.microsoft.com/office/drawing/2014/main" id="{351BD13D-1667-C44D-A95A-6D19621900F1}"/>
              </a:ext>
            </a:extLst>
          </p:cNvPr>
          <p:cNvSpPr>
            <a:spLocks noGrp="1"/>
          </p:cNvSpPr>
          <p:nvPr>
            <p:ph type="sldNum" sz="quarter" idx="12"/>
          </p:nvPr>
        </p:nvSpPr>
        <p:spPr/>
        <p:txBody>
          <a:bodyPr/>
          <a:lstStyle>
            <a:lvl1pPr rtl="1">
              <a:defRPr/>
            </a:lvl1pPr>
          </a:lstStyle>
          <a:p>
            <a:fld id="{7B87E51B-0126-104E-895B-FA344395B941}" type="slidenum">
              <a:rPr lang="en-US" altLang="en-US"/>
              <a:pPr/>
              <a:t>‹#›</a:t>
            </a:fld>
            <a:endParaRPr lang="en-US" altLang="en-US"/>
          </a:p>
        </p:txBody>
      </p:sp>
    </p:spTree>
    <p:extLst>
      <p:ext uri="{BB962C8B-B14F-4D97-AF65-F5344CB8AC3E}">
        <p14:creationId xmlns:p14="http://schemas.microsoft.com/office/powerpoint/2010/main" val="271955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28D73-5556-174E-8E8A-2F7F1F42F7B5}"/>
              </a:ext>
            </a:extLst>
          </p:cNvPr>
          <p:cNvSpPr>
            <a:spLocks noGrp="1"/>
          </p:cNvSpPr>
          <p:nvPr>
            <p:ph type="dt" sz="half" idx="10"/>
          </p:nvPr>
        </p:nvSpPr>
        <p:spPr/>
        <p:txBody>
          <a:bodyPr/>
          <a:lstStyle>
            <a:lvl1pPr rtl="1">
              <a:defRPr/>
            </a:lvl1pPr>
          </a:lstStyle>
          <a:p>
            <a:pPr>
              <a:defRPr/>
            </a:pPr>
            <a:endParaRPr lang="en-US"/>
          </a:p>
        </p:txBody>
      </p:sp>
      <p:sp>
        <p:nvSpPr>
          <p:cNvPr id="5" name="Footer Placeholder 4">
            <a:extLst>
              <a:ext uri="{FF2B5EF4-FFF2-40B4-BE49-F238E27FC236}">
                <a16:creationId xmlns:a16="http://schemas.microsoft.com/office/drawing/2014/main" id="{770ABED0-0330-0047-8507-DF0A5AAB6CBB}"/>
              </a:ext>
            </a:extLst>
          </p:cNvPr>
          <p:cNvSpPr>
            <a:spLocks noGrp="1"/>
          </p:cNvSpPr>
          <p:nvPr>
            <p:ph type="ftr" sz="quarter" idx="11"/>
          </p:nvPr>
        </p:nvSpPr>
        <p:spPr/>
        <p:txBody>
          <a:bodyPr/>
          <a:lstStyle>
            <a:lvl1pPr rtl="1">
              <a:defRPr/>
            </a:lvl1pPr>
          </a:lstStyle>
          <a:p>
            <a:pPr>
              <a:defRPr/>
            </a:pPr>
            <a:endParaRPr lang="en-US"/>
          </a:p>
        </p:txBody>
      </p:sp>
      <p:sp>
        <p:nvSpPr>
          <p:cNvPr id="6" name="Slide Number Placeholder 5">
            <a:extLst>
              <a:ext uri="{FF2B5EF4-FFF2-40B4-BE49-F238E27FC236}">
                <a16:creationId xmlns:a16="http://schemas.microsoft.com/office/drawing/2014/main" id="{42AA74B8-F8E4-9C48-9565-4E08EE41E4B7}"/>
              </a:ext>
            </a:extLst>
          </p:cNvPr>
          <p:cNvSpPr>
            <a:spLocks noGrp="1"/>
          </p:cNvSpPr>
          <p:nvPr>
            <p:ph type="sldNum" sz="quarter" idx="12"/>
          </p:nvPr>
        </p:nvSpPr>
        <p:spPr/>
        <p:txBody>
          <a:bodyPr/>
          <a:lstStyle>
            <a:lvl1pPr rtl="1">
              <a:defRPr/>
            </a:lvl1pPr>
          </a:lstStyle>
          <a:p>
            <a:fld id="{9E10AC26-8A61-9746-A988-251A733D0CD3}" type="slidenum">
              <a:rPr lang="en-US" altLang="en-US"/>
              <a:pPr/>
              <a:t>‹#›</a:t>
            </a:fld>
            <a:endParaRPr lang="en-US" altLang="en-US"/>
          </a:p>
        </p:txBody>
      </p:sp>
    </p:spTree>
    <p:extLst>
      <p:ext uri="{BB962C8B-B14F-4D97-AF65-F5344CB8AC3E}">
        <p14:creationId xmlns:p14="http://schemas.microsoft.com/office/powerpoint/2010/main" val="360931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6CB06E-D951-D641-977D-B4EF935E48F2}"/>
              </a:ext>
            </a:extLst>
          </p:cNvPr>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5" name="Rectangle 4">
            <a:extLst>
              <a:ext uri="{FF2B5EF4-FFF2-40B4-BE49-F238E27FC236}">
                <a16:creationId xmlns:a16="http://schemas.microsoft.com/office/drawing/2014/main" id="{6B3228B8-05A0-AD4D-958B-43C42144B039}"/>
              </a:ext>
            </a:extLst>
          </p:cNvPr>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749808" y="118872"/>
            <a:ext cx="8013192" cy="1636776"/>
          </a:xfrm>
        </p:spPr>
        <p:txBody>
          <a:bodyPr tIns="0" rIns="91418"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270" tIns="0" rIns="45710" bIns="0"/>
          <a:lstStyle>
            <a:lvl1pPr marL="0" indent="0">
              <a:buNone/>
              <a:defRPr sz="2000">
                <a:solidFill>
                  <a:srgbClr val="FFFFFF"/>
                </a:solidFill>
              </a:defRPr>
            </a:lvl1pPr>
            <a:lvl2pPr marL="457094" indent="0">
              <a:buNone/>
              <a:defRPr sz="1800">
                <a:solidFill>
                  <a:schemeClr val="tx1">
                    <a:tint val="75000"/>
                  </a:schemeClr>
                </a:solidFill>
              </a:defRPr>
            </a:lvl2pPr>
            <a:lvl3pPr marL="914188" indent="0">
              <a:buNone/>
              <a:defRPr sz="1600">
                <a:solidFill>
                  <a:schemeClr val="tx1">
                    <a:tint val="75000"/>
                  </a:schemeClr>
                </a:solidFill>
              </a:defRPr>
            </a:lvl3pPr>
            <a:lvl4pPr marL="1371283" indent="0">
              <a:buNone/>
              <a:defRPr sz="1400">
                <a:solidFill>
                  <a:schemeClr val="tx1">
                    <a:tint val="75000"/>
                  </a:schemeClr>
                </a:solidFill>
              </a:defRPr>
            </a:lvl4pPr>
            <a:lvl5pPr marL="1828378" indent="0">
              <a:buNone/>
              <a:defRPr sz="1400">
                <a:solidFill>
                  <a:schemeClr val="tx1">
                    <a:tint val="75000"/>
                  </a:schemeClr>
                </a:solidFill>
              </a:defRPr>
            </a:lvl5pPr>
            <a:lvl6pPr marL="2285472" indent="0">
              <a:buNone/>
              <a:defRPr sz="1400">
                <a:solidFill>
                  <a:schemeClr val="tx1">
                    <a:tint val="75000"/>
                  </a:schemeClr>
                </a:solidFill>
              </a:defRPr>
            </a:lvl6pPr>
            <a:lvl7pPr marL="2742565" indent="0">
              <a:buNone/>
              <a:defRPr sz="1400">
                <a:solidFill>
                  <a:schemeClr val="tx1">
                    <a:tint val="75000"/>
                  </a:schemeClr>
                </a:solidFill>
              </a:defRPr>
            </a:lvl7pPr>
            <a:lvl8pPr marL="3199660" indent="0">
              <a:buNone/>
              <a:defRPr sz="1400">
                <a:solidFill>
                  <a:schemeClr val="tx1">
                    <a:tint val="75000"/>
                  </a:schemeClr>
                </a:solidFill>
              </a:defRPr>
            </a:lvl8pPr>
            <a:lvl9pPr marL="3656755"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B9627C7F-21CF-AC42-ACBA-3A82A566F217}"/>
              </a:ext>
            </a:extLst>
          </p:cNvPr>
          <p:cNvSpPr>
            <a:spLocks noGrp="1"/>
          </p:cNvSpPr>
          <p:nvPr>
            <p:ph type="dt" sz="half" idx="10"/>
          </p:nvPr>
        </p:nvSpPr>
        <p:spPr/>
        <p:txBody>
          <a:bodyPr/>
          <a:lstStyle>
            <a:lvl1pPr rtl="1">
              <a:defRPr>
                <a:solidFill>
                  <a:prstClr val="white">
                    <a:tint val="95000"/>
                  </a:prstClr>
                </a:solidFill>
              </a:defRPr>
            </a:lvl1pPr>
          </a:lstStyle>
          <a:p>
            <a:pPr>
              <a:defRPr/>
            </a:pPr>
            <a:endParaRPr lang="en-US"/>
          </a:p>
        </p:txBody>
      </p:sp>
      <p:sp>
        <p:nvSpPr>
          <p:cNvPr id="7" name="Footer Placeholder 4">
            <a:extLst>
              <a:ext uri="{FF2B5EF4-FFF2-40B4-BE49-F238E27FC236}">
                <a16:creationId xmlns:a16="http://schemas.microsoft.com/office/drawing/2014/main" id="{1BB1AA5A-BC60-D84C-BFBF-379FB42E9745}"/>
              </a:ext>
            </a:extLst>
          </p:cNvPr>
          <p:cNvSpPr>
            <a:spLocks noGrp="1"/>
          </p:cNvSpPr>
          <p:nvPr>
            <p:ph type="ftr" sz="quarter" idx="11"/>
          </p:nvPr>
        </p:nvSpPr>
        <p:spPr/>
        <p:txBody>
          <a:bodyPr/>
          <a:lstStyle>
            <a:lvl1pPr rtl="1">
              <a:defRPr>
                <a:solidFill>
                  <a:prstClr val="white">
                    <a:tint val="95000"/>
                  </a:prstClr>
                </a:solidFill>
              </a:defRPr>
            </a:lvl1pPr>
          </a:lstStyle>
          <a:p>
            <a:pPr>
              <a:defRPr/>
            </a:pPr>
            <a:endParaRPr lang="en-US"/>
          </a:p>
        </p:txBody>
      </p:sp>
      <p:sp>
        <p:nvSpPr>
          <p:cNvPr id="8" name="Slide Number Placeholder 5">
            <a:extLst>
              <a:ext uri="{FF2B5EF4-FFF2-40B4-BE49-F238E27FC236}">
                <a16:creationId xmlns:a16="http://schemas.microsoft.com/office/drawing/2014/main" id="{A6FF4192-99BE-5245-ACF6-27FF66A897F6}"/>
              </a:ext>
            </a:extLst>
          </p:cNvPr>
          <p:cNvSpPr>
            <a:spLocks noGrp="1"/>
          </p:cNvSpPr>
          <p:nvPr>
            <p:ph type="sldNum" sz="quarter" idx="12"/>
          </p:nvPr>
        </p:nvSpPr>
        <p:spPr/>
        <p:txBody>
          <a:bodyPr/>
          <a:lstStyle>
            <a:lvl1pPr rtl="1">
              <a:defRPr>
                <a:solidFill>
                  <a:srgbClr val="FFFFFF"/>
                </a:solidFill>
              </a:defRPr>
            </a:lvl1pPr>
          </a:lstStyle>
          <a:p>
            <a:fld id="{C3FDFB87-C157-2D4C-B4DE-631A77099135}" type="slidenum">
              <a:rPr lang="en-US" altLang="en-US"/>
              <a:pPr/>
              <a:t>‹#›</a:t>
            </a:fld>
            <a:endParaRPr lang="en-US" altLang="en-US"/>
          </a:p>
        </p:txBody>
      </p:sp>
    </p:spTree>
    <p:extLst>
      <p:ext uri="{BB962C8B-B14F-4D97-AF65-F5344CB8AC3E}">
        <p14:creationId xmlns:p14="http://schemas.microsoft.com/office/powerpoint/2010/main" val="42446431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773938"/>
            <a:ext cx="4038601" cy="4623816"/>
          </a:xfrm>
        </p:spPr>
        <p:txBody>
          <a:bodyPr lIns="914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1773938"/>
            <a:ext cx="4038601"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FABDDA7-B5AE-FA4C-84B7-59D1A8788112}"/>
              </a:ext>
            </a:extLst>
          </p:cNvPr>
          <p:cNvSpPr>
            <a:spLocks noGrp="1"/>
          </p:cNvSpPr>
          <p:nvPr>
            <p:ph type="dt" sz="half" idx="10"/>
          </p:nvPr>
        </p:nvSpPr>
        <p:spPr/>
        <p:txBody>
          <a:bodyPr/>
          <a:lstStyle>
            <a:lvl1pPr rtl="1">
              <a:defRPr/>
            </a:lvl1pPr>
          </a:lstStyle>
          <a:p>
            <a:pPr>
              <a:defRPr/>
            </a:pPr>
            <a:endParaRPr lang="en-US"/>
          </a:p>
        </p:txBody>
      </p:sp>
      <p:sp>
        <p:nvSpPr>
          <p:cNvPr id="6" name="Footer Placeholder 4">
            <a:extLst>
              <a:ext uri="{FF2B5EF4-FFF2-40B4-BE49-F238E27FC236}">
                <a16:creationId xmlns:a16="http://schemas.microsoft.com/office/drawing/2014/main" id="{92D2E5ED-3F8B-5D4A-90AB-25DF82C78611}"/>
              </a:ext>
            </a:extLst>
          </p:cNvPr>
          <p:cNvSpPr>
            <a:spLocks noGrp="1"/>
          </p:cNvSpPr>
          <p:nvPr>
            <p:ph type="ftr" sz="quarter" idx="11"/>
          </p:nvPr>
        </p:nvSpPr>
        <p:spPr/>
        <p:txBody>
          <a:bodyPr/>
          <a:lstStyle>
            <a:lvl1pPr rtl="1">
              <a:defRPr/>
            </a:lvl1pPr>
          </a:lstStyle>
          <a:p>
            <a:pPr>
              <a:defRPr/>
            </a:pPr>
            <a:endParaRPr lang="en-US"/>
          </a:p>
        </p:txBody>
      </p:sp>
      <p:sp>
        <p:nvSpPr>
          <p:cNvPr id="7" name="Slide Number Placeholder 5">
            <a:extLst>
              <a:ext uri="{FF2B5EF4-FFF2-40B4-BE49-F238E27FC236}">
                <a16:creationId xmlns:a16="http://schemas.microsoft.com/office/drawing/2014/main" id="{FF5D637E-1548-A946-A4E4-6B022F820D14}"/>
              </a:ext>
            </a:extLst>
          </p:cNvPr>
          <p:cNvSpPr>
            <a:spLocks noGrp="1"/>
          </p:cNvSpPr>
          <p:nvPr>
            <p:ph type="sldNum" sz="quarter" idx="12"/>
          </p:nvPr>
        </p:nvSpPr>
        <p:spPr/>
        <p:txBody>
          <a:bodyPr/>
          <a:lstStyle>
            <a:lvl1pPr rtl="1">
              <a:defRPr/>
            </a:lvl1pPr>
          </a:lstStyle>
          <a:p>
            <a:fld id="{F270837E-95EC-3C49-83DB-591CC83C8B98}" type="slidenum">
              <a:rPr lang="en-US" altLang="en-US"/>
              <a:pPr/>
              <a:t>‹#›</a:t>
            </a:fld>
            <a:endParaRPr lang="en-US" altLang="en-US"/>
          </a:p>
        </p:txBody>
      </p:sp>
    </p:spTree>
    <p:extLst>
      <p:ext uri="{BB962C8B-B14F-4D97-AF65-F5344CB8AC3E}">
        <p14:creationId xmlns:p14="http://schemas.microsoft.com/office/powerpoint/2010/main" val="378466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9"/>
            <a:ext cx="4040188" cy="715355"/>
          </a:xfrm>
        </p:spPr>
        <p:txBody>
          <a:bodyPr lIns="146270" anchor="ctr"/>
          <a:lstStyle>
            <a:lvl1pPr marL="0" indent="0">
              <a:buNone/>
              <a:defRPr sz="2300" b="1" cap="all" baseline="0"/>
            </a:lvl1pPr>
            <a:lvl2pPr marL="457094" indent="0">
              <a:buNone/>
              <a:defRPr sz="2000" b="1"/>
            </a:lvl2pPr>
            <a:lvl3pPr marL="914188" indent="0">
              <a:buNone/>
              <a:defRPr sz="1800" b="1"/>
            </a:lvl3pPr>
            <a:lvl4pPr marL="1371283" indent="0">
              <a:buNone/>
              <a:defRPr sz="1600" b="1"/>
            </a:lvl4pPr>
            <a:lvl5pPr marL="1828378" indent="0">
              <a:buNone/>
              <a:defRPr sz="1600" b="1"/>
            </a:lvl5pPr>
            <a:lvl6pPr marL="2285472" indent="0">
              <a:buNone/>
              <a:defRPr sz="1600" b="1"/>
            </a:lvl6pPr>
            <a:lvl7pPr marL="2742565" indent="0">
              <a:buNone/>
              <a:defRPr sz="1600" b="1"/>
            </a:lvl7pPr>
            <a:lvl8pPr marL="3199660" indent="0">
              <a:buNone/>
              <a:defRPr sz="1600" b="1"/>
            </a:lvl8pPr>
            <a:lvl9pPr marL="3656755"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9"/>
            <a:ext cx="4041775" cy="715355"/>
          </a:xfrm>
        </p:spPr>
        <p:txBody>
          <a:bodyPr lIns="146270" anchor="ctr"/>
          <a:lstStyle>
            <a:lvl1pPr marL="0" indent="0">
              <a:buNone/>
              <a:defRPr sz="2300" b="1" cap="all" baseline="0"/>
            </a:lvl1pPr>
            <a:lvl2pPr marL="457094" indent="0">
              <a:buNone/>
              <a:defRPr sz="2000" b="1"/>
            </a:lvl2pPr>
            <a:lvl3pPr marL="914188" indent="0">
              <a:buNone/>
              <a:defRPr sz="1800" b="1"/>
            </a:lvl3pPr>
            <a:lvl4pPr marL="1371283" indent="0">
              <a:buNone/>
              <a:defRPr sz="1600" b="1"/>
            </a:lvl4pPr>
            <a:lvl5pPr marL="1828378" indent="0">
              <a:buNone/>
              <a:defRPr sz="1600" b="1"/>
            </a:lvl5pPr>
            <a:lvl6pPr marL="2285472" indent="0">
              <a:buNone/>
              <a:defRPr sz="1600" b="1"/>
            </a:lvl6pPr>
            <a:lvl7pPr marL="2742565" indent="0">
              <a:buNone/>
              <a:defRPr sz="1600" b="1"/>
            </a:lvl7pPr>
            <a:lvl8pPr marL="3199660" indent="0">
              <a:buNone/>
              <a:defRPr sz="1600" b="1"/>
            </a:lvl8pPr>
            <a:lvl9pPr marL="3656755"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26BA4B9-1BC5-2740-8BAD-43B1132187C9}"/>
              </a:ext>
            </a:extLst>
          </p:cNvPr>
          <p:cNvSpPr>
            <a:spLocks noGrp="1"/>
          </p:cNvSpPr>
          <p:nvPr>
            <p:ph type="dt" sz="half" idx="10"/>
          </p:nvPr>
        </p:nvSpPr>
        <p:spPr/>
        <p:txBody>
          <a:bodyPr/>
          <a:lstStyle>
            <a:lvl1pPr rtl="1">
              <a:defRPr/>
            </a:lvl1pPr>
          </a:lstStyle>
          <a:p>
            <a:pPr>
              <a:defRPr/>
            </a:pPr>
            <a:endParaRPr lang="en-US"/>
          </a:p>
        </p:txBody>
      </p:sp>
      <p:sp>
        <p:nvSpPr>
          <p:cNvPr id="8" name="Footer Placeholder 4">
            <a:extLst>
              <a:ext uri="{FF2B5EF4-FFF2-40B4-BE49-F238E27FC236}">
                <a16:creationId xmlns:a16="http://schemas.microsoft.com/office/drawing/2014/main" id="{5D8DBBCA-EB93-8346-A8D4-CFB302C968E9}"/>
              </a:ext>
            </a:extLst>
          </p:cNvPr>
          <p:cNvSpPr>
            <a:spLocks noGrp="1"/>
          </p:cNvSpPr>
          <p:nvPr>
            <p:ph type="ftr" sz="quarter" idx="11"/>
          </p:nvPr>
        </p:nvSpPr>
        <p:spPr/>
        <p:txBody>
          <a:bodyPr/>
          <a:lstStyle>
            <a:lvl1pPr rtl="1">
              <a:defRPr/>
            </a:lvl1pPr>
          </a:lstStyle>
          <a:p>
            <a:pPr>
              <a:defRPr/>
            </a:pPr>
            <a:endParaRPr lang="en-US"/>
          </a:p>
        </p:txBody>
      </p:sp>
      <p:sp>
        <p:nvSpPr>
          <p:cNvPr id="9" name="Slide Number Placeholder 5">
            <a:extLst>
              <a:ext uri="{FF2B5EF4-FFF2-40B4-BE49-F238E27FC236}">
                <a16:creationId xmlns:a16="http://schemas.microsoft.com/office/drawing/2014/main" id="{5912F050-B173-B245-84F8-0F5BC054B4C2}"/>
              </a:ext>
            </a:extLst>
          </p:cNvPr>
          <p:cNvSpPr>
            <a:spLocks noGrp="1"/>
          </p:cNvSpPr>
          <p:nvPr>
            <p:ph type="sldNum" sz="quarter" idx="12"/>
          </p:nvPr>
        </p:nvSpPr>
        <p:spPr/>
        <p:txBody>
          <a:bodyPr/>
          <a:lstStyle>
            <a:lvl1pPr rtl="1">
              <a:defRPr/>
            </a:lvl1pPr>
          </a:lstStyle>
          <a:p>
            <a:fld id="{FD7AFB25-9A4B-C348-8721-7493CC8E7F3B}" type="slidenum">
              <a:rPr lang="en-US" altLang="en-US"/>
              <a:pPr/>
              <a:t>‹#›</a:t>
            </a:fld>
            <a:endParaRPr lang="en-US" altLang="en-US"/>
          </a:p>
        </p:txBody>
      </p:sp>
    </p:spTree>
    <p:extLst>
      <p:ext uri="{BB962C8B-B14F-4D97-AF65-F5344CB8AC3E}">
        <p14:creationId xmlns:p14="http://schemas.microsoft.com/office/powerpoint/2010/main" val="350364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0AA9269-7567-3A4B-9E0A-EFCD24A65444}"/>
              </a:ext>
            </a:extLst>
          </p:cNvPr>
          <p:cNvSpPr>
            <a:spLocks noGrp="1"/>
          </p:cNvSpPr>
          <p:nvPr>
            <p:ph type="dt" sz="half" idx="10"/>
          </p:nvPr>
        </p:nvSpPr>
        <p:spPr/>
        <p:txBody>
          <a:bodyPr/>
          <a:lstStyle>
            <a:lvl1pPr rtl="1">
              <a:defRPr/>
            </a:lvl1pPr>
          </a:lstStyle>
          <a:p>
            <a:pPr>
              <a:defRPr/>
            </a:pPr>
            <a:endParaRPr lang="en-US"/>
          </a:p>
        </p:txBody>
      </p:sp>
      <p:sp>
        <p:nvSpPr>
          <p:cNvPr id="4" name="Footer Placeholder 4">
            <a:extLst>
              <a:ext uri="{FF2B5EF4-FFF2-40B4-BE49-F238E27FC236}">
                <a16:creationId xmlns:a16="http://schemas.microsoft.com/office/drawing/2014/main" id="{DDAE73DA-C595-294C-9ADC-F4FE4C0044CA}"/>
              </a:ext>
            </a:extLst>
          </p:cNvPr>
          <p:cNvSpPr>
            <a:spLocks noGrp="1"/>
          </p:cNvSpPr>
          <p:nvPr>
            <p:ph type="ftr" sz="quarter" idx="11"/>
          </p:nvPr>
        </p:nvSpPr>
        <p:spPr/>
        <p:txBody>
          <a:bodyPr/>
          <a:lstStyle>
            <a:lvl1pPr rtl="1">
              <a:defRPr/>
            </a:lvl1pPr>
          </a:lstStyle>
          <a:p>
            <a:pPr>
              <a:defRPr/>
            </a:pPr>
            <a:endParaRPr lang="en-US"/>
          </a:p>
        </p:txBody>
      </p:sp>
      <p:sp>
        <p:nvSpPr>
          <p:cNvPr id="5" name="Slide Number Placeholder 5">
            <a:extLst>
              <a:ext uri="{FF2B5EF4-FFF2-40B4-BE49-F238E27FC236}">
                <a16:creationId xmlns:a16="http://schemas.microsoft.com/office/drawing/2014/main" id="{26A1244C-0A14-404E-889C-6F0C7FF14869}"/>
              </a:ext>
            </a:extLst>
          </p:cNvPr>
          <p:cNvSpPr>
            <a:spLocks noGrp="1"/>
          </p:cNvSpPr>
          <p:nvPr>
            <p:ph type="sldNum" sz="quarter" idx="12"/>
          </p:nvPr>
        </p:nvSpPr>
        <p:spPr/>
        <p:txBody>
          <a:bodyPr/>
          <a:lstStyle>
            <a:lvl1pPr rtl="1">
              <a:defRPr/>
            </a:lvl1pPr>
          </a:lstStyle>
          <a:p>
            <a:fld id="{4A67D7BD-0B9C-C841-820F-D67F96BE9EE0}" type="slidenum">
              <a:rPr lang="en-US" altLang="en-US"/>
              <a:pPr/>
              <a:t>‹#›</a:t>
            </a:fld>
            <a:endParaRPr lang="en-US" altLang="en-US"/>
          </a:p>
        </p:txBody>
      </p:sp>
    </p:spTree>
    <p:extLst>
      <p:ext uri="{BB962C8B-B14F-4D97-AF65-F5344CB8AC3E}">
        <p14:creationId xmlns:p14="http://schemas.microsoft.com/office/powerpoint/2010/main" val="421005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1F103-C9D4-F140-B27A-FE434F4AFDA0}"/>
              </a:ext>
            </a:extLst>
          </p:cNvPr>
          <p:cNvSpPr>
            <a:spLocks noGrp="1"/>
          </p:cNvSpPr>
          <p:nvPr>
            <p:ph type="dt" sz="half" idx="10"/>
          </p:nvPr>
        </p:nvSpPr>
        <p:spPr/>
        <p:txBody>
          <a:bodyPr/>
          <a:lstStyle>
            <a:lvl1pPr rtl="1">
              <a:defRPr/>
            </a:lvl1pPr>
          </a:lstStyle>
          <a:p>
            <a:pPr>
              <a:defRPr/>
            </a:pPr>
            <a:endParaRPr lang="en-US"/>
          </a:p>
        </p:txBody>
      </p:sp>
      <p:sp>
        <p:nvSpPr>
          <p:cNvPr id="3" name="Footer Placeholder 2">
            <a:extLst>
              <a:ext uri="{FF2B5EF4-FFF2-40B4-BE49-F238E27FC236}">
                <a16:creationId xmlns:a16="http://schemas.microsoft.com/office/drawing/2014/main" id="{BAFBD517-54F6-1C46-A11C-0CDF0F55F34B}"/>
              </a:ext>
            </a:extLst>
          </p:cNvPr>
          <p:cNvSpPr>
            <a:spLocks noGrp="1"/>
          </p:cNvSpPr>
          <p:nvPr>
            <p:ph type="ftr" sz="quarter" idx="11"/>
          </p:nvPr>
        </p:nvSpPr>
        <p:spPr/>
        <p:txBody>
          <a:bodyPr/>
          <a:lstStyle>
            <a:lvl1pPr rtl="1">
              <a:defRPr/>
            </a:lvl1pPr>
          </a:lstStyle>
          <a:p>
            <a:pPr>
              <a:defRPr/>
            </a:pPr>
            <a:endParaRPr lang="en-US"/>
          </a:p>
        </p:txBody>
      </p:sp>
      <p:sp>
        <p:nvSpPr>
          <p:cNvPr id="4" name="Slide Number Placeholder 3">
            <a:extLst>
              <a:ext uri="{FF2B5EF4-FFF2-40B4-BE49-F238E27FC236}">
                <a16:creationId xmlns:a16="http://schemas.microsoft.com/office/drawing/2014/main" id="{293B3AC9-9130-534F-A39F-E052F716C853}"/>
              </a:ext>
            </a:extLst>
          </p:cNvPr>
          <p:cNvSpPr>
            <a:spLocks noGrp="1"/>
          </p:cNvSpPr>
          <p:nvPr>
            <p:ph type="sldNum" sz="quarter" idx="12"/>
          </p:nvPr>
        </p:nvSpPr>
        <p:spPr/>
        <p:txBody>
          <a:bodyPr/>
          <a:lstStyle>
            <a:lvl1pPr rtl="1">
              <a:defRPr/>
            </a:lvl1pPr>
          </a:lstStyle>
          <a:p>
            <a:fld id="{B89CF143-65CC-E543-B832-36EFC988C556}" type="slidenum">
              <a:rPr lang="en-US" altLang="en-US"/>
              <a:pPr/>
              <a:t>‹#›</a:t>
            </a:fld>
            <a:endParaRPr lang="en-US" altLang="en-US"/>
          </a:p>
        </p:txBody>
      </p:sp>
    </p:spTree>
    <p:extLst>
      <p:ext uri="{BB962C8B-B14F-4D97-AF65-F5344CB8AC3E}">
        <p14:creationId xmlns:p14="http://schemas.microsoft.com/office/powerpoint/2010/main" val="290125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545FA8-7F74-584B-8C11-0F4142E3ED53}"/>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6" name="Rectangle 5">
            <a:extLst>
              <a:ext uri="{FF2B5EF4-FFF2-40B4-BE49-F238E27FC236}">
                <a16:creationId xmlns:a16="http://schemas.microsoft.com/office/drawing/2014/main" id="{B0ACA219-0563-EA4B-903F-A85456340A73}"/>
              </a:ext>
            </a:extLst>
          </p:cNvPr>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167838" y="152400"/>
            <a:ext cx="2523744" cy="978408"/>
          </a:xfrm>
        </p:spPr>
        <p:txBody>
          <a:bodyPr lIns="73134"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9" y="1743135"/>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40" y="1730018"/>
            <a:ext cx="2468880" cy="4572000"/>
          </a:xfrm>
        </p:spPr>
        <p:txBody>
          <a:bodyPr/>
          <a:lstStyle>
            <a:lvl1pPr marL="0" indent="0">
              <a:buNone/>
              <a:defRPr sz="1400"/>
            </a:lvl1pPr>
            <a:lvl2pPr marL="457094" indent="0">
              <a:buNone/>
              <a:defRPr sz="1200"/>
            </a:lvl2pPr>
            <a:lvl3pPr marL="914188" indent="0">
              <a:buNone/>
              <a:defRPr sz="1000"/>
            </a:lvl3pPr>
            <a:lvl4pPr marL="1371283" indent="0">
              <a:buNone/>
              <a:defRPr sz="900"/>
            </a:lvl4pPr>
            <a:lvl5pPr marL="1828378" indent="0">
              <a:buNone/>
              <a:defRPr sz="900"/>
            </a:lvl5pPr>
            <a:lvl6pPr marL="2285472" indent="0">
              <a:buNone/>
              <a:defRPr sz="900"/>
            </a:lvl6pPr>
            <a:lvl7pPr marL="2742565" indent="0">
              <a:buNone/>
              <a:defRPr sz="900"/>
            </a:lvl7pPr>
            <a:lvl8pPr marL="3199660" indent="0">
              <a:buNone/>
              <a:defRPr sz="900"/>
            </a:lvl8pPr>
            <a:lvl9pPr marL="3656755"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9410E814-E6E4-934C-AD5A-22910BD2F387}"/>
              </a:ext>
            </a:extLst>
          </p:cNvPr>
          <p:cNvSpPr>
            <a:spLocks noGrp="1"/>
          </p:cNvSpPr>
          <p:nvPr>
            <p:ph type="dt" sz="half" idx="10"/>
          </p:nvPr>
        </p:nvSpPr>
        <p:spPr/>
        <p:txBody>
          <a:bodyPr/>
          <a:lstStyle>
            <a:lvl1pPr rtl="1">
              <a:defRPr/>
            </a:lvl1pPr>
          </a:lstStyle>
          <a:p>
            <a:pPr>
              <a:defRPr/>
            </a:pPr>
            <a:endParaRPr lang="en-US"/>
          </a:p>
        </p:txBody>
      </p:sp>
      <p:sp>
        <p:nvSpPr>
          <p:cNvPr id="8" name="Footer Placeholder 5">
            <a:extLst>
              <a:ext uri="{FF2B5EF4-FFF2-40B4-BE49-F238E27FC236}">
                <a16:creationId xmlns:a16="http://schemas.microsoft.com/office/drawing/2014/main" id="{FF7164B5-C382-2D44-AA52-EEE14E3873AF}"/>
              </a:ext>
            </a:extLst>
          </p:cNvPr>
          <p:cNvSpPr>
            <a:spLocks noGrp="1"/>
          </p:cNvSpPr>
          <p:nvPr>
            <p:ph type="ftr" sz="quarter" idx="11"/>
          </p:nvPr>
        </p:nvSpPr>
        <p:spPr/>
        <p:txBody>
          <a:bodyPr/>
          <a:lstStyle>
            <a:lvl1pPr rtl="1">
              <a:defRPr/>
            </a:lvl1pPr>
          </a:lstStyle>
          <a:p>
            <a:pPr>
              <a:defRPr/>
            </a:pPr>
            <a:endParaRPr lang="en-US"/>
          </a:p>
        </p:txBody>
      </p:sp>
      <p:sp>
        <p:nvSpPr>
          <p:cNvPr id="9" name="Slide Number Placeholder 6">
            <a:extLst>
              <a:ext uri="{FF2B5EF4-FFF2-40B4-BE49-F238E27FC236}">
                <a16:creationId xmlns:a16="http://schemas.microsoft.com/office/drawing/2014/main" id="{59F2373E-9E87-0D4A-8B05-93B5A92A6E92}"/>
              </a:ext>
            </a:extLst>
          </p:cNvPr>
          <p:cNvSpPr>
            <a:spLocks noGrp="1"/>
          </p:cNvSpPr>
          <p:nvPr>
            <p:ph type="sldNum" sz="quarter" idx="12"/>
          </p:nvPr>
        </p:nvSpPr>
        <p:spPr/>
        <p:txBody>
          <a:bodyPr/>
          <a:lstStyle>
            <a:lvl1pPr rtl="1">
              <a:defRPr/>
            </a:lvl1pPr>
          </a:lstStyle>
          <a:p>
            <a:fld id="{2F90EBA5-9EE6-2843-8AB8-2057FEFFC386}" type="slidenum">
              <a:rPr lang="en-US" altLang="en-US"/>
              <a:pPr/>
              <a:t>‹#›</a:t>
            </a:fld>
            <a:endParaRPr lang="en-US" altLang="en-US"/>
          </a:p>
        </p:txBody>
      </p:sp>
    </p:spTree>
    <p:extLst>
      <p:ext uri="{BB962C8B-B14F-4D97-AF65-F5344CB8AC3E}">
        <p14:creationId xmlns:p14="http://schemas.microsoft.com/office/powerpoint/2010/main" val="30774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350AB7-1D4D-4F43-A05E-121FCB324460}"/>
              </a:ext>
            </a:extLst>
          </p:cNvPr>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6" name="Rectangle 5">
            <a:extLst>
              <a:ext uri="{FF2B5EF4-FFF2-40B4-BE49-F238E27FC236}">
                <a16:creationId xmlns:a16="http://schemas.microsoft.com/office/drawing/2014/main" id="{66A0C1EA-A66C-E945-B4E4-68C4D3086529}"/>
              </a:ext>
            </a:extLst>
          </p:cNvPr>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164594" y="155448"/>
            <a:ext cx="2525150" cy="978408"/>
          </a:xfrm>
        </p:spPr>
        <p:txBody>
          <a:bodyPr lIns="73134"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10"/>
            <a:ext cx="6247397" cy="5373192"/>
          </a:xfrm>
          <a:solidFill>
            <a:schemeClr val="bg2">
              <a:shade val="75000"/>
            </a:schemeClr>
          </a:solidFill>
        </p:spPr>
        <p:txBody>
          <a:bodyPr rtlCol="0">
            <a:normAutofit/>
          </a:bodyPr>
          <a:lstStyle>
            <a:lvl1pPr marL="0" indent="0">
              <a:buNone/>
              <a:defRPr sz="3200"/>
            </a:lvl1pPr>
            <a:lvl2pPr marL="457094" indent="0">
              <a:buNone/>
              <a:defRPr sz="2800"/>
            </a:lvl2pPr>
            <a:lvl3pPr marL="914188" indent="0">
              <a:buNone/>
              <a:defRPr sz="2400"/>
            </a:lvl3pPr>
            <a:lvl4pPr marL="1371283" indent="0">
              <a:buNone/>
              <a:defRPr sz="2000"/>
            </a:lvl4pPr>
            <a:lvl5pPr marL="1828378" indent="0">
              <a:buNone/>
              <a:defRPr sz="2000"/>
            </a:lvl5pPr>
            <a:lvl6pPr marL="2285472" indent="0">
              <a:buNone/>
              <a:defRPr sz="2000"/>
            </a:lvl6pPr>
            <a:lvl7pPr marL="2742565" indent="0">
              <a:buNone/>
              <a:defRPr sz="2000"/>
            </a:lvl7pPr>
            <a:lvl8pPr marL="3199660" indent="0">
              <a:buNone/>
              <a:defRPr sz="2000"/>
            </a:lvl8pPr>
            <a:lvl9pPr marL="3656755"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094" indent="0">
              <a:buNone/>
              <a:defRPr sz="1200"/>
            </a:lvl2pPr>
            <a:lvl3pPr marL="914188" indent="0">
              <a:buNone/>
              <a:defRPr sz="1000"/>
            </a:lvl3pPr>
            <a:lvl4pPr marL="1371283" indent="0">
              <a:buNone/>
              <a:defRPr sz="900"/>
            </a:lvl4pPr>
            <a:lvl5pPr marL="1828378" indent="0">
              <a:buNone/>
              <a:defRPr sz="900"/>
            </a:lvl5pPr>
            <a:lvl6pPr marL="2285472" indent="0">
              <a:buNone/>
              <a:defRPr sz="900"/>
            </a:lvl6pPr>
            <a:lvl7pPr marL="2742565" indent="0">
              <a:buNone/>
              <a:defRPr sz="900"/>
            </a:lvl7pPr>
            <a:lvl8pPr marL="3199660" indent="0">
              <a:buNone/>
              <a:defRPr sz="900"/>
            </a:lvl8pPr>
            <a:lvl9pPr marL="3656755"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923E1337-5201-E943-AFF3-4D15934A4268}"/>
              </a:ext>
            </a:extLst>
          </p:cNvPr>
          <p:cNvSpPr>
            <a:spLocks noGrp="1"/>
          </p:cNvSpPr>
          <p:nvPr>
            <p:ph type="dt" sz="half" idx="10"/>
          </p:nvPr>
        </p:nvSpPr>
        <p:spPr>
          <a:xfrm>
            <a:off x="165100" y="1169988"/>
            <a:ext cx="2522538" cy="201612"/>
          </a:xfrm>
        </p:spPr>
        <p:txBody>
          <a:bodyPr/>
          <a:lstStyle>
            <a:lvl1pPr rtl="1">
              <a:defRPr/>
            </a:lvl1pPr>
          </a:lstStyle>
          <a:p>
            <a:pPr>
              <a:defRPr/>
            </a:pPr>
            <a:endParaRPr lang="en-US"/>
          </a:p>
        </p:txBody>
      </p:sp>
      <p:sp>
        <p:nvSpPr>
          <p:cNvPr id="8" name="Footer Placeholder 5">
            <a:extLst>
              <a:ext uri="{FF2B5EF4-FFF2-40B4-BE49-F238E27FC236}">
                <a16:creationId xmlns:a16="http://schemas.microsoft.com/office/drawing/2014/main" id="{4BEE997B-AFA5-E64D-B1BC-6352701C9BA0}"/>
              </a:ext>
            </a:extLst>
          </p:cNvPr>
          <p:cNvSpPr>
            <a:spLocks noGrp="1"/>
          </p:cNvSpPr>
          <p:nvPr>
            <p:ph type="ftr" sz="quarter" idx="11"/>
          </p:nvPr>
        </p:nvSpPr>
        <p:spPr>
          <a:xfrm>
            <a:off x="3035300" y="1169988"/>
            <a:ext cx="5194300" cy="201612"/>
          </a:xfrm>
        </p:spPr>
        <p:txBody>
          <a:bodyPr/>
          <a:lstStyle>
            <a:lvl1pPr rtl="1">
              <a:defRPr>
                <a:solidFill>
                  <a:prstClr val="white">
                    <a:shade val="50000"/>
                  </a:prstClr>
                </a:solidFill>
              </a:defRPr>
            </a:lvl1pPr>
          </a:lstStyle>
          <a:p>
            <a:pPr>
              <a:defRPr/>
            </a:pPr>
            <a:endParaRPr lang="en-US"/>
          </a:p>
        </p:txBody>
      </p:sp>
      <p:sp>
        <p:nvSpPr>
          <p:cNvPr id="9" name="Slide Number Placeholder 6">
            <a:extLst>
              <a:ext uri="{FF2B5EF4-FFF2-40B4-BE49-F238E27FC236}">
                <a16:creationId xmlns:a16="http://schemas.microsoft.com/office/drawing/2014/main" id="{C5073964-5EEA-4F49-908D-2C474DED8411}"/>
              </a:ext>
            </a:extLst>
          </p:cNvPr>
          <p:cNvSpPr>
            <a:spLocks noGrp="1"/>
          </p:cNvSpPr>
          <p:nvPr>
            <p:ph type="sldNum" sz="quarter" idx="12"/>
          </p:nvPr>
        </p:nvSpPr>
        <p:spPr>
          <a:xfrm>
            <a:off x="8339138" y="1169988"/>
            <a:ext cx="733425" cy="201612"/>
          </a:xfrm>
        </p:spPr>
        <p:txBody>
          <a:bodyPr/>
          <a:lstStyle>
            <a:lvl1pPr rtl="1">
              <a:defRPr/>
            </a:lvl1pPr>
          </a:lstStyle>
          <a:p>
            <a:fld id="{E9080291-6526-5B4F-B4D5-E0A4517B7288}" type="slidenum">
              <a:rPr lang="en-US" altLang="en-US"/>
              <a:pPr/>
              <a:t>‹#›</a:t>
            </a:fld>
            <a:endParaRPr lang="en-US" altLang="en-US"/>
          </a:p>
        </p:txBody>
      </p:sp>
    </p:spTree>
    <p:extLst>
      <p:ext uri="{BB962C8B-B14F-4D97-AF65-F5344CB8AC3E}">
        <p14:creationId xmlns:p14="http://schemas.microsoft.com/office/powerpoint/2010/main" val="73527394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187FC1-FA00-E84F-BD42-5483210F8677}"/>
              </a:ext>
            </a:extLst>
          </p:cNvPr>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7" name="Rectangle 6">
            <a:extLst>
              <a:ext uri="{FF2B5EF4-FFF2-40B4-BE49-F238E27FC236}">
                <a16:creationId xmlns:a16="http://schemas.microsoft.com/office/drawing/2014/main" id="{ED78AAC0-347D-0042-8194-8C106E89D9C5}"/>
              </a:ext>
            </a:extLst>
          </p:cNvPr>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p>
            <a:pPr algn="ctr" eaLnBrk="0" hangingPunct="0">
              <a:defRPr/>
            </a:pPr>
            <a:endParaRPr lang="en-US" sz="2400" dirty="0">
              <a:solidFill>
                <a:prstClr val="white"/>
              </a:solidFill>
            </a:endParaRPr>
          </a:p>
        </p:txBody>
      </p:sp>
      <p:sp>
        <p:nvSpPr>
          <p:cNvPr id="2" name="Title Placeholder 1">
            <a:extLst>
              <a:ext uri="{FF2B5EF4-FFF2-40B4-BE49-F238E27FC236}">
                <a16:creationId xmlns:a16="http://schemas.microsoft.com/office/drawing/2014/main" id="{BBADD8D4-5AB5-C74F-9EFE-68CFBFE9FB3C}"/>
              </a:ext>
            </a:extLst>
          </p:cNvPr>
          <p:cNvSpPr>
            <a:spLocks noGrp="1"/>
          </p:cNvSpPr>
          <p:nvPr>
            <p:ph type="title"/>
          </p:nvPr>
        </p:nvSpPr>
        <p:spPr>
          <a:xfrm>
            <a:off x="457200" y="152400"/>
            <a:ext cx="8229600" cy="1250950"/>
          </a:xfrm>
          <a:prstGeom prst="rect">
            <a:avLst/>
          </a:prstGeom>
        </p:spPr>
        <p:txBody>
          <a:bodyPr vert="horz" lIns="91418" tIns="45710" rIns="45710" bIns="4571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a:extLst>
              <a:ext uri="{FF2B5EF4-FFF2-40B4-BE49-F238E27FC236}">
                <a16:creationId xmlns:a16="http://schemas.microsoft.com/office/drawing/2014/main" id="{6B45F52B-E363-CF42-90B7-EFEAE0162E3D}"/>
              </a:ext>
            </a:extLst>
          </p:cNvPr>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52" tIns="91418" rIns="91418" bIns="4571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457B119-AF75-914A-85C9-747D453395A7}"/>
              </a:ext>
            </a:extLst>
          </p:cNvPr>
          <p:cNvSpPr>
            <a:spLocks noGrp="1"/>
          </p:cNvSpPr>
          <p:nvPr>
            <p:ph type="dt" sz="half" idx="2"/>
          </p:nvPr>
        </p:nvSpPr>
        <p:spPr>
          <a:xfrm>
            <a:off x="457200" y="6477000"/>
            <a:ext cx="2133600" cy="274638"/>
          </a:xfrm>
          <a:prstGeom prst="rect">
            <a:avLst/>
          </a:prstGeom>
        </p:spPr>
        <p:txBody>
          <a:bodyPr vert="horz" lIns="109702" tIns="45710" rIns="45710" bIns="0" rtlCol="0" anchor="b"/>
          <a:lstStyle>
            <a:lvl1pPr algn="l" eaLnBrk="1" latinLnBrk="0" hangingPunct="1">
              <a:defRPr kumimoji="0" sz="1200">
                <a:solidFill>
                  <a:prstClr val="black">
                    <a:tint val="95000"/>
                  </a:prstClr>
                </a:solidFill>
                <a:latin typeface="Arial" charset="0"/>
                <a:cs typeface="Arial" charset="0"/>
              </a:defRPr>
            </a:lvl1pPr>
            <a:extLst/>
          </a:lstStyle>
          <a:p>
            <a:pPr>
              <a:defRPr/>
            </a:pPr>
            <a:endParaRPr lang="en-US"/>
          </a:p>
        </p:txBody>
      </p:sp>
      <p:sp>
        <p:nvSpPr>
          <p:cNvPr id="5" name="Footer Placeholder 4">
            <a:extLst>
              <a:ext uri="{FF2B5EF4-FFF2-40B4-BE49-F238E27FC236}">
                <a16:creationId xmlns:a16="http://schemas.microsoft.com/office/drawing/2014/main" id="{836D5D2C-6D4F-B643-8DBD-C2BAC1C3731E}"/>
              </a:ext>
            </a:extLst>
          </p:cNvPr>
          <p:cNvSpPr>
            <a:spLocks noGrp="1"/>
          </p:cNvSpPr>
          <p:nvPr>
            <p:ph type="ftr" sz="quarter" idx="3"/>
          </p:nvPr>
        </p:nvSpPr>
        <p:spPr>
          <a:xfrm>
            <a:off x="2640013" y="6477000"/>
            <a:ext cx="5508625" cy="274638"/>
          </a:xfrm>
          <a:prstGeom prst="rect">
            <a:avLst/>
          </a:prstGeom>
        </p:spPr>
        <p:txBody>
          <a:bodyPr vert="horz" lIns="45710" tIns="45710" rIns="45710" bIns="0" rtlCol="0" anchor="b"/>
          <a:lstStyle>
            <a:lvl1pPr algn="l" eaLnBrk="1" latinLnBrk="0" hangingPunct="1">
              <a:defRPr kumimoji="0" sz="1200">
                <a:solidFill>
                  <a:prstClr val="black">
                    <a:tint val="95000"/>
                  </a:prstClr>
                </a:solidFill>
                <a:latin typeface="Arial" charset="0"/>
                <a:cs typeface="Arial" charset="0"/>
              </a:defRPr>
            </a:lvl1pPr>
            <a:extLst/>
          </a:lstStyle>
          <a:p>
            <a:pPr>
              <a:defRPr/>
            </a:pPr>
            <a:endParaRPr lang="en-US"/>
          </a:p>
        </p:txBody>
      </p:sp>
      <p:sp>
        <p:nvSpPr>
          <p:cNvPr id="6" name="Slide Number Placeholder 5">
            <a:extLst>
              <a:ext uri="{FF2B5EF4-FFF2-40B4-BE49-F238E27FC236}">
                <a16:creationId xmlns:a16="http://schemas.microsoft.com/office/drawing/2014/main" id="{8763FB68-6570-664E-B88A-423A32544A8A}"/>
              </a:ext>
            </a:extLst>
          </p:cNvPr>
          <p:cNvSpPr>
            <a:spLocks noGrp="1"/>
          </p:cNvSpPr>
          <p:nvPr>
            <p:ph type="sldNum" sz="quarter" idx="4"/>
          </p:nvPr>
        </p:nvSpPr>
        <p:spPr>
          <a:xfrm>
            <a:off x="8204200" y="6477000"/>
            <a:ext cx="733425" cy="274638"/>
          </a:xfrm>
          <a:prstGeom prst="rect">
            <a:avLst/>
          </a:prstGeom>
        </p:spPr>
        <p:txBody>
          <a:bodyPr vert="horz" wrap="square" lIns="91418" tIns="45710" rIns="91418" bIns="0" numCol="1" anchor="b" anchorCtr="0" compatLnSpc="1">
            <a:prstTxWarp prst="textNoShape">
              <a:avLst/>
            </a:prstTxWarp>
          </a:bodyPr>
          <a:lstStyle>
            <a:lvl1pPr algn="r">
              <a:defRPr sz="1200">
                <a:solidFill>
                  <a:srgbClr val="3F3F3F"/>
                </a:solidFill>
              </a:defRPr>
            </a:lvl1pPr>
          </a:lstStyle>
          <a:p>
            <a:fld id="{E2BFF8BE-8AC7-A446-9F0F-C2EFA3BCA08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cs typeface="Tahoma" panose="020B0604030504040204" pitchFamily="34" charset="0"/>
        </a:defRPr>
      </a:lvl2pPr>
      <a:lvl3pPr algn="l" rtl="0" eaLnBrk="0" fontAlgn="base" hangingPunct="0">
        <a:spcBef>
          <a:spcPct val="0"/>
        </a:spcBef>
        <a:spcAft>
          <a:spcPct val="0"/>
        </a:spcAft>
        <a:defRPr sz="4500" b="1">
          <a:solidFill>
            <a:srgbClr val="FFC800"/>
          </a:solidFill>
          <a:latin typeface="Corbel" pitchFamily="34" charset="0"/>
          <a:cs typeface="Tahoma" panose="020B0604030504040204" pitchFamily="34" charset="0"/>
        </a:defRPr>
      </a:lvl3pPr>
      <a:lvl4pPr algn="l" rtl="0" eaLnBrk="0" fontAlgn="base" hangingPunct="0">
        <a:spcBef>
          <a:spcPct val="0"/>
        </a:spcBef>
        <a:spcAft>
          <a:spcPct val="0"/>
        </a:spcAft>
        <a:defRPr sz="4500" b="1">
          <a:solidFill>
            <a:srgbClr val="FFC800"/>
          </a:solidFill>
          <a:latin typeface="Corbel" pitchFamily="34" charset="0"/>
          <a:cs typeface="Tahoma" panose="020B0604030504040204" pitchFamily="34" charset="0"/>
        </a:defRPr>
      </a:lvl4pPr>
      <a:lvl5pPr algn="l" rtl="0" eaLnBrk="0" fontAlgn="base" hangingPunct="0">
        <a:spcBef>
          <a:spcPct val="0"/>
        </a:spcBef>
        <a:spcAft>
          <a:spcPct val="0"/>
        </a:spcAft>
        <a:defRPr sz="4500" b="1">
          <a:solidFill>
            <a:srgbClr val="FFC800"/>
          </a:solidFill>
          <a:latin typeface="Corbel" pitchFamily="34" charset="0"/>
          <a:cs typeface="Tahoma" panose="020B0604030504040204" pitchFamily="34" charset="0"/>
        </a:defRPr>
      </a:lvl5pPr>
      <a:lvl6pPr marL="457094" algn="l" rtl="0" fontAlgn="base">
        <a:spcBef>
          <a:spcPct val="0"/>
        </a:spcBef>
        <a:spcAft>
          <a:spcPct val="0"/>
        </a:spcAft>
        <a:defRPr sz="4500" b="1">
          <a:solidFill>
            <a:srgbClr val="FFC800"/>
          </a:solidFill>
          <a:latin typeface="Corbel" pitchFamily="34" charset="0"/>
        </a:defRPr>
      </a:lvl6pPr>
      <a:lvl7pPr marL="914188" algn="l" rtl="0" fontAlgn="base">
        <a:spcBef>
          <a:spcPct val="0"/>
        </a:spcBef>
        <a:spcAft>
          <a:spcPct val="0"/>
        </a:spcAft>
        <a:defRPr sz="4500" b="1">
          <a:solidFill>
            <a:srgbClr val="FFC800"/>
          </a:solidFill>
          <a:latin typeface="Corbel" pitchFamily="34" charset="0"/>
        </a:defRPr>
      </a:lvl7pPr>
      <a:lvl8pPr marL="1371283" algn="l" rtl="0" fontAlgn="base">
        <a:spcBef>
          <a:spcPct val="0"/>
        </a:spcBef>
        <a:spcAft>
          <a:spcPct val="0"/>
        </a:spcAft>
        <a:defRPr sz="4500" b="1">
          <a:solidFill>
            <a:srgbClr val="FFC800"/>
          </a:solidFill>
          <a:latin typeface="Corbel" pitchFamily="34" charset="0"/>
        </a:defRPr>
      </a:lvl8pPr>
      <a:lvl9pPr marL="1828378" algn="l" rtl="0" fontAlgn="base">
        <a:spcBef>
          <a:spcPct val="0"/>
        </a:spcBef>
        <a:spcAft>
          <a:spcPct val="0"/>
        </a:spcAft>
        <a:defRPr sz="4500" b="1">
          <a:solidFill>
            <a:srgbClr val="FFC800"/>
          </a:solidFill>
          <a:latin typeface="Corbel" pitchFamily="34" charset="0"/>
        </a:defRPr>
      </a:lvl9pPr>
      <a:extLst/>
    </p:titleStyle>
    <p:bodyStyle>
      <a:lvl1pPr marL="436563" indent="-317500" algn="l" rtl="0" eaLnBrk="0" fontAlgn="base" hangingPunct="0">
        <a:spcBef>
          <a:spcPct val="0"/>
        </a:spcBef>
        <a:spcAft>
          <a:spcPct val="0"/>
        </a:spcAft>
        <a:buClr>
          <a:schemeClr val="accent1"/>
        </a:buClr>
        <a:buSzPct val="80000"/>
        <a:buFont typeface="Wingdings 2" pitchFamily="2" charset="2"/>
        <a:buChar char=""/>
        <a:defRPr sz="3200" kern="1200">
          <a:solidFill>
            <a:schemeClr val="tx1"/>
          </a:solidFill>
          <a:latin typeface="+mn-lt"/>
          <a:ea typeface="+mn-ea"/>
          <a:cs typeface="+mn-cs"/>
        </a:defRPr>
      </a:lvl1pPr>
      <a:lvl2pPr marL="728663" indent="-271463"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3775" indent="-227013"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4438" indent="-180975"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3988" indent="-180975" algn="l" rtl="0" eaLnBrk="0" fontAlgn="base" hangingPunct="0">
        <a:spcBef>
          <a:spcPct val="20000"/>
        </a:spcBef>
        <a:spcAft>
          <a:spcPct val="0"/>
        </a:spcAft>
        <a:buClr>
          <a:srgbClr val="E88651"/>
        </a:buClr>
        <a:buFont typeface="Wingdings 3" pitchFamily="2" charset="2"/>
        <a:buChar char=""/>
        <a:defRPr lang="en-US" sz="2000" kern="1200">
          <a:solidFill>
            <a:schemeClr val="tx1"/>
          </a:solidFill>
          <a:latin typeface="+mn-lt"/>
          <a:ea typeface="+mn-ea"/>
          <a:cs typeface="+mn-cs"/>
        </a:defRPr>
      </a:lvl5pPr>
      <a:lvl6pPr marL="1627255" indent="-182837"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378" indent="-182837"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498" indent="-182837"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0620" indent="-182837"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094" algn="l" rtl="0" eaLnBrk="1" latinLnBrk="0" hangingPunct="1">
        <a:defRPr kumimoji="0" kern="1200">
          <a:solidFill>
            <a:schemeClr val="tx1"/>
          </a:solidFill>
          <a:latin typeface="+mn-lt"/>
          <a:ea typeface="+mn-ea"/>
          <a:cs typeface="+mn-cs"/>
        </a:defRPr>
      </a:lvl2pPr>
      <a:lvl3pPr marL="914188" algn="l" rtl="0" eaLnBrk="1" latinLnBrk="0" hangingPunct="1">
        <a:defRPr kumimoji="0" kern="1200">
          <a:solidFill>
            <a:schemeClr val="tx1"/>
          </a:solidFill>
          <a:latin typeface="+mn-lt"/>
          <a:ea typeface="+mn-ea"/>
          <a:cs typeface="+mn-cs"/>
        </a:defRPr>
      </a:lvl3pPr>
      <a:lvl4pPr marL="1371283" algn="l" rtl="0" eaLnBrk="1" latinLnBrk="0" hangingPunct="1">
        <a:defRPr kumimoji="0" kern="1200">
          <a:solidFill>
            <a:schemeClr val="tx1"/>
          </a:solidFill>
          <a:latin typeface="+mn-lt"/>
          <a:ea typeface="+mn-ea"/>
          <a:cs typeface="+mn-cs"/>
        </a:defRPr>
      </a:lvl4pPr>
      <a:lvl5pPr marL="1828378" algn="l" rtl="0" eaLnBrk="1" latinLnBrk="0" hangingPunct="1">
        <a:defRPr kumimoji="0" kern="1200">
          <a:solidFill>
            <a:schemeClr val="tx1"/>
          </a:solidFill>
          <a:latin typeface="+mn-lt"/>
          <a:ea typeface="+mn-ea"/>
          <a:cs typeface="+mn-cs"/>
        </a:defRPr>
      </a:lvl5pPr>
      <a:lvl6pPr marL="2285472" algn="l" rtl="0" eaLnBrk="1" latinLnBrk="0" hangingPunct="1">
        <a:defRPr kumimoji="0" kern="1200">
          <a:solidFill>
            <a:schemeClr val="tx1"/>
          </a:solidFill>
          <a:latin typeface="+mn-lt"/>
          <a:ea typeface="+mn-ea"/>
          <a:cs typeface="+mn-cs"/>
        </a:defRPr>
      </a:lvl6pPr>
      <a:lvl7pPr marL="2742565" algn="l" rtl="0" eaLnBrk="1" latinLnBrk="0" hangingPunct="1">
        <a:defRPr kumimoji="0" kern="1200">
          <a:solidFill>
            <a:schemeClr val="tx1"/>
          </a:solidFill>
          <a:latin typeface="+mn-lt"/>
          <a:ea typeface="+mn-ea"/>
          <a:cs typeface="+mn-cs"/>
        </a:defRPr>
      </a:lvl7pPr>
      <a:lvl8pPr marL="3199660" algn="l" rtl="0" eaLnBrk="1" latinLnBrk="0" hangingPunct="1">
        <a:defRPr kumimoji="0" kern="1200">
          <a:solidFill>
            <a:schemeClr val="tx1"/>
          </a:solidFill>
          <a:latin typeface="+mn-lt"/>
          <a:ea typeface="+mn-ea"/>
          <a:cs typeface="+mn-cs"/>
        </a:defRPr>
      </a:lvl8pPr>
      <a:lvl9pPr marL="3656755"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extremeprogramming.org/map/iteration.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hyperlink" Target="http://www.mountaingoatsoftware.com/scrum/product-owner" TargetMode="External"/><Relationship Id="rId2" Type="http://schemas.openxmlformats.org/officeDocument/2006/relationships/hyperlink" Target="http://www.mountaingoatsoftware.com/scrum/team"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www.mountaingoatsoftware.com/scrum/product-backlog" TargetMode="External"/><Relationship Id="rId4" Type="http://schemas.openxmlformats.org/officeDocument/2006/relationships/hyperlink" Target="http://www.mountaingoatsoftware.com/scrum/sprint-review-meeti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mountaingoatsoftware.com/scrum/sprint-planning-me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mountaingoatsoftware.com/scrum/product-backlo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mountaingoatsoftware.com/scrum/scrummast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mountaingoatsoftware.com/scrum/product-owner" TargetMode="External"/><Relationship Id="rId2" Type="http://schemas.openxmlformats.org/officeDocument/2006/relationships/hyperlink" Target="http://www.mountaingoatsoftware.com/scrum/sprint-planning-meeting"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mountaingoatsoftware.com/scrum/overview" TargetMode="External"/><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Rectangle 2">
            <a:extLst>
              <a:ext uri="{FF2B5EF4-FFF2-40B4-BE49-F238E27FC236}">
                <a16:creationId xmlns:a16="http://schemas.microsoft.com/office/drawing/2014/main" id="{752C1D42-8F4C-DA46-B9A1-3E0E9673482C}"/>
              </a:ext>
            </a:extLst>
          </p:cNvPr>
          <p:cNvPicPr>
            <a:picLocks noGrp="1" noChangeArrowheads="1"/>
          </p:cNvPicPr>
          <p:nvPr>
            <p:ph type="title" idx="4294967295"/>
          </p:nvPr>
        </p:nvPicPr>
        <p:blipFill>
          <a:blip r:embed="rId2">
            <a:extLst>
              <a:ext uri="{28A0092B-C50C-407E-A947-70E740481C1C}">
                <a14:useLocalDpi xmlns:a14="http://schemas.microsoft.com/office/drawing/2010/main" val="0"/>
              </a:ext>
            </a:extLst>
          </a:blip>
          <a:srcRect b="22725"/>
          <a:stretch>
            <a:fillRect/>
          </a:stretch>
        </p:blipFill>
        <p:spPr bwMode="auto">
          <a:xfrm>
            <a:off x="512763" y="2401888"/>
            <a:ext cx="8723312" cy="2035175"/>
          </a:xfrm>
        </p:spPr>
      </p:pic>
      <p:sp>
        <p:nvSpPr>
          <p:cNvPr id="14338" name="Rectangle 3">
            <a:extLst>
              <a:ext uri="{FF2B5EF4-FFF2-40B4-BE49-F238E27FC236}">
                <a16:creationId xmlns:a16="http://schemas.microsoft.com/office/drawing/2014/main" id="{8119E340-B073-DA4C-9134-34C7E4C8FA81}"/>
              </a:ext>
            </a:extLst>
          </p:cNvPr>
          <p:cNvSpPr>
            <a:spLocks noGrp="1"/>
          </p:cNvSpPr>
          <p:nvPr>
            <p:ph type="body" idx="4294967295"/>
          </p:nvPr>
        </p:nvSpPr>
        <p:spPr>
          <a:xfrm>
            <a:off x="457200" y="5334000"/>
            <a:ext cx="8229600" cy="1295400"/>
          </a:xfrm>
        </p:spPr>
        <p:txBody>
          <a:bodyPr/>
          <a:lstStyle/>
          <a:p>
            <a:pPr marL="436397" lvl="0" indent="-317812" eaLnBrk="1" hangingPunct="1">
              <a:buClr>
                <a:srgbClr val="F0AD00"/>
              </a:buClr>
              <a:buNone/>
            </a:pPr>
            <a:r>
              <a:rPr lang="en-CA" sz="2400" dirty="0">
                <a:solidFill>
                  <a:prstClr val="white"/>
                </a:solidFill>
                <a:latin typeface="Times New Roman" pitchFamily="18" charset="0"/>
                <a:cs typeface="Times New Roman" pitchFamily="18" charset="0"/>
              </a:rPr>
              <a:t>Dr. </a:t>
            </a:r>
            <a:r>
              <a:rPr lang="en-US" sz="2400" dirty="0">
                <a:solidFill>
                  <a:prstClr val="white"/>
                </a:solidFill>
                <a:latin typeface="Times New Roman" pitchFamily="18" charset="0"/>
                <a:cs typeface="Times New Roman" pitchFamily="18" charset="0"/>
              </a:rPr>
              <a:t>Hesam </a:t>
            </a:r>
            <a:r>
              <a:rPr lang="en-US" sz="2400" dirty="0" err="1">
                <a:solidFill>
                  <a:prstClr val="white"/>
                </a:solidFill>
                <a:latin typeface="Times New Roman" pitchFamily="18" charset="0"/>
                <a:cs typeface="Times New Roman" pitchFamily="18" charset="0"/>
              </a:rPr>
              <a:t>Chiniforooshan</a:t>
            </a:r>
            <a:endParaRPr lang="en-US" sz="2400" dirty="0">
              <a:solidFill>
                <a:prstClr val="white"/>
              </a:solidFill>
              <a:latin typeface="Times New Roman" pitchFamily="18" charset="0"/>
              <a:cs typeface="Times New Roman" pitchFamily="18" charset="0"/>
            </a:endParaRPr>
          </a:p>
          <a:p>
            <a:pPr marL="119062" lvl="0" indent="0">
              <a:buClr>
                <a:srgbClr val="F0AD00"/>
              </a:buClr>
              <a:buNone/>
            </a:pPr>
            <a:r>
              <a:rPr lang="en-CA" altLang="en-US" sz="2400" dirty="0" err="1">
                <a:solidFill>
                  <a:prstClr val="white"/>
                </a:solidFill>
              </a:rPr>
              <a:t>se.usc.ac.ir@gmail.com</a:t>
            </a:r>
            <a:endParaRPr lang="en-CA" altLang="en-US" sz="2400" dirty="0">
              <a:solidFill>
                <a:prstClr val="white"/>
              </a:solidFill>
            </a:endParaRPr>
          </a:p>
          <a:p>
            <a:pPr eaLnBrk="1" hangingPunct="1">
              <a:buFont typeface="Wingdings 2" pitchFamily="2" charset="2"/>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8A29-B611-584F-8EE4-9055FF0E7316}"/>
              </a:ext>
            </a:extLst>
          </p:cNvPr>
          <p:cNvSpPr>
            <a:spLocks noGrp="1"/>
          </p:cNvSpPr>
          <p:nvPr>
            <p:ph type="title"/>
          </p:nvPr>
        </p:nvSpPr>
        <p:spPr/>
        <p:txBody>
          <a:bodyPr/>
          <a:lstStyle/>
          <a:p>
            <a:pPr>
              <a:defRPr/>
            </a:pPr>
            <a:r>
              <a:rPr lang="en-US" dirty="0"/>
              <a:t>History of Agile</a:t>
            </a:r>
          </a:p>
        </p:txBody>
      </p:sp>
      <p:sp>
        <p:nvSpPr>
          <p:cNvPr id="3" name="Content Placeholder 2">
            <a:extLst>
              <a:ext uri="{FF2B5EF4-FFF2-40B4-BE49-F238E27FC236}">
                <a16:creationId xmlns:a16="http://schemas.microsoft.com/office/drawing/2014/main" id="{C3C70E73-B4A2-234A-8041-A2A1D76EBC62}"/>
              </a:ext>
            </a:extLst>
          </p:cNvPr>
          <p:cNvSpPr>
            <a:spLocks noGrp="1"/>
          </p:cNvSpPr>
          <p:nvPr>
            <p:ph idx="1"/>
          </p:nvPr>
        </p:nvSpPr>
        <p:spPr>
          <a:xfrm>
            <a:off x="457200" y="1774825"/>
            <a:ext cx="8686800" cy="4625975"/>
          </a:xfrm>
        </p:spPr>
        <p:txBody>
          <a:bodyPr>
            <a:normAutofit fontScale="77500" lnSpcReduction="20000"/>
          </a:bodyPr>
          <a:lstStyle/>
          <a:p>
            <a:pPr marL="438049" indent="-319014">
              <a:buFont typeface="Wingdings 2" pitchFamily="18" charset="2"/>
              <a:buChar char=""/>
              <a:defRPr/>
            </a:pPr>
            <a:r>
              <a:rPr lang="en-US" dirty="0"/>
              <a:t>Incremental software development has been around since 1957.</a:t>
            </a:r>
          </a:p>
          <a:p>
            <a:pPr marL="438049" indent="-319014">
              <a:buFont typeface="Wingdings 2" pitchFamily="18" charset="2"/>
              <a:buChar char=""/>
              <a:defRPr/>
            </a:pPr>
            <a:endParaRPr lang="en-US" dirty="0"/>
          </a:p>
          <a:p>
            <a:pPr marL="438049" indent="-319014">
              <a:buFont typeface="Wingdings 2" pitchFamily="18" charset="2"/>
              <a:buChar char=""/>
              <a:defRPr/>
            </a:pPr>
            <a:r>
              <a:rPr lang="en-US" dirty="0"/>
              <a:t>In 1974, E. A. Edmonds wrote a paper that introduced an adaptive software development process.</a:t>
            </a:r>
          </a:p>
          <a:p>
            <a:pPr marL="438049" indent="-319014">
              <a:buFont typeface="Wingdings 2" pitchFamily="18" charset="2"/>
              <a:buChar char=""/>
              <a:defRPr/>
            </a:pPr>
            <a:endParaRPr lang="en-US" dirty="0"/>
          </a:p>
          <a:p>
            <a:pPr marL="438049" indent="-319014">
              <a:buFont typeface="Wingdings 2" pitchFamily="18" charset="2"/>
              <a:buChar char=""/>
              <a:defRPr/>
            </a:pPr>
            <a:r>
              <a:rPr lang="en-US" dirty="0"/>
              <a:t>The evolution of agile software development in the mid 1990s was a </a:t>
            </a:r>
            <a:r>
              <a:rPr lang="en-US" dirty="0">
                <a:solidFill>
                  <a:srgbClr val="FF0000"/>
                </a:solidFill>
              </a:rPr>
              <a:t>reaction to more heavyweight, document-driven </a:t>
            </a:r>
            <a:r>
              <a:rPr lang="en-US" dirty="0"/>
              <a:t>methods (waterfall &amp; RUP basically).</a:t>
            </a:r>
          </a:p>
          <a:p>
            <a:pPr marL="438049" indent="-319014">
              <a:buFont typeface="Wingdings 2" pitchFamily="18" charset="2"/>
              <a:buChar char=""/>
              <a:defRPr/>
            </a:pPr>
            <a:endParaRPr lang="en-US" dirty="0"/>
          </a:p>
          <a:p>
            <a:pPr marL="438049" indent="-319014">
              <a:buFont typeface="Wingdings 2" pitchFamily="18" charset="2"/>
              <a:buChar char=""/>
              <a:defRPr/>
            </a:pPr>
            <a:r>
              <a:rPr lang="en-US" dirty="0"/>
              <a:t>In February 2001, 17 developers met in Snowbird, Utah, to discuss lightweight software development and published the </a:t>
            </a:r>
            <a:r>
              <a:rPr lang="en-US" dirty="0">
                <a:solidFill>
                  <a:schemeClr val="accent6">
                    <a:lumMod val="75000"/>
                  </a:schemeClr>
                </a:solidFill>
              </a:rPr>
              <a:t>Agile Manifesto</a:t>
            </a:r>
            <a:r>
              <a:rPr lang="en-US" dirty="0"/>
              <a:t>. This signaled industry acceptance of agile philosophy.</a:t>
            </a:r>
          </a:p>
          <a:p>
            <a:pPr marL="438049" indent="-319014">
              <a:buFont typeface="Wingdings 2" pitchFamily="18" charset="2"/>
              <a:buChar char=""/>
              <a:defRPr/>
            </a:pPr>
            <a:endParaRPr lang="en-US" dirty="0"/>
          </a:p>
        </p:txBody>
      </p:sp>
      <p:sp>
        <p:nvSpPr>
          <p:cNvPr id="4" name="Slide Number Placeholder 3">
            <a:extLst>
              <a:ext uri="{FF2B5EF4-FFF2-40B4-BE49-F238E27FC236}">
                <a16:creationId xmlns:a16="http://schemas.microsoft.com/office/drawing/2014/main" id="{760B4263-EAC0-D846-BB8D-2DD852B9C505}"/>
              </a:ext>
            </a:extLst>
          </p:cNvPr>
          <p:cNvSpPr>
            <a:spLocks noGrp="1"/>
          </p:cNvSpPr>
          <p:nvPr>
            <p:ph type="sldNum" sz="quarter" idx="12"/>
          </p:nvPr>
        </p:nvSpPr>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85D965-CBF3-D540-8004-A3ADC6124982}" type="slidenum">
              <a:rPr lang="fa-IR" altLang="en-US">
                <a:solidFill>
                  <a:srgbClr val="3F3F3F"/>
                </a:solidFill>
              </a:rPr>
              <a:pPr/>
              <a:t>10</a:t>
            </a:fld>
            <a:endParaRPr lang="en-US" altLang="en-US">
              <a:solidFill>
                <a:srgbClr val="3F3F3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E43749E0-EC1E-884D-9719-9519255D5191}"/>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11</a:t>
            </a:r>
          </a:p>
        </p:txBody>
      </p:sp>
      <p:sp>
        <p:nvSpPr>
          <p:cNvPr id="4" name="Content Placeholder 2">
            <a:extLst>
              <a:ext uri="{FF2B5EF4-FFF2-40B4-BE49-F238E27FC236}">
                <a16:creationId xmlns:a16="http://schemas.microsoft.com/office/drawing/2014/main" id="{89A501DC-7EF0-9549-88CE-167A63BBBDC4}"/>
              </a:ext>
            </a:extLst>
          </p:cNvPr>
          <p:cNvSpPr txBox="1">
            <a:spLocks/>
          </p:cNvSpPr>
          <p:nvPr/>
        </p:nvSpPr>
        <p:spPr bwMode="auto">
          <a:xfrm>
            <a:off x="755650" y="1484313"/>
            <a:ext cx="8007350"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lvl1pPr marL="341313" indent="-341313" algn="r" rtl="1">
              <a:defRPr>
                <a:solidFill>
                  <a:schemeClr val="tx1"/>
                </a:solidFill>
                <a:latin typeface="Arial" panose="020B0604020202020204" pitchFamily="34" charset="0"/>
                <a:cs typeface="Arial" panose="020B0604020202020204" pitchFamily="34" charset="0"/>
              </a:defRPr>
            </a:lvl1pPr>
            <a:lvl2pPr marL="798513" indent="-341313"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lnSpc>
                <a:spcPct val="90000"/>
              </a:lnSpc>
              <a:spcBef>
                <a:spcPct val="20000"/>
              </a:spcBef>
            </a:pPr>
            <a:endParaRPr lang="en-US" altLang="en-US" sz="3000">
              <a:solidFill>
                <a:srgbClr val="4F6228"/>
              </a:solidFill>
              <a:latin typeface="Calibri" panose="020F0502020204030204" pitchFamily="34" charset="0"/>
            </a:endParaRPr>
          </a:p>
          <a:p>
            <a:pPr algn="l" rtl="0">
              <a:lnSpc>
                <a:spcPct val="90000"/>
              </a:lnSpc>
              <a:spcBef>
                <a:spcPct val="20000"/>
              </a:spcBef>
              <a:buFont typeface="Arial" panose="020B0604020202020204" pitchFamily="34" charset="0"/>
              <a:buChar char="•"/>
            </a:pPr>
            <a:r>
              <a:rPr lang="en-US" altLang="en-US" sz="3200" b="1">
                <a:solidFill>
                  <a:srgbClr val="3333FF"/>
                </a:solidFill>
                <a:latin typeface="Calibri" panose="020F0502020204030204" pitchFamily="34" charset="0"/>
              </a:rPr>
              <a:t>Individuals and interactions</a:t>
            </a:r>
            <a:r>
              <a:rPr lang="en-US" altLang="en-US" sz="3200">
                <a:latin typeface="Calibri" panose="020F0502020204030204" pitchFamily="34" charset="0"/>
              </a:rPr>
              <a:t> over processes and tools </a:t>
            </a:r>
          </a:p>
          <a:p>
            <a:pPr algn="l" rtl="0">
              <a:lnSpc>
                <a:spcPct val="90000"/>
              </a:lnSpc>
              <a:spcBef>
                <a:spcPct val="20000"/>
              </a:spcBef>
              <a:buFont typeface="Arial" panose="020B0604020202020204" pitchFamily="34" charset="0"/>
              <a:buChar char="•"/>
            </a:pPr>
            <a:r>
              <a:rPr lang="en-US" altLang="en-US" sz="3200" b="1">
                <a:solidFill>
                  <a:srgbClr val="00CC99"/>
                </a:solidFill>
                <a:latin typeface="Calibri" panose="020F0502020204030204" pitchFamily="34" charset="0"/>
              </a:rPr>
              <a:t>Working software</a:t>
            </a:r>
            <a:r>
              <a:rPr lang="en-US" altLang="en-US" sz="3200">
                <a:latin typeface="Calibri" panose="020F0502020204030204" pitchFamily="34" charset="0"/>
              </a:rPr>
              <a:t> over comprehensive documentation </a:t>
            </a:r>
          </a:p>
          <a:p>
            <a:pPr algn="l" rtl="0">
              <a:lnSpc>
                <a:spcPct val="90000"/>
              </a:lnSpc>
              <a:spcBef>
                <a:spcPct val="20000"/>
              </a:spcBef>
              <a:buFont typeface="Arial" panose="020B0604020202020204" pitchFamily="34" charset="0"/>
              <a:buChar char="•"/>
            </a:pPr>
            <a:r>
              <a:rPr lang="en-US" altLang="en-US" sz="3200" b="1">
                <a:solidFill>
                  <a:srgbClr val="CCCC00"/>
                </a:solidFill>
                <a:latin typeface="Calibri" panose="020F0502020204030204" pitchFamily="34" charset="0"/>
              </a:rPr>
              <a:t>Customer collaboration</a:t>
            </a:r>
            <a:r>
              <a:rPr lang="en-US" altLang="en-US" sz="3200">
                <a:latin typeface="Calibri" panose="020F0502020204030204" pitchFamily="34" charset="0"/>
              </a:rPr>
              <a:t> over contract negotiation </a:t>
            </a:r>
          </a:p>
          <a:p>
            <a:pPr algn="l" rtl="0">
              <a:lnSpc>
                <a:spcPct val="90000"/>
              </a:lnSpc>
              <a:spcBef>
                <a:spcPct val="20000"/>
              </a:spcBef>
              <a:buFont typeface="Arial" panose="020B0604020202020204" pitchFamily="34" charset="0"/>
              <a:buChar char="•"/>
            </a:pPr>
            <a:r>
              <a:rPr lang="en-US" altLang="en-US" sz="3200" b="1">
                <a:solidFill>
                  <a:srgbClr val="D60093"/>
                </a:solidFill>
                <a:latin typeface="Calibri" panose="020F0502020204030204" pitchFamily="34" charset="0"/>
              </a:rPr>
              <a:t>Responding to change</a:t>
            </a:r>
            <a:r>
              <a:rPr lang="en-US" altLang="en-US" sz="3200">
                <a:latin typeface="Calibri" panose="020F0502020204030204" pitchFamily="34" charset="0"/>
              </a:rPr>
              <a:t> over following a plan</a:t>
            </a:r>
            <a:endParaRPr lang="en-US" altLang="en-US" sz="3300">
              <a:latin typeface="Calibri" panose="020F0502020204030204" pitchFamily="34" charset="0"/>
            </a:endParaRPr>
          </a:p>
          <a:p>
            <a:pPr lvl="1" algn="l" rtl="0">
              <a:lnSpc>
                <a:spcPct val="90000"/>
              </a:lnSpc>
              <a:spcBef>
                <a:spcPct val="20000"/>
              </a:spcBef>
            </a:pPr>
            <a:r>
              <a:rPr lang="en-US" altLang="en-US" sz="3000">
                <a:latin typeface="Calibri" panose="020F0502020204030204" pitchFamily="34" charset="0"/>
              </a:rPr>
              <a:t> </a:t>
            </a:r>
          </a:p>
        </p:txBody>
      </p:sp>
      <p:sp>
        <p:nvSpPr>
          <p:cNvPr id="5" name="Title 1">
            <a:extLst>
              <a:ext uri="{FF2B5EF4-FFF2-40B4-BE49-F238E27FC236}">
                <a16:creationId xmlns:a16="http://schemas.microsoft.com/office/drawing/2014/main" id="{C34D5C03-1C5F-AF4E-A068-AB66A182EB30}"/>
              </a:ext>
            </a:extLst>
          </p:cNvPr>
          <p:cNvSpPr>
            <a:spLocks noGrp="1"/>
          </p:cNvSpPr>
          <p:nvPr>
            <p:ph type="title"/>
          </p:nvPr>
        </p:nvSpPr>
        <p:spPr/>
        <p:txBody>
          <a:bodyPr/>
          <a:lstStyle/>
          <a:p>
            <a:pPr>
              <a:defRPr/>
            </a:pPr>
            <a:r>
              <a:rPr lang="en-US" dirty="0"/>
              <a:t>Agile Manifesto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E6F4B20C-F19D-2049-BD9B-CA54077884EB}"/>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12</a:t>
            </a:r>
          </a:p>
        </p:txBody>
      </p:sp>
      <p:sp>
        <p:nvSpPr>
          <p:cNvPr id="12292" name="Rectangle 6">
            <a:extLst>
              <a:ext uri="{FF2B5EF4-FFF2-40B4-BE49-F238E27FC236}">
                <a16:creationId xmlns:a16="http://schemas.microsoft.com/office/drawing/2014/main" id="{1680393C-3B65-9948-9FC5-3037517DA5AF}"/>
              </a:ext>
            </a:extLst>
          </p:cNvPr>
          <p:cNvSpPr>
            <a:spLocks noChangeArrowheads="1"/>
          </p:cNvSpPr>
          <p:nvPr/>
        </p:nvSpPr>
        <p:spPr bwMode="auto">
          <a:xfrm>
            <a:off x="323850" y="1628775"/>
            <a:ext cx="882015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marL="455613" indent="-455613"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30000"/>
              </a:spcBef>
              <a:spcAft>
                <a:spcPct val="25000"/>
              </a:spcAft>
              <a:buClr>
                <a:srgbClr val="C00000"/>
              </a:buClr>
              <a:buSzPct val="99000"/>
              <a:buFont typeface="Corbel" panose="020B0503020204020204" pitchFamily="34" charset="0"/>
              <a:buAutoNum type="arabicPeriod"/>
            </a:pPr>
            <a:r>
              <a:rPr lang="en-US" altLang="en-US" sz="2200"/>
              <a:t> Our highest priority is to satisfy the customer through </a:t>
            </a:r>
            <a:r>
              <a:rPr lang="en-US" altLang="en-US" sz="2200">
                <a:solidFill>
                  <a:srgbClr val="33CC33"/>
                </a:solidFill>
              </a:rPr>
              <a:t>early and continuous delivery of valuable software</a:t>
            </a:r>
            <a:r>
              <a:rPr lang="en-US" altLang="en-US" sz="2200"/>
              <a:t>. </a:t>
            </a:r>
          </a:p>
          <a:p>
            <a:pPr algn="l" rtl="0">
              <a:spcBef>
                <a:spcPct val="30000"/>
              </a:spcBef>
              <a:spcAft>
                <a:spcPct val="25000"/>
              </a:spcAft>
              <a:buClr>
                <a:srgbClr val="C00000"/>
              </a:buClr>
              <a:buSzPct val="99000"/>
              <a:buFont typeface="Corbel" panose="020B0503020204020204" pitchFamily="34" charset="0"/>
              <a:buAutoNum type="arabicPeriod"/>
            </a:pPr>
            <a:r>
              <a:rPr lang="en-US" altLang="en-US" sz="2200"/>
              <a:t>Welcome </a:t>
            </a:r>
            <a:r>
              <a:rPr lang="en-US" altLang="en-US" sz="2200">
                <a:solidFill>
                  <a:srgbClr val="7030A0"/>
                </a:solidFill>
              </a:rPr>
              <a:t>changing requirements</a:t>
            </a:r>
            <a:r>
              <a:rPr lang="en-US" altLang="en-US" sz="2200"/>
              <a:t> </a:t>
            </a:r>
            <a:r>
              <a:rPr lang="en-US" altLang="en-US" sz="2200" b="1"/>
              <a:t>even late </a:t>
            </a:r>
            <a:r>
              <a:rPr lang="en-US" altLang="en-US" sz="2200"/>
              <a:t>in development. Agile processes harness change for the </a:t>
            </a:r>
            <a:r>
              <a:rPr lang="en-US" altLang="en-US" sz="2200" b="1"/>
              <a:t>customer's competitive advantage</a:t>
            </a:r>
            <a:r>
              <a:rPr lang="en-US" altLang="en-US" sz="2200"/>
              <a:t>.</a:t>
            </a:r>
          </a:p>
          <a:p>
            <a:pPr algn="l" rtl="0">
              <a:spcBef>
                <a:spcPct val="30000"/>
              </a:spcBef>
              <a:spcAft>
                <a:spcPct val="25000"/>
              </a:spcAft>
              <a:buClr>
                <a:srgbClr val="C00000"/>
              </a:buClr>
              <a:buSzPct val="99000"/>
              <a:buFont typeface="Corbel" panose="020B0503020204020204" pitchFamily="34" charset="0"/>
              <a:buAutoNum type="arabicPeriod"/>
            </a:pPr>
            <a:r>
              <a:rPr lang="en-US" altLang="en-US" sz="2200"/>
              <a:t> Deliver working software frequently, from a couple of weeks to a couple of months, with a </a:t>
            </a:r>
            <a:r>
              <a:rPr lang="en-US" altLang="en-US" sz="2200">
                <a:solidFill>
                  <a:schemeClr val="accent1"/>
                </a:solidFill>
              </a:rPr>
              <a:t>preference to the shorter timescale</a:t>
            </a:r>
            <a:r>
              <a:rPr lang="en-US" altLang="en-US" sz="2200"/>
              <a:t>. </a:t>
            </a:r>
          </a:p>
          <a:p>
            <a:pPr algn="l" rtl="0">
              <a:spcBef>
                <a:spcPct val="30000"/>
              </a:spcBef>
              <a:spcAft>
                <a:spcPct val="25000"/>
              </a:spcAft>
              <a:buClr>
                <a:srgbClr val="C00000"/>
              </a:buClr>
              <a:buSzPct val="99000"/>
              <a:buFont typeface="Corbel" panose="020B0503020204020204" pitchFamily="34" charset="0"/>
              <a:buAutoNum type="arabicPeriod"/>
            </a:pPr>
            <a:r>
              <a:rPr lang="en-US" altLang="en-US" sz="2200"/>
              <a:t> Business people and developers must </a:t>
            </a:r>
            <a:r>
              <a:rPr lang="en-US" altLang="en-US" sz="2200">
                <a:solidFill>
                  <a:schemeClr val="hlink"/>
                </a:solidFill>
              </a:rPr>
              <a:t>work together</a:t>
            </a:r>
            <a:r>
              <a:rPr lang="en-US" altLang="en-US" sz="2200">
                <a:solidFill>
                  <a:srgbClr val="FF3300"/>
                </a:solidFill>
              </a:rPr>
              <a:t> </a:t>
            </a:r>
            <a:r>
              <a:rPr lang="en-US" altLang="en-US" sz="2200"/>
              <a:t>daily throughout the project. </a:t>
            </a:r>
          </a:p>
          <a:p>
            <a:pPr algn="l" rtl="0">
              <a:spcBef>
                <a:spcPct val="30000"/>
              </a:spcBef>
              <a:spcAft>
                <a:spcPct val="25000"/>
              </a:spcAft>
              <a:buClr>
                <a:srgbClr val="C00000"/>
              </a:buClr>
              <a:buSzPct val="99000"/>
              <a:buFont typeface="Corbel" panose="020B0503020204020204" pitchFamily="34" charset="0"/>
              <a:buAutoNum type="arabicPeriod"/>
            </a:pPr>
            <a:r>
              <a:rPr lang="en-US" altLang="en-US" sz="2200"/>
              <a:t>Build projects around </a:t>
            </a:r>
            <a:r>
              <a:rPr lang="en-US" altLang="en-US" sz="2200" i="1">
                <a:solidFill>
                  <a:srgbClr val="FF3300"/>
                </a:solidFill>
              </a:rPr>
              <a:t>motivated individuals</a:t>
            </a:r>
            <a:r>
              <a:rPr lang="en-US" altLang="en-US" sz="2200"/>
              <a:t>. Give them the environment and support they need, and </a:t>
            </a:r>
            <a:r>
              <a:rPr lang="en-US" altLang="en-US" sz="2200" b="1"/>
              <a:t>trust them to get the job done</a:t>
            </a:r>
            <a:endParaRPr lang="en-US" altLang="en-US" sz="2200"/>
          </a:p>
        </p:txBody>
      </p:sp>
      <p:sp>
        <p:nvSpPr>
          <p:cNvPr id="5" name="Title 1">
            <a:extLst>
              <a:ext uri="{FF2B5EF4-FFF2-40B4-BE49-F238E27FC236}">
                <a16:creationId xmlns:a16="http://schemas.microsoft.com/office/drawing/2014/main" id="{1AB044A7-BB50-AB49-97A5-E96C8897004A}"/>
              </a:ext>
            </a:extLst>
          </p:cNvPr>
          <p:cNvSpPr>
            <a:spLocks noGrp="1"/>
          </p:cNvSpPr>
          <p:nvPr>
            <p:ph type="title"/>
          </p:nvPr>
        </p:nvSpPr>
        <p:spPr/>
        <p:txBody>
          <a:bodyPr/>
          <a:lstStyle/>
          <a:p>
            <a:pPr>
              <a:defRPr/>
            </a:pPr>
            <a:r>
              <a:rPr lang="en-US" dirty="0"/>
              <a:t>Twelve Agile 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blinds(horizontal)">
                                      <p:cBhvr>
                                        <p:cTn id="7" dur="500"/>
                                        <p:tgtEl>
                                          <p:spTgt spid="1229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12" dur="500"/>
                                        <p:tgtEl>
                                          <p:spTgt spid="1229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2">
                                            <p:txEl>
                                              <p:pRg st="3" end="3"/>
                                            </p:txEl>
                                          </p:spTgt>
                                        </p:tgtEl>
                                        <p:attrNameLst>
                                          <p:attrName>style.visibility</p:attrName>
                                        </p:attrNameLst>
                                      </p:cBhvr>
                                      <p:to>
                                        <p:strVal val="visible"/>
                                      </p:to>
                                    </p:set>
                                    <p:animEffect transition="in" filter="blinds(horizontal)">
                                      <p:cBhvr>
                                        <p:cTn id="17" dur="500"/>
                                        <p:tgtEl>
                                          <p:spTgt spid="1229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xEl>
                                              <p:pRg st="4" end="4"/>
                                            </p:txEl>
                                          </p:spTgt>
                                        </p:tgtEl>
                                        <p:attrNameLst>
                                          <p:attrName>style.visibility</p:attrName>
                                        </p:attrNameLst>
                                      </p:cBhvr>
                                      <p:to>
                                        <p:strVal val="visible"/>
                                      </p:to>
                                    </p:set>
                                    <p:animEffect transition="in" filter="blinds(horizontal)">
                                      <p:cBhvr>
                                        <p:cTn id="22" dur="500"/>
                                        <p:tgtEl>
                                          <p:spTgt spid="122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9F05C4AB-6B9C-4C40-9D0E-238B3B4D0D02}"/>
              </a:ext>
            </a:extLst>
          </p:cNvPr>
          <p:cNvSpPr>
            <a:spLocks noGrp="1" noChangeArrowheads="1"/>
          </p:cNvSpPr>
          <p:nvPr>
            <p:ph idx="1"/>
          </p:nvPr>
        </p:nvSpPr>
        <p:spPr>
          <a:xfrm>
            <a:off x="250825" y="1557338"/>
            <a:ext cx="8435975" cy="647700"/>
          </a:xfrm>
          <a:solidFill>
            <a:srgbClr val="FFFFFF"/>
          </a:solidFill>
        </p:spPr>
        <p:txBody>
          <a:bodyPr lIns="91429" tIns="45715" rIns="91429" bIns="45715">
            <a:normAutofit lnSpcReduction="10000"/>
          </a:bodyPr>
          <a:lstStyle/>
          <a:p>
            <a:pPr marL="576181" indent="-457147" eaLnBrk="1" hangingPunct="1">
              <a:lnSpc>
                <a:spcPct val="90000"/>
              </a:lnSpc>
              <a:spcBef>
                <a:spcPct val="80000"/>
              </a:spcBef>
              <a:spcAft>
                <a:spcPct val="15000"/>
              </a:spcAft>
              <a:buClr>
                <a:srgbClr val="C00000"/>
              </a:buClr>
              <a:buSzPct val="99000"/>
              <a:buFont typeface="+mj-lt"/>
              <a:buAutoNum type="arabicPeriod" startAt="6"/>
              <a:defRPr/>
            </a:pPr>
            <a:r>
              <a:rPr lang="en-US" sz="2000" dirty="0"/>
              <a:t>The most efficient and effective method of conveying information to and within a development team is </a:t>
            </a:r>
            <a:r>
              <a:rPr lang="en-US" sz="2000" dirty="0">
                <a:solidFill>
                  <a:srgbClr val="FF9900"/>
                </a:solidFill>
              </a:rPr>
              <a:t>face-to-face conversation</a:t>
            </a:r>
            <a:r>
              <a:rPr lang="en-US" sz="2000" dirty="0"/>
              <a:t>.</a:t>
            </a:r>
          </a:p>
          <a:p>
            <a:pPr marL="576181" indent="-457147" eaLnBrk="1" hangingPunct="1">
              <a:lnSpc>
                <a:spcPct val="90000"/>
              </a:lnSpc>
              <a:spcAft>
                <a:spcPct val="15000"/>
              </a:spcAft>
              <a:buClr>
                <a:srgbClr val="C00000"/>
              </a:buClr>
              <a:buSzPct val="99000"/>
              <a:buFont typeface="+mj-lt"/>
              <a:buAutoNum type="arabicPeriod" startAt="6"/>
              <a:defRPr/>
            </a:pPr>
            <a:endParaRPr lang="en-US" sz="2000" dirty="0">
              <a:solidFill>
                <a:srgbClr val="7030A0"/>
              </a:solidFill>
            </a:endParaRPr>
          </a:p>
          <a:p>
            <a:pPr marL="438049" indent="-319014" eaLnBrk="1" hangingPunct="1">
              <a:lnSpc>
                <a:spcPct val="90000"/>
              </a:lnSpc>
              <a:buFont typeface="Wingdings" pitchFamily="2" charset="2"/>
              <a:buNone/>
              <a:defRPr/>
            </a:pPr>
            <a:endParaRPr lang="en-US" sz="2000" dirty="0"/>
          </a:p>
        </p:txBody>
      </p:sp>
      <p:sp>
        <p:nvSpPr>
          <p:cNvPr id="13314" name="Slide Number Placeholder 4">
            <a:extLst>
              <a:ext uri="{FF2B5EF4-FFF2-40B4-BE49-F238E27FC236}">
                <a16:creationId xmlns:a16="http://schemas.microsoft.com/office/drawing/2014/main" id="{0A5E2A3F-BD84-2B4C-ABE9-AF993A7FC5F4}"/>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13</a:t>
            </a:r>
          </a:p>
        </p:txBody>
      </p:sp>
      <p:sp>
        <p:nvSpPr>
          <p:cNvPr id="5" name="Title 1">
            <a:extLst>
              <a:ext uri="{FF2B5EF4-FFF2-40B4-BE49-F238E27FC236}">
                <a16:creationId xmlns:a16="http://schemas.microsoft.com/office/drawing/2014/main" id="{19A4E11F-DA47-AD43-8D2B-9CEDAB5583F2}"/>
              </a:ext>
            </a:extLst>
          </p:cNvPr>
          <p:cNvSpPr>
            <a:spLocks noGrp="1"/>
          </p:cNvSpPr>
          <p:nvPr>
            <p:ph type="title"/>
          </p:nvPr>
        </p:nvSpPr>
        <p:spPr/>
        <p:txBody>
          <a:bodyPr/>
          <a:lstStyle/>
          <a:p>
            <a:pPr>
              <a:defRPr/>
            </a:pPr>
            <a:r>
              <a:rPr lang="en-US" dirty="0"/>
              <a:t>Twelve Agile Principles</a:t>
            </a:r>
          </a:p>
        </p:txBody>
      </p:sp>
      <p:sp>
        <p:nvSpPr>
          <p:cNvPr id="6" name="Content Placeholder 2">
            <a:extLst>
              <a:ext uri="{FF2B5EF4-FFF2-40B4-BE49-F238E27FC236}">
                <a16:creationId xmlns:a16="http://schemas.microsoft.com/office/drawing/2014/main" id="{8900D619-A690-F54C-A594-D4BFA135FD6E}"/>
              </a:ext>
            </a:extLst>
          </p:cNvPr>
          <p:cNvSpPr txBox="1">
            <a:spLocks/>
          </p:cNvSpPr>
          <p:nvPr/>
        </p:nvSpPr>
        <p:spPr bwMode="auto">
          <a:xfrm>
            <a:off x="6397625" y="3390900"/>
            <a:ext cx="2746375" cy="2438400"/>
          </a:xfrm>
          <a:prstGeom prst="rect">
            <a:avLst/>
          </a:prstGeom>
          <a:noFill/>
          <a:ln w="9525">
            <a:noFill/>
            <a:miter lim="800000"/>
            <a:headEnd/>
            <a:tailEnd/>
          </a:ln>
        </p:spPr>
        <p:txBody>
          <a:bodyPr lIns="91429" tIns="45715" rIns="91429" bIns="45715"/>
          <a:lstStyle/>
          <a:p>
            <a:pPr marL="438049" indent="-319014" defTabSz="914294">
              <a:buClr>
                <a:schemeClr val="accent1"/>
              </a:buClr>
              <a:buSzPct val="80000"/>
              <a:buFont typeface="Wingdings 2" pitchFamily="18" charset="2"/>
              <a:buChar char=""/>
              <a:defRPr/>
            </a:pPr>
            <a:r>
              <a:rPr lang="en-US" sz="1400" b="1" dirty="0">
                <a:solidFill>
                  <a:srgbClr val="C00000"/>
                </a:solidFill>
                <a:latin typeface="+mn-lt"/>
                <a:cs typeface="+mn-cs"/>
              </a:rPr>
              <a:t>Try to follow the most effective communication technique applicable to your situation</a:t>
            </a:r>
          </a:p>
          <a:p>
            <a:pPr marL="438049" indent="-319014" defTabSz="914294">
              <a:buClr>
                <a:schemeClr val="accent1"/>
              </a:buClr>
              <a:buSzPct val="80000"/>
              <a:buFont typeface="Wingdings 2" pitchFamily="18" charset="2"/>
              <a:buChar char=""/>
              <a:defRPr/>
            </a:pPr>
            <a:endParaRPr lang="en-US" sz="1400" b="1" dirty="0">
              <a:latin typeface="+mn-lt"/>
              <a:cs typeface="+mn-cs"/>
            </a:endParaRPr>
          </a:p>
          <a:p>
            <a:pPr marL="438049" indent="-319014" defTabSz="914294">
              <a:buClr>
                <a:schemeClr val="accent1"/>
              </a:buClr>
              <a:buSzPct val="80000"/>
              <a:buFont typeface="Wingdings 2" pitchFamily="18" charset="2"/>
              <a:buChar char=""/>
              <a:defRPr/>
            </a:pPr>
            <a:r>
              <a:rPr lang="en-US" sz="1400" b="1" dirty="0">
                <a:solidFill>
                  <a:srgbClr val="00B050"/>
                </a:solidFill>
                <a:latin typeface="+mn-lt"/>
                <a:cs typeface="+mn-cs"/>
              </a:rPr>
              <a:t>Be prepared to change your approach throughout a project</a:t>
            </a:r>
            <a:endParaRPr lang="en-US" sz="1400" dirty="0">
              <a:solidFill>
                <a:srgbClr val="00B050"/>
              </a:solidFill>
              <a:latin typeface="+mn-lt"/>
              <a:cs typeface="+mn-cs"/>
            </a:endParaRPr>
          </a:p>
        </p:txBody>
      </p:sp>
      <p:pic>
        <p:nvPicPr>
          <p:cNvPr id="8" name="Picture 2" descr="http://www.agilemodeling.com/images/communicationModes.gif">
            <a:extLst>
              <a:ext uri="{FF2B5EF4-FFF2-40B4-BE49-F238E27FC236}">
                <a16:creationId xmlns:a16="http://schemas.microsoft.com/office/drawing/2014/main" id="{F28D86C8-1F55-1B4C-BE99-D68448149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708275"/>
            <a:ext cx="4783138"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linds(horizontal)">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23EDB838-9CD2-0A4A-A01C-D46488E58171}"/>
              </a:ext>
            </a:extLst>
          </p:cNvPr>
          <p:cNvSpPr>
            <a:spLocks noGrp="1" noChangeArrowheads="1"/>
          </p:cNvSpPr>
          <p:nvPr>
            <p:ph idx="1"/>
          </p:nvPr>
        </p:nvSpPr>
        <p:spPr>
          <a:xfrm>
            <a:off x="250825" y="1557338"/>
            <a:ext cx="8435975" cy="4822825"/>
          </a:xfrm>
          <a:solidFill>
            <a:srgbClr val="FFFFFF"/>
          </a:solidFill>
        </p:spPr>
        <p:txBody>
          <a:bodyPr lIns="91429" tIns="45715" rIns="91429" bIns="45715">
            <a:normAutofit fontScale="92500" lnSpcReduction="10000"/>
          </a:bodyPr>
          <a:lstStyle/>
          <a:p>
            <a:pPr marL="576181" indent="-457147" eaLnBrk="1" hangingPunct="1">
              <a:lnSpc>
                <a:spcPct val="90000"/>
              </a:lnSpc>
              <a:spcBef>
                <a:spcPct val="80000"/>
              </a:spcBef>
              <a:spcAft>
                <a:spcPct val="15000"/>
              </a:spcAft>
              <a:buClr>
                <a:srgbClr val="C00000"/>
              </a:buClr>
              <a:buSzPct val="99000"/>
              <a:buFont typeface="+mj-lt"/>
              <a:buAutoNum type="arabicPeriod" startAt="6"/>
              <a:defRPr/>
            </a:pPr>
            <a:r>
              <a:rPr lang="en-US" sz="2000" dirty="0"/>
              <a:t>The most efficient and effective method of conveying information to and within a development team is </a:t>
            </a:r>
            <a:r>
              <a:rPr lang="en-US" sz="2000" dirty="0">
                <a:solidFill>
                  <a:srgbClr val="FF9900"/>
                </a:solidFill>
              </a:rPr>
              <a:t>face-to-face conversation</a:t>
            </a:r>
            <a:r>
              <a:rPr lang="en-US" sz="2000" dirty="0"/>
              <a:t>.</a:t>
            </a:r>
          </a:p>
          <a:p>
            <a:pPr marL="576181" indent="-457147" eaLnBrk="1" hangingPunct="1">
              <a:lnSpc>
                <a:spcPct val="90000"/>
              </a:lnSpc>
              <a:spcAft>
                <a:spcPct val="15000"/>
              </a:spcAft>
              <a:buClr>
                <a:srgbClr val="C00000"/>
              </a:buClr>
              <a:buSzPct val="99000"/>
              <a:buFont typeface="+mj-lt"/>
              <a:buAutoNum type="arabicPeriod" startAt="6"/>
              <a:defRPr/>
            </a:pPr>
            <a:endParaRPr lang="en-US" sz="2000" dirty="0">
              <a:solidFill>
                <a:srgbClr val="7030A0"/>
              </a:solidFill>
            </a:endParaRPr>
          </a:p>
          <a:p>
            <a:pPr marL="576181" indent="-457147" eaLnBrk="1" hangingPunct="1">
              <a:lnSpc>
                <a:spcPct val="90000"/>
              </a:lnSpc>
              <a:spcAft>
                <a:spcPct val="15000"/>
              </a:spcAft>
              <a:buClr>
                <a:srgbClr val="C00000"/>
              </a:buClr>
              <a:buSzPct val="99000"/>
              <a:buFont typeface="+mj-lt"/>
              <a:buAutoNum type="arabicPeriod" startAt="6"/>
              <a:defRPr/>
            </a:pPr>
            <a:r>
              <a:rPr lang="en-US" sz="2000" dirty="0">
                <a:solidFill>
                  <a:srgbClr val="7030A0"/>
                </a:solidFill>
              </a:rPr>
              <a:t>Working software </a:t>
            </a:r>
            <a:r>
              <a:rPr lang="en-US" sz="2000" dirty="0"/>
              <a:t>is the </a:t>
            </a:r>
            <a:r>
              <a:rPr lang="en-US" sz="2000" dirty="0">
                <a:solidFill>
                  <a:srgbClr val="33CC33"/>
                </a:solidFill>
              </a:rPr>
              <a:t>primary measure of progress</a:t>
            </a:r>
            <a:r>
              <a:rPr lang="en-US" sz="2000" dirty="0"/>
              <a:t>. </a:t>
            </a:r>
          </a:p>
          <a:p>
            <a:pPr marL="576181" indent="-457147" eaLnBrk="1" hangingPunct="1">
              <a:lnSpc>
                <a:spcPct val="90000"/>
              </a:lnSpc>
              <a:spcAft>
                <a:spcPct val="15000"/>
              </a:spcAft>
              <a:buClr>
                <a:srgbClr val="C00000"/>
              </a:buClr>
              <a:buSzPct val="99000"/>
              <a:buFont typeface="+mj-lt"/>
              <a:buAutoNum type="arabicPeriod" startAt="6"/>
              <a:defRPr/>
            </a:pPr>
            <a:endParaRPr lang="en-US" sz="2000" dirty="0"/>
          </a:p>
          <a:p>
            <a:pPr marL="576181" indent="-457147" eaLnBrk="1" hangingPunct="1">
              <a:lnSpc>
                <a:spcPct val="90000"/>
              </a:lnSpc>
              <a:spcAft>
                <a:spcPct val="15000"/>
              </a:spcAft>
              <a:buClr>
                <a:srgbClr val="C00000"/>
              </a:buClr>
              <a:buSzPct val="99000"/>
              <a:buFont typeface="+mj-lt"/>
              <a:buAutoNum type="arabicPeriod" startAt="6"/>
              <a:defRPr/>
            </a:pPr>
            <a:r>
              <a:rPr lang="en-US" sz="2000" dirty="0"/>
              <a:t>Agile processes </a:t>
            </a:r>
            <a:r>
              <a:rPr lang="en-US" sz="2000" b="1" dirty="0"/>
              <a:t>promote sustainable development. </a:t>
            </a:r>
            <a:r>
              <a:rPr lang="en-US" sz="2000" dirty="0"/>
              <a:t>The sponsors, developers, and users should be able to maintain a </a:t>
            </a:r>
            <a:r>
              <a:rPr lang="en-US" sz="2000" b="1" dirty="0"/>
              <a:t>constant pace </a:t>
            </a:r>
            <a:r>
              <a:rPr lang="en-US" sz="2000" dirty="0"/>
              <a:t>indefinitely.</a:t>
            </a:r>
          </a:p>
          <a:p>
            <a:pPr marL="576181" indent="-457147" eaLnBrk="1" hangingPunct="1">
              <a:lnSpc>
                <a:spcPct val="90000"/>
              </a:lnSpc>
              <a:spcAft>
                <a:spcPct val="15000"/>
              </a:spcAft>
              <a:buClr>
                <a:srgbClr val="C00000"/>
              </a:buClr>
              <a:buSzPct val="99000"/>
              <a:buFont typeface="+mj-lt"/>
              <a:buAutoNum type="arabicPeriod" startAt="6"/>
              <a:defRPr/>
            </a:pPr>
            <a:endParaRPr lang="en-US" sz="1800" b="1" dirty="0"/>
          </a:p>
          <a:p>
            <a:pPr marL="576181" indent="-457147" eaLnBrk="1" hangingPunct="1">
              <a:lnSpc>
                <a:spcPct val="90000"/>
              </a:lnSpc>
              <a:spcAft>
                <a:spcPct val="15000"/>
              </a:spcAft>
              <a:buClr>
                <a:srgbClr val="C00000"/>
              </a:buClr>
              <a:buSzPct val="99000"/>
              <a:buFont typeface="+mj-lt"/>
              <a:buAutoNum type="arabicPeriod" startAt="6"/>
              <a:defRPr/>
            </a:pPr>
            <a:r>
              <a:rPr lang="en-US" sz="1800" dirty="0"/>
              <a:t>Continuous attention to </a:t>
            </a:r>
            <a:r>
              <a:rPr lang="en-US" sz="1800" dirty="0">
                <a:solidFill>
                  <a:srgbClr val="C00000"/>
                </a:solidFill>
              </a:rPr>
              <a:t>technical excellence </a:t>
            </a:r>
            <a:r>
              <a:rPr lang="en-US" sz="1800" dirty="0"/>
              <a:t>and good design </a:t>
            </a:r>
            <a:r>
              <a:rPr lang="en-US" sz="1800" dirty="0">
                <a:solidFill>
                  <a:srgbClr val="0070C0"/>
                </a:solidFill>
              </a:rPr>
              <a:t>enhances Agility</a:t>
            </a:r>
            <a:r>
              <a:rPr lang="en-US" sz="1800" dirty="0"/>
              <a:t>.</a:t>
            </a:r>
            <a:endParaRPr lang="en-US" sz="2000" dirty="0"/>
          </a:p>
          <a:p>
            <a:pPr marL="576181" indent="-457147" eaLnBrk="1" hangingPunct="1">
              <a:lnSpc>
                <a:spcPct val="90000"/>
              </a:lnSpc>
              <a:spcAft>
                <a:spcPct val="15000"/>
              </a:spcAft>
              <a:buClr>
                <a:srgbClr val="C00000"/>
              </a:buClr>
              <a:buSzPct val="99000"/>
              <a:buFont typeface="+mj-lt"/>
              <a:buAutoNum type="arabicPeriod" startAt="6"/>
              <a:defRPr/>
            </a:pPr>
            <a:endParaRPr lang="en-US" sz="2000" dirty="0"/>
          </a:p>
          <a:p>
            <a:pPr marL="576181" indent="-457147" eaLnBrk="1" hangingPunct="1">
              <a:lnSpc>
                <a:spcPct val="90000"/>
              </a:lnSpc>
              <a:spcAft>
                <a:spcPct val="15000"/>
              </a:spcAft>
              <a:buClr>
                <a:srgbClr val="C00000"/>
              </a:buClr>
              <a:buSzPct val="99000"/>
              <a:buFont typeface="+mj-lt"/>
              <a:buAutoNum type="arabicPeriod" startAt="6"/>
              <a:defRPr/>
            </a:pPr>
            <a:r>
              <a:rPr lang="en-US" sz="2000" dirty="0">
                <a:solidFill>
                  <a:srgbClr val="FF3300"/>
                </a:solidFill>
              </a:rPr>
              <a:t>Simplicity</a:t>
            </a:r>
            <a:r>
              <a:rPr lang="en-US" sz="2000" dirty="0"/>
              <a:t>–the art of maximizing the amount of work not done – is essential. </a:t>
            </a:r>
          </a:p>
          <a:p>
            <a:pPr marL="576181" indent="-457147" eaLnBrk="1" hangingPunct="1">
              <a:lnSpc>
                <a:spcPct val="90000"/>
              </a:lnSpc>
              <a:spcAft>
                <a:spcPct val="15000"/>
              </a:spcAft>
              <a:buClr>
                <a:srgbClr val="C00000"/>
              </a:buClr>
              <a:buSzPct val="99000"/>
              <a:buFont typeface="+mj-lt"/>
              <a:buAutoNum type="arabicPeriod" startAt="6"/>
              <a:defRPr/>
            </a:pPr>
            <a:endParaRPr lang="en-US" sz="2000" dirty="0"/>
          </a:p>
          <a:p>
            <a:pPr marL="576181" indent="-457147" eaLnBrk="1" hangingPunct="1">
              <a:lnSpc>
                <a:spcPct val="90000"/>
              </a:lnSpc>
              <a:spcAft>
                <a:spcPct val="15000"/>
              </a:spcAft>
              <a:buClr>
                <a:srgbClr val="C00000"/>
              </a:buClr>
              <a:buSzPct val="99000"/>
              <a:buFont typeface="+mj-lt"/>
              <a:buAutoNum type="arabicPeriod" startAt="6"/>
              <a:defRPr/>
            </a:pPr>
            <a:r>
              <a:rPr lang="en-US" sz="2000" dirty="0"/>
              <a:t>The best architectures, requirements, and designs emerge from </a:t>
            </a:r>
            <a:r>
              <a:rPr lang="en-US" sz="2000" dirty="0">
                <a:solidFill>
                  <a:srgbClr val="3399FF"/>
                </a:solidFill>
              </a:rPr>
              <a:t>self-organizing teams</a:t>
            </a:r>
            <a:r>
              <a:rPr lang="en-US" sz="2000" dirty="0"/>
              <a:t>. </a:t>
            </a:r>
          </a:p>
          <a:p>
            <a:pPr marL="576181" indent="-457147" eaLnBrk="1" hangingPunct="1">
              <a:lnSpc>
                <a:spcPct val="90000"/>
              </a:lnSpc>
              <a:spcAft>
                <a:spcPct val="15000"/>
              </a:spcAft>
              <a:buClr>
                <a:srgbClr val="C00000"/>
              </a:buClr>
              <a:buSzPct val="99000"/>
              <a:buFont typeface="+mj-lt"/>
              <a:buAutoNum type="arabicPeriod" startAt="6"/>
              <a:defRPr/>
            </a:pPr>
            <a:endParaRPr lang="en-US" sz="2000" dirty="0"/>
          </a:p>
          <a:p>
            <a:pPr marL="576181" indent="-457147" eaLnBrk="1" hangingPunct="1">
              <a:lnSpc>
                <a:spcPct val="90000"/>
              </a:lnSpc>
              <a:spcAft>
                <a:spcPct val="15000"/>
              </a:spcAft>
              <a:buClr>
                <a:srgbClr val="C00000"/>
              </a:buClr>
              <a:buSzPct val="99000"/>
              <a:buFont typeface="+mj-lt"/>
              <a:buAutoNum type="arabicPeriod" startAt="6"/>
              <a:defRPr/>
            </a:pPr>
            <a:r>
              <a:rPr lang="en-US" sz="2000" dirty="0"/>
              <a:t>At regular intervals, the </a:t>
            </a:r>
            <a:r>
              <a:rPr lang="en-US" sz="2000" dirty="0">
                <a:solidFill>
                  <a:srgbClr val="33CC33"/>
                </a:solidFill>
              </a:rPr>
              <a:t>team reflects</a:t>
            </a:r>
            <a:r>
              <a:rPr lang="en-US" sz="2000" dirty="0"/>
              <a:t> on how to become more effective, </a:t>
            </a:r>
            <a:r>
              <a:rPr lang="en-US" sz="2000" dirty="0">
                <a:solidFill>
                  <a:srgbClr val="33CC33"/>
                </a:solidFill>
              </a:rPr>
              <a:t>then tunes</a:t>
            </a:r>
            <a:r>
              <a:rPr lang="en-US" sz="2000" dirty="0"/>
              <a:t> and adjusts its behavior accordingly.</a:t>
            </a:r>
          </a:p>
          <a:p>
            <a:pPr marL="576181" indent="-457147" eaLnBrk="1" hangingPunct="1">
              <a:lnSpc>
                <a:spcPct val="90000"/>
              </a:lnSpc>
              <a:spcAft>
                <a:spcPct val="15000"/>
              </a:spcAft>
              <a:buClr>
                <a:srgbClr val="C00000"/>
              </a:buClr>
              <a:buSzPct val="99000"/>
              <a:buFont typeface="+mj-lt"/>
              <a:buAutoNum type="arabicPeriod" startAt="6"/>
              <a:defRPr/>
            </a:pPr>
            <a:endParaRPr lang="en-US" sz="2000" dirty="0"/>
          </a:p>
          <a:p>
            <a:pPr marL="438049" indent="-319014" eaLnBrk="1" hangingPunct="1">
              <a:lnSpc>
                <a:spcPct val="90000"/>
              </a:lnSpc>
              <a:buFont typeface="Wingdings" pitchFamily="2" charset="2"/>
              <a:buNone/>
              <a:defRPr/>
            </a:pPr>
            <a:endParaRPr lang="en-US" sz="2000" dirty="0"/>
          </a:p>
        </p:txBody>
      </p:sp>
      <p:sp>
        <p:nvSpPr>
          <p:cNvPr id="13314" name="Slide Number Placeholder 4">
            <a:extLst>
              <a:ext uri="{FF2B5EF4-FFF2-40B4-BE49-F238E27FC236}">
                <a16:creationId xmlns:a16="http://schemas.microsoft.com/office/drawing/2014/main" id="{6BB6CD10-5A38-2840-B771-F43EC741D90F}"/>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13</a:t>
            </a:r>
          </a:p>
        </p:txBody>
      </p:sp>
      <p:sp>
        <p:nvSpPr>
          <p:cNvPr id="5" name="Title 1">
            <a:extLst>
              <a:ext uri="{FF2B5EF4-FFF2-40B4-BE49-F238E27FC236}">
                <a16:creationId xmlns:a16="http://schemas.microsoft.com/office/drawing/2014/main" id="{41E8F627-3B2D-654B-AD61-DA477B17A401}"/>
              </a:ext>
            </a:extLst>
          </p:cNvPr>
          <p:cNvSpPr>
            <a:spLocks noGrp="1"/>
          </p:cNvSpPr>
          <p:nvPr>
            <p:ph type="title"/>
          </p:nvPr>
        </p:nvSpPr>
        <p:spPr/>
        <p:txBody>
          <a:bodyPr/>
          <a:lstStyle/>
          <a:p>
            <a:pPr>
              <a:defRPr/>
            </a:pPr>
            <a:r>
              <a:rPr lang="en-US" dirty="0"/>
              <a:t>Twelve Agile 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12" dur="500"/>
                                        <p:tgtEl>
                                          <p:spTgt spid="133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17" dur="500"/>
                                        <p:tgtEl>
                                          <p:spTgt spid="1331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22" dur="500"/>
                                        <p:tgtEl>
                                          <p:spTgt spid="13315">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10" end="10"/>
                                            </p:txEl>
                                          </p:spTgt>
                                        </p:tgtEl>
                                        <p:attrNameLst>
                                          <p:attrName>style.visibility</p:attrName>
                                        </p:attrNameLst>
                                      </p:cBhvr>
                                      <p:to>
                                        <p:strVal val="visible"/>
                                      </p:to>
                                    </p:set>
                                    <p:animEffect transition="in" filter="blinds(horizontal)">
                                      <p:cBhvr>
                                        <p:cTn id="27" dur="500"/>
                                        <p:tgtEl>
                                          <p:spTgt spid="13315">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315">
                                            <p:txEl>
                                              <p:pRg st="12" end="12"/>
                                            </p:txEl>
                                          </p:spTgt>
                                        </p:tgtEl>
                                        <p:attrNameLst>
                                          <p:attrName>style.visibility</p:attrName>
                                        </p:attrNameLst>
                                      </p:cBhvr>
                                      <p:to>
                                        <p:strVal val="visible"/>
                                      </p:to>
                                    </p:set>
                                    <p:animEffect transition="in" filter="blinds(horizontal)">
                                      <p:cBhvr>
                                        <p:cTn id="32" dur="500"/>
                                        <p:tgtEl>
                                          <p:spTgt spid="13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63F1-5DA7-764E-B911-4DFD77C382BB}"/>
              </a:ext>
            </a:extLst>
          </p:cNvPr>
          <p:cNvSpPr>
            <a:spLocks noGrp="1"/>
          </p:cNvSpPr>
          <p:nvPr>
            <p:ph type="title"/>
          </p:nvPr>
        </p:nvSpPr>
        <p:spPr/>
        <p:txBody>
          <a:bodyPr>
            <a:normAutofit fontScale="90000"/>
          </a:bodyPr>
          <a:lstStyle/>
          <a:p>
            <a:pPr>
              <a:defRPr/>
            </a:pPr>
            <a:r>
              <a:rPr lang="en-US" dirty="0"/>
              <a:t>Who should / should not use Agile?</a:t>
            </a:r>
          </a:p>
        </p:txBody>
      </p:sp>
      <p:sp>
        <p:nvSpPr>
          <p:cNvPr id="28674" name="Content Placeholder 2">
            <a:extLst>
              <a:ext uri="{FF2B5EF4-FFF2-40B4-BE49-F238E27FC236}">
                <a16:creationId xmlns:a16="http://schemas.microsoft.com/office/drawing/2014/main" id="{DEF7B2C1-CF6B-1B4D-A8CC-9CA6BD52CA4E}"/>
              </a:ext>
            </a:extLst>
          </p:cNvPr>
          <p:cNvSpPr>
            <a:spLocks noGrp="1"/>
          </p:cNvSpPr>
          <p:nvPr>
            <p:ph idx="1"/>
          </p:nvPr>
        </p:nvSpPr>
        <p:spPr>
          <a:xfrm>
            <a:off x="323850" y="1844675"/>
            <a:ext cx="3887788" cy="4625975"/>
          </a:xfrm>
          <a:ln>
            <a:solidFill>
              <a:srgbClr val="00B050"/>
            </a:solidFill>
            <a:miter lim="800000"/>
            <a:headEnd/>
            <a:tailEnd/>
          </a:ln>
        </p:spPr>
        <p:txBody>
          <a:bodyPr/>
          <a:lstStyle/>
          <a:p>
            <a:r>
              <a:rPr lang="en-US" altLang="en-US" sz="2400">
                <a:cs typeface="Tahoma" panose="020B0604030504040204" pitchFamily="34" charset="0"/>
              </a:rPr>
              <a:t>Agile home ground:</a:t>
            </a:r>
          </a:p>
          <a:p>
            <a:pPr lvl="1"/>
            <a:r>
              <a:rPr lang="en-US" altLang="en-US" sz="2000">
                <a:cs typeface="Tahoma" panose="020B0604030504040204" pitchFamily="34" charset="0"/>
              </a:rPr>
              <a:t>Low criticality</a:t>
            </a:r>
          </a:p>
          <a:p>
            <a:pPr lvl="1"/>
            <a:r>
              <a:rPr lang="en-US" altLang="en-US" sz="2000">
                <a:cs typeface="Tahoma" panose="020B0604030504040204" pitchFamily="34" charset="0"/>
              </a:rPr>
              <a:t>Senior developers ??</a:t>
            </a:r>
          </a:p>
          <a:p>
            <a:pPr lvl="1"/>
            <a:r>
              <a:rPr lang="en-US" altLang="en-US" sz="2000">
                <a:cs typeface="Tahoma" panose="020B0604030504040204" pitchFamily="34" charset="0"/>
              </a:rPr>
              <a:t>Requirements change often</a:t>
            </a:r>
          </a:p>
          <a:p>
            <a:pPr lvl="1"/>
            <a:r>
              <a:rPr lang="en-US" altLang="en-US" sz="2000">
                <a:cs typeface="Tahoma" panose="020B0604030504040204" pitchFamily="34" charset="0"/>
              </a:rPr>
              <a:t>Small number of developers</a:t>
            </a:r>
          </a:p>
          <a:p>
            <a:pPr lvl="1"/>
            <a:r>
              <a:rPr lang="en-US" altLang="en-US" sz="2000">
                <a:cs typeface="Tahoma" panose="020B0604030504040204" pitchFamily="34" charset="0"/>
              </a:rPr>
              <a:t>Culture that thrives on chaos</a:t>
            </a:r>
          </a:p>
        </p:txBody>
      </p:sp>
      <p:sp>
        <p:nvSpPr>
          <p:cNvPr id="28675" name="Slide Number Placeholder 3">
            <a:extLst>
              <a:ext uri="{FF2B5EF4-FFF2-40B4-BE49-F238E27FC236}">
                <a16:creationId xmlns:a16="http://schemas.microsoft.com/office/drawing/2014/main" id="{4E211A43-6C38-6C4F-8A81-58D32A4EC7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FA8C15-F7B3-7B4F-BB05-1872F92F6832}" type="slidenum">
              <a:rPr lang="en-US" altLang="en-US">
                <a:solidFill>
                  <a:srgbClr val="3F3F3F"/>
                </a:solidFill>
              </a:rPr>
              <a:pPr/>
              <a:t>15</a:t>
            </a:fld>
            <a:endParaRPr lang="en-US" altLang="en-US">
              <a:solidFill>
                <a:srgbClr val="3F3F3F"/>
              </a:solidFill>
            </a:endParaRPr>
          </a:p>
        </p:txBody>
      </p:sp>
      <p:sp>
        <p:nvSpPr>
          <p:cNvPr id="6" name="Content Placeholder 2">
            <a:extLst>
              <a:ext uri="{FF2B5EF4-FFF2-40B4-BE49-F238E27FC236}">
                <a16:creationId xmlns:a16="http://schemas.microsoft.com/office/drawing/2014/main" id="{DE4F1B8D-8DB3-8E4E-8104-4E632EE4F5D2}"/>
              </a:ext>
            </a:extLst>
          </p:cNvPr>
          <p:cNvSpPr txBox="1">
            <a:spLocks/>
          </p:cNvSpPr>
          <p:nvPr/>
        </p:nvSpPr>
        <p:spPr bwMode="auto">
          <a:xfrm>
            <a:off x="4859338" y="1844675"/>
            <a:ext cx="3889375" cy="4625975"/>
          </a:xfrm>
          <a:prstGeom prst="rect">
            <a:avLst/>
          </a:prstGeom>
          <a:noFill/>
          <a:ln w="9525">
            <a:solidFill>
              <a:schemeClr val="accent6"/>
            </a:solidFill>
            <a:miter lim="800000"/>
            <a:headEnd/>
            <a:tailEnd/>
          </a:ln>
        </p:spPr>
        <p:txBody>
          <a:bodyPr lIns="54852" tIns="91418" rIns="91418" bIns="45710"/>
          <a:lstStyle/>
          <a:p>
            <a:pPr marL="438049" indent="-319014" eaLnBrk="0" hangingPunct="0">
              <a:buClr>
                <a:schemeClr val="accent1"/>
              </a:buClr>
              <a:buSzPct val="80000"/>
              <a:buFont typeface="Wingdings 2" pitchFamily="18" charset="2"/>
              <a:buChar char=""/>
              <a:defRPr/>
            </a:pPr>
            <a:r>
              <a:rPr lang="en-US" dirty="0">
                <a:latin typeface="+mn-lt"/>
                <a:cs typeface="+mn-cs"/>
              </a:rPr>
              <a:t>Plan-driven home ground:</a:t>
            </a:r>
          </a:p>
          <a:p>
            <a:pPr marL="895196" lvl="1" indent="-319014" eaLnBrk="0" hangingPunct="0">
              <a:buClr>
                <a:schemeClr val="accent1"/>
              </a:buClr>
              <a:buSzPct val="80000"/>
              <a:buFont typeface="Wingdings 2" pitchFamily="18" charset="2"/>
              <a:buChar char=""/>
              <a:defRPr/>
            </a:pPr>
            <a:r>
              <a:rPr lang="en-US" dirty="0">
                <a:latin typeface="+mn-lt"/>
                <a:cs typeface="+mn-cs"/>
              </a:rPr>
              <a:t>High criticality</a:t>
            </a:r>
          </a:p>
          <a:p>
            <a:pPr marL="895196" lvl="1" indent="-319014" eaLnBrk="0" hangingPunct="0">
              <a:buClr>
                <a:schemeClr val="accent1"/>
              </a:buClr>
              <a:buSzPct val="80000"/>
              <a:buFont typeface="Wingdings 2" pitchFamily="18" charset="2"/>
              <a:buChar char=""/>
              <a:defRPr/>
            </a:pPr>
            <a:r>
              <a:rPr lang="en-US" dirty="0">
                <a:latin typeface="+mn-lt"/>
                <a:cs typeface="+mn-cs"/>
              </a:rPr>
              <a:t>Junior developers ??</a:t>
            </a:r>
          </a:p>
          <a:p>
            <a:pPr marL="895196" lvl="1" indent="-319014" eaLnBrk="0" hangingPunct="0">
              <a:buClr>
                <a:schemeClr val="accent1"/>
              </a:buClr>
              <a:buSzPct val="80000"/>
              <a:buFont typeface="Wingdings 2" pitchFamily="18" charset="2"/>
              <a:buChar char=""/>
              <a:defRPr/>
            </a:pPr>
            <a:r>
              <a:rPr lang="en-US" dirty="0">
                <a:latin typeface="+mn-lt"/>
                <a:cs typeface="+mn-cs"/>
              </a:rPr>
              <a:t>Requirements do not change often</a:t>
            </a:r>
          </a:p>
          <a:p>
            <a:pPr marL="895196" lvl="1" indent="-319014" eaLnBrk="0" hangingPunct="0">
              <a:buClr>
                <a:schemeClr val="accent1"/>
              </a:buClr>
              <a:buSzPct val="80000"/>
              <a:buFont typeface="Wingdings 2" pitchFamily="18" charset="2"/>
              <a:buChar char=""/>
              <a:defRPr/>
            </a:pPr>
            <a:r>
              <a:rPr lang="en-US" dirty="0">
                <a:latin typeface="+mn-lt"/>
                <a:cs typeface="+mn-cs"/>
              </a:rPr>
              <a:t>Large number of developers</a:t>
            </a:r>
          </a:p>
          <a:p>
            <a:pPr marL="895196" lvl="1" indent="-319014" eaLnBrk="0" hangingPunct="0">
              <a:buClr>
                <a:schemeClr val="accent1"/>
              </a:buClr>
              <a:buSzPct val="80000"/>
              <a:buFont typeface="Wingdings 2" pitchFamily="18" charset="2"/>
              <a:buChar char=""/>
              <a:defRPr/>
            </a:pPr>
            <a:r>
              <a:rPr lang="en-US" dirty="0">
                <a:latin typeface="+mn-lt"/>
                <a:cs typeface="+mn-cs"/>
              </a:rPr>
              <a:t>Culture that demands order</a:t>
            </a:r>
          </a:p>
          <a:p>
            <a:pPr marL="895196" lvl="1" indent="-319014" eaLnBrk="0" hangingPunct="0">
              <a:buClr>
                <a:schemeClr val="accent1"/>
              </a:buClr>
              <a:buSzPct val="80000"/>
              <a:buFont typeface="Wingdings 2" pitchFamily="18" charset="2"/>
              <a:buChar char=""/>
              <a:defRPr/>
            </a:pPr>
            <a:endParaRPr lang="en-US" dirty="0">
              <a:latin typeface="+mn-lt"/>
              <a:cs typeface="+mn-cs"/>
            </a:endParaRPr>
          </a:p>
          <a:p>
            <a:pPr marL="438049" indent="-319014" eaLnBrk="0" hangingPunct="0">
              <a:buClr>
                <a:schemeClr val="accent1"/>
              </a:buClr>
              <a:buSzPct val="80000"/>
              <a:buFont typeface="Wingdings 2" pitchFamily="18" charset="2"/>
              <a:buChar char=""/>
              <a:defRPr/>
            </a:pPr>
            <a:r>
              <a:rPr lang="en-US" dirty="0">
                <a:latin typeface="+mn-lt"/>
                <a:cs typeface="+mn-cs"/>
              </a:rPr>
              <a:t>Formal methods:</a:t>
            </a:r>
          </a:p>
          <a:p>
            <a:pPr marL="895196" lvl="1" indent="-319014" eaLnBrk="0" hangingPunct="0">
              <a:buClr>
                <a:schemeClr val="accent1"/>
              </a:buClr>
              <a:buSzPct val="80000"/>
              <a:buFont typeface="Wingdings 2" pitchFamily="18" charset="2"/>
              <a:buChar char=""/>
              <a:defRPr/>
            </a:pPr>
            <a:r>
              <a:rPr lang="en-US" dirty="0">
                <a:latin typeface="+mn-lt"/>
                <a:cs typeface="+mn-cs"/>
              </a:rPr>
              <a:t>Extreme criticality</a:t>
            </a:r>
          </a:p>
          <a:p>
            <a:pPr marL="895196" lvl="1" indent="-319014" eaLnBrk="0" hangingPunct="0">
              <a:buClr>
                <a:schemeClr val="accent1"/>
              </a:buClr>
              <a:buSzPct val="80000"/>
              <a:buFont typeface="Wingdings 2" pitchFamily="18" charset="2"/>
              <a:buChar char=""/>
              <a:defRPr/>
            </a:pPr>
            <a:r>
              <a:rPr lang="en-US" dirty="0">
                <a:latin typeface="Arial" charset="0"/>
                <a:cs typeface="Arial" charset="0"/>
              </a:rPr>
              <a:t>Extreme quality</a:t>
            </a:r>
            <a:endParaRPr lang="en-US" sz="2000" dirty="0">
              <a:latin typeface="Arial" charset="0"/>
              <a:cs typeface="Arial" charset="0"/>
            </a:endParaRPr>
          </a:p>
          <a:p>
            <a:pPr marL="895196" lvl="1" indent="-319014" eaLnBrk="0" hangingPunct="0">
              <a:buClr>
                <a:schemeClr val="accent1"/>
              </a:buClr>
              <a:buSzPct val="80000"/>
              <a:buFont typeface="Wingdings 2" pitchFamily="18" charset="2"/>
              <a:buChar char=""/>
              <a:defRPr/>
            </a:pPr>
            <a:r>
              <a:rPr lang="en-US" dirty="0">
                <a:latin typeface="+mn-lt"/>
                <a:cs typeface="+mn-cs"/>
              </a:rPr>
              <a:t>Senior developers</a:t>
            </a:r>
          </a:p>
          <a:p>
            <a:pPr marL="895196" lvl="1" indent="-319014" eaLnBrk="0" hangingPunct="0">
              <a:buClr>
                <a:schemeClr val="accent1"/>
              </a:buClr>
              <a:buSzPct val="80000"/>
              <a:buFont typeface="Wingdings 2" pitchFamily="18" charset="2"/>
              <a:buChar char=""/>
              <a:defRPr/>
            </a:pPr>
            <a:r>
              <a:rPr lang="en-US" dirty="0">
                <a:latin typeface="+mn-lt"/>
                <a:cs typeface="+mn-cs"/>
              </a:rPr>
              <a:t>Limited requirements</a:t>
            </a:r>
          </a:p>
          <a:p>
            <a:pPr marL="895196" lvl="1" indent="-319014" eaLnBrk="0" hangingPunct="0">
              <a:buClr>
                <a:schemeClr val="accent1"/>
              </a:buClr>
              <a:buSzPct val="80000"/>
              <a:buFont typeface="Wingdings 2" pitchFamily="18" charset="2"/>
              <a:buChar char=""/>
              <a:defRPr/>
            </a:pPr>
            <a:r>
              <a:rPr lang="en-US" dirty="0">
                <a:latin typeface="+mn-lt"/>
                <a:cs typeface="+mn-cs"/>
              </a:rPr>
              <a:t>limited features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75354429-4854-CF41-909F-D56C78154FF1}"/>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15</a:t>
            </a:r>
          </a:p>
        </p:txBody>
      </p:sp>
      <p:pic>
        <p:nvPicPr>
          <p:cNvPr id="29698" name="Picture 6">
            <a:extLst>
              <a:ext uri="{FF2B5EF4-FFF2-40B4-BE49-F238E27FC236}">
                <a16:creationId xmlns:a16="http://schemas.microsoft.com/office/drawing/2014/main" id="{605885F7-1A25-BE42-9497-281723E0A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993"/>
          <a:stretch>
            <a:fillRect/>
          </a:stretch>
        </p:blipFill>
        <p:spPr bwMode="auto">
          <a:xfrm>
            <a:off x="1763713" y="1773238"/>
            <a:ext cx="5210175"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727CCF9F-05D0-3148-A6E7-1E917A2C0969}"/>
              </a:ext>
            </a:extLst>
          </p:cNvPr>
          <p:cNvSpPr>
            <a:spLocks noGrp="1"/>
          </p:cNvSpPr>
          <p:nvPr>
            <p:ph type="title"/>
          </p:nvPr>
        </p:nvSpPr>
        <p:spPr/>
        <p:txBody>
          <a:bodyPr/>
          <a:lstStyle/>
          <a:p>
            <a:pPr>
              <a:defRPr/>
            </a:pPr>
            <a:r>
              <a:rPr lang="en-US" dirty="0"/>
              <a:t>Agile Methodologies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0A81-CB92-5A45-9AE2-CA39CF548105}"/>
              </a:ext>
            </a:extLst>
          </p:cNvPr>
          <p:cNvSpPr>
            <a:spLocks noGrp="1"/>
          </p:cNvSpPr>
          <p:nvPr>
            <p:ph type="title"/>
          </p:nvPr>
        </p:nvSpPr>
        <p:spPr/>
        <p:txBody>
          <a:bodyPr/>
          <a:lstStyle/>
          <a:p>
            <a:pPr>
              <a:defRPr/>
            </a:pPr>
            <a:r>
              <a:rPr lang="en-US" dirty="0"/>
              <a:t>XP - </a:t>
            </a:r>
            <a:r>
              <a:rPr lang="en-US" dirty="0" err="1"/>
              <a:t>eXtreme</a:t>
            </a:r>
            <a:r>
              <a:rPr lang="en-US" dirty="0"/>
              <a:t> Programming</a:t>
            </a:r>
          </a:p>
        </p:txBody>
      </p:sp>
      <p:sp>
        <p:nvSpPr>
          <p:cNvPr id="3" name="Content Placeholder 2">
            <a:extLst>
              <a:ext uri="{FF2B5EF4-FFF2-40B4-BE49-F238E27FC236}">
                <a16:creationId xmlns:a16="http://schemas.microsoft.com/office/drawing/2014/main" id="{8F19B742-F1C8-704D-86FF-298AC177B4F5}"/>
              </a:ext>
            </a:extLst>
          </p:cNvPr>
          <p:cNvSpPr>
            <a:spLocks noGrp="1"/>
          </p:cNvSpPr>
          <p:nvPr>
            <p:ph idx="1"/>
          </p:nvPr>
        </p:nvSpPr>
        <p:spPr>
          <a:xfrm>
            <a:off x="457200" y="1774825"/>
            <a:ext cx="8229600" cy="4749800"/>
          </a:xfrm>
        </p:spPr>
        <p:txBody>
          <a:bodyPr>
            <a:normAutofit fontScale="47500" lnSpcReduction="20000"/>
          </a:bodyPr>
          <a:lstStyle/>
          <a:p>
            <a:pPr marL="438049" indent="-319014">
              <a:buFont typeface="Wingdings 2" pitchFamily="18" charset="2"/>
              <a:buChar char=""/>
              <a:defRPr/>
            </a:pPr>
            <a:r>
              <a:rPr lang="en-US" dirty="0"/>
              <a:t> Developed by Beck in 1996.  The first authentic XP book appeared in 1999, with a revised and refined version appearing in 2004. </a:t>
            </a:r>
          </a:p>
          <a:p>
            <a:pPr marL="730081" lvl="1" indent="-272988">
              <a:defRPr/>
            </a:pPr>
            <a:r>
              <a:rPr lang="en-US" dirty="0"/>
              <a:t>Now, more than 20 books are available for XP</a:t>
            </a:r>
          </a:p>
          <a:p>
            <a:pPr marL="438049" indent="-319014">
              <a:buFont typeface="Wingdings 2" pitchFamily="18" charset="2"/>
              <a:buChar char=""/>
              <a:defRPr/>
            </a:pPr>
            <a:endParaRPr lang="en-US" dirty="0"/>
          </a:p>
          <a:p>
            <a:pPr marL="438049" indent="-319014">
              <a:buFont typeface="Wingdings 2" pitchFamily="18" charset="2"/>
              <a:buChar char=""/>
              <a:defRPr/>
            </a:pPr>
            <a:r>
              <a:rPr lang="en-US" dirty="0"/>
              <a:t> Although some of the methodologies that are nowadays dubbed as agile are older than XP, it was the advent of XP that sparked the agile movement.</a:t>
            </a:r>
          </a:p>
          <a:p>
            <a:pPr marL="438049" indent="-319014">
              <a:buFont typeface="Wingdings 2" pitchFamily="18" charset="2"/>
              <a:buChar char=""/>
              <a:defRPr/>
            </a:pPr>
            <a:endParaRPr lang="en-US" dirty="0"/>
          </a:p>
          <a:p>
            <a:pPr marL="438049" indent="-319014">
              <a:buFont typeface="Wingdings 2" pitchFamily="18" charset="2"/>
              <a:buChar char=""/>
              <a:defRPr/>
            </a:pPr>
            <a:r>
              <a:rPr lang="en-US" dirty="0">
                <a:solidFill>
                  <a:srgbClr val="FF0000"/>
                </a:solidFill>
              </a:rPr>
              <a:t>Extreme Facts:</a:t>
            </a:r>
          </a:p>
          <a:p>
            <a:pPr marL="730081" lvl="1" indent="-272988">
              <a:defRPr/>
            </a:pPr>
            <a:r>
              <a:rPr lang="en-US" dirty="0"/>
              <a:t>Improves software quality and responsiveness to changes</a:t>
            </a:r>
          </a:p>
          <a:p>
            <a:pPr marL="995133" lvl="2" indent="-228548">
              <a:buFont typeface="Arial" charset="0"/>
              <a:buChar char="▪"/>
              <a:defRPr/>
            </a:pPr>
            <a:r>
              <a:rPr lang="en-US" dirty="0"/>
              <a:t>Short development cycles (time-boxing), less loss</a:t>
            </a:r>
          </a:p>
          <a:p>
            <a:pPr marL="995133" lvl="2" indent="-228548">
              <a:buFont typeface="Arial" charset="0"/>
              <a:buChar char="▪"/>
              <a:defRPr/>
            </a:pPr>
            <a:endParaRPr lang="en-US" dirty="0"/>
          </a:p>
          <a:p>
            <a:pPr marL="730081" lvl="1" indent="-272988">
              <a:defRPr/>
            </a:pPr>
            <a:r>
              <a:rPr lang="en-US" dirty="0"/>
              <a:t>Programming is done in pairs</a:t>
            </a:r>
          </a:p>
          <a:p>
            <a:pPr marL="995133" lvl="2" indent="-228548">
              <a:buFont typeface="Arial" charset="0"/>
              <a:buChar char="▪"/>
              <a:defRPr/>
            </a:pPr>
            <a:r>
              <a:rPr lang="en-US" dirty="0"/>
              <a:t>Two people, one work station</a:t>
            </a:r>
          </a:p>
          <a:p>
            <a:pPr marL="995133" lvl="2" indent="-228548">
              <a:buFont typeface="Arial" charset="0"/>
              <a:buChar char="▪"/>
              <a:defRPr/>
            </a:pPr>
            <a:endParaRPr lang="en-US" dirty="0"/>
          </a:p>
          <a:p>
            <a:pPr marL="730081" lvl="1" indent="-272988">
              <a:defRPr/>
            </a:pPr>
            <a:r>
              <a:rPr lang="en-US" dirty="0"/>
              <a:t>Extensive testing</a:t>
            </a:r>
          </a:p>
          <a:p>
            <a:pPr marL="995133" lvl="2" indent="-228548">
              <a:buFont typeface="Arial" charset="0"/>
              <a:buChar char="▪"/>
              <a:defRPr/>
            </a:pPr>
            <a:r>
              <a:rPr lang="en-US" dirty="0"/>
              <a:t>Unit Tests:</a:t>
            </a:r>
          </a:p>
          <a:p>
            <a:pPr marL="1215744" lvl="3" indent="-182521">
              <a:buFont typeface="Arial" charset="0"/>
              <a:buChar char="▪"/>
              <a:defRPr/>
            </a:pPr>
            <a:r>
              <a:rPr lang="en-US" dirty="0"/>
              <a:t> Take a given feature, write lots of tests for it</a:t>
            </a:r>
          </a:p>
          <a:p>
            <a:pPr marL="1215744" lvl="3" indent="-182521">
              <a:buFont typeface="Arial" charset="0"/>
              <a:buChar char="▪"/>
              <a:defRPr/>
            </a:pPr>
            <a:r>
              <a:rPr lang="en-US" dirty="0"/>
              <a:t> Every piece of code that is written is tested before continuing</a:t>
            </a:r>
          </a:p>
          <a:p>
            <a:pPr marL="995133" lvl="2" indent="-228548">
              <a:buFont typeface="Arial" charset="0"/>
              <a:buChar char="▪"/>
              <a:defRPr/>
            </a:pPr>
            <a:r>
              <a:rPr lang="en-US" sz="1800" dirty="0"/>
              <a:t> </a:t>
            </a:r>
            <a:r>
              <a:rPr lang="en-US" dirty="0"/>
              <a:t>Acceptance Tests:</a:t>
            </a:r>
          </a:p>
          <a:p>
            <a:pPr marL="1215744" lvl="3" indent="-182521">
              <a:buFont typeface="Arial" charset="0"/>
              <a:buChar char="▪"/>
              <a:defRPr/>
            </a:pPr>
            <a:r>
              <a:rPr lang="en-US" dirty="0"/>
              <a:t>Test your knowledge of the specifications made by the customer</a:t>
            </a:r>
          </a:p>
          <a:p>
            <a:pPr marL="995133" lvl="2" indent="-228548">
              <a:buFont typeface="Arial" charset="0"/>
              <a:buChar char="▪"/>
              <a:defRPr/>
            </a:pPr>
            <a:r>
              <a:rPr lang="en-US" dirty="0"/>
              <a:t>“</a:t>
            </a:r>
            <a:r>
              <a:rPr lang="en-US" dirty="0" err="1"/>
              <a:t>Testathon</a:t>
            </a:r>
            <a:r>
              <a:rPr lang="en-US" dirty="0"/>
              <a:t>” – collaborative test writing</a:t>
            </a:r>
          </a:p>
          <a:p>
            <a:pPr marL="995133" lvl="2" indent="-228548">
              <a:buFont typeface="Arial" charset="0"/>
              <a:buChar char="▪"/>
              <a:defRPr/>
            </a:pPr>
            <a:endParaRPr lang="en-US" dirty="0"/>
          </a:p>
          <a:p>
            <a:pPr marL="730081" lvl="1" indent="-272988">
              <a:defRPr/>
            </a:pPr>
            <a:r>
              <a:rPr lang="en-US" dirty="0"/>
              <a:t>Avoids features until they are actually needed</a:t>
            </a:r>
          </a:p>
          <a:p>
            <a:pPr marL="438049" indent="-319014">
              <a:buFont typeface="Wingdings 2" pitchFamily="18" charset="2"/>
              <a:buChar char=""/>
              <a:defRPr/>
            </a:pPr>
            <a:endParaRPr lang="en-US" dirty="0"/>
          </a:p>
        </p:txBody>
      </p:sp>
      <p:sp>
        <p:nvSpPr>
          <p:cNvPr id="31747" name="Slide Number Placeholder 3">
            <a:extLst>
              <a:ext uri="{FF2B5EF4-FFF2-40B4-BE49-F238E27FC236}">
                <a16:creationId xmlns:a16="http://schemas.microsoft.com/office/drawing/2014/main" id="{927CBF55-78C5-114F-A080-AA9697AC1C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189AC1-3A5A-2447-B570-19E6F9E7906F}" type="slidenum">
              <a:rPr lang="en-US" altLang="en-US">
                <a:solidFill>
                  <a:srgbClr val="3F3F3F"/>
                </a:solidFill>
              </a:rPr>
              <a:pPr/>
              <a:t>17</a:t>
            </a:fld>
            <a:endParaRPr lang="en-US" altLang="en-US">
              <a:solidFill>
                <a:srgbClr val="3F3F3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blinds(horizontal)">
                                      <p:cBhvr>
                                        <p:cTn id="19" dur="500"/>
                                        <p:tgtEl>
                                          <p:spTgt spid="3">
                                            <p:txEl>
                                              <p:pRg st="10" end="1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blinds(horizontal)">
                                      <p:cBhvr>
                                        <p:cTn id="22" dur="500"/>
                                        <p:tgtEl>
                                          <p:spTgt spid="3">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blinds(horizontal)">
                                      <p:cBhvr>
                                        <p:cTn id="25" dur="500"/>
                                        <p:tgtEl>
                                          <p:spTgt spid="3">
                                            <p:txEl>
                                              <p:pRg st="13" end="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4" end="14"/>
                                            </p:txEl>
                                          </p:spTgt>
                                        </p:tgtEl>
                                        <p:attrNameLst>
                                          <p:attrName>style.visibility</p:attrName>
                                        </p:attrNameLst>
                                      </p:cBhvr>
                                      <p:to>
                                        <p:strVal val="visible"/>
                                      </p:to>
                                    </p:set>
                                    <p:animEffect transition="in" filter="blinds(horizontal)">
                                      <p:cBhvr>
                                        <p:cTn id="28" dur="500"/>
                                        <p:tgtEl>
                                          <p:spTgt spid="3">
                                            <p:txEl>
                                              <p:pRg st="14" end="1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animEffect transition="in" filter="blinds(horizontal)">
                                      <p:cBhvr>
                                        <p:cTn id="31" dur="500"/>
                                        <p:tgtEl>
                                          <p:spTgt spid="3">
                                            <p:txEl>
                                              <p:pRg st="15" end="1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6" end="16"/>
                                            </p:txEl>
                                          </p:spTgt>
                                        </p:tgtEl>
                                        <p:attrNameLst>
                                          <p:attrName>style.visibility</p:attrName>
                                        </p:attrNameLst>
                                      </p:cBhvr>
                                      <p:to>
                                        <p:strVal val="visible"/>
                                      </p:to>
                                    </p:set>
                                    <p:animEffect transition="in" filter="blinds(horizontal)">
                                      <p:cBhvr>
                                        <p:cTn id="34" dur="500"/>
                                        <p:tgtEl>
                                          <p:spTgt spid="3">
                                            <p:txEl>
                                              <p:pRg st="16" end="1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17" end="17"/>
                                            </p:txEl>
                                          </p:spTgt>
                                        </p:tgtEl>
                                        <p:attrNameLst>
                                          <p:attrName>style.visibility</p:attrName>
                                        </p:attrNameLst>
                                      </p:cBhvr>
                                      <p:to>
                                        <p:strVal val="visible"/>
                                      </p:to>
                                    </p:set>
                                    <p:animEffect transition="in" filter="blinds(horizontal)">
                                      <p:cBhvr>
                                        <p:cTn id="37" dur="500"/>
                                        <p:tgtEl>
                                          <p:spTgt spid="3">
                                            <p:txEl>
                                              <p:pRg st="17" end="1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8" end="18"/>
                                            </p:txEl>
                                          </p:spTgt>
                                        </p:tgtEl>
                                        <p:attrNameLst>
                                          <p:attrName>style.visibility</p:attrName>
                                        </p:attrNameLst>
                                      </p:cBhvr>
                                      <p:to>
                                        <p:strVal val="visible"/>
                                      </p:to>
                                    </p:set>
                                    <p:animEffect transition="in" filter="blinds(horizontal)">
                                      <p:cBhvr>
                                        <p:cTn id="40" dur="500"/>
                                        <p:tgtEl>
                                          <p:spTgt spid="3">
                                            <p:txEl>
                                              <p:pRg st="18" end="1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20" end="20"/>
                                            </p:txEl>
                                          </p:spTgt>
                                        </p:tgtEl>
                                        <p:attrNameLst>
                                          <p:attrName>style.visibility</p:attrName>
                                        </p:attrNameLst>
                                      </p:cBhvr>
                                      <p:to>
                                        <p:strVal val="visible"/>
                                      </p:to>
                                    </p:set>
                                    <p:animEffect transition="in" filter="blinds(horizontal)">
                                      <p:cBhvr>
                                        <p:cTn id="43"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2354-E367-5D41-9B62-4DE95CA16E09}"/>
              </a:ext>
            </a:extLst>
          </p:cNvPr>
          <p:cNvSpPr>
            <a:spLocks noGrp="1"/>
          </p:cNvSpPr>
          <p:nvPr>
            <p:ph type="title"/>
          </p:nvPr>
        </p:nvSpPr>
        <p:spPr/>
        <p:txBody>
          <a:bodyPr/>
          <a:lstStyle/>
          <a:p>
            <a:pPr>
              <a:defRPr/>
            </a:pPr>
            <a:r>
              <a:rPr lang="en-US" dirty="0"/>
              <a:t>XP Values </a:t>
            </a:r>
          </a:p>
        </p:txBody>
      </p:sp>
      <p:sp>
        <p:nvSpPr>
          <p:cNvPr id="3" name="Content Placeholder 2">
            <a:extLst>
              <a:ext uri="{FF2B5EF4-FFF2-40B4-BE49-F238E27FC236}">
                <a16:creationId xmlns:a16="http://schemas.microsoft.com/office/drawing/2014/main" id="{2AD4B0C7-2D43-8E41-9093-818A9F9D2016}"/>
              </a:ext>
            </a:extLst>
          </p:cNvPr>
          <p:cNvSpPr>
            <a:spLocks noGrp="1"/>
          </p:cNvSpPr>
          <p:nvPr>
            <p:ph idx="1"/>
          </p:nvPr>
        </p:nvSpPr>
        <p:spPr/>
        <p:txBody>
          <a:bodyPr>
            <a:normAutofit fontScale="40000" lnSpcReduction="20000"/>
          </a:bodyPr>
          <a:lstStyle/>
          <a:p>
            <a:pPr marL="438049" indent="-319014">
              <a:buFont typeface="Wingdings 2" pitchFamily="18" charset="2"/>
              <a:buChar char=""/>
              <a:defRPr/>
            </a:pPr>
            <a:r>
              <a:rPr lang="en-US" b="1" dirty="0">
                <a:solidFill>
                  <a:srgbClr val="0070C0"/>
                </a:solidFill>
              </a:rPr>
              <a:t>Communication</a:t>
            </a:r>
          </a:p>
          <a:p>
            <a:pPr marL="730081" lvl="1" indent="-272988">
              <a:defRPr/>
            </a:pPr>
            <a:r>
              <a:rPr lang="en-US" dirty="0">
                <a:solidFill>
                  <a:schemeClr val="bg2">
                    <a:lumMod val="50000"/>
                  </a:schemeClr>
                </a:solidFill>
              </a:rPr>
              <a:t>Rapidly building and disseminating institutional knowledge among members of a development team</a:t>
            </a:r>
          </a:p>
          <a:p>
            <a:pPr marL="730081" lvl="1" indent="-272988">
              <a:defRPr/>
            </a:pPr>
            <a:r>
              <a:rPr lang="en-US" dirty="0">
                <a:solidFill>
                  <a:schemeClr val="bg2">
                    <a:lumMod val="50000"/>
                  </a:schemeClr>
                </a:solidFill>
              </a:rPr>
              <a:t>The goal is to give all developers a shared view of the system which matches the view held by the users of the system</a:t>
            </a:r>
          </a:p>
          <a:p>
            <a:pPr marL="730081" lvl="1" indent="-272988">
              <a:defRPr/>
            </a:pPr>
            <a:endParaRPr lang="en-US" dirty="0"/>
          </a:p>
          <a:p>
            <a:pPr marL="438049" indent="-319014">
              <a:buFont typeface="Wingdings 2" pitchFamily="18" charset="2"/>
              <a:buChar char=""/>
              <a:defRPr/>
            </a:pPr>
            <a:r>
              <a:rPr lang="en-US" b="1" dirty="0">
                <a:solidFill>
                  <a:srgbClr val="008000"/>
                </a:solidFill>
              </a:rPr>
              <a:t>Simplicity</a:t>
            </a:r>
          </a:p>
          <a:p>
            <a:pPr marL="730081" lvl="1" indent="-272988">
              <a:defRPr/>
            </a:pPr>
            <a:r>
              <a:rPr lang="en-US" dirty="0">
                <a:solidFill>
                  <a:schemeClr val="bg2">
                    <a:lumMod val="50000"/>
                  </a:schemeClr>
                </a:solidFill>
              </a:rPr>
              <a:t>Extreme Programming encourages starting with the simplest solution. Extra functionality can then be added later.</a:t>
            </a:r>
          </a:p>
          <a:p>
            <a:pPr marL="730081" lvl="1" indent="-272988">
              <a:defRPr/>
            </a:pPr>
            <a:r>
              <a:rPr lang="en-US" dirty="0">
                <a:solidFill>
                  <a:schemeClr val="bg2">
                    <a:lumMod val="50000"/>
                  </a:schemeClr>
                </a:solidFill>
              </a:rPr>
              <a:t>“You </a:t>
            </a:r>
            <a:r>
              <a:rPr lang="en-US" dirty="0" err="1">
                <a:solidFill>
                  <a:schemeClr val="bg2">
                    <a:lumMod val="50000"/>
                  </a:schemeClr>
                </a:solidFill>
              </a:rPr>
              <a:t>ain't</a:t>
            </a:r>
            <a:r>
              <a:rPr lang="en-US" dirty="0">
                <a:solidFill>
                  <a:schemeClr val="bg2">
                    <a:lumMod val="50000"/>
                  </a:schemeClr>
                </a:solidFill>
              </a:rPr>
              <a:t> </a:t>
            </a:r>
            <a:r>
              <a:rPr lang="en-US" dirty="0" err="1">
                <a:solidFill>
                  <a:schemeClr val="bg2">
                    <a:lumMod val="50000"/>
                  </a:schemeClr>
                </a:solidFill>
              </a:rPr>
              <a:t>gonna</a:t>
            </a:r>
            <a:r>
              <a:rPr lang="en-US" dirty="0">
                <a:solidFill>
                  <a:schemeClr val="bg2">
                    <a:lumMod val="50000"/>
                  </a:schemeClr>
                </a:solidFill>
              </a:rPr>
              <a:t> need it”</a:t>
            </a:r>
          </a:p>
          <a:p>
            <a:pPr marL="730081" lvl="1" indent="-272988">
              <a:defRPr/>
            </a:pPr>
            <a:endParaRPr lang="en-US" dirty="0">
              <a:solidFill>
                <a:schemeClr val="bg2">
                  <a:lumMod val="50000"/>
                </a:schemeClr>
              </a:solidFill>
            </a:endParaRPr>
          </a:p>
          <a:p>
            <a:pPr marL="438049" indent="-319014">
              <a:buFont typeface="Wingdings 2" pitchFamily="18" charset="2"/>
              <a:buChar char=""/>
              <a:defRPr/>
            </a:pPr>
            <a:r>
              <a:rPr lang="en-US" b="1" dirty="0">
                <a:solidFill>
                  <a:srgbClr val="FF0000"/>
                </a:solidFill>
              </a:rPr>
              <a:t>Feedback</a:t>
            </a:r>
          </a:p>
          <a:p>
            <a:pPr marL="730081" lvl="1" indent="-272988">
              <a:defRPr/>
            </a:pPr>
            <a:r>
              <a:rPr lang="en-US" dirty="0">
                <a:solidFill>
                  <a:schemeClr val="bg2">
                    <a:lumMod val="50000"/>
                  </a:schemeClr>
                </a:solidFill>
              </a:rPr>
              <a:t>Feedback from the system: by writing unit test or running periodic integration tests</a:t>
            </a:r>
          </a:p>
          <a:p>
            <a:pPr marL="730081" lvl="1" indent="-272988">
              <a:defRPr/>
            </a:pPr>
            <a:r>
              <a:rPr lang="en-US" dirty="0">
                <a:solidFill>
                  <a:schemeClr val="bg2">
                    <a:lumMod val="50000"/>
                  </a:schemeClr>
                </a:solidFill>
              </a:rPr>
              <a:t>Feedback from the customer: The functional tests (aka acceptance tests) are written by the customer and the testers</a:t>
            </a:r>
          </a:p>
          <a:p>
            <a:pPr marL="730081" lvl="1" indent="-272988">
              <a:defRPr/>
            </a:pPr>
            <a:r>
              <a:rPr lang="en-US" dirty="0">
                <a:solidFill>
                  <a:schemeClr val="bg2">
                    <a:lumMod val="50000"/>
                  </a:schemeClr>
                </a:solidFill>
              </a:rPr>
              <a:t>Feedback from the team: planning game (for new ) and retrospectives</a:t>
            </a:r>
          </a:p>
          <a:p>
            <a:pPr marL="730081" lvl="1" indent="-272988">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r>
              <a:rPr lang="en-US" b="1" dirty="0">
                <a:solidFill>
                  <a:srgbClr val="0070C0"/>
                </a:solidFill>
              </a:rPr>
              <a:t>Courage</a:t>
            </a:r>
          </a:p>
          <a:p>
            <a:pPr marL="730081" lvl="1" indent="-272988">
              <a:defRPr/>
            </a:pPr>
            <a:r>
              <a:rPr lang="en-US" dirty="0">
                <a:solidFill>
                  <a:schemeClr val="bg2">
                    <a:lumMod val="50000"/>
                  </a:schemeClr>
                </a:solidFill>
              </a:rPr>
              <a:t>One is the commandment to always design and code for today and not for tomorrow [Refactoring will improve it]</a:t>
            </a:r>
          </a:p>
          <a:p>
            <a:pPr marL="730081" lvl="1" indent="-272988">
              <a:defRPr/>
            </a:pPr>
            <a:r>
              <a:rPr lang="en-US" dirty="0">
                <a:solidFill>
                  <a:schemeClr val="bg2">
                    <a:lumMod val="50000"/>
                  </a:schemeClr>
                </a:solidFill>
              </a:rPr>
              <a:t>knowing when to throw code away: courage to remove source code that is obsolete, no matter how much effort was used to create that source code</a:t>
            </a:r>
          </a:p>
          <a:p>
            <a:pPr marL="730081" lvl="1" indent="-272988">
              <a:defRPr/>
            </a:pPr>
            <a:r>
              <a:rPr lang="en-US" dirty="0">
                <a:solidFill>
                  <a:schemeClr val="bg2">
                    <a:lumMod val="50000"/>
                  </a:schemeClr>
                </a:solidFill>
              </a:rPr>
              <a:t>persistence: A programmer might be stuck on a complex problem for an entire day, then solve the problem quickly the next day, if only they are persistent.</a:t>
            </a:r>
          </a:p>
          <a:p>
            <a:pPr marL="730081" lvl="1" indent="-272988">
              <a:defRPr/>
            </a:pPr>
            <a:endParaRPr lang="en-US" b="1" dirty="0">
              <a:solidFill>
                <a:srgbClr val="FF0000"/>
              </a:solidFill>
            </a:endParaRPr>
          </a:p>
          <a:p>
            <a:pPr marL="438049" indent="-319014">
              <a:buFont typeface="Wingdings 2" pitchFamily="18" charset="2"/>
              <a:buChar char=""/>
              <a:defRPr/>
            </a:pPr>
            <a:r>
              <a:rPr lang="en-US" b="1" dirty="0">
                <a:solidFill>
                  <a:schemeClr val="accent6">
                    <a:lumMod val="75000"/>
                  </a:schemeClr>
                </a:solidFill>
              </a:rPr>
              <a:t>Respect</a:t>
            </a:r>
          </a:p>
          <a:p>
            <a:pPr marL="730081" lvl="1" indent="-272988">
              <a:defRPr/>
            </a:pPr>
            <a:r>
              <a:rPr lang="en-US" dirty="0">
                <a:solidFill>
                  <a:schemeClr val="bg2">
                    <a:lumMod val="50000"/>
                  </a:schemeClr>
                </a:solidFill>
              </a:rPr>
              <a:t>For others as well as self-respect</a:t>
            </a:r>
          </a:p>
          <a:p>
            <a:pPr marL="730081" lvl="1" indent="-272988">
              <a:defRPr/>
            </a:pPr>
            <a:r>
              <a:rPr lang="en-US" dirty="0">
                <a:solidFill>
                  <a:schemeClr val="bg2">
                    <a:lumMod val="50000"/>
                  </a:schemeClr>
                </a:solidFill>
              </a:rPr>
              <a:t>never commit changes that break compilation, that make existing unit-tests fail, or that otherwise delay the work of their peers.</a:t>
            </a:r>
          </a:p>
          <a:p>
            <a:pPr marL="730081" lvl="1" indent="-272988">
              <a:defRPr/>
            </a:pPr>
            <a:r>
              <a:rPr lang="en-US" dirty="0">
                <a:solidFill>
                  <a:schemeClr val="bg2">
                    <a:lumMod val="50000"/>
                  </a:schemeClr>
                </a:solidFill>
              </a:rPr>
              <a:t>always striving for high quality and seeking for the best design for the solution at hand through refactoring</a:t>
            </a:r>
          </a:p>
        </p:txBody>
      </p:sp>
      <p:sp>
        <p:nvSpPr>
          <p:cNvPr id="32771" name="Slide Number Placeholder 3">
            <a:extLst>
              <a:ext uri="{FF2B5EF4-FFF2-40B4-BE49-F238E27FC236}">
                <a16:creationId xmlns:a16="http://schemas.microsoft.com/office/drawing/2014/main" id="{23E74650-9D4C-2D4C-B738-3950A980DA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738A83-D039-C440-A2AE-8D08FAA0CCFE}" type="slidenum">
              <a:rPr lang="en-US" altLang="en-US">
                <a:solidFill>
                  <a:srgbClr val="3F3F3F"/>
                </a:solidFill>
              </a:rPr>
              <a:pPr/>
              <a:t>18</a:t>
            </a:fld>
            <a:endParaRPr lang="en-US" altLang="en-US">
              <a:solidFill>
                <a:srgbClr val="3F3F3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a:extLst>
              <a:ext uri="{FF2B5EF4-FFF2-40B4-BE49-F238E27FC236}">
                <a16:creationId xmlns:a16="http://schemas.microsoft.com/office/drawing/2014/main" id="{DC351455-7B6A-C34A-998E-5E6A64E1E83D}"/>
              </a:ext>
            </a:extLst>
          </p:cNvPr>
          <p:cNvSpPr>
            <a:spLocks noGrp="1" noChangeArrowheads="1"/>
          </p:cNvSpPr>
          <p:nvPr>
            <p:ph type="title"/>
          </p:nvPr>
        </p:nvSpPr>
        <p:spPr bwMode="auto">
          <a:xfrm>
            <a:off x="467544" y="260648"/>
            <a:ext cx="8229600" cy="1143000"/>
          </a:xfrm>
          <a:ln>
            <a:miter lim="800000"/>
            <a:headEnd/>
            <a:tailEnd/>
          </a:ln>
        </p:spPr>
        <p:txBody>
          <a:bodyPr wrap="square" lIns="91429" tIns="45715" rIns="91429" bIns="45715" numCol="1" anchorCtr="0" compatLnSpc="1">
            <a:prstTxWarp prst="textNoShape">
              <a:avLst/>
            </a:prstTxWarp>
          </a:bodyPr>
          <a:lstStyle/>
          <a:p>
            <a:pPr eaLnBrk="1" hangingPunct="1">
              <a:defRPr/>
            </a:pPr>
            <a:r>
              <a:rPr lang="en-US" dirty="0"/>
              <a:t>XP</a:t>
            </a:r>
            <a:r>
              <a:rPr lang="en-US" sz="3300" dirty="0">
                <a:solidFill>
                  <a:schemeClr val="bg2"/>
                </a:solidFill>
              </a:rPr>
              <a:t> </a:t>
            </a:r>
            <a:r>
              <a:rPr lang="en-US" dirty="0"/>
              <a:t>Practices</a:t>
            </a:r>
            <a:r>
              <a:rPr lang="en-US" sz="3300" dirty="0">
                <a:solidFill>
                  <a:schemeClr val="bg2"/>
                </a:solidFill>
              </a:rPr>
              <a:t> </a:t>
            </a:r>
          </a:p>
        </p:txBody>
      </p:sp>
      <p:sp>
        <p:nvSpPr>
          <p:cNvPr id="18436" name="Rectangle 7">
            <a:extLst>
              <a:ext uri="{FF2B5EF4-FFF2-40B4-BE49-F238E27FC236}">
                <a16:creationId xmlns:a16="http://schemas.microsoft.com/office/drawing/2014/main" id="{94D28B6F-640B-9C42-BEC0-7E7104D37E64}"/>
              </a:ext>
            </a:extLst>
          </p:cNvPr>
          <p:cNvSpPr>
            <a:spLocks noGrp="1" noChangeArrowheads="1"/>
          </p:cNvSpPr>
          <p:nvPr>
            <p:ph idx="1"/>
          </p:nvPr>
        </p:nvSpPr>
        <p:spPr>
          <a:xfrm>
            <a:off x="468313" y="1557338"/>
            <a:ext cx="8229600" cy="5040312"/>
          </a:xfrm>
        </p:spPr>
        <p:txBody>
          <a:bodyPr lIns="91429" tIns="45715" rIns="91429" bIns="45715">
            <a:normAutofit lnSpcReduction="10000"/>
          </a:bodyPr>
          <a:lstStyle/>
          <a:p>
            <a:pPr marL="533338" indent="-533338" eaLnBrk="1" hangingPunct="1">
              <a:buFont typeface="Wingdings 2" pitchFamily="18" charset="2"/>
              <a:buChar char=""/>
              <a:defRPr/>
            </a:pPr>
            <a:r>
              <a:rPr lang="en-US" sz="2400" b="1" dirty="0"/>
              <a:t>Fine scale feedback</a:t>
            </a:r>
          </a:p>
          <a:p>
            <a:pPr marL="825371" lvl="1" indent="-533338" eaLnBrk="1" hangingPunct="1">
              <a:defRPr/>
            </a:pPr>
            <a:r>
              <a:rPr lang="en-US" sz="1800" b="1" dirty="0">
                <a:solidFill>
                  <a:srgbClr val="D60093"/>
                </a:solidFill>
              </a:rPr>
              <a:t>Pair-programming </a:t>
            </a:r>
            <a:r>
              <a:rPr lang="en-US" sz="1800" dirty="0"/>
              <a:t>--  all production code is written with two programmers at one machine</a:t>
            </a:r>
          </a:p>
          <a:p>
            <a:pPr marL="825371" lvl="1" indent="-533338" eaLnBrk="1" hangingPunct="1">
              <a:defRPr/>
            </a:pPr>
            <a:r>
              <a:rPr lang="en-US" sz="1800" b="1" dirty="0">
                <a:solidFill>
                  <a:srgbClr val="339966"/>
                </a:solidFill>
              </a:rPr>
              <a:t>Planning game</a:t>
            </a:r>
            <a:r>
              <a:rPr lang="en-US" sz="1800" b="1" dirty="0">
                <a:solidFill>
                  <a:srgbClr val="33CC33"/>
                </a:solidFill>
              </a:rPr>
              <a:t> </a:t>
            </a:r>
            <a:r>
              <a:rPr lang="en-US" sz="1800" dirty="0"/>
              <a:t>– determine scope of the next release by combining business priorities and technical estimates</a:t>
            </a:r>
          </a:p>
          <a:p>
            <a:pPr marL="825371" lvl="1" indent="-533338" eaLnBrk="1" hangingPunct="1">
              <a:defRPr/>
            </a:pPr>
            <a:r>
              <a:rPr lang="en-US" sz="1800" b="1" dirty="0">
                <a:solidFill>
                  <a:srgbClr val="CC9900"/>
                </a:solidFill>
              </a:rPr>
              <a:t>Test-Driven Development</a:t>
            </a:r>
            <a:r>
              <a:rPr lang="en-US" sz="1800" b="1" dirty="0"/>
              <a:t> </a:t>
            </a:r>
            <a:r>
              <a:rPr lang="en-US" sz="1800" dirty="0"/>
              <a:t>– programmers continuously write unit tests; customers write tests for features</a:t>
            </a:r>
          </a:p>
          <a:p>
            <a:pPr marL="825371" lvl="1" indent="-533338" eaLnBrk="1" hangingPunct="1">
              <a:defRPr/>
            </a:pPr>
            <a:r>
              <a:rPr lang="en-US" sz="1800" b="1" dirty="0">
                <a:solidFill>
                  <a:srgbClr val="FF0000"/>
                </a:solidFill>
              </a:rPr>
              <a:t>On-site customer </a:t>
            </a:r>
            <a:r>
              <a:rPr lang="en-US" sz="1800" dirty="0"/>
              <a:t>– a user is on the team and available full-time to answer questions</a:t>
            </a:r>
          </a:p>
          <a:p>
            <a:pPr marL="533338" indent="-533338" eaLnBrk="1" hangingPunct="1">
              <a:buFont typeface="Wingdings 2" pitchFamily="18" charset="2"/>
              <a:buChar char=""/>
              <a:defRPr/>
            </a:pPr>
            <a:endParaRPr lang="en-US" sz="2200" dirty="0"/>
          </a:p>
          <a:p>
            <a:pPr marL="533338" indent="-533338" eaLnBrk="1" hangingPunct="1">
              <a:buFont typeface="Wingdings 2" pitchFamily="18" charset="2"/>
              <a:buChar char=""/>
              <a:defRPr/>
            </a:pPr>
            <a:r>
              <a:rPr lang="en-US" sz="2400" b="1" dirty="0"/>
              <a:t>Continuous process</a:t>
            </a:r>
          </a:p>
          <a:p>
            <a:pPr marL="825371" lvl="1" indent="-533338" eaLnBrk="1" hangingPunct="1">
              <a:defRPr/>
            </a:pPr>
            <a:r>
              <a:rPr lang="en-US" sz="1800" b="1" dirty="0">
                <a:solidFill>
                  <a:srgbClr val="C00000"/>
                </a:solidFill>
              </a:rPr>
              <a:t>Continuous integration</a:t>
            </a:r>
            <a:r>
              <a:rPr lang="en-US" sz="1800" dirty="0">
                <a:solidFill>
                  <a:srgbClr val="C00000"/>
                </a:solidFill>
              </a:rPr>
              <a:t> </a:t>
            </a:r>
            <a:r>
              <a:rPr lang="en-US" sz="1800" dirty="0"/>
              <a:t>– integrate and build the system many times a day – every time a task is completed.</a:t>
            </a:r>
          </a:p>
          <a:p>
            <a:pPr marL="825371" lvl="1" indent="-533338" eaLnBrk="1" hangingPunct="1">
              <a:defRPr/>
            </a:pPr>
            <a:r>
              <a:rPr lang="en-US" sz="1800" b="1" dirty="0">
                <a:solidFill>
                  <a:srgbClr val="002060"/>
                </a:solidFill>
              </a:rPr>
              <a:t>Refactoring</a:t>
            </a:r>
            <a:r>
              <a:rPr lang="en-US" sz="1800" b="1" dirty="0"/>
              <a:t> </a:t>
            </a:r>
            <a:r>
              <a:rPr lang="en-US" sz="1800" dirty="0"/>
              <a:t>– programmers continuously restructure the system without changing its behavior to remove duplication and simplify</a:t>
            </a:r>
          </a:p>
          <a:p>
            <a:pPr marL="825371" lvl="1" indent="-533338" eaLnBrk="1" hangingPunct="1">
              <a:defRPr/>
            </a:pPr>
            <a:r>
              <a:rPr lang="en-US" sz="1800" b="1" dirty="0">
                <a:solidFill>
                  <a:srgbClr val="FF9900"/>
                </a:solidFill>
              </a:rPr>
              <a:t>Small releases</a:t>
            </a:r>
            <a:r>
              <a:rPr lang="en-US" sz="1800" dirty="0">
                <a:solidFill>
                  <a:srgbClr val="FF9900"/>
                </a:solidFill>
              </a:rPr>
              <a:t> </a:t>
            </a:r>
            <a:r>
              <a:rPr lang="en-US" sz="1800" dirty="0"/>
              <a:t>– put a simple system into production, then release new versions in very short cycle</a:t>
            </a:r>
          </a:p>
        </p:txBody>
      </p:sp>
      <p:sp>
        <p:nvSpPr>
          <p:cNvPr id="18434" name="Slide Number Placeholder 4">
            <a:extLst>
              <a:ext uri="{FF2B5EF4-FFF2-40B4-BE49-F238E27FC236}">
                <a16:creationId xmlns:a16="http://schemas.microsoft.com/office/drawing/2014/main" id="{8766484B-80CA-3744-A9BF-2FF30380B259}"/>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pRg st="6" end="6"/>
                                            </p:txEl>
                                          </p:spTgt>
                                        </p:tgtEl>
                                        <p:attrNameLst>
                                          <p:attrName>style.visibility</p:attrName>
                                        </p:attrNameLst>
                                      </p:cBhvr>
                                      <p:to>
                                        <p:strVal val="visible"/>
                                      </p:to>
                                    </p:set>
                                    <p:animEffect transition="in" filter="blinds(horizontal)">
                                      <p:cBhvr>
                                        <p:cTn id="7" dur="500"/>
                                        <p:tgtEl>
                                          <p:spTgt spid="1843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6">
                                            <p:txEl>
                                              <p:pRg st="7" end="7"/>
                                            </p:txEl>
                                          </p:spTgt>
                                        </p:tgtEl>
                                        <p:attrNameLst>
                                          <p:attrName>style.visibility</p:attrName>
                                        </p:attrNameLst>
                                      </p:cBhvr>
                                      <p:to>
                                        <p:strVal val="visible"/>
                                      </p:to>
                                    </p:set>
                                    <p:animEffect transition="in" filter="blinds(horizontal)">
                                      <p:cBhvr>
                                        <p:cTn id="10" dur="500"/>
                                        <p:tgtEl>
                                          <p:spTgt spid="18436">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6">
                                            <p:txEl>
                                              <p:pRg st="8" end="8"/>
                                            </p:txEl>
                                          </p:spTgt>
                                        </p:tgtEl>
                                        <p:attrNameLst>
                                          <p:attrName>style.visibility</p:attrName>
                                        </p:attrNameLst>
                                      </p:cBhvr>
                                      <p:to>
                                        <p:strVal val="visible"/>
                                      </p:to>
                                    </p:set>
                                    <p:animEffect transition="in" filter="blinds(horizontal)">
                                      <p:cBhvr>
                                        <p:cTn id="13" dur="500"/>
                                        <p:tgtEl>
                                          <p:spTgt spid="18436">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6">
                                            <p:txEl>
                                              <p:pRg st="9" end="9"/>
                                            </p:txEl>
                                          </p:spTgt>
                                        </p:tgtEl>
                                        <p:attrNameLst>
                                          <p:attrName>style.visibility</p:attrName>
                                        </p:attrNameLst>
                                      </p:cBhvr>
                                      <p:to>
                                        <p:strVal val="visible"/>
                                      </p:to>
                                    </p:set>
                                    <p:animEffect transition="in" filter="blinds(horizontal)">
                                      <p:cBhvr>
                                        <p:cTn id="16" dur="500"/>
                                        <p:tgtEl>
                                          <p:spTgt spid="1843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40C72E17-4C39-1D4D-B86D-9B08D472B7C4}"/>
              </a:ext>
            </a:extLst>
          </p:cNvPr>
          <p:cNvSpPr>
            <a:spLocks noGrp="1" noChangeArrowheads="1"/>
          </p:cNvSpPr>
          <p:nvPr>
            <p:ph type="title"/>
          </p:nvPr>
        </p:nvSpPr>
        <p:spPr bwMode="auto">
          <a:ln>
            <a:miter lim="800000"/>
            <a:headEnd/>
            <a:tailEnd/>
          </a:ln>
        </p:spPr>
        <p:txBody>
          <a:bodyPr wrap="square" lIns="91429" tIns="45715" rIns="91429" bIns="45715" numCol="1" anchor="t" anchorCtr="0" compatLnSpc="1">
            <a:prstTxWarp prst="textNoShape">
              <a:avLst/>
            </a:prstTxWarp>
          </a:bodyPr>
          <a:lstStyle/>
          <a:p>
            <a:pPr eaLnBrk="1" hangingPunct="1">
              <a:defRPr/>
            </a:pPr>
            <a:r>
              <a:rPr lang="en-US" sz="3200" dirty="0"/>
              <a:t>Outline</a:t>
            </a:r>
          </a:p>
        </p:txBody>
      </p:sp>
      <p:sp>
        <p:nvSpPr>
          <p:cNvPr id="15362" name="Rectangle 3">
            <a:extLst>
              <a:ext uri="{FF2B5EF4-FFF2-40B4-BE49-F238E27FC236}">
                <a16:creationId xmlns:a16="http://schemas.microsoft.com/office/drawing/2014/main" id="{F8261E1C-E8D6-F148-9FC9-1303C88A4838}"/>
              </a:ext>
            </a:extLst>
          </p:cNvPr>
          <p:cNvSpPr>
            <a:spLocks noGrp="1" noChangeArrowheads="1"/>
          </p:cNvSpPr>
          <p:nvPr>
            <p:ph idx="1"/>
          </p:nvPr>
        </p:nvSpPr>
        <p:spPr/>
        <p:txBody>
          <a:bodyPr lIns="91429" tIns="45715" rIns="91429" bIns="45715"/>
          <a:lstStyle/>
          <a:p>
            <a:pPr eaLnBrk="1" hangingPunct="1"/>
            <a:r>
              <a:rPr lang="en-US" altLang="en-US" sz="2800">
                <a:cs typeface="Tahoma" panose="020B0604030504040204" pitchFamily="34" charset="0"/>
              </a:rPr>
              <a:t>An overview of non-agile software processes</a:t>
            </a:r>
          </a:p>
          <a:p>
            <a:pPr lvl="1" eaLnBrk="1" hangingPunct="1"/>
            <a:r>
              <a:rPr lang="en-US" altLang="en-US" sz="2400">
                <a:cs typeface="Tahoma" panose="020B0604030504040204" pitchFamily="34" charset="0"/>
              </a:rPr>
              <a:t>Traditional SP</a:t>
            </a:r>
          </a:p>
          <a:p>
            <a:pPr lvl="1" eaLnBrk="1" hangingPunct="1"/>
            <a:r>
              <a:rPr lang="en-US" altLang="en-US" sz="2400">
                <a:cs typeface="Tahoma" panose="020B0604030504040204" pitchFamily="34" charset="0"/>
              </a:rPr>
              <a:t>RUP</a:t>
            </a:r>
          </a:p>
          <a:p>
            <a:pPr eaLnBrk="1" hangingPunct="1"/>
            <a:endParaRPr lang="en-US" altLang="en-US" sz="2800">
              <a:cs typeface="Tahoma" panose="020B0604030504040204" pitchFamily="34" charset="0"/>
            </a:endParaRPr>
          </a:p>
          <a:p>
            <a:pPr eaLnBrk="1" hangingPunct="1"/>
            <a:r>
              <a:rPr lang="en-US" altLang="en-US" sz="2800">
                <a:cs typeface="Tahoma" panose="020B0604030504040204" pitchFamily="34" charset="0"/>
              </a:rPr>
              <a:t>Agile Software Development</a:t>
            </a:r>
          </a:p>
          <a:p>
            <a:pPr lvl="1" eaLnBrk="1" hangingPunct="1"/>
            <a:r>
              <a:rPr lang="en-US" altLang="en-US" sz="2400">
                <a:cs typeface="Tahoma" panose="020B0604030504040204" pitchFamily="34" charset="0"/>
              </a:rPr>
              <a:t>Agile Manifesto</a:t>
            </a:r>
          </a:p>
          <a:p>
            <a:pPr lvl="1" eaLnBrk="1" hangingPunct="1"/>
            <a:r>
              <a:rPr lang="en-US" altLang="en-US" sz="2400">
                <a:cs typeface="Tahoma" panose="020B0604030504040204" pitchFamily="34" charset="0"/>
              </a:rPr>
              <a:t>Agile Principles</a:t>
            </a:r>
          </a:p>
          <a:p>
            <a:pPr lvl="1" eaLnBrk="1" hangingPunct="1"/>
            <a:r>
              <a:rPr lang="en-US" altLang="en-US" sz="2400">
                <a:cs typeface="Tahoma" panose="020B0604030504040204" pitchFamily="34" charset="0"/>
              </a:rPr>
              <a:t>Agile methods</a:t>
            </a:r>
          </a:p>
          <a:p>
            <a:pPr lvl="1" eaLnBrk="1" hangingPunct="1"/>
            <a:r>
              <a:rPr lang="en-US" altLang="en-US" sz="2400">
                <a:cs typeface="Tahoma" panose="020B0604030504040204" pitchFamily="34" charset="0"/>
              </a:rPr>
              <a:t>eXtreme Programming (XP)</a:t>
            </a:r>
          </a:p>
          <a:p>
            <a:pPr lvl="1" eaLnBrk="1" hangingPunct="1"/>
            <a:r>
              <a:rPr lang="en-US" altLang="en-US" sz="2400">
                <a:cs typeface="Tahoma" panose="020B0604030504040204" pitchFamily="34" charset="0"/>
              </a:rPr>
              <a:t>Scrum</a:t>
            </a:r>
          </a:p>
        </p:txBody>
      </p:sp>
      <p:sp>
        <p:nvSpPr>
          <p:cNvPr id="3074" name="Slide Number Placeholder 4">
            <a:extLst>
              <a:ext uri="{FF2B5EF4-FFF2-40B4-BE49-F238E27FC236}">
                <a16:creationId xmlns:a16="http://schemas.microsoft.com/office/drawing/2014/main" id="{3D8AD329-124F-4C4A-ACE3-61033E8D0EEA}"/>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a:extLst>
              <a:ext uri="{FF2B5EF4-FFF2-40B4-BE49-F238E27FC236}">
                <a16:creationId xmlns:a16="http://schemas.microsoft.com/office/drawing/2014/main" id="{2A9C151D-49ED-7A4D-B324-7237FE7DDF8E}"/>
              </a:ext>
            </a:extLst>
          </p:cNvPr>
          <p:cNvSpPr>
            <a:spLocks noGrp="1" noChangeArrowheads="1"/>
          </p:cNvSpPr>
          <p:nvPr>
            <p:ph type="title"/>
          </p:nvPr>
        </p:nvSpPr>
        <p:spPr bwMode="auto">
          <a:xfrm>
            <a:off x="467544" y="260648"/>
            <a:ext cx="8229600" cy="1143000"/>
          </a:xfrm>
          <a:ln>
            <a:miter lim="800000"/>
            <a:headEnd/>
            <a:tailEnd/>
          </a:ln>
        </p:spPr>
        <p:txBody>
          <a:bodyPr wrap="square" lIns="91429" tIns="45715" rIns="91429" bIns="45715" numCol="1" anchorCtr="0" compatLnSpc="1">
            <a:prstTxWarp prst="textNoShape">
              <a:avLst/>
            </a:prstTxWarp>
          </a:bodyPr>
          <a:lstStyle/>
          <a:p>
            <a:pPr eaLnBrk="1" hangingPunct="1">
              <a:defRPr/>
            </a:pPr>
            <a:r>
              <a:rPr lang="en-US" dirty="0"/>
              <a:t>XP</a:t>
            </a:r>
            <a:r>
              <a:rPr lang="en-US" sz="3300" dirty="0">
                <a:solidFill>
                  <a:schemeClr val="bg2"/>
                </a:solidFill>
              </a:rPr>
              <a:t> </a:t>
            </a:r>
            <a:r>
              <a:rPr lang="en-US" dirty="0"/>
              <a:t>Practices</a:t>
            </a:r>
            <a:r>
              <a:rPr lang="en-US" sz="3300" dirty="0">
                <a:solidFill>
                  <a:schemeClr val="bg2"/>
                </a:solidFill>
              </a:rPr>
              <a:t> </a:t>
            </a:r>
          </a:p>
        </p:txBody>
      </p:sp>
      <p:sp>
        <p:nvSpPr>
          <p:cNvPr id="18436" name="Rectangle 7">
            <a:extLst>
              <a:ext uri="{FF2B5EF4-FFF2-40B4-BE49-F238E27FC236}">
                <a16:creationId xmlns:a16="http://schemas.microsoft.com/office/drawing/2014/main" id="{1912819D-0002-1042-AA69-2B9D84CE3472}"/>
              </a:ext>
            </a:extLst>
          </p:cNvPr>
          <p:cNvSpPr>
            <a:spLocks noGrp="1" noChangeArrowheads="1"/>
          </p:cNvSpPr>
          <p:nvPr>
            <p:ph idx="1"/>
          </p:nvPr>
        </p:nvSpPr>
        <p:spPr>
          <a:xfrm>
            <a:off x="468313" y="1557338"/>
            <a:ext cx="8229600" cy="5040312"/>
          </a:xfrm>
        </p:spPr>
        <p:txBody>
          <a:bodyPr lIns="91429" tIns="45715" rIns="91429" bIns="45715"/>
          <a:lstStyle/>
          <a:p>
            <a:pPr marL="531813" indent="-531813" eaLnBrk="1" hangingPunct="1"/>
            <a:r>
              <a:rPr lang="en-US" altLang="en-US" sz="2400" b="1">
                <a:cs typeface="Tahoma" panose="020B0604030504040204" pitchFamily="34" charset="0"/>
              </a:rPr>
              <a:t>Shared understanding</a:t>
            </a:r>
          </a:p>
          <a:p>
            <a:pPr marL="823913" lvl="1" indent="-531813" eaLnBrk="1" hangingPunct="1"/>
            <a:r>
              <a:rPr lang="en-US" altLang="en-US" sz="1800" b="1">
                <a:solidFill>
                  <a:srgbClr val="996633"/>
                </a:solidFill>
                <a:cs typeface="Tahoma" panose="020B0604030504040204" pitchFamily="34" charset="0"/>
              </a:rPr>
              <a:t>Coding standards</a:t>
            </a:r>
            <a:r>
              <a:rPr lang="en-US" altLang="en-US" sz="1800">
                <a:solidFill>
                  <a:srgbClr val="996633"/>
                </a:solidFill>
                <a:cs typeface="Tahoma" panose="020B0604030504040204" pitchFamily="34" charset="0"/>
              </a:rPr>
              <a:t> </a:t>
            </a:r>
            <a:r>
              <a:rPr lang="en-US" altLang="en-US" sz="1800">
                <a:cs typeface="Tahoma" panose="020B0604030504040204" pitchFamily="34" charset="0"/>
              </a:rPr>
              <a:t>– programmers write all code in accordance with rules emphasizing communication through the code</a:t>
            </a:r>
          </a:p>
          <a:p>
            <a:pPr marL="823913" lvl="1" indent="-531813" eaLnBrk="1" hangingPunct="1"/>
            <a:r>
              <a:rPr lang="en-US" altLang="en-US" sz="1800" b="1">
                <a:solidFill>
                  <a:srgbClr val="FF9900"/>
                </a:solidFill>
                <a:cs typeface="Tahoma" panose="020B0604030504040204" pitchFamily="34" charset="0"/>
              </a:rPr>
              <a:t>Collective ownership</a:t>
            </a:r>
            <a:r>
              <a:rPr lang="en-US" altLang="en-US" sz="1800">
                <a:solidFill>
                  <a:srgbClr val="FF9900"/>
                </a:solidFill>
                <a:cs typeface="Tahoma" panose="020B0604030504040204" pitchFamily="34" charset="0"/>
              </a:rPr>
              <a:t> </a:t>
            </a:r>
            <a:r>
              <a:rPr lang="en-US" altLang="en-US" sz="1800">
                <a:cs typeface="Tahoma" panose="020B0604030504040204" pitchFamily="34" charset="0"/>
              </a:rPr>
              <a:t>– anyone can change any code anywhere in the system at any time.</a:t>
            </a:r>
          </a:p>
          <a:p>
            <a:pPr marL="823913" lvl="1" indent="-531813" eaLnBrk="1" hangingPunct="1"/>
            <a:r>
              <a:rPr lang="en-US" altLang="en-US" sz="1800" b="1">
                <a:solidFill>
                  <a:srgbClr val="D60093"/>
                </a:solidFill>
                <a:cs typeface="Tahoma" panose="020B0604030504040204" pitchFamily="34" charset="0"/>
              </a:rPr>
              <a:t>Simple design </a:t>
            </a:r>
            <a:r>
              <a:rPr lang="en-US" altLang="en-US" sz="1800">
                <a:cs typeface="Tahoma" panose="020B0604030504040204" pitchFamily="34" charset="0"/>
              </a:rPr>
              <a:t>– system is designed as simply as possible (extra complexity removed as soon as found)</a:t>
            </a:r>
          </a:p>
          <a:p>
            <a:pPr marL="823913" lvl="1" indent="-531813" eaLnBrk="1" hangingPunct="1"/>
            <a:r>
              <a:rPr lang="en-US" altLang="en-US" sz="1800" b="1">
                <a:solidFill>
                  <a:srgbClr val="3333FF"/>
                </a:solidFill>
                <a:cs typeface="Tahoma" panose="020B0604030504040204" pitchFamily="34" charset="0"/>
              </a:rPr>
              <a:t>System Metaphor</a:t>
            </a:r>
            <a:r>
              <a:rPr lang="en-US" altLang="en-US" sz="1800">
                <a:solidFill>
                  <a:srgbClr val="00CC99"/>
                </a:solidFill>
                <a:cs typeface="Tahoma" panose="020B0604030504040204" pitchFamily="34" charset="0"/>
              </a:rPr>
              <a:t> </a:t>
            </a:r>
            <a:r>
              <a:rPr lang="en-US" altLang="en-US" sz="1800">
                <a:cs typeface="Tahoma" panose="020B0604030504040204" pitchFamily="34" charset="0"/>
              </a:rPr>
              <a:t>– all development is guided by a simple shared story of how the whole system works</a:t>
            </a:r>
          </a:p>
          <a:p>
            <a:pPr marL="531813" indent="-531813" eaLnBrk="1" hangingPunct="1"/>
            <a:endParaRPr lang="fa-IR" altLang="en-US" sz="2400"/>
          </a:p>
          <a:p>
            <a:pPr marL="531813" indent="-531813" eaLnBrk="1" hangingPunct="1"/>
            <a:r>
              <a:rPr lang="en-US" altLang="en-US" sz="2400" b="1">
                <a:cs typeface="Tahoma" panose="020B0604030504040204" pitchFamily="34" charset="0"/>
              </a:rPr>
              <a:t>Programmer welfare</a:t>
            </a:r>
          </a:p>
          <a:p>
            <a:pPr marL="823913" lvl="1" indent="-531813" eaLnBrk="1" hangingPunct="1"/>
            <a:r>
              <a:rPr lang="en-US" altLang="en-US" sz="2000" b="1">
                <a:solidFill>
                  <a:srgbClr val="339933"/>
                </a:solidFill>
                <a:cs typeface="Tahoma" panose="020B0604030504040204" pitchFamily="34" charset="0"/>
              </a:rPr>
              <a:t>40-hour week</a:t>
            </a:r>
            <a:r>
              <a:rPr lang="en-US" altLang="en-US" sz="2000">
                <a:solidFill>
                  <a:srgbClr val="339933"/>
                </a:solidFill>
                <a:cs typeface="Tahoma" panose="020B0604030504040204" pitchFamily="34" charset="0"/>
              </a:rPr>
              <a:t> </a:t>
            </a:r>
            <a:r>
              <a:rPr lang="en-US" altLang="en-US" sz="2000">
                <a:cs typeface="Tahoma" panose="020B0604030504040204" pitchFamily="34" charset="0"/>
              </a:rPr>
              <a:t>– work no more than 40 hours a week as a rule</a:t>
            </a:r>
          </a:p>
          <a:p>
            <a:pPr marL="823913" lvl="1" indent="-531813" eaLnBrk="1" hangingPunct="1"/>
            <a:endParaRPr lang="en-US" altLang="en-US" sz="2000" b="1">
              <a:cs typeface="Tahoma" panose="020B0604030504040204" pitchFamily="34" charset="0"/>
            </a:endParaRPr>
          </a:p>
        </p:txBody>
      </p:sp>
      <p:sp>
        <p:nvSpPr>
          <p:cNvPr id="18434" name="Slide Number Placeholder 4">
            <a:extLst>
              <a:ext uri="{FF2B5EF4-FFF2-40B4-BE49-F238E27FC236}">
                <a16:creationId xmlns:a16="http://schemas.microsoft.com/office/drawing/2014/main" id="{0B50B899-DA79-674E-9029-BABF0794C496}"/>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pRg st="6" end="6"/>
                                            </p:txEl>
                                          </p:spTgt>
                                        </p:tgtEl>
                                        <p:attrNameLst>
                                          <p:attrName>style.visibility</p:attrName>
                                        </p:attrNameLst>
                                      </p:cBhvr>
                                      <p:to>
                                        <p:strVal val="visible"/>
                                      </p:to>
                                    </p:set>
                                    <p:animEffect transition="in" filter="blinds(horizontal)">
                                      <p:cBhvr>
                                        <p:cTn id="7" dur="500"/>
                                        <p:tgtEl>
                                          <p:spTgt spid="1843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6">
                                            <p:txEl>
                                              <p:pRg st="7" end="7"/>
                                            </p:txEl>
                                          </p:spTgt>
                                        </p:tgtEl>
                                        <p:attrNameLst>
                                          <p:attrName>style.visibility</p:attrName>
                                        </p:attrNameLst>
                                      </p:cBhvr>
                                      <p:to>
                                        <p:strVal val="visible"/>
                                      </p:to>
                                    </p:set>
                                    <p:animEffect transition="in" filter="blinds(horizontal)">
                                      <p:cBhvr>
                                        <p:cTn id="10" dur="500"/>
                                        <p:tgtEl>
                                          <p:spTgt spid="18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35B1-8BF0-184F-BDFA-A10AA9F8EA04}"/>
              </a:ext>
            </a:extLst>
          </p:cNvPr>
          <p:cNvSpPr>
            <a:spLocks noGrp="1"/>
          </p:cNvSpPr>
          <p:nvPr>
            <p:ph type="title"/>
          </p:nvPr>
        </p:nvSpPr>
        <p:spPr/>
        <p:txBody>
          <a:bodyPr/>
          <a:lstStyle/>
          <a:p>
            <a:pPr>
              <a:defRPr/>
            </a:pPr>
            <a:r>
              <a:rPr lang="en-US" dirty="0"/>
              <a:t>XP Values </a:t>
            </a:r>
          </a:p>
        </p:txBody>
      </p:sp>
      <p:sp>
        <p:nvSpPr>
          <p:cNvPr id="3" name="Content Placeholder 2">
            <a:extLst>
              <a:ext uri="{FF2B5EF4-FFF2-40B4-BE49-F238E27FC236}">
                <a16:creationId xmlns:a16="http://schemas.microsoft.com/office/drawing/2014/main" id="{26DD0D64-DD58-7F4E-9A0A-67AAE9B62967}"/>
              </a:ext>
            </a:extLst>
          </p:cNvPr>
          <p:cNvSpPr>
            <a:spLocks noGrp="1"/>
          </p:cNvSpPr>
          <p:nvPr>
            <p:ph idx="1"/>
          </p:nvPr>
        </p:nvSpPr>
        <p:spPr/>
        <p:txBody>
          <a:bodyPr>
            <a:normAutofit fontScale="40000" lnSpcReduction="20000"/>
          </a:bodyPr>
          <a:lstStyle/>
          <a:p>
            <a:pPr marL="438049" indent="-319014">
              <a:buFont typeface="Wingdings 2" pitchFamily="18" charset="2"/>
              <a:buChar char=""/>
              <a:defRPr/>
            </a:pPr>
            <a:r>
              <a:rPr lang="en-US" b="1" dirty="0">
                <a:solidFill>
                  <a:srgbClr val="0070C0"/>
                </a:solidFill>
              </a:rPr>
              <a:t>Communication</a:t>
            </a:r>
          </a:p>
          <a:p>
            <a:pPr marL="730081" lvl="1" indent="-272988">
              <a:defRPr/>
            </a:pPr>
            <a:r>
              <a:rPr lang="en-US" dirty="0"/>
              <a:t>Rapidly building and disseminating institutional knowledge among members of a development team</a:t>
            </a:r>
          </a:p>
          <a:p>
            <a:pPr marL="730081" lvl="1" indent="-272988">
              <a:defRPr/>
            </a:pPr>
            <a:r>
              <a:rPr lang="en-US" dirty="0"/>
              <a:t> The goal is to give all developers a shared view of the system which matches the view held by the users of the system</a:t>
            </a:r>
          </a:p>
          <a:p>
            <a:pPr marL="730081" lvl="1" indent="-272988">
              <a:defRPr/>
            </a:pPr>
            <a:endParaRPr lang="en-US" dirty="0"/>
          </a:p>
          <a:p>
            <a:pPr marL="438049" indent="-319014">
              <a:buFont typeface="Wingdings 2" pitchFamily="18" charset="2"/>
              <a:buChar char=""/>
              <a:defRPr/>
            </a:pPr>
            <a:r>
              <a:rPr lang="en-US" b="1" dirty="0">
                <a:solidFill>
                  <a:srgbClr val="008000"/>
                </a:solidFill>
              </a:rPr>
              <a:t>Simplicity</a:t>
            </a:r>
          </a:p>
          <a:p>
            <a:pPr marL="730081" lvl="1" indent="-272988">
              <a:defRPr/>
            </a:pPr>
            <a:r>
              <a:rPr lang="en-US" dirty="0"/>
              <a:t>Extreme Programming encourages starting with the simplest solution. Extra functionality can then be added later.</a:t>
            </a:r>
          </a:p>
          <a:p>
            <a:pPr marL="730081" lvl="1" indent="-272988">
              <a:defRPr/>
            </a:pPr>
            <a:r>
              <a:rPr lang="en-US" dirty="0"/>
              <a:t>“You </a:t>
            </a:r>
            <a:r>
              <a:rPr lang="en-US" dirty="0" err="1"/>
              <a:t>ain't</a:t>
            </a:r>
            <a:r>
              <a:rPr lang="en-US" dirty="0"/>
              <a:t> </a:t>
            </a:r>
            <a:r>
              <a:rPr lang="en-US" dirty="0" err="1"/>
              <a:t>gonna</a:t>
            </a:r>
            <a:r>
              <a:rPr lang="en-US" dirty="0"/>
              <a:t> need it”</a:t>
            </a:r>
          </a:p>
          <a:p>
            <a:pPr marL="730081" lvl="1" indent="-272988">
              <a:defRPr/>
            </a:pPr>
            <a:endParaRPr lang="en-US" dirty="0"/>
          </a:p>
          <a:p>
            <a:pPr marL="438049" indent="-319014">
              <a:buFont typeface="Wingdings 2" pitchFamily="18" charset="2"/>
              <a:buChar char=""/>
              <a:defRPr/>
            </a:pPr>
            <a:r>
              <a:rPr lang="en-US" b="1" dirty="0">
                <a:solidFill>
                  <a:srgbClr val="FF0000"/>
                </a:solidFill>
              </a:rPr>
              <a:t>Feedback</a:t>
            </a:r>
          </a:p>
          <a:p>
            <a:pPr marL="730081" lvl="1" indent="-272988">
              <a:defRPr/>
            </a:pPr>
            <a:r>
              <a:rPr lang="en-US" dirty="0"/>
              <a:t>Feedback from the system: by writing unit tests or running periodic integration tests</a:t>
            </a:r>
          </a:p>
          <a:p>
            <a:pPr marL="730081" lvl="1" indent="-272988">
              <a:defRPr/>
            </a:pPr>
            <a:r>
              <a:rPr lang="en-US" dirty="0"/>
              <a:t>Feedback from the customer: The functional tests (aka acceptance tests) are written by the customer and the testers</a:t>
            </a:r>
          </a:p>
          <a:p>
            <a:pPr marL="730081" lvl="1" indent="-272988">
              <a:defRPr/>
            </a:pPr>
            <a:r>
              <a:rPr lang="en-US" dirty="0"/>
              <a:t>Feedback from the team: planning game (for new ) and retrospectives</a:t>
            </a:r>
          </a:p>
          <a:p>
            <a:pPr marL="730081" lvl="1" indent="-272988">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r>
              <a:rPr lang="en-US" b="1" dirty="0">
                <a:solidFill>
                  <a:srgbClr val="0070C0"/>
                </a:solidFill>
              </a:rPr>
              <a:t>Courage</a:t>
            </a:r>
          </a:p>
          <a:p>
            <a:pPr marL="730081" lvl="1" indent="-272988">
              <a:defRPr/>
            </a:pPr>
            <a:r>
              <a:rPr lang="en-US" dirty="0"/>
              <a:t>One is the commandment to always design and code for today and not for tomorrow [Refactoring will improve it]</a:t>
            </a:r>
          </a:p>
          <a:p>
            <a:pPr marL="730081" lvl="1" indent="-272988">
              <a:defRPr/>
            </a:pPr>
            <a:r>
              <a:rPr lang="en-US" dirty="0"/>
              <a:t>knowing when to throw code away: courage to remove source code that is obsolete, no matter how much effort was used to create that source code</a:t>
            </a:r>
          </a:p>
          <a:p>
            <a:pPr marL="730081" lvl="1" indent="-272988">
              <a:defRPr/>
            </a:pPr>
            <a:r>
              <a:rPr lang="en-US" dirty="0"/>
              <a:t>persistence: A programmer might be stuck on a complex problem for an entire day, then solve the problem quickly the next day, if only they are persistent.</a:t>
            </a:r>
          </a:p>
          <a:p>
            <a:pPr marL="730081" lvl="1" indent="-272988">
              <a:defRPr/>
            </a:pPr>
            <a:endParaRPr lang="en-US" b="1" dirty="0">
              <a:solidFill>
                <a:srgbClr val="FF0000"/>
              </a:solidFill>
            </a:endParaRPr>
          </a:p>
          <a:p>
            <a:pPr marL="438049" indent="-319014">
              <a:buFont typeface="Wingdings 2" pitchFamily="18" charset="2"/>
              <a:buChar char=""/>
              <a:defRPr/>
            </a:pPr>
            <a:r>
              <a:rPr lang="en-US" b="1" dirty="0">
                <a:solidFill>
                  <a:schemeClr val="accent6">
                    <a:lumMod val="75000"/>
                  </a:schemeClr>
                </a:solidFill>
              </a:rPr>
              <a:t>Respect</a:t>
            </a:r>
          </a:p>
          <a:p>
            <a:pPr marL="730081" lvl="1" indent="-272988">
              <a:defRPr/>
            </a:pPr>
            <a:r>
              <a:rPr lang="en-US" dirty="0"/>
              <a:t>For others as well as self-respect</a:t>
            </a:r>
          </a:p>
          <a:p>
            <a:pPr marL="730081" lvl="1" indent="-272988">
              <a:defRPr/>
            </a:pPr>
            <a:r>
              <a:rPr lang="en-US" dirty="0"/>
              <a:t>never commit changes that break compilation, that make existing unit-tests fail, or that otherwise delay the work of their peers.</a:t>
            </a:r>
          </a:p>
          <a:p>
            <a:pPr marL="730081" lvl="1" indent="-272988">
              <a:defRPr/>
            </a:pPr>
            <a:r>
              <a:rPr lang="en-US" dirty="0"/>
              <a:t>always striving for high quality and seeking for the best design for the solution at hand through refactoring</a:t>
            </a:r>
          </a:p>
        </p:txBody>
      </p:sp>
      <p:sp>
        <p:nvSpPr>
          <p:cNvPr id="35843" name="Slide Number Placeholder 3">
            <a:extLst>
              <a:ext uri="{FF2B5EF4-FFF2-40B4-BE49-F238E27FC236}">
                <a16:creationId xmlns:a16="http://schemas.microsoft.com/office/drawing/2014/main" id="{9567C4B9-0B80-0F41-891A-B203B5D184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6F5EE4-4846-654A-8013-6662E8955568}" type="slidenum">
              <a:rPr lang="en-US" altLang="en-US">
                <a:solidFill>
                  <a:srgbClr val="3F3F3F"/>
                </a:solidFill>
              </a:rPr>
              <a:pPr/>
              <a:t>21</a:t>
            </a:fld>
            <a:endParaRPr lang="en-US" altLang="en-US">
              <a:solidFill>
                <a:srgbClr val="3F3F3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a:extLst>
              <a:ext uri="{FF2B5EF4-FFF2-40B4-BE49-F238E27FC236}">
                <a16:creationId xmlns:a16="http://schemas.microsoft.com/office/drawing/2014/main" id="{4093AC2A-57BE-AF43-A20C-421BFB1D2CC6}"/>
              </a:ext>
            </a:extLst>
          </p:cNvPr>
          <p:cNvSpPr>
            <a:spLocks noGrp="1" noChangeArrowheads="1"/>
          </p:cNvSpPr>
          <p:nvPr>
            <p:ph type="title"/>
          </p:nvPr>
        </p:nvSpPr>
        <p:spPr bwMode="auto">
          <a:xfrm>
            <a:off x="457200" y="228600"/>
            <a:ext cx="8229600" cy="1143000"/>
          </a:xfrm>
          <a:ln>
            <a:miter lim="800000"/>
            <a:headEnd/>
            <a:tailEnd/>
          </a:ln>
        </p:spPr>
        <p:txBody>
          <a:bodyPr wrap="square" lIns="91429" tIns="45715" rIns="91429" bIns="45715" numCol="1" anchorCtr="0" compatLnSpc="1">
            <a:prstTxWarp prst="textNoShape">
              <a:avLst/>
            </a:prstTxWarp>
          </a:bodyPr>
          <a:lstStyle/>
          <a:p>
            <a:pPr>
              <a:defRPr/>
            </a:pPr>
            <a:r>
              <a:rPr lang="en-US" dirty="0"/>
              <a:t>XP Process</a:t>
            </a:r>
          </a:p>
        </p:txBody>
      </p:sp>
      <p:pic>
        <p:nvPicPr>
          <p:cNvPr id="36866" name="Picture 4" descr="project">
            <a:hlinkClick r:id="rId2"/>
            <a:extLst>
              <a:ext uri="{FF2B5EF4-FFF2-40B4-BE49-F238E27FC236}">
                <a16:creationId xmlns:a16="http://schemas.microsoft.com/office/drawing/2014/main" id="{22162F09-AD09-B042-97E1-A87B21F99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628775"/>
            <a:ext cx="6624638"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Box 3">
            <a:extLst>
              <a:ext uri="{FF2B5EF4-FFF2-40B4-BE49-F238E27FC236}">
                <a16:creationId xmlns:a16="http://schemas.microsoft.com/office/drawing/2014/main" id="{806C1B28-473C-944E-92CC-AB46B0FA83AD}"/>
              </a:ext>
            </a:extLst>
          </p:cNvPr>
          <p:cNvSpPr txBox="1">
            <a:spLocks noChangeArrowheads="1"/>
          </p:cNvSpPr>
          <p:nvPr/>
        </p:nvSpPr>
        <p:spPr bwMode="auto">
          <a:xfrm>
            <a:off x="395288" y="4941888"/>
            <a:ext cx="8569325"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1600" dirty="0">
                <a:solidFill>
                  <a:srgbClr val="0070C0"/>
                </a:solidFill>
              </a:rPr>
              <a:t>User Story:</a:t>
            </a:r>
          </a:p>
          <a:p>
            <a:pPr algn="l" rtl="0"/>
            <a:r>
              <a:rPr lang="en-US" altLang="en-US" sz="1600" dirty="0"/>
              <a:t>	-  As a &lt;role&gt;, I want &lt;goal/desire&gt; so that &lt;benefit&gt;</a:t>
            </a:r>
          </a:p>
          <a:p>
            <a:pPr algn="l" rtl="0"/>
            <a:r>
              <a:rPr lang="en-US" altLang="en-US" sz="1600" dirty="0"/>
              <a:t>	-  As a &lt;role&gt;, I want &lt;goal/desire&gt;</a:t>
            </a:r>
          </a:p>
          <a:p>
            <a:pPr algn="l" rtl="0"/>
            <a:endParaRPr lang="en-US" altLang="en-US" dirty="0"/>
          </a:p>
          <a:p>
            <a:pPr algn="l" rtl="0"/>
            <a:r>
              <a:rPr lang="en-US" altLang="en-US" sz="1200" dirty="0"/>
              <a:t>	* Should be written by the customers</a:t>
            </a:r>
          </a:p>
          <a:p>
            <a:pPr algn="l" rtl="0"/>
            <a:r>
              <a:rPr lang="en-US" altLang="en-US" sz="1200" dirty="0"/>
              <a:t>	* It is informal and does not contain technical details, also it represents WHAT, not HOW</a:t>
            </a:r>
          </a:p>
          <a:p>
            <a:pPr algn="l" rtl="0"/>
            <a:r>
              <a:rPr lang="en-US" altLang="en-US" sz="1200" dirty="0"/>
              <a:t>	* Should not be long (often in one to three sentences – fit on 3x5 inches cards )</a:t>
            </a:r>
          </a:p>
          <a:p>
            <a:pPr algn="l" rtl="0"/>
            <a:r>
              <a:rPr lang="en-US" altLang="en-US" sz="1200" dirty="0"/>
              <a:t>	* Before implementation every US should be completed by relevant Acceptance tests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1B29-44F3-264C-843D-63D6884C053B}"/>
              </a:ext>
            </a:extLst>
          </p:cNvPr>
          <p:cNvSpPr>
            <a:spLocks noGrp="1"/>
          </p:cNvSpPr>
          <p:nvPr>
            <p:ph type="title"/>
          </p:nvPr>
        </p:nvSpPr>
        <p:spPr/>
        <p:txBody>
          <a:bodyPr/>
          <a:lstStyle/>
          <a:p>
            <a:pPr>
              <a:defRPr/>
            </a:pPr>
            <a:r>
              <a:rPr lang="en-US" dirty="0"/>
              <a:t>XP Values </a:t>
            </a:r>
          </a:p>
        </p:txBody>
      </p:sp>
      <p:sp>
        <p:nvSpPr>
          <p:cNvPr id="3" name="Content Placeholder 2">
            <a:extLst>
              <a:ext uri="{FF2B5EF4-FFF2-40B4-BE49-F238E27FC236}">
                <a16:creationId xmlns:a16="http://schemas.microsoft.com/office/drawing/2014/main" id="{FBB753AC-99D9-234C-BA00-F97B144AB421}"/>
              </a:ext>
            </a:extLst>
          </p:cNvPr>
          <p:cNvSpPr>
            <a:spLocks noGrp="1"/>
          </p:cNvSpPr>
          <p:nvPr>
            <p:ph idx="1"/>
          </p:nvPr>
        </p:nvSpPr>
        <p:spPr/>
        <p:txBody>
          <a:bodyPr>
            <a:normAutofit fontScale="40000" lnSpcReduction="20000"/>
          </a:bodyPr>
          <a:lstStyle/>
          <a:p>
            <a:pPr marL="438049" indent="-319014">
              <a:buFont typeface="Wingdings 2" pitchFamily="18" charset="2"/>
              <a:buChar char=""/>
              <a:defRPr/>
            </a:pPr>
            <a:r>
              <a:rPr lang="en-US" b="1" dirty="0">
                <a:solidFill>
                  <a:srgbClr val="0070C0"/>
                </a:solidFill>
              </a:rPr>
              <a:t>Communication</a:t>
            </a:r>
          </a:p>
          <a:p>
            <a:pPr marL="730081" lvl="1" indent="-272988">
              <a:defRPr/>
            </a:pPr>
            <a:r>
              <a:rPr lang="en-US" dirty="0">
                <a:solidFill>
                  <a:schemeClr val="bg1">
                    <a:lumMod val="85000"/>
                  </a:schemeClr>
                </a:solidFill>
              </a:rPr>
              <a:t>Rapidly building and disseminating institutional knowledge among members of a development team</a:t>
            </a:r>
          </a:p>
          <a:p>
            <a:pPr marL="730081" lvl="1" indent="-272988">
              <a:defRPr/>
            </a:pPr>
            <a:r>
              <a:rPr lang="en-US" dirty="0">
                <a:solidFill>
                  <a:schemeClr val="bg1">
                    <a:lumMod val="85000"/>
                  </a:schemeClr>
                </a:solidFill>
              </a:rPr>
              <a:t> The goal is to give all developers a shared view of the system which matches the view held by the users of the system</a:t>
            </a:r>
          </a:p>
          <a:p>
            <a:pPr marL="730081" lvl="1" indent="-272988">
              <a:defRPr/>
            </a:pPr>
            <a:endParaRPr lang="en-US" dirty="0"/>
          </a:p>
          <a:p>
            <a:pPr marL="438049" indent="-319014">
              <a:buFont typeface="Wingdings 2" pitchFamily="18" charset="2"/>
              <a:buChar char=""/>
              <a:defRPr/>
            </a:pPr>
            <a:r>
              <a:rPr lang="en-US" b="1" dirty="0">
                <a:solidFill>
                  <a:srgbClr val="008000"/>
                </a:solidFill>
              </a:rPr>
              <a:t>Simplicity</a:t>
            </a:r>
          </a:p>
          <a:p>
            <a:pPr marL="730081" lvl="1" indent="-272988">
              <a:defRPr/>
            </a:pPr>
            <a:r>
              <a:rPr lang="en-US" dirty="0">
                <a:solidFill>
                  <a:schemeClr val="bg1">
                    <a:lumMod val="85000"/>
                  </a:schemeClr>
                </a:solidFill>
              </a:rPr>
              <a:t>Extreme Programming encourages starting with the simplest solution. Extra functionality can then be added later.</a:t>
            </a:r>
          </a:p>
          <a:p>
            <a:pPr marL="730081" lvl="1" indent="-272988">
              <a:defRPr/>
            </a:pPr>
            <a:r>
              <a:rPr lang="en-US" dirty="0">
                <a:solidFill>
                  <a:schemeClr val="bg1">
                    <a:lumMod val="85000"/>
                  </a:schemeClr>
                </a:solidFill>
              </a:rPr>
              <a:t>“You </a:t>
            </a:r>
            <a:r>
              <a:rPr lang="en-US" dirty="0" err="1">
                <a:solidFill>
                  <a:schemeClr val="bg1">
                    <a:lumMod val="85000"/>
                  </a:schemeClr>
                </a:solidFill>
              </a:rPr>
              <a:t>ain't</a:t>
            </a:r>
            <a:r>
              <a:rPr lang="en-US" dirty="0">
                <a:solidFill>
                  <a:schemeClr val="bg1">
                    <a:lumMod val="85000"/>
                  </a:schemeClr>
                </a:solidFill>
              </a:rPr>
              <a:t> </a:t>
            </a:r>
            <a:r>
              <a:rPr lang="en-US" dirty="0" err="1">
                <a:solidFill>
                  <a:schemeClr val="bg1">
                    <a:lumMod val="85000"/>
                  </a:schemeClr>
                </a:solidFill>
              </a:rPr>
              <a:t>gonna</a:t>
            </a:r>
            <a:r>
              <a:rPr lang="en-US" dirty="0">
                <a:solidFill>
                  <a:schemeClr val="bg1">
                    <a:lumMod val="85000"/>
                  </a:schemeClr>
                </a:solidFill>
              </a:rPr>
              <a:t> need it”</a:t>
            </a:r>
          </a:p>
          <a:p>
            <a:pPr marL="730081" lvl="1" indent="-272988">
              <a:defRPr/>
            </a:pPr>
            <a:endParaRPr lang="en-US" dirty="0"/>
          </a:p>
          <a:p>
            <a:pPr marL="438049" indent="-319014">
              <a:buFont typeface="Wingdings 2" pitchFamily="18" charset="2"/>
              <a:buChar char=""/>
              <a:defRPr/>
            </a:pPr>
            <a:r>
              <a:rPr lang="en-US" b="1" dirty="0">
                <a:solidFill>
                  <a:srgbClr val="FF0000"/>
                </a:solidFill>
              </a:rPr>
              <a:t>Feedback</a:t>
            </a:r>
          </a:p>
          <a:p>
            <a:pPr marL="730081" lvl="1" indent="-272988">
              <a:defRPr/>
            </a:pPr>
            <a:r>
              <a:rPr lang="en-US" dirty="0">
                <a:solidFill>
                  <a:schemeClr val="bg1">
                    <a:lumMod val="85000"/>
                  </a:schemeClr>
                </a:solidFill>
              </a:rPr>
              <a:t>Feedback from the system: by writing unit </a:t>
            </a:r>
            <a:r>
              <a:rPr lang="en-US" dirty="0" err="1">
                <a:solidFill>
                  <a:schemeClr val="bg1">
                    <a:lumMod val="85000"/>
                  </a:schemeClr>
                </a:solidFill>
              </a:rPr>
              <a:t>tesrt</a:t>
            </a:r>
            <a:r>
              <a:rPr lang="en-US" dirty="0">
                <a:solidFill>
                  <a:schemeClr val="bg1">
                    <a:lumMod val="85000"/>
                  </a:schemeClr>
                </a:solidFill>
              </a:rPr>
              <a:t> or running periodic integration tests</a:t>
            </a:r>
          </a:p>
          <a:p>
            <a:pPr marL="730081" lvl="1" indent="-272988">
              <a:defRPr/>
            </a:pPr>
            <a:r>
              <a:rPr lang="en-US" dirty="0">
                <a:solidFill>
                  <a:schemeClr val="bg1">
                    <a:lumMod val="85000"/>
                  </a:schemeClr>
                </a:solidFill>
              </a:rPr>
              <a:t>Feedback from the customer: The functional tests (aka acceptance tests) are written by the customer and the testers</a:t>
            </a:r>
          </a:p>
          <a:p>
            <a:pPr marL="730081" lvl="1" indent="-272988">
              <a:defRPr/>
            </a:pPr>
            <a:r>
              <a:rPr lang="en-US" dirty="0">
                <a:solidFill>
                  <a:schemeClr val="bg1">
                    <a:lumMod val="85000"/>
                  </a:schemeClr>
                </a:solidFill>
              </a:rPr>
              <a:t>Feedback from the team: planning game (for new ) and retrospectives</a:t>
            </a:r>
          </a:p>
          <a:p>
            <a:pPr marL="730081" lvl="1" indent="-272988">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r>
              <a:rPr lang="en-US" b="1" dirty="0">
                <a:solidFill>
                  <a:srgbClr val="0070C0"/>
                </a:solidFill>
              </a:rPr>
              <a:t>Courage</a:t>
            </a:r>
          </a:p>
          <a:p>
            <a:pPr marL="730081" lvl="1" indent="-272988">
              <a:defRPr/>
            </a:pPr>
            <a:r>
              <a:rPr lang="en-US" dirty="0">
                <a:solidFill>
                  <a:schemeClr val="bg1">
                    <a:lumMod val="85000"/>
                  </a:schemeClr>
                </a:solidFill>
              </a:rPr>
              <a:t>One is the commandment to always design and code for today and not for tomorrow [Refactoring will improve it]</a:t>
            </a:r>
          </a:p>
          <a:p>
            <a:pPr marL="730081" lvl="1" indent="-272988">
              <a:defRPr/>
            </a:pPr>
            <a:r>
              <a:rPr lang="en-US" dirty="0">
                <a:solidFill>
                  <a:schemeClr val="bg1">
                    <a:lumMod val="85000"/>
                  </a:schemeClr>
                </a:solidFill>
              </a:rPr>
              <a:t>knowing when to throw code away: courage to remove source code that is obsolete, no matter how much effort was used to create that source code</a:t>
            </a:r>
          </a:p>
          <a:p>
            <a:pPr marL="730081" lvl="1" indent="-272988">
              <a:defRPr/>
            </a:pPr>
            <a:r>
              <a:rPr lang="en-US" dirty="0">
                <a:solidFill>
                  <a:schemeClr val="bg1">
                    <a:lumMod val="85000"/>
                  </a:schemeClr>
                </a:solidFill>
              </a:rPr>
              <a:t>persistence: A programmer might be stuck on a complex problem for an entire day, then solve the problem quickly the next day, if only they are persistent.</a:t>
            </a:r>
          </a:p>
          <a:p>
            <a:pPr marL="730081" lvl="1" indent="-272988">
              <a:defRPr/>
            </a:pPr>
            <a:endParaRPr lang="en-US" b="1" dirty="0">
              <a:solidFill>
                <a:srgbClr val="FF0000"/>
              </a:solidFill>
            </a:endParaRPr>
          </a:p>
          <a:p>
            <a:pPr marL="438049" indent="-319014">
              <a:buFont typeface="Wingdings 2" pitchFamily="18" charset="2"/>
              <a:buChar char=""/>
              <a:defRPr/>
            </a:pPr>
            <a:r>
              <a:rPr lang="en-US" b="1" dirty="0">
                <a:solidFill>
                  <a:schemeClr val="accent6">
                    <a:lumMod val="75000"/>
                  </a:schemeClr>
                </a:solidFill>
              </a:rPr>
              <a:t>Respect</a:t>
            </a:r>
          </a:p>
          <a:p>
            <a:pPr marL="730081" lvl="1" indent="-272988">
              <a:defRPr/>
            </a:pPr>
            <a:r>
              <a:rPr lang="en-US" dirty="0">
                <a:solidFill>
                  <a:schemeClr val="bg1">
                    <a:lumMod val="85000"/>
                  </a:schemeClr>
                </a:solidFill>
              </a:rPr>
              <a:t>For others as well as self-respect</a:t>
            </a:r>
          </a:p>
          <a:p>
            <a:pPr marL="730081" lvl="1" indent="-272988">
              <a:defRPr/>
            </a:pPr>
            <a:r>
              <a:rPr lang="en-US" dirty="0">
                <a:solidFill>
                  <a:schemeClr val="bg1">
                    <a:lumMod val="85000"/>
                  </a:schemeClr>
                </a:solidFill>
              </a:rPr>
              <a:t>never commit changes that break compilation, that make existing unit-tests fail, or that otherwise delay the work of their peers.</a:t>
            </a:r>
          </a:p>
          <a:p>
            <a:pPr marL="730081" lvl="1" indent="-272988">
              <a:defRPr/>
            </a:pPr>
            <a:r>
              <a:rPr lang="en-US" dirty="0">
                <a:solidFill>
                  <a:schemeClr val="bg1">
                    <a:lumMod val="85000"/>
                  </a:schemeClr>
                </a:solidFill>
              </a:rPr>
              <a:t>always striving for high quality and seeking for the best design for the solution at hand through refactoring</a:t>
            </a:r>
          </a:p>
        </p:txBody>
      </p:sp>
      <p:sp>
        <p:nvSpPr>
          <p:cNvPr id="37891" name="Slide Number Placeholder 3">
            <a:extLst>
              <a:ext uri="{FF2B5EF4-FFF2-40B4-BE49-F238E27FC236}">
                <a16:creationId xmlns:a16="http://schemas.microsoft.com/office/drawing/2014/main" id="{17CEA0BA-F6C1-744C-81EA-605F3CD8AE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B56989-F5A2-0C41-8107-1967536FAF26}" type="slidenum">
              <a:rPr lang="en-US" altLang="en-US">
                <a:solidFill>
                  <a:srgbClr val="3F3F3F"/>
                </a:solidFill>
              </a:rPr>
              <a:pPr/>
              <a:t>23</a:t>
            </a:fld>
            <a:endParaRPr lang="en-US" altLang="en-US">
              <a:solidFill>
                <a:srgbClr val="3F3F3F"/>
              </a:solidFill>
            </a:endParaRPr>
          </a:p>
        </p:txBody>
      </p:sp>
      <p:pic>
        <p:nvPicPr>
          <p:cNvPr id="5" name="Picture 2">
            <a:extLst>
              <a:ext uri="{FF2B5EF4-FFF2-40B4-BE49-F238E27FC236}">
                <a16:creationId xmlns:a16="http://schemas.microsoft.com/office/drawing/2014/main" id="{3D9BE14B-8913-A846-BB7B-875CC0680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1916113"/>
            <a:ext cx="473392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9E317A20-1565-624C-B7C7-96A142E8E3BF}"/>
              </a:ext>
            </a:extLst>
          </p:cNvPr>
          <p:cNvSpPr/>
          <p:nvPr/>
        </p:nvSpPr>
        <p:spPr>
          <a:xfrm>
            <a:off x="467545" y="1700808"/>
            <a:ext cx="2088232" cy="576064"/>
          </a:xfrm>
          <a:prstGeom prst="ellipse">
            <a:avLst/>
          </a:prstGeom>
          <a:noFill/>
          <a:ln>
            <a:solidFill>
              <a:srgbClr val="C000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anchor="ctr"/>
          <a:lstStyle/>
          <a:p>
            <a:pPr algn="ctr" rtl="1">
              <a:defRPr/>
            </a:pPr>
            <a:endParaRPr lang="en-US"/>
          </a:p>
        </p:txBody>
      </p:sp>
      <p:sp>
        <p:nvSpPr>
          <p:cNvPr id="7" name="Oval 6">
            <a:extLst>
              <a:ext uri="{FF2B5EF4-FFF2-40B4-BE49-F238E27FC236}">
                <a16:creationId xmlns:a16="http://schemas.microsoft.com/office/drawing/2014/main" id="{28BB44DF-0BAF-0A42-AF0B-CE4E663642D2}"/>
              </a:ext>
            </a:extLst>
          </p:cNvPr>
          <p:cNvSpPr/>
          <p:nvPr/>
        </p:nvSpPr>
        <p:spPr>
          <a:xfrm>
            <a:off x="467545" y="2996952"/>
            <a:ext cx="2088232" cy="576064"/>
          </a:xfrm>
          <a:prstGeom prst="ellipse">
            <a:avLst/>
          </a:prstGeom>
          <a:noFill/>
          <a:ln>
            <a:solidFill>
              <a:srgbClr val="C000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anchor="ctr"/>
          <a:lstStyle/>
          <a:p>
            <a:pPr algn="ctr" rtl="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D4C3-48F5-8946-9055-849BBE137C23}"/>
              </a:ext>
            </a:extLst>
          </p:cNvPr>
          <p:cNvSpPr>
            <a:spLocks noGrp="1"/>
          </p:cNvSpPr>
          <p:nvPr>
            <p:ph type="title"/>
          </p:nvPr>
        </p:nvSpPr>
        <p:spPr/>
        <p:txBody>
          <a:bodyPr/>
          <a:lstStyle/>
          <a:p>
            <a:pPr>
              <a:defRPr/>
            </a:pPr>
            <a:r>
              <a:rPr lang="en-US" dirty="0"/>
              <a:t>Scrum</a:t>
            </a:r>
          </a:p>
        </p:txBody>
      </p:sp>
      <p:sp>
        <p:nvSpPr>
          <p:cNvPr id="38914" name="Slide Number Placeholder 3">
            <a:extLst>
              <a:ext uri="{FF2B5EF4-FFF2-40B4-BE49-F238E27FC236}">
                <a16:creationId xmlns:a16="http://schemas.microsoft.com/office/drawing/2014/main" id="{181D283E-861B-3840-88FC-0B38545032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3B407F-C3C3-BE46-A85C-E95564A4F7FF}" type="slidenum">
              <a:rPr lang="en-US" altLang="en-US">
                <a:solidFill>
                  <a:srgbClr val="3F3F3F"/>
                </a:solidFill>
              </a:rPr>
              <a:pPr/>
              <a:t>24</a:t>
            </a:fld>
            <a:endParaRPr lang="en-US" altLang="en-US">
              <a:solidFill>
                <a:srgbClr val="3F3F3F"/>
              </a:solidFill>
            </a:endParaRPr>
          </a:p>
        </p:txBody>
      </p:sp>
      <p:pic>
        <p:nvPicPr>
          <p:cNvPr id="38915" name="Picture 4">
            <a:extLst>
              <a:ext uri="{FF2B5EF4-FFF2-40B4-BE49-F238E27FC236}">
                <a16:creationId xmlns:a16="http://schemas.microsoft.com/office/drawing/2014/main" id="{B8FB179D-B1AD-3A46-91F8-A7CC4E00A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76400"/>
            <a:ext cx="42672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pic>
      <p:sp>
        <p:nvSpPr>
          <p:cNvPr id="38916" name="TextBox 5">
            <a:extLst>
              <a:ext uri="{FF2B5EF4-FFF2-40B4-BE49-F238E27FC236}">
                <a16:creationId xmlns:a16="http://schemas.microsoft.com/office/drawing/2014/main" id="{2FA450D0-AE88-DE4F-B17F-D26B16EAAB4C}"/>
              </a:ext>
            </a:extLst>
          </p:cNvPr>
          <p:cNvSpPr txBox="1">
            <a:spLocks noChangeArrowheads="1"/>
          </p:cNvSpPr>
          <p:nvPr/>
        </p:nvSpPr>
        <p:spPr bwMode="auto">
          <a:xfrm>
            <a:off x="4427538" y="4652963"/>
            <a:ext cx="37449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a:t>"tries to go the distance as a unit, passing the ball back and forth"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ED9A-5D58-CE42-9643-5CC97C6838D9}"/>
              </a:ext>
            </a:extLst>
          </p:cNvPr>
          <p:cNvSpPr>
            <a:spLocks noGrp="1"/>
          </p:cNvSpPr>
          <p:nvPr>
            <p:ph type="title"/>
          </p:nvPr>
        </p:nvSpPr>
        <p:spPr/>
        <p:txBody>
          <a:bodyPr/>
          <a:lstStyle/>
          <a:p>
            <a:pPr>
              <a:defRPr/>
            </a:pPr>
            <a:r>
              <a:rPr lang="en-US" dirty="0"/>
              <a:t>Scrum</a:t>
            </a:r>
          </a:p>
        </p:txBody>
      </p:sp>
      <p:sp>
        <p:nvSpPr>
          <p:cNvPr id="3" name="Content Placeholder 2">
            <a:extLst>
              <a:ext uri="{FF2B5EF4-FFF2-40B4-BE49-F238E27FC236}">
                <a16:creationId xmlns:a16="http://schemas.microsoft.com/office/drawing/2014/main" id="{B59C5AC0-7440-454C-B4A8-267C3826EC9A}"/>
              </a:ext>
            </a:extLst>
          </p:cNvPr>
          <p:cNvSpPr>
            <a:spLocks noGrp="1"/>
          </p:cNvSpPr>
          <p:nvPr>
            <p:ph idx="1"/>
          </p:nvPr>
        </p:nvSpPr>
        <p:spPr>
          <a:xfrm>
            <a:off x="457201" y="1774827"/>
            <a:ext cx="8686800" cy="4625975"/>
          </a:xfrm>
          <a:ln>
            <a:miter lim="800000"/>
            <a:headEnd/>
            <a:tailEnd/>
          </a:ln>
        </p:spPr>
        <p:txBody>
          <a:bodyPr>
            <a:normAutofit fontScale="55000" lnSpcReduction="20000"/>
          </a:bodyPr>
          <a:lstStyle/>
          <a:p>
            <a:pPr marL="438049" indent="-319014">
              <a:buFont typeface="Wingdings 2" pitchFamily="18" charset="2"/>
              <a:buChar char=""/>
              <a:defRPr/>
            </a:pPr>
            <a:r>
              <a:rPr lang="en-US" i="1" dirty="0"/>
              <a:t>Iterative, incremental methodology</a:t>
            </a:r>
          </a:p>
          <a:p>
            <a:pPr marL="730081" lvl="1" indent="-272988">
              <a:defRPr/>
            </a:pPr>
            <a:endParaRPr lang="en-US" dirty="0"/>
          </a:p>
          <a:p>
            <a:pPr marL="730081" lvl="1" indent="-272988">
              <a:defRPr/>
            </a:pPr>
            <a:r>
              <a:rPr lang="en-US" dirty="0"/>
              <a:t>Roles in Scrum:</a:t>
            </a:r>
          </a:p>
          <a:p>
            <a:pPr marL="995133" lvl="2" indent="-228548">
              <a:buFont typeface="Arial" charset="0"/>
              <a:buChar char="▪"/>
              <a:defRPr/>
            </a:pPr>
            <a:r>
              <a:rPr lang="en-US" b="1" dirty="0" err="1"/>
              <a:t>ScrumMaster</a:t>
            </a:r>
            <a:endParaRPr lang="en-US" b="1" dirty="0"/>
          </a:p>
          <a:p>
            <a:pPr marL="1425246" lvl="4" indent="-182521">
              <a:buFont typeface="Wingdings 3" pitchFamily="18" charset="2"/>
              <a:buChar char=""/>
              <a:defRPr/>
            </a:pPr>
            <a:r>
              <a:rPr dirty="0"/>
              <a:t>Maintains the process, enforces the rules </a:t>
            </a:r>
          </a:p>
          <a:p>
            <a:pPr marL="1425246" lvl="4" indent="-182521">
              <a:buFont typeface="Wingdings 3" pitchFamily="18" charset="2"/>
              <a:buChar char=""/>
              <a:defRPr/>
            </a:pPr>
            <a:r>
              <a:rPr dirty="0"/>
              <a:t>Remove development obstacles</a:t>
            </a:r>
          </a:p>
          <a:p>
            <a:pPr marL="1425246" lvl="4" indent="-182521">
              <a:buFont typeface="Wingdings 3" pitchFamily="18" charset="2"/>
              <a:buChar char=""/>
              <a:defRPr/>
            </a:pPr>
            <a:r>
              <a:rPr dirty="0"/>
              <a:t>SM is NOT the leader of team </a:t>
            </a:r>
          </a:p>
          <a:p>
            <a:pPr marL="1425246" lvl="4" indent="-182521">
              <a:buFont typeface="Wingdings 3" pitchFamily="18" charset="2"/>
              <a:buChar char=""/>
              <a:defRPr/>
            </a:pPr>
            <a:r>
              <a:rPr dirty="0"/>
              <a:t>Facilitates communications</a:t>
            </a:r>
          </a:p>
          <a:p>
            <a:pPr lvl="5">
              <a:defRPr/>
            </a:pPr>
            <a:r>
              <a:rPr lang="en-US" dirty="0"/>
              <a:t>“The Scrum Master is responsible for the success of the project, and he or she helps increase the probability of success by helping the Product Owner select the most valuable product backlog and by helping the Team turn that backlog into functionality.”</a:t>
            </a:r>
          </a:p>
          <a:p>
            <a:pPr lvl="5">
              <a:defRPr/>
            </a:pPr>
            <a:endParaRPr lang="en-US" dirty="0"/>
          </a:p>
          <a:p>
            <a:pPr marL="995133" lvl="2" indent="-228548">
              <a:buFont typeface="Arial" charset="0"/>
              <a:buChar char="▪"/>
              <a:defRPr/>
            </a:pPr>
            <a:r>
              <a:rPr lang="en-US" b="1" dirty="0"/>
              <a:t>Product Owner</a:t>
            </a:r>
          </a:p>
          <a:p>
            <a:pPr marL="1425246" lvl="4" indent="-182521">
              <a:buFont typeface="Wingdings 3" pitchFamily="18" charset="2"/>
              <a:buChar char=""/>
              <a:defRPr/>
            </a:pPr>
            <a:r>
              <a:rPr dirty="0"/>
              <a:t>Represents the customer</a:t>
            </a:r>
          </a:p>
          <a:p>
            <a:pPr lvl="5">
              <a:defRPr/>
            </a:pPr>
            <a:r>
              <a:rPr lang="en-US" dirty="0"/>
              <a:t>Who this program is for/who's paying for this</a:t>
            </a:r>
          </a:p>
          <a:p>
            <a:pPr marL="1425246" lvl="4" indent="-182521">
              <a:buFont typeface="Wingdings 3" pitchFamily="18" charset="2"/>
              <a:buChar char=""/>
              <a:defRPr/>
            </a:pPr>
            <a:r>
              <a:rPr dirty="0"/>
              <a:t>Is responsible for ROI</a:t>
            </a:r>
          </a:p>
          <a:p>
            <a:pPr lvl="5">
              <a:defRPr/>
            </a:pPr>
            <a:r>
              <a:rPr lang="en-US" dirty="0"/>
              <a:t>Prioritization of requirements </a:t>
            </a:r>
          </a:p>
          <a:p>
            <a:pPr lvl="6">
              <a:defRPr/>
            </a:pPr>
            <a:r>
              <a:rPr lang="en-US" dirty="0"/>
              <a:t>“The Product Owner directs the project, Sprint by Sprint, to provide the greatest ROI and value to the organization.”</a:t>
            </a:r>
          </a:p>
          <a:p>
            <a:pPr marL="995133" lvl="2" indent="-228548">
              <a:buFont typeface="Arial" charset="0"/>
              <a:buChar char="▪"/>
              <a:defRPr/>
            </a:pPr>
            <a:endParaRPr lang="en-US" b="1" dirty="0"/>
          </a:p>
          <a:p>
            <a:pPr marL="995133" lvl="2" indent="-228548">
              <a:buFont typeface="Arial" charset="0"/>
              <a:buChar char="▪"/>
              <a:defRPr/>
            </a:pPr>
            <a:r>
              <a:rPr lang="en-US" b="1" dirty="0"/>
              <a:t>Team</a:t>
            </a:r>
          </a:p>
          <a:p>
            <a:pPr marL="1425246" lvl="4" indent="-182521">
              <a:buFont typeface="Wingdings 3" pitchFamily="18" charset="2"/>
              <a:buChar char=""/>
              <a:defRPr/>
            </a:pPr>
            <a:r>
              <a:rPr dirty="0"/>
              <a:t>A group of about 7 people who do the actual work (analysis, design, code, test, ….)</a:t>
            </a:r>
          </a:p>
          <a:p>
            <a:pPr marL="1425246" lvl="4" indent="-182521">
              <a:buFont typeface="Wingdings 3" pitchFamily="18" charset="2"/>
              <a:buChar char=""/>
              <a:defRPr/>
            </a:pPr>
            <a:r>
              <a:rPr dirty="0"/>
              <a:t>Self-Organizing</a:t>
            </a:r>
          </a:p>
          <a:p>
            <a:pPr marL="1425246" lvl="4" indent="-182521">
              <a:buFont typeface="Wingdings 3" pitchFamily="18" charset="2"/>
              <a:buChar char=""/>
              <a:defRPr/>
            </a:pPr>
            <a:r>
              <a:rPr dirty="0"/>
              <a:t>Cross-functional individuals </a:t>
            </a:r>
          </a:p>
          <a:p>
            <a:pPr lvl="5">
              <a:defRPr/>
            </a:pPr>
            <a:r>
              <a:rPr lang="en-US" dirty="0"/>
              <a:t>“The Team is responsible for managing itself and has the full authority to do anything to meet the Sprint goal within the guidelines, standards, and conventions of the organization and of Scrum.”</a:t>
            </a:r>
          </a:p>
        </p:txBody>
      </p:sp>
      <p:sp>
        <p:nvSpPr>
          <p:cNvPr id="39939" name="Slide Number Placeholder 3">
            <a:extLst>
              <a:ext uri="{FF2B5EF4-FFF2-40B4-BE49-F238E27FC236}">
                <a16:creationId xmlns:a16="http://schemas.microsoft.com/office/drawing/2014/main" id="{0C0803BD-430F-654A-B6CA-AC6BD1980F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93F324-CB73-3B43-BB97-B514DB8BE476}" type="slidenum">
              <a:rPr lang="en-US" altLang="en-US">
                <a:solidFill>
                  <a:srgbClr val="3F3F3F"/>
                </a:solidFill>
              </a:rPr>
              <a:pPr/>
              <a:t>25</a:t>
            </a:fld>
            <a:endParaRPr lang="en-US" altLang="en-US">
              <a:solidFill>
                <a:srgbClr val="3F3F3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D4F3-81EA-8042-B52A-A240F8317CAD}"/>
              </a:ext>
            </a:extLst>
          </p:cNvPr>
          <p:cNvSpPr>
            <a:spLocks noGrp="1"/>
          </p:cNvSpPr>
          <p:nvPr>
            <p:ph type="title" idx="4294967295"/>
          </p:nvPr>
        </p:nvSpPr>
        <p:spPr>
          <a:xfrm>
            <a:off x="457200" y="155448"/>
            <a:ext cx="8229600" cy="1252728"/>
          </a:xfrm>
        </p:spPr>
        <p:txBody>
          <a:bodyPr/>
          <a:lstStyle/>
          <a:p>
            <a:pPr>
              <a:defRPr/>
            </a:pPr>
            <a:r>
              <a:rPr lang="en-US" dirty="0"/>
              <a:t>Scrum Process</a:t>
            </a:r>
          </a:p>
        </p:txBody>
      </p:sp>
      <p:sp>
        <p:nvSpPr>
          <p:cNvPr id="72707" name="Slide Number Placeholder 3">
            <a:extLst>
              <a:ext uri="{FF2B5EF4-FFF2-40B4-BE49-F238E27FC236}">
                <a16:creationId xmlns:a16="http://schemas.microsoft.com/office/drawing/2014/main" id="{7C450734-C30A-1C4A-A355-77D0A6C3E6C8}"/>
              </a:ext>
            </a:extLst>
          </p:cNvPr>
          <p:cNvSpPr txBox="1">
            <a:spLocks noGrp="1"/>
          </p:cNvSpPr>
          <p:nvPr/>
        </p:nvSpPr>
        <p:spPr bwMode="auto">
          <a:xfrm>
            <a:off x="8204200" y="6477000"/>
            <a:ext cx="733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10" rIns="91418" bIns="0" anchor="b"/>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8B80BB1-9906-0A49-AC3F-E188BABAEDFF}" type="slidenum">
              <a:rPr lang="en-US" altLang="en-US" sz="1200">
                <a:solidFill>
                  <a:srgbClr val="3F3F3F"/>
                </a:solidFill>
              </a:rPr>
              <a:pPr/>
              <a:t>26</a:t>
            </a:fld>
            <a:endParaRPr lang="en-US" altLang="en-US" sz="1200">
              <a:solidFill>
                <a:srgbClr val="3F3F3F"/>
              </a:solidFill>
            </a:endParaRPr>
          </a:p>
        </p:txBody>
      </p:sp>
      <p:sp>
        <p:nvSpPr>
          <p:cNvPr id="72708" name="AutoShape 2" descr="http://www.methodsandtools.com/archive/scrum1.gif">
            <a:extLst>
              <a:ext uri="{FF2B5EF4-FFF2-40B4-BE49-F238E27FC236}">
                <a16:creationId xmlns:a16="http://schemas.microsoft.com/office/drawing/2014/main" id="{75CE18A6-374D-D640-8FDF-5B0309245A6A}"/>
              </a:ext>
            </a:extLst>
          </p:cNvPr>
          <p:cNvSpPr>
            <a:spLocks noChangeAspect="1" noChangeArrowheads="1"/>
          </p:cNvSpPr>
          <p:nvPr/>
        </p:nvSpPr>
        <p:spPr bwMode="auto">
          <a:xfrm>
            <a:off x="-61913" y="-136525"/>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2709" name="AutoShape 4" descr="http://www.methodsandtools.com/archive/scrum1.gif">
            <a:extLst>
              <a:ext uri="{FF2B5EF4-FFF2-40B4-BE49-F238E27FC236}">
                <a16:creationId xmlns:a16="http://schemas.microsoft.com/office/drawing/2014/main" id="{DD222AA7-6678-F04D-923E-FEF6F5A37412}"/>
              </a:ext>
            </a:extLst>
          </p:cNvPr>
          <p:cNvSpPr>
            <a:spLocks noChangeAspect="1" noChangeArrowheads="1"/>
          </p:cNvSpPr>
          <p:nvPr/>
        </p:nvSpPr>
        <p:spPr bwMode="auto">
          <a:xfrm>
            <a:off x="-61913" y="-136525"/>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72710" name="Picture 5">
            <a:extLst>
              <a:ext uri="{FF2B5EF4-FFF2-40B4-BE49-F238E27FC236}">
                <a16:creationId xmlns:a16="http://schemas.microsoft.com/office/drawing/2014/main" id="{EF6AE351-4F9E-9649-9AC4-B096794E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412875"/>
            <a:ext cx="518477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FB561E48-451A-DF4E-8C07-18E30A0211BC}"/>
              </a:ext>
            </a:extLst>
          </p:cNvPr>
          <p:cNvSpPr/>
          <p:nvPr/>
        </p:nvSpPr>
        <p:spPr>
          <a:xfrm>
            <a:off x="250825" y="4818063"/>
            <a:ext cx="8893175" cy="1790700"/>
          </a:xfrm>
          <a:prstGeom prst="rect">
            <a:avLst/>
          </a:prstGeom>
        </p:spPr>
        <p:txBody>
          <a:bodyPr lIns="91429" tIns="45715" rIns="91429" bIns="45715">
            <a:spAutoFit/>
          </a:bodyPr>
          <a:lstStyle/>
          <a:p>
            <a:pPr>
              <a:defRPr/>
            </a:pPr>
            <a:r>
              <a:rPr lang="en-US" b="1" dirty="0">
                <a:solidFill>
                  <a:srgbClr val="C00000"/>
                </a:solidFill>
                <a:latin typeface="Arial" charset="0"/>
                <a:cs typeface="Arial" charset="0"/>
              </a:rPr>
              <a:t>Time-Boxed </a:t>
            </a:r>
            <a:r>
              <a:rPr lang="en-US" b="1" dirty="0" err="1">
                <a:solidFill>
                  <a:srgbClr val="C00000"/>
                </a:solidFill>
                <a:latin typeface="Arial" charset="0"/>
                <a:cs typeface="Arial" charset="0"/>
              </a:rPr>
              <a:t>vs</a:t>
            </a:r>
            <a:r>
              <a:rPr lang="en-US" b="1" dirty="0">
                <a:solidFill>
                  <a:srgbClr val="C00000"/>
                </a:solidFill>
                <a:latin typeface="Arial" charset="0"/>
                <a:cs typeface="Arial" charset="0"/>
              </a:rPr>
              <a:t> Activity-Based Planning</a:t>
            </a:r>
          </a:p>
          <a:p>
            <a:pPr marL="457147" lvl="1" indent="0">
              <a:buFont typeface="Arial" pitchFamily="34" charset="0"/>
              <a:buChar char="•"/>
              <a:defRPr/>
            </a:pPr>
            <a:r>
              <a:rPr lang="en-US" b="1" dirty="0">
                <a:solidFill>
                  <a:srgbClr val="C00000"/>
                </a:solidFill>
                <a:latin typeface="Arial" charset="0"/>
                <a:cs typeface="Arial" charset="0"/>
              </a:rPr>
              <a:t> </a:t>
            </a:r>
            <a:r>
              <a:rPr lang="en-US" b="1" dirty="0">
                <a:solidFill>
                  <a:srgbClr val="0070C0"/>
                </a:solidFill>
                <a:latin typeface="Arial" charset="0"/>
                <a:cs typeface="Arial" charset="0"/>
              </a:rPr>
              <a:t>TB: </a:t>
            </a:r>
            <a:r>
              <a:rPr lang="en-US" sz="1400" dirty="0">
                <a:solidFill>
                  <a:srgbClr val="0070C0"/>
                </a:solidFill>
                <a:latin typeface="Arial" charset="0"/>
                <a:cs typeface="Arial" charset="0"/>
              </a:rPr>
              <a:t>The project is decomposed into fixed-length time boxes, within which development activities are performed</a:t>
            </a:r>
          </a:p>
          <a:p>
            <a:pPr marL="457147" lvl="1" indent="0">
              <a:buFont typeface="Arial" pitchFamily="34" charset="0"/>
              <a:buChar char="•"/>
              <a:defRPr/>
            </a:pPr>
            <a:r>
              <a:rPr lang="en-US" sz="1400" b="1" dirty="0">
                <a:solidFill>
                  <a:schemeClr val="accent4">
                    <a:lumMod val="50000"/>
                  </a:schemeClr>
                </a:solidFill>
                <a:latin typeface="Arial" charset="0"/>
                <a:cs typeface="Arial" charset="0"/>
              </a:rPr>
              <a:t>  AB: </a:t>
            </a:r>
            <a:r>
              <a:rPr lang="en-US" sz="1400" dirty="0">
                <a:solidFill>
                  <a:schemeClr val="accent4">
                    <a:lumMod val="50000"/>
                  </a:schemeClr>
                </a:solidFill>
                <a:latin typeface="Arial" charset="0"/>
                <a:cs typeface="Arial" charset="0"/>
              </a:rPr>
              <a:t>The project is decomposed into a set of activities which their completion represent a Milestones of the project</a:t>
            </a:r>
          </a:p>
          <a:p>
            <a:pPr marL="457147" lvl="1" indent="0">
              <a:lnSpc>
                <a:spcPct val="90000"/>
              </a:lnSpc>
              <a:buFont typeface="Arial" pitchFamily="34" charset="0"/>
              <a:buChar char="•"/>
              <a:defRPr/>
            </a:pPr>
            <a:r>
              <a:rPr lang="en-US" dirty="0">
                <a:latin typeface="Arial" charset="0"/>
                <a:cs typeface="Arial" charset="0"/>
              </a:rPr>
              <a:t> Scrum realized </a:t>
            </a:r>
            <a:r>
              <a:rPr lang="en-US" b="1" dirty="0">
                <a:latin typeface="Arial" charset="0"/>
                <a:cs typeface="Arial" charset="0"/>
              </a:rPr>
              <a:t>time-boxed</a:t>
            </a:r>
            <a:r>
              <a:rPr lang="en-US" dirty="0">
                <a:latin typeface="Arial" charset="0"/>
                <a:cs typeface="Arial" charset="0"/>
              </a:rPr>
              <a:t> development through </a:t>
            </a:r>
            <a:r>
              <a:rPr lang="en-US" b="1" dirty="0">
                <a:solidFill>
                  <a:srgbClr val="C00000"/>
                </a:solidFill>
                <a:latin typeface="Arial" charset="0"/>
                <a:cs typeface="Arial" charset="0"/>
              </a:rPr>
              <a:t>Sprints</a:t>
            </a:r>
            <a:r>
              <a:rPr lang="en-US" dirty="0">
                <a:latin typeface="Arial" charset="0"/>
                <a:cs typeface="Arial" charset="0"/>
              </a:rPr>
              <a:t>, which are 2-4 weeks</a:t>
            </a:r>
          </a:p>
          <a:p>
            <a:pPr marL="457147" lvl="1" indent="0">
              <a:lnSpc>
                <a:spcPct val="90000"/>
              </a:lnSpc>
              <a:defRPr/>
            </a:pPr>
            <a:endParaRPr lang="en-US"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DB7F-7795-B44C-92D3-1ADC9E719787}"/>
              </a:ext>
            </a:extLst>
          </p:cNvPr>
          <p:cNvSpPr>
            <a:spLocks noGrp="1"/>
          </p:cNvSpPr>
          <p:nvPr>
            <p:ph type="title"/>
          </p:nvPr>
        </p:nvSpPr>
        <p:spPr/>
        <p:txBody>
          <a:bodyPr/>
          <a:lstStyle/>
          <a:p>
            <a:pPr>
              <a:defRPr/>
            </a:pPr>
            <a:r>
              <a:rPr lang="en-US" dirty="0"/>
              <a:t>Scrum Process</a:t>
            </a:r>
          </a:p>
        </p:txBody>
      </p:sp>
      <p:sp>
        <p:nvSpPr>
          <p:cNvPr id="40962" name="Slide Number Placeholder 3">
            <a:extLst>
              <a:ext uri="{FF2B5EF4-FFF2-40B4-BE49-F238E27FC236}">
                <a16:creationId xmlns:a16="http://schemas.microsoft.com/office/drawing/2014/main" id="{28ED1D3F-2CC8-A94B-A1D1-046C48EF1F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7AA91F9-934A-3B46-8135-F8101134575F}" type="slidenum">
              <a:rPr lang="en-US" altLang="en-US">
                <a:solidFill>
                  <a:srgbClr val="3F3F3F"/>
                </a:solidFill>
              </a:rPr>
              <a:pPr/>
              <a:t>27</a:t>
            </a:fld>
            <a:endParaRPr lang="en-US" altLang="en-US">
              <a:solidFill>
                <a:srgbClr val="3F3F3F"/>
              </a:solidFill>
            </a:endParaRPr>
          </a:p>
        </p:txBody>
      </p:sp>
      <p:sp>
        <p:nvSpPr>
          <p:cNvPr id="40963" name="AutoShape 2" descr="http://www.methodsandtools.com/archive/scrum1.gif">
            <a:extLst>
              <a:ext uri="{FF2B5EF4-FFF2-40B4-BE49-F238E27FC236}">
                <a16:creationId xmlns:a16="http://schemas.microsoft.com/office/drawing/2014/main" id="{4A8B27C4-7E79-A046-BA4F-AAF490BDBBBE}"/>
              </a:ext>
            </a:extLst>
          </p:cNvPr>
          <p:cNvSpPr>
            <a:spLocks noChangeAspect="1" noChangeArrowheads="1"/>
          </p:cNvSpPr>
          <p:nvPr/>
        </p:nvSpPr>
        <p:spPr bwMode="auto">
          <a:xfrm>
            <a:off x="-61913" y="-136525"/>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40964" name="AutoShape 4" descr="http://www.methodsandtools.com/archive/scrum1.gif">
            <a:extLst>
              <a:ext uri="{FF2B5EF4-FFF2-40B4-BE49-F238E27FC236}">
                <a16:creationId xmlns:a16="http://schemas.microsoft.com/office/drawing/2014/main" id="{5E348D42-7B1F-A24C-9C2D-E55A951F5AC4}"/>
              </a:ext>
            </a:extLst>
          </p:cNvPr>
          <p:cNvSpPr>
            <a:spLocks noChangeAspect="1" noChangeArrowheads="1"/>
          </p:cNvSpPr>
          <p:nvPr/>
        </p:nvSpPr>
        <p:spPr bwMode="auto">
          <a:xfrm>
            <a:off x="-61913" y="-136525"/>
            <a:ext cx="30480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40965" name="Picture 5">
            <a:extLst>
              <a:ext uri="{FF2B5EF4-FFF2-40B4-BE49-F238E27FC236}">
                <a16:creationId xmlns:a16="http://schemas.microsoft.com/office/drawing/2014/main" id="{8A05FF18-9EE1-234A-BF57-CD73F130D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412875"/>
            <a:ext cx="518477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4EB1E0B-007A-5A42-ADBE-D03381292DDB}"/>
              </a:ext>
            </a:extLst>
          </p:cNvPr>
          <p:cNvSpPr/>
          <p:nvPr/>
        </p:nvSpPr>
        <p:spPr>
          <a:xfrm>
            <a:off x="250825" y="4818063"/>
            <a:ext cx="8893175" cy="1790700"/>
          </a:xfrm>
          <a:prstGeom prst="rect">
            <a:avLst/>
          </a:prstGeom>
        </p:spPr>
        <p:txBody>
          <a:bodyPr lIns="91429" tIns="45715" rIns="91429" bIns="45715">
            <a:spAutoFit/>
          </a:bodyPr>
          <a:lstStyle/>
          <a:p>
            <a:pPr>
              <a:defRPr/>
            </a:pPr>
            <a:r>
              <a:rPr lang="en-US" b="1" dirty="0">
                <a:solidFill>
                  <a:srgbClr val="C00000"/>
                </a:solidFill>
                <a:latin typeface="Arial" charset="0"/>
                <a:cs typeface="Arial" charset="0"/>
              </a:rPr>
              <a:t>Time-Boxed </a:t>
            </a:r>
            <a:r>
              <a:rPr lang="en-US" b="1" dirty="0" err="1">
                <a:solidFill>
                  <a:srgbClr val="C00000"/>
                </a:solidFill>
                <a:latin typeface="Arial" charset="0"/>
                <a:cs typeface="Arial" charset="0"/>
              </a:rPr>
              <a:t>vs</a:t>
            </a:r>
            <a:r>
              <a:rPr lang="en-US" b="1" dirty="0">
                <a:solidFill>
                  <a:srgbClr val="C00000"/>
                </a:solidFill>
                <a:latin typeface="Arial" charset="0"/>
                <a:cs typeface="Arial" charset="0"/>
              </a:rPr>
              <a:t> Activity-Based Planning</a:t>
            </a:r>
          </a:p>
          <a:p>
            <a:pPr marL="457147" lvl="1" indent="0">
              <a:buFont typeface="Arial" pitchFamily="34" charset="0"/>
              <a:buChar char="•"/>
              <a:defRPr/>
            </a:pPr>
            <a:r>
              <a:rPr lang="en-US" b="1" dirty="0">
                <a:solidFill>
                  <a:srgbClr val="C00000"/>
                </a:solidFill>
                <a:latin typeface="Arial" charset="0"/>
                <a:cs typeface="Arial" charset="0"/>
              </a:rPr>
              <a:t> </a:t>
            </a:r>
            <a:r>
              <a:rPr lang="en-US" b="1" dirty="0">
                <a:solidFill>
                  <a:srgbClr val="0070C0"/>
                </a:solidFill>
                <a:latin typeface="Arial" charset="0"/>
                <a:cs typeface="Arial" charset="0"/>
              </a:rPr>
              <a:t>TB: </a:t>
            </a:r>
            <a:r>
              <a:rPr lang="en-US" sz="1400" dirty="0">
                <a:solidFill>
                  <a:srgbClr val="0070C0"/>
                </a:solidFill>
                <a:latin typeface="Arial" charset="0"/>
                <a:cs typeface="Arial" charset="0"/>
              </a:rPr>
              <a:t>The project is decomposed into fixed-length time boxes, within which development activities are performed</a:t>
            </a:r>
          </a:p>
          <a:p>
            <a:pPr marL="457147" lvl="1" indent="0">
              <a:buFont typeface="Arial" pitchFamily="34" charset="0"/>
              <a:buChar char="•"/>
              <a:defRPr/>
            </a:pPr>
            <a:r>
              <a:rPr lang="en-US" sz="1400" b="1" dirty="0">
                <a:solidFill>
                  <a:schemeClr val="accent4">
                    <a:lumMod val="50000"/>
                  </a:schemeClr>
                </a:solidFill>
                <a:latin typeface="Arial" charset="0"/>
                <a:cs typeface="Arial" charset="0"/>
              </a:rPr>
              <a:t>  AB: </a:t>
            </a:r>
            <a:r>
              <a:rPr lang="en-US" sz="1400" dirty="0">
                <a:solidFill>
                  <a:schemeClr val="accent4">
                    <a:lumMod val="50000"/>
                  </a:schemeClr>
                </a:solidFill>
                <a:latin typeface="Arial" charset="0"/>
                <a:cs typeface="Arial" charset="0"/>
              </a:rPr>
              <a:t>The project is decomposed into a set of activities which their completion represent a Milestones of the project</a:t>
            </a:r>
          </a:p>
          <a:p>
            <a:pPr marL="457147" lvl="1" indent="0">
              <a:lnSpc>
                <a:spcPct val="90000"/>
              </a:lnSpc>
              <a:buFont typeface="Arial" pitchFamily="34" charset="0"/>
              <a:buChar char="•"/>
              <a:defRPr/>
            </a:pPr>
            <a:r>
              <a:rPr lang="en-US" dirty="0">
                <a:latin typeface="Arial" charset="0"/>
                <a:cs typeface="Arial" charset="0"/>
              </a:rPr>
              <a:t> Scrum realized </a:t>
            </a:r>
            <a:r>
              <a:rPr lang="en-US" b="1" dirty="0">
                <a:latin typeface="Arial" charset="0"/>
                <a:cs typeface="Arial" charset="0"/>
              </a:rPr>
              <a:t>time-boxed</a:t>
            </a:r>
            <a:r>
              <a:rPr lang="en-US" dirty="0">
                <a:latin typeface="Arial" charset="0"/>
                <a:cs typeface="Arial" charset="0"/>
              </a:rPr>
              <a:t> development through </a:t>
            </a:r>
            <a:r>
              <a:rPr lang="en-US" b="1" dirty="0">
                <a:solidFill>
                  <a:srgbClr val="C00000"/>
                </a:solidFill>
                <a:latin typeface="Arial" charset="0"/>
                <a:cs typeface="Arial" charset="0"/>
              </a:rPr>
              <a:t>Sprints</a:t>
            </a:r>
            <a:r>
              <a:rPr lang="en-US" dirty="0">
                <a:latin typeface="Arial" charset="0"/>
                <a:cs typeface="Arial" charset="0"/>
              </a:rPr>
              <a:t>, which are 2-4 weeks</a:t>
            </a:r>
          </a:p>
          <a:p>
            <a:pPr marL="457147" lvl="1" indent="0">
              <a:lnSpc>
                <a:spcPct val="90000"/>
              </a:lnSpc>
              <a:defRPr/>
            </a:pPr>
            <a:endParaRPr lang="en-US" dirty="0">
              <a:latin typeface="Arial" charset="0"/>
              <a:cs typeface="Arial" charset="0"/>
            </a:endParaRPr>
          </a:p>
        </p:txBody>
      </p:sp>
      <p:pic>
        <p:nvPicPr>
          <p:cNvPr id="9" name="Picture 5" descr="5.7 Activity-bar-chart.eps                                     000FF90EMacintosh HD                   B8AA5F2E:">
            <a:extLst>
              <a:ext uri="{FF2B5EF4-FFF2-40B4-BE49-F238E27FC236}">
                <a16:creationId xmlns:a16="http://schemas.microsoft.com/office/drawing/2014/main" id="{D55E0CBF-9378-9E47-9B20-B86A6F46D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00213"/>
            <a:ext cx="5967413"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979C-FA01-D644-8988-D274FADB2D08}"/>
              </a:ext>
            </a:extLst>
          </p:cNvPr>
          <p:cNvSpPr>
            <a:spLocks noGrp="1"/>
          </p:cNvSpPr>
          <p:nvPr>
            <p:ph type="title"/>
          </p:nvPr>
        </p:nvSpPr>
        <p:spPr/>
        <p:txBody>
          <a:bodyPr/>
          <a:lstStyle/>
          <a:p>
            <a:pPr>
              <a:defRPr/>
            </a:pPr>
            <a:r>
              <a:rPr lang="en-US" dirty="0"/>
              <a:t>Scrum Practices</a:t>
            </a:r>
          </a:p>
        </p:txBody>
      </p:sp>
      <p:sp>
        <p:nvSpPr>
          <p:cNvPr id="3" name="Content Placeholder 2">
            <a:extLst>
              <a:ext uri="{FF2B5EF4-FFF2-40B4-BE49-F238E27FC236}">
                <a16:creationId xmlns:a16="http://schemas.microsoft.com/office/drawing/2014/main" id="{816C2BEB-021D-E444-8F8C-0A205EE316F4}"/>
              </a:ext>
            </a:extLst>
          </p:cNvPr>
          <p:cNvSpPr>
            <a:spLocks noGrp="1"/>
          </p:cNvSpPr>
          <p:nvPr>
            <p:ph idx="1"/>
          </p:nvPr>
        </p:nvSpPr>
        <p:spPr/>
        <p:txBody>
          <a:bodyPr>
            <a:normAutofit fontScale="62500" lnSpcReduction="20000"/>
          </a:bodyPr>
          <a:lstStyle/>
          <a:p>
            <a:pPr marL="438049" indent="-319014">
              <a:buFont typeface="Wingdings 2" pitchFamily="18" charset="2"/>
              <a:buChar char=""/>
              <a:defRPr/>
            </a:pPr>
            <a:r>
              <a:rPr lang="en-US" b="1" dirty="0">
                <a:solidFill>
                  <a:srgbClr val="0070C0"/>
                </a:solidFill>
              </a:rPr>
              <a:t>The Sprint Planning Meeting</a:t>
            </a:r>
          </a:p>
          <a:p>
            <a:pPr marL="971385" lvl="1" indent="-514291">
              <a:defRPr/>
            </a:pPr>
            <a:r>
              <a:rPr lang="en-US" dirty="0"/>
              <a:t>Is attended by the Product Owner, Scrum Master, the entire Scrum Team, also any interested and appropriate management or customer representatives</a:t>
            </a:r>
          </a:p>
          <a:p>
            <a:pPr marL="971385" lvl="1" indent="-514291">
              <a:defRPr/>
            </a:pPr>
            <a:endParaRPr lang="en-US" dirty="0"/>
          </a:p>
          <a:p>
            <a:pPr marL="1236436" lvl="2" indent="-514291">
              <a:buFont typeface="+mj-lt"/>
              <a:buAutoNum type="arabicPeriod"/>
              <a:defRPr/>
            </a:pPr>
            <a:r>
              <a:rPr lang="en-US" dirty="0"/>
              <a:t>Product Owner describes highest priority features to the Team</a:t>
            </a:r>
          </a:p>
          <a:p>
            <a:pPr marL="1425246" lvl="4" indent="-182521">
              <a:buFont typeface="Wingdings 3" pitchFamily="18" charset="2"/>
              <a:buChar char=""/>
              <a:defRPr/>
            </a:pPr>
            <a:r>
              <a:rPr dirty="0"/>
              <a:t>The Product Owner selects the ideal backlog for the coming Sprint and communicates its meaning and importance to the team.</a:t>
            </a:r>
          </a:p>
          <a:p>
            <a:pPr marL="1425246" lvl="4" indent="-182521">
              <a:buFont typeface="Wingdings 3" pitchFamily="18" charset="2"/>
              <a:buChar char=""/>
              <a:defRPr/>
            </a:pPr>
            <a:r>
              <a:rPr dirty="0"/>
              <a:t>Team asks questions for clarification of PB items</a:t>
            </a:r>
          </a:p>
          <a:p>
            <a:pPr marL="1236436" lvl="2" indent="-514291">
              <a:buFont typeface="+mj-lt"/>
              <a:buAutoNum type="arabicPeriod"/>
              <a:defRPr/>
            </a:pPr>
            <a:endParaRPr lang="en-US" dirty="0"/>
          </a:p>
          <a:p>
            <a:pPr marL="1223733" lvl="2" indent="-457147">
              <a:buFont typeface="+mj-lt"/>
              <a:buAutoNum type="arabicPeriod"/>
              <a:defRPr/>
            </a:pPr>
            <a:r>
              <a:rPr lang="en-US" dirty="0"/>
              <a:t>Collectively, the </a:t>
            </a:r>
            <a:r>
              <a:rPr lang="en-US" dirty="0">
                <a:hlinkClick r:id="rId2"/>
              </a:rPr>
              <a:t>Scrum team</a:t>
            </a:r>
            <a:r>
              <a:rPr lang="en-US" dirty="0"/>
              <a:t> and the </a:t>
            </a:r>
            <a:r>
              <a:rPr lang="en-US" dirty="0">
                <a:hlinkClick r:id="rId3"/>
              </a:rPr>
              <a:t>product owner</a:t>
            </a:r>
            <a:r>
              <a:rPr lang="en-US" dirty="0"/>
              <a:t> define a </a:t>
            </a:r>
            <a:r>
              <a:rPr lang="en-US" b="1" dirty="0"/>
              <a:t>sprint goal </a:t>
            </a:r>
          </a:p>
          <a:p>
            <a:pPr marL="1653846" lvl="4" indent="-457147">
              <a:buFont typeface="Wingdings 3" pitchFamily="18" charset="2"/>
              <a:buChar char=""/>
              <a:defRPr/>
            </a:pPr>
            <a:r>
              <a:rPr dirty="0"/>
              <a:t>A short description of what the sprint will attempt to achieve. </a:t>
            </a:r>
          </a:p>
          <a:p>
            <a:pPr marL="1653846" lvl="4" indent="-457147">
              <a:buFont typeface="Wingdings 3" pitchFamily="18" charset="2"/>
              <a:buChar char=""/>
              <a:defRPr/>
            </a:pPr>
            <a:r>
              <a:rPr dirty="0"/>
              <a:t>The success of the sprint will later be assessed during </a:t>
            </a:r>
            <a:r>
              <a:rPr dirty="0" err="1"/>
              <a:t>the</a:t>
            </a:r>
            <a:r>
              <a:rPr dirty="0" err="1">
                <a:hlinkClick r:id="rId4"/>
              </a:rPr>
              <a:t>Sprint</a:t>
            </a:r>
            <a:r>
              <a:rPr dirty="0">
                <a:hlinkClick r:id="rId4"/>
              </a:rPr>
              <a:t> Review Meeting</a:t>
            </a:r>
            <a:r>
              <a:rPr dirty="0"/>
              <a:t> against the sprint goal, rather than against each specific item selected from the </a:t>
            </a:r>
            <a:r>
              <a:rPr dirty="0">
                <a:hlinkClick r:id="rId5"/>
              </a:rPr>
              <a:t>product backlog</a:t>
            </a:r>
            <a:r>
              <a:rPr dirty="0"/>
              <a:t>.</a:t>
            </a:r>
          </a:p>
          <a:p>
            <a:pPr marL="1236436" lvl="2" indent="-514291">
              <a:buFont typeface="+mj-lt"/>
              <a:buAutoNum type="arabicPeriod"/>
              <a:defRPr/>
            </a:pPr>
            <a:endParaRPr lang="en-US" dirty="0"/>
          </a:p>
          <a:p>
            <a:pPr marL="1236436" lvl="2" indent="-514291">
              <a:buFont typeface="+mj-lt"/>
              <a:buAutoNum type="arabicPeriod"/>
              <a:defRPr/>
            </a:pPr>
            <a:r>
              <a:rPr lang="en-US" dirty="0"/>
              <a:t>Team decides  (separately) what the can commit to delivering in the Sprint</a:t>
            </a:r>
          </a:p>
          <a:p>
            <a:pPr marL="1425246" lvl="4" indent="-182521">
              <a:buFont typeface="Wingdings 3" pitchFamily="18" charset="2"/>
              <a:buChar char=""/>
              <a:defRPr/>
            </a:pPr>
            <a:r>
              <a:rPr dirty="0"/>
              <a:t>The Team decides how much it can commit to delivering in the coming Sprint.</a:t>
            </a:r>
          </a:p>
          <a:p>
            <a:pPr marL="1425246" lvl="4" indent="-182521">
              <a:buFont typeface="Wingdings 3" pitchFamily="18" charset="2"/>
              <a:buChar char=""/>
              <a:defRPr/>
            </a:pPr>
            <a:r>
              <a:rPr dirty="0"/>
              <a:t>The Product Owner answers questions but does not direct the team’s choices. </a:t>
            </a:r>
          </a:p>
          <a:p>
            <a:pPr marL="1425246" lvl="4" indent="-182521">
              <a:buFont typeface="Wingdings 3" pitchFamily="18" charset="2"/>
              <a:buChar char=""/>
              <a:defRPr/>
            </a:pPr>
            <a:r>
              <a:rPr dirty="0"/>
              <a:t>The outcome is the Sprint Backlog</a:t>
            </a:r>
          </a:p>
          <a:p>
            <a:pPr marL="730081" lvl="1" indent="-272988">
              <a:defRPr/>
            </a:pPr>
            <a:endParaRPr lang="en-US" dirty="0"/>
          </a:p>
          <a:p>
            <a:pPr marL="730081" lvl="1" indent="-272988">
              <a:defRPr/>
            </a:pPr>
            <a:endParaRPr lang="en-US" dirty="0"/>
          </a:p>
          <a:p>
            <a:pPr marL="730081" lvl="1" indent="-272988">
              <a:defRPr/>
            </a:pPr>
            <a:endParaRPr lang="en-US" dirty="0"/>
          </a:p>
          <a:p>
            <a:pPr marL="730081" lvl="1" indent="-272988">
              <a:defRPr/>
            </a:pPr>
            <a:endParaRPr lang="en-US" dirty="0"/>
          </a:p>
          <a:p>
            <a:pPr marL="438049" indent="-319014">
              <a:buFont typeface="Wingdings 2" pitchFamily="18" charset="2"/>
              <a:buChar char=""/>
              <a:defRPr/>
            </a:pPr>
            <a:endParaRPr lang="en-US" dirty="0"/>
          </a:p>
        </p:txBody>
      </p:sp>
      <p:sp>
        <p:nvSpPr>
          <p:cNvPr id="43011" name="Slide Number Placeholder 3">
            <a:extLst>
              <a:ext uri="{FF2B5EF4-FFF2-40B4-BE49-F238E27FC236}">
                <a16:creationId xmlns:a16="http://schemas.microsoft.com/office/drawing/2014/main" id="{D2FE6DF1-E916-0240-960C-8D17960307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09B04B-F484-3C46-9D10-71928866E457}" type="slidenum">
              <a:rPr lang="en-US" altLang="en-US">
                <a:solidFill>
                  <a:srgbClr val="3F3F3F"/>
                </a:solidFill>
              </a:rPr>
              <a:pPr/>
              <a:t>28</a:t>
            </a:fld>
            <a:endParaRPr lang="en-US" altLang="en-US">
              <a:solidFill>
                <a:srgbClr val="3F3F3F"/>
              </a:solidFill>
            </a:endParaRPr>
          </a:p>
        </p:txBody>
      </p:sp>
      <p:pic>
        <p:nvPicPr>
          <p:cNvPr id="5" name="Picture 5">
            <a:extLst>
              <a:ext uri="{FF2B5EF4-FFF2-40B4-BE49-F238E27FC236}">
                <a16:creationId xmlns:a16="http://schemas.microsoft.com/office/drawing/2014/main" id="{7CA0D73C-4C8A-1A41-B851-7A45F137C7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6253" y="6416"/>
            <a:ext cx="2847747" cy="19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7547-9EE3-124B-A00C-93003B7EF55A}"/>
              </a:ext>
            </a:extLst>
          </p:cNvPr>
          <p:cNvSpPr>
            <a:spLocks noGrp="1"/>
          </p:cNvSpPr>
          <p:nvPr>
            <p:ph type="title"/>
          </p:nvPr>
        </p:nvSpPr>
        <p:spPr/>
        <p:txBody>
          <a:bodyPr/>
          <a:lstStyle/>
          <a:p>
            <a:pPr>
              <a:defRPr/>
            </a:pPr>
            <a:r>
              <a:rPr lang="en-US" dirty="0"/>
              <a:t>Scrum Practices</a:t>
            </a:r>
          </a:p>
        </p:txBody>
      </p:sp>
      <p:sp>
        <p:nvSpPr>
          <p:cNvPr id="3" name="Content Placeholder 2">
            <a:extLst>
              <a:ext uri="{FF2B5EF4-FFF2-40B4-BE49-F238E27FC236}">
                <a16:creationId xmlns:a16="http://schemas.microsoft.com/office/drawing/2014/main" id="{4399A2F9-9183-E645-B0F5-9EBAA91C6822}"/>
              </a:ext>
            </a:extLst>
          </p:cNvPr>
          <p:cNvSpPr>
            <a:spLocks noGrp="1"/>
          </p:cNvSpPr>
          <p:nvPr>
            <p:ph idx="1"/>
          </p:nvPr>
        </p:nvSpPr>
        <p:spPr>
          <a:xfrm>
            <a:off x="457200" y="1774825"/>
            <a:ext cx="8229600" cy="5083175"/>
          </a:xfrm>
        </p:spPr>
        <p:txBody>
          <a:bodyPr>
            <a:normAutofit fontScale="62500" lnSpcReduction="20000"/>
          </a:bodyPr>
          <a:lstStyle/>
          <a:p>
            <a:pPr marL="438049" indent="-319014">
              <a:buFont typeface="Wingdings 2" pitchFamily="18" charset="2"/>
              <a:buChar char=""/>
              <a:defRPr/>
            </a:pPr>
            <a:r>
              <a:rPr lang="en-US" b="1" dirty="0">
                <a:solidFill>
                  <a:srgbClr val="7030A0"/>
                </a:solidFill>
              </a:rPr>
              <a:t>The Sprint Review Meeting</a:t>
            </a:r>
          </a:p>
          <a:p>
            <a:pPr marL="730081" lvl="1" indent="-272988">
              <a:defRPr/>
            </a:pPr>
            <a:r>
              <a:rPr lang="en-US" dirty="0"/>
              <a:t>At the end of each sprint a sprint review meeting is held. (2 hours)</a:t>
            </a:r>
          </a:p>
          <a:p>
            <a:pPr marL="730081" lvl="1" indent="-272988">
              <a:defRPr/>
            </a:pPr>
            <a:r>
              <a:rPr lang="en-US" dirty="0"/>
              <a:t>Team demonstrates product increment to product owner: A demo of the new features</a:t>
            </a:r>
          </a:p>
          <a:p>
            <a:pPr marL="730081" lvl="1" indent="-272988">
              <a:defRPr/>
            </a:pPr>
            <a:r>
              <a:rPr lang="en-US" dirty="0"/>
              <a:t>Informality is encouraged. PowerPoint is discouraged. </a:t>
            </a:r>
          </a:p>
          <a:p>
            <a:pPr marL="730081" lvl="1" indent="-272988">
              <a:defRPr/>
            </a:pPr>
            <a:r>
              <a:rPr lang="en-US" dirty="0"/>
              <a:t>A sprint review meeting </a:t>
            </a:r>
            <a:r>
              <a:rPr lang="en-US" b="1" dirty="0"/>
              <a:t>should not become a distraction or significant detour for the team</a:t>
            </a:r>
            <a:r>
              <a:rPr lang="en-US" dirty="0"/>
              <a:t>; rather, it should be a natural result of the sprint.</a:t>
            </a:r>
          </a:p>
          <a:p>
            <a:pPr marL="730081" lvl="1" indent="-272988">
              <a:defRPr/>
            </a:pPr>
            <a:r>
              <a:rPr lang="en-US" dirty="0"/>
              <a:t>During the sprint review the project is assessed against the sprint goal determined during the </a:t>
            </a:r>
            <a:r>
              <a:rPr lang="en-US" dirty="0">
                <a:hlinkClick r:id="rId2"/>
              </a:rPr>
              <a:t>Sprint planning meeting</a:t>
            </a:r>
            <a:r>
              <a:rPr lang="en-US" dirty="0"/>
              <a:t>. </a:t>
            </a:r>
          </a:p>
          <a:p>
            <a:pPr marL="995133" lvl="2" indent="-228548">
              <a:buFont typeface="Arial" charset="0"/>
              <a:buChar char="▪"/>
              <a:defRPr/>
            </a:pPr>
            <a:r>
              <a:rPr lang="en-US" dirty="0"/>
              <a:t>Ideally the team has completed each product backlog item brought into the sprint, </a:t>
            </a:r>
          </a:p>
          <a:p>
            <a:pPr marL="995133" lvl="2" indent="-228548">
              <a:buFont typeface="Arial" charset="0"/>
              <a:buChar char="▪"/>
              <a:defRPr/>
            </a:pPr>
            <a:r>
              <a:rPr lang="en-US" dirty="0"/>
              <a:t>But it is more important that they achieve the overall goal of the sprint.</a:t>
            </a:r>
          </a:p>
          <a:p>
            <a:pPr marL="438049" indent="-319014">
              <a:buFont typeface="Wingdings 2" pitchFamily="18" charset="2"/>
              <a:buChar char=""/>
              <a:defRPr/>
            </a:pPr>
            <a:endParaRPr lang="en-US" dirty="0">
              <a:solidFill>
                <a:srgbClr val="FF0000"/>
              </a:solidFill>
            </a:endParaRPr>
          </a:p>
          <a:p>
            <a:pPr marL="438049" indent="-319014">
              <a:buFont typeface="Wingdings 2" pitchFamily="18" charset="2"/>
              <a:buChar char=""/>
              <a:defRPr/>
            </a:pPr>
            <a:endParaRPr lang="en-US" dirty="0">
              <a:solidFill>
                <a:srgbClr val="FF0000"/>
              </a:solidFill>
            </a:endParaRPr>
          </a:p>
          <a:p>
            <a:pPr marL="438049" indent="-319014">
              <a:buFont typeface="Wingdings 2" pitchFamily="18" charset="2"/>
              <a:buChar char=""/>
              <a:defRPr/>
            </a:pPr>
            <a:endParaRPr lang="en-US" dirty="0">
              <a:solidFill>
                <a:srgbClr val="FF0000"/>
              </a:solidFill>
            </a:endParaRPr>
          </a:p>
          <a:p>
            <a:pPr marL="438049" indent="-319014">
              <a:buFont typeface="Wingdings 2" pitchFamily="18" charset="2"/>
              <a:buChar char=""/>
              <a:defRPr/>
            </a:pPr>
            <a:r>
              <a:rPr lang="en-US" b="1" dirty="0">
                <a:solidFill>
                  <a:srgbClr val="FF0000"/>
                </a:solidFill>
              </a:rPr>
              <a:t>The Sprint Retrospective</a:t>
            </a:r>
          </a:p>
          <a:p>
            <a:pPr marL="730081" lvl="1" indent="-272988">
              <a:defRPr/>
            </a:pPr>
            <a:r>
              <a:rPr lang="en-US" dirty="0"/>
              <a:t>Time boxed to three hours, at the end of each Sprint</a:t>
            </a:r>
          </a:p>
          <a:p>
            <a:pPr marL="730081" lvl="1" indent="-272988">
              <a:defRPr/>
            </a:pPr>
            <a:r>
              <a:rPr lang="en-US" dirty="0"/>
              <a:t>Team, Scrum Master, and (optionally) Product Owner review the last Sprint</a:t>
            </a:r>
          </a:p>
          <a:p>
            <a:pPr marL="995133" lvl="2" indent="-228548">
              <a:buFont typeface="Arial" charset="0"/>
              <a:buChar char="▪"/>
              <a:defRPr/>
            </a:pPr>
            <a:r>
              <a:rPr lang="en-US" b="1" dirty="0"/>
              <a:t>What went well?</a:t>
            </a:r>
          </a:p>
          <a:p>
            <a:pPr marL="995133" lvl="2" indent="-228548">
              <a:buFont typeface="Arial" charset="0"/>
              <a:buChar char="▪"/>
              <a:defRPr/>
            </a:pPr>
            <a:r>
              <a:rPr lang="en-US" b="1" dirty="0"/>
              <a:t>What can be improved?</a:t>
            </a:r>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p:txBody>
      </p:sp>
      <p:sp>
        <p:nvSpPr>
          <p:cNvPr id="44035" name="Slide Number Placeholder 3">
            <a:extLst>
              <a:ext uri="{FF2B5EF4-FFF2-40B4-BE49-F238E27FC236}">
                <a16:creationId xmlns:a16="http://schemas.microsoft.com/office/drawing/2014/main" id="{A935FACE-44B2-1B42-9FB7-A9B69E5396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ED253A-CCF0-1B42-B1AC-913FC026866E}" type="slidenum">
              <a:rPr lang="en-US" altLang="en-US">
                <a:solidFill>
                  <a:srgbClr val="3F3F3F"/>
                </a:solidFill>
              </a:rPr>
              <a:pPr/>
              <a:t>29</a:t>
            </a:fld>
            <a:endParaRPr lang="en-US" altLang="en-US">
              <a:solidFill>
                <a:srgbClr val="3F3F3F"/>
              </a:solidFill>
            </a:endParaRPr>
          </a:p>
        </p:txBody>
      </p:sp>
      <p:pic>
        <p:nvPicPr>
          <p:cNvPr id="5" name="Picture 5">
            <a:extLst>
              <a:ext uri="{FF2B5EF4-FFF2-40B4-BE49-F238E27FC236}">
                <a16:creationId xmlns:a16="http://schemas.microsoft.com/office/drawing/2014/main" id="{3000EAEB-6450-AD46-A49F-567DB81CB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253" y="6416"/>
            <a:ext cx="2847747" cy="19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blinds(horizontal)">
                                      <p:cBhvr>
                                        <p:cTn id="7" dur="500"/>
                                        <p:tgtEl>
                                          <p:spTgt spid="3">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blinds(horizontal)">
                                      <p:cBhvr>
                                        <p:cTn id="10" dur="500"/>
                                        <p:tgtEl>
                                          <p:spTgt spid="3">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blinds(horizontal)">
                                      <p:cBhvr>
                                        <p:cTn id="13" dur="500"/>
                                        <p:tgtEl>
                                          <p:spTgt spid="3">
                                            <p:txEl>
                                              <p:pRg st="13" end="1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4" end="14"/>
                                            </p:txEl>
                                          </p:spTgt>
                                        </p:tgtEl>
                                        <p:attrNameLst>
                                          <p:attrName>style.visibility</p:attrName>
                                        </p:attrNameLst>
                                      </p:cBhvr>
                                      <p:to>
                                        <p:strVal val="visible"/>
                                      </p:to>
                                    </p:set>
                                    <p:animEffect transition="in" filter="blinds(horizontal)">
                                      <p:cBhvr>
                                        <p:cTn id="16" dur="500"/>
                                        <p:tgtEl>
                                          <p:spTgt spid="3">
                                            <p:txEl>
                                              <p:pRg st="14" end="1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animEffect transition="in" filter="blinds(horizontal)">
                                      <p:cBhvr>
                                        <p:cTn id="19"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2F54DD20-3BF7-CB4F-82BB-AEB63EF1F5A7}"/>
              </a:ext>
            </a:extLst>
          </p:cNvPr>
          <p:cNvSpPr>
            <a:spLocks noGrp="1"/>
          </p:cNvSpPr>
          <p:nvPr>
            <p:ph type="sldNum" sz="quarter" idx="12"/>
          </p:nvPr>
        </p:nvSpPr>
        <p:spPr>
          <a:xfrm>
            <a:off x="8459788" y="6248400"/>
            <a:ext cx="227012" cy="457200"/>
          </a:xfrm>
        </p:spPr>
        <p:txBody>
          <a:bodyPr rtlCol="0"/>
          <a:lstStyle/>
          <a:p>
            <a:pPr>
              <a:defRPr/>
            </a:pPr>
            <a:r>
              <a:rPr lang="en-US">
                <a:solidFill>
                  <a:schemeClr val="tx1">
                    <a:tint val="95000"/>
                  </a:schemeClr>
                </a:solidFill>
                <a:latin typeface="Arial" charset="0"/>
                <a:cs typeface="Arial" charset="0"/>
              </a:rPr>
              <a:t>4</a:t>
            </a:r>
          </a:p>
        </p:txBody>
      </p:sp>
      <p:pic>
        <p:nvPicPr>
          <p:cNvPr id="75778" name="Picture 2">
            <a:extLst>
              <a:ext uri="{FF2B5EF4-FFF2-40B4-BE49-F238E27FC236}">
                <a16:creationId xmlns:a16="http://schemas.microsoft.com/office/drawing/2014/main" id="{33365346-BF75-9447-B09B-D7302A238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77975"/>
            <a:ext cx="8694737"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632AF32-FAD4-454F-8F33-FB988C13F03B}"/>
              </a:ext>
            </a:extLst>
          </p:cNvPr>
          <p:cNvSpPr>
            <a:spLocks noChangeArrowheads="1"/>
          </p:cNvSpPr>
          <p:nvPr/>
        </p:nvSpPr>
        <p:spPr bwMode="auto">
          <a:xfrm>
            <a:off x="450850" y="3271838"/>
            <a:ext cx="1584325" cy="2605087"/>
          </a:xfrm>
          <a:prstGeom prst="rect">
            <a:avLst/>
          </a:prstGeom>
          <a:solidFill>
            <a:schemeClr val="bg1"/>
          </a:solidFill>
          <a:ln w="9525" algn="ctr">
            <a:solidFill>
              <a:schemeClr val="bg1"/>
            </a:solidFill>
            <a:round/>
            <a:headEnd/>
            <a:tailEnd/>
          </a:ln>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7" name="Rectangle 6">
            <a:extLst>
              <a:ext uri="{FF2B5EF4-FFF2-40B4-BE49-F238E27FC236}">
                <a16:creationId xmlns:a16="http://schemas.microsoft.com/office/drawing/2014/main" id="{A2C62FE8-5EDC-B449-AD70-7FDD57F188C6}"/>
              </a:ext>
            </a:extLst>
          </p:cNvPr>
          <p:cNvSpPr>
            <a:spLocks noChangeArrowheads="1"/>
          </p:cNvSpPr>
          <p:nvPr/>
        </p:nvSpPr>
        <p:spPr bwMode="auto">
          <a:xfrm>
            <a:off x="2051050" y="3271838"/>
            <a:ext cx="1657350" cy="2605087"/>
          </a:xfrm>
          <a:prstGeom prst="rect">
            <a:avLst/>
          </a:prstGeom>
          <a:solidFill>
            <a:schemeClr val="bg1"/>
          </a:solidFill>
          <a:ln w="9525" algn="ctr">
            <a:solidFill>
              <a:schemeClr val="bg1"/>
            </a:solidFill>
            <a:round/>
            <a:headEnd/>
            <a:tailEnd/>
          </a:ln>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8" name="Rectangle 7">
            <a:extLst>
              <a:ext uri="{FF2B5EF4-FFF2-40B4-BE49-F238E27FC236}">
                <a16:creationId xmlns:a16="http://schemas.microsoft.com/office/drawing/2014/main" id="{593B877A-3283-3C4C-AC05-60E4E358A0DA}"/>
              </a:ext>
            </a:extLst>
          </p:cNvPr>
          <p:cNvSpPr>
            <a:spLocks noChangeArrowheads="1"/>
          </p:cNvSpPr>
          <p:nvPr/>
        </p:nvSpPr>
        <p:spPr bwMode="auto">
          <a:xfrm>
            <a:off x="3708400" y="3271838"/>
            <a:ext cx="1511300" cy="2605087"/>
          </a:xfrm>
          <a:prstGeom prst="rect">
            <a:avLst/>
          </a:prstGeom>
          <a:solidFill>
            <a:schemeClr val="bg1"/>
          </a:solidFill>
          <a:ln w="9525" algn="ctr">
            <a:solidFill>
              <a:schemeClr val="bg1"/>
            </a:solidFill>
            <a:round/>
            <a:headEnd/>
            <a:tailEnd/>
          </a:ln>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 name="Rectangle 8">
            <a:extLst>
              <a:ext uri="{FF2B5EF4-FFF2-40B4-BE49-F238E27FC236}">
                <a16:creationId xmlns:a16="http://schemas.microsoft.com/office/drawing/2014/main" id="{563B9C58-1171-8C46-8556-6CADE8996D44}"/>
              </a:ext>
            </a:extLst>
          </p:cNvPr>
          <p:cNvSpPr>
            <a:spLocks noChangeArrowheads="1"/>
          </p:cNvSpPr>
          <p:nvPr/>
        </p:nvSpPr>
        <p:spPr bwMode="auto">
          <a:xfrm>
            <a:off x="5219700" y="3271838"/>
            <a:ext cx="1584325" cy="2605087"/>
          </a:xfrm>
          <a:prstGeom prst="rect">
            <a:avLst/>
          </a:prstGeom>
          <a:solidFill>
            <a:schemeClr val="bg1"/>
          </a:solidFill>
          <a:ln w="9525" algn="ctr">
            <a:solidFill>
              <a:schemeClr val="bg1"/>
            </a:solidFill>
            <a:round/>
            <a:headEnd/>
            <a:tailEnd/>
          </a:ln>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 name="Rectangle 9">
            <a:extLst>
              <a:ext uri="{FF2B5EF4-FFF2-40B4-BE49-F238E27FC236}">
                <a16:creationId xmlns:a16="http://schemas.microsoft.com/office/drawing/2014/main" id="{FAAF7DEB-7D40-004D-80A6-9A7242EE13BB}"/>
              </a:ext>
            </a:extLst>
          </p:cNvPr>
          <p:cNvSpPr>
            <a:spLocks noChangeArrowheads="1"/>
          </p:cNvSpPr>
          <p:nvPr/>
        </p:nvSpPr>
        <p:spPr bwMode="auto">
          <a:xfrm>
            <a:off x="6804025" y="3213100"/>
            <a:ext cx="1576388" cy="2663825"/>
          </a:xfrm>
          <a:prstGeom prst="rect">
            <a:avLst/>
          </a:prstGeom>
          <a:solidFill>
            <a:schemeClr val="bg1"/>
          </a:solidFill>
          <a:ln w="9525" algn="ctr">
            <a:solidFill>
              <a:schemeClr val="bg1"/>
            </a:solidFill>
            <a:round/>
            <a:headEnd/>
            <a:tailEnd/>
          </a:ln>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6392" name="TextBox 11">
            <a:extLst>
              <a:ext uri="{FF2B5EF4-FFF2-40B4-BE49-F238E27FC236}">
                <a16:creationId xmlns:a16="http://schemas.microsoft.com/office/drawing/2014/main" id="{1C5FC90E-7E0D-1A4C-BF06-1C6F9342DC5C}"/>
              </a:ext>
            </a:extLst>
          </p:cNvPr>
          <p:cNvSpPr txBox="1">
            <a:spLocks noChangeArrowheads="1"/>
          </p:cNvSpPr>
          <p:nvPr/>
        </p:nvSpPr>
        <p:spPr bwMode="auto">
          <a:xfrm>
            <a:off x="323850" y="6453188"/>
            <a:ext cx="8135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800"/>
              <a:t>Peter Kutschera</a:t>
            </a:r>
            <a:r>
              <a:rPr lang="en-US" altLang="en-US" sz="800" i="1"/>
              <a:t>“</a:t>
            </a:r>
            <a:r>
              <a:rPr lang="en-US" altLang="en-US" sz="800" b="1"/>
              <a:t> Applying Agile Methods in Rapidly Changing Environments” </a:t>
            </a:r>
            <a:r>
              <a:rPr lang="en-US" altLang="en-US" sz="800" i="1"/>
              <a:t>,RTO IST Symposium on “Technology for Evolutionary Software Development”,</a:t>
            </a:r>
            <a:endParaRPr lang="en-US" altLang="en-US" sz="800"/>
          </a:p>
        </p:txBody>
      </p:sp>
      <p:sp>
        <p:nvSpPr>
          <p:cNvPr id="13" name="Rectangle 12">
            <a:extLst>
              <a:ext uri="{FF2B5EF4-FFF2-40B4-BE49-F238E27FC236}">
                <a16:creationId xmlns:a16="http://schemas.microsoft.com/office/drawing/2014/main" id="{10C1383E-20D7-7549-A959-8012573D42B3}"/>
              </a:ext>
            </a:extLst>
          </p:cNvPr>
          <p:cNvSpPr>
            <a:spLocks noChangeArrowheads="1"/>
          </p:cNvSpPr>
          <p:nvPr/>
        </p:nvSpPr>
        <p:spPr bwMode="auto">
          <a:xfrm>
            <a:off x="250825" y="3213100"/>
            <a:ext cx="8497888" cy="2879725"/>
          </a:xfrm>
          <a:prstGeom prst="rect">
            <a:avLst/>
          </a:prstGeom>
          <a:solidFill>
            <a:schemeClr val="bg1"/>
          </a:solidFill>
          <a:ln w="9525" algn="ctr">
            <a:solidFill>
              <a:schemeClr val="tx1"/>
            </a:solidFill>
            <a:round/>
            <a:headEnd/>
            <a:tailEnd/>
          </a:ln>
        </p:spPr>
        <p:txBody>
          <a:bodyPr lIns="91429" tIns="45715" rIns="91429" bIns="45715"/>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4" name="Rectangle 3">
            <a:extLst>
              <a:ext uri="{FF2B5EF4-FFF2-40B4-BE49-F238E27FC236}">
                <a16:creationId xmlns:a16="http://schemas.microsoft.com/office/drawing/2014/main" id="{B390FCA2-2664-AC4E-B494-3490896B465F}"/>
              </a:ext>
            </a:extLst>
          </p:cNvPr>
          <p:cNvSpPr txBox="1">
            <a:spLocks noChangeArrowheads="1"/>
          </p:cNvSpPr>
          <p:nvPr/>
        </p:nvSpPr>
        <p:spPr bwMode="auto">
          <a:xfrm>
            <a:off x="250825" y="3213100"/>
            <a:ext cx="4244975" cy="2736850"/>
          </a:xfrm>
          <a:prstGeom prst="rect">
            <a:avLst/>
          </a:prstGeom>
          <a:solidFill>
            <a:schemeClr val="bg1"/>
          </a:solidFill>
          <a:ln>
            <a:miter lim="800000"/>
            <a:headEnd/>
            <a:tailEnd/>
          </a:ln>
        </p:spPr>
        <p:txBody>
          <a:bodyPr lIns="91429" tIns="45715" rIns="91429" bIns="45715"/>
          <a:lstStyle/>
          <a:p>
            <a:pPr marL="342860" indent="-342860">
              <a:spcBef>
                <a:spcPct val="20000"/>
              </a:spcBef>
              <a:buClr>
                <a:schemeClr val="bg2"/>
              </a:buClr>
              <a:buSzPct val="75000"/>
              <a:buFont typeface="Wingdings" pitchFamily="2" charset="2"/>
              <a:buChar char="n"/>
              <a:defRPr/>
            </a:pPr>
            <a:r>
              <a:rPr lang="en-US" sz="2000" b="1" kern="0" dirty="0">
                <a:latin typeface="+mn-lt"/>
                <a:cs typeface="+mn-cs"/>
              </a:rPr>
              <a:t>Recognition that:</a:t>
            </a:r>
          </a:p>
          <a:p>
            <a:pPr marL="742864" lvl="1" indent="-285717">
              <a:spcBef>
                <a:spcPct val="20000"/>
              </a:spcBef>
              <a:buClr>
                <a:schemeClr val="accent2"/>
              </a:buClr>
              <a:buSzPct val="80000"/>
              <a:buFont typeface="Wingdings" pitchFamily="2" charset="2"/>
              <a:buChar char="¨"/>
              <a:defRPr/>
            </a:pPr>
            <a:r>
              <a:rPr lang="en-US" sz="1600" kern="0" dirty="0">
                <a:solidFill>
                  <a:srgbClr val="FF0000"/>
                </a:solidFill>
                <a:latin typeface="+mn-lt"/>
                <a:cs typeface="+mn-cs"/>
              </a:rPr>
              <a:t>Highly defined process</a:t>
            </a:r>
            <a:r>
              <a:rPr lang="en-US" sz="1600" kern="0" dirty="0">
                <a:latin typeface="+mn-lt"/>
                <a:cs typeface="+mn-cs"/>
              </a:rPr>
              <a:t> with predictable start and finish dates for tasks is unrealistic</a:t>
            </a:r>
          </a:p>
          <a:p>
            <a:pPr marL="742864" lvl="1" indent="-285717">
              <a:spcBef>
                <a:spcPct val="20000"/>
              </a:spcBef>
              <a:buClr>
                <a:schemeClr val="accent2"/>
              </a:buClr>
              <a:buSzPct val="80000"/>
              <a:buFont typeface="Wingdings" pitchFamily="2" charset="2"/>
              <a:buChar char="¨"/>
              <a:defRPr/>
            </a:pPr>
            <a:r>
              <a:rPr lang="en-US" sz="1600" kern="0" dirty="0">
                <a:solidFill>
                  <a:srgbClr val="FF0000"/>
                </a:solidFill>
                <a:latin typeface="+mn-lt"/>
                <a:cs typeface="+mn-cs"/>
              </a:rPr>
              <a:t>Predictive</a:t>
            </a:r>
            <a:r>
              <a:rPr lang="en-US" sz="1600" kern="0" dirty="0">
                <a:latin typeface="+mn-lt"/>
                <a:cs typeface="+mn-cs"/>
              </a:rPr>
              <a:t>, phased-project waterfall approach not working</a:t>
            </a:r>
          </a:p>
          <a:p>
            <a:pPr marL="342860" indent="-342860">
              <a:spcBef>
                <a:spcPct val="20000"/>
              </a:spcBef>
              <a:buClr>
                <a:schemeClr val="bg2"/>
              </a:buClr>
              <a:buSzPct val="75000"/>
              <a:buFont typeface="Wingdings" pitchFamily="2" charset="2"/>
              <a:buChar char="n"/>
              <a:defRPr/>
            </a:pPr>
            <a:endParaRPr lang="en-US" sz="2400" kern="0" dirty="0">
              <a:latin typeface="+mn-lt"/>
              <a:cs typeface="+mn-cs"/>
            </a:endParaRPr>
          </a:p>
          <a:p>
            <a:pPr marL="742864" lvl="1" indent="-285717">
              <a:spcBef>
                <a:spcPct val="20000"/>
              </a:spcBef>
              <a:buClr>
                <a:schemeClr val="accent2"/>
              </a:buClr>
              <a:buSzPct val="80000"/>
              <a:buFont typeface="Wingdings" pitchFamily="2" charset="2"/>
              <a:buChar char="¨"/>
              <a:defRPr/>
            </a:pPr>
            <a:endParaRPr lang="en-US" sz="2000" kern="0" dirty="0">
              <a:latin typeface="+mn-lt"/>
              <a:cs typeface="+mn-cs"/>
            </a:endParaRPr>
          </a:p>
        </p:txBody>
      </p:sp>
      <p:sp>
        <p:nvSpPr>
          <p:cNvPr id="15" name="Rectangle 4">
            <a:extLst>
              <a:ext uri="{FF2B5EF4-FFF2-40B4-BE49-F238E27FC236}">
                <a16:creationId xmlns:a16="http://schemas.microsoft.com/office/drawing/2014/main" id="{2BC95FF5-A7DC-0C4A-9EBA-8FC82BF0618B}"/>
              </a:ext>
            </a:extLst>
          </p:cNvPr>
          <p:cNvSpPr txBox="1">
            <a:spLocks noChangeArrowheads="1"/>
          </p:cNvSpPr>
          <p:nvPr/>
        </p:nvSpPr>
        <p:spPr bwMode="auto">
          <a:xfrm>
            <a:off x="4648200" y="3213100"/>
            <a:ext cx="4038600" cy="2592388"/>
          </a:xfrm>
          <a:prstGeom prst="rect">
            <a:avLst/>
          </a:prstGeom>
          <a:solidFill>
            <a:srgbClr val="FFFFFF"/>
          </a:solidFill>
          <a:ln>
            <a:miter lim="800000"/>
            <a:headEnd/>
            <a:tailEnd/>
          </a:ln>
        </p:spPr>
        <p:txBody>
          <a:bodyPr lIns="91429" tIns="45715" rIns="91429" bIns="45715"/>
          <a:lstStyle/>
          <a:p>
            <a:pPr marL="342860" indent="-342860">
              <a:spcBef>
                <a:spcPct val="20000"/>
              </a:spcBef>
              <a:buClr>
                <a:schemeClr val="bg2"/>
              </a:buClr>
              <a:buSzPct val="75000"/>
              <a:buFont typeface="Wingdings" pitchFamily="2" charset="2"/>
              <a:buChar char="n"/>
              <a:defRPr/>
            </a:pPr>
            <a:r>
              <a:rPr lang="en-US" sz="2000" b="1" kern="0" dirty="0">
                <a:latin typeface="+mn-lt"/>
                <a:cs typeface="+mn-cs"/>
              </a:rPr>
              <a:t>Reality is:</a:t>
            </a:r>
          </a:p>
          <a:p>
            <a:pPr marL="742864" lvl="1" indent="-285717">
              <a:spcBef>
                <a:spcPct val="20000"/>
              </a:spcBef>
              <a:buClr>
                <a:schemeClr val="accent2"/>
              </a:buClr>
              <a:buSzPct val="80000"/>
              <a:buFont typeface="Wingdings" pitchFamily="2" charset="2"/>
              <a:buChar char="¨"/>
              <a:defRPr/>
            </a:pPr>
            <a:r>
              <a:rPr lang="en-US" sz="1600" kern="0" dirty="0">
                <a:latin typeface="+mn-lt"/>
                <a:cs typeface="+mn-cs"/>
              </a:rPr>
              <a:t>Requirements change</a:t>
            </a:r>
          </a:p>
          <a:p>
            <a:pPr marL="742864" lvl="1" indent="-285717">
              <a:spcBef>
                <a:spcPct val="20000"/>
              </a:spcBef>
              <a:buClr>
                <a:schemeClr val="accent2"/>
              </a:buClr>
              <a:buSzPct val="80000"/>
              <a:buFont typeface="Wingdings" pitchFamily="2" charset="2"/>
              <a:buChar char="¨"/>
              <a:defRPr/>
            </a:pPr>
            <a:r>
              <a:rPr lang="en-US" sz="1600" kern="0" dirty="0">
                <a:latin typeface="+mn-lt"/>
                <a:cs typeface="+mn-cs"/>
              </a:rPr>
              <a:t>SW development is </a:t>
            </a:r>
            <a:r>
              <a:rPr lang="en-US" sz="1600" b="1" kern="0" dirty="0">
                <a:solidFill>
                  <a:schemeClr val="accent1"/>
                </a:solidFill>
                <a:latin typeface="+mn-lt"/>
                <a:cs typeface="+mn-cs"/>
              </a:rPr>
              <a:t>intellectually intensive</a:t>
            </a:r>
            <a:r>
              <a:rPr lang="en-US" sz="1600" kern="0" dirty="0">
                <a:latin typeface="+mn-lt"/>
                <a:cs typeface="+mn-cs"/>
              </a:rPr>
              <a:t>, </a:t>
            </a:r>
            <a:r>
              <a:rPr lang="en-US" sz="1600" b="1" kern="0" dirty="0">
                <a:solidFill>
                  <a:schemeClr val="accent1"/>
                </a:solidFill>
                <a:latin typeface="+mn-lt"/>
                <a:cs typeface="+mn-cs"/>
              </a:rPr>
              <a:t>creative</a:t>
            </a:r>
            <a:r>
              <a:rPr lang="en-US" sz="1600" kern="0" dirty="0">
                <a:latin typeface="+mn-lt"/>
                <a:cs typeface="+mn-cs"/>
              </a:rPr>
              <a:t> process</a:t>
            </a:r>
          </a:p>
          <a:p>
            <a:pPr marL="742864" lvl="1" indent="-285717">
              <a:spcBef>
                <a:spcPct val="20000"/>
              </a:spcBef>
              <a:buClr>
                <a:schemeClr val="accent2"/>
              </a:buClr>
              <a:buSzPct val="80000"/>
              <a:buFont typeface="Wingdings" pitchFamily="2" charset="2"/>
              <a:buChar char="¨"/>
              <a:defRPr/>
            </a:pPr>
            <a:r>
              <a:rPr lang="en-US" sz="1600" kern="0" dirty="0">
                <a:latin typeface="+mn-lt"/>
                <a:cs typeface="+mn-cs"/>
              </a:rPr>
              <a:t>Often developing in </a:t>
            </a:r>
            <a:r>
              <a:rPr lang="en-US" sz="1600" b="1" kern="0" dirty="0">
                <a:solidFill>
                  <a:schemeClr val="accent1"/>
                </a:solidFill>
                <a:latin typeface="+mn-lt"/>
                <a:cs typeface="+mn-cs"/>
              </a:rPr>
              <a:t>highly complex</a:t>
            </a:r>
            <a:r>
              <a:rPr lang="en-US" sz="1600" kern="0" dirty="0">
                <a:latin typeface="+mn-lt"/>
                <a:cs typeface="+mn-cs"/>
              </a:rPr>
              <a:t> and </a:t>
            </a:r>
            <a:r>
              <a:rPr lang="en-US" sz="1600" b="1" kern="0" dirty="0">
                <a:solidFill>
                  <a:schemeClr val="accent1"/>
                </a:solidFill>
                <a:latin typeface="+mn-lt"/>
                <a:cs typeface="+mn-cs"/>
              </a:rPr>
              <a:t>uncertain domain</a:t>
            </a:r>
          </a:p>
          <a:p>
            <a:pPr marL="742864" lvl="1" indent="-285717">
              <a:spcBef>
                <a:spcPct val="20000"/>
              </a:spcBef>
              <a:buClr>
                <a:schemeClr val="accent2"/>
              </a:buClr>
              <a:buSzPct val="80000"/>
              <a:buFont typeface="Wingdings" pitchFamily="2" charset="2"/>
              <a:buChar char="¨"/>
              <a:defRPr/>
            </a:pPr>
            <a:r>
              <a:rPr lang="en-US" sz="1600" kern="0" dirty="0">
                <a:latin typeface="+mn-lt"/>
                <a:cs typeface="+mn-cs"/>
              </a:rPr>
              <a:t>Requires </a:t>
            </a:r>
            <a:r>
              <a:rPr lang="en-US" sz="1600" b="1" kern="0" dirty="0">
                <a:solidFill>
                  <a:schemeClr val="accent1"/>
                </a:solidFill>
                <a:latin typeface="+mn-lt"/>
                <a:cs typeface="+mn-cs"/>
              </a:rPr>
              <a:t>empirical</a:t>
            </a:r>
            <a:r>
              <a:rPr lang="en-US" sz="1600" kern="0" dirty="0">
                <a:latin typeface="+mn-lt"/>
                <a:cs typeface="+mn-cs"/>
              </a:rPr>
              <a:t> management &amp; control process – inspect and adapt feedback loops</a:t>
            </a:r>
            <a:endParaRPr lang="en-US" sz="2000" b="1" kern="0" dirty="0">
              <a:solidFill>
                <a:schemeClr val="accent1"/>
              </a:solidFill>
              <a:latin typeface="+mn-lt"/>
              <a:cs typeface="+mn-cs"/>
            </a:endParaRPr>
          </a:p>
        </p:txBody>
      </p:sp>
      <p:sp>
        <p:nvSpPr>
          <p:cNvPr id="16" name="Title 15">
            <a:extLst>
              <a:ext uri="{FF2B5EF4-FFF2-40B4-BE49-F238E27FC236}">
                <a16:creationId xmlns:a16="http://schemas.microsoft.com/office/drawing/2014/main" id="{63E9E8C6-CA61-074F-B762-7A28155948A3}"/>
              </a:ext>
            </a:extLst>
          </p:cNvPr>
          <p:cNvSpPr>
            <a:spLocks noGrp="1"/>
          </p:cNvSpPr>
          <p:nvPr>
            <p:ph type="title"/>
          </p:nvPr>
        </p:nvSpPr>
        <p:spPr/>
        <p:txBody>
          <a:bodyPr/>
          <a:lstStyle/>
          <a:p>
            <a:pPr>
              <a:defRPr/>
            </a:pPr>
            <a:r>
              <a:rPr lang="en-US" sz="3200" dirty="0"/>
              <a:t>Traditional Software Development 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5" fill="hold" grpId="0" nodeType="clickEffect">
                                  <p:stCondLst>
                                    <p:cond delay="0"/>
                                  </p:stCondLst>
                                  <p:childTnLst>
                                    <p:animEffect transition="out" filter="blinds(vertic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grpId="0" nodeType="clickEffect">
                                  <p:stCondLst>
                                    <p:cond delay="0"/>
                                  </p:stCondLst>
                                  <p:childTnLst>
                                    <p:animEffect transition="out" filter="blinds(horizontal)">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xit" presetSubtype="10" fill="hold" grpId="0" nodeType="clickEffect">
                                  <p:stCondLst>
                                    <p:cond delay="0"/>
                                  </p:stCondLst>
                                  <p:childTnLst>
                                    <p:animEffect transition="out" filter="blinds(horizontal)">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0" nodeType="clickEffect">
                                  <p:stCondLst>
                                    <p:cond delay="0"/>
                                  </p:stCondLst>
                                  <p:childTnLst>
                                    <p:animEffect transition="out" filter="blinds(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0" nodeType="clickEffect">
                                  <p:stCondLst>
                                    <p:cond delay="0"/>
                                  </p:stCondLst>
                                  <p:childTnLst>
                                    <p:animEffect transition="out" filter="blinds(horizontal)">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
                                            <p:bg/>
                                          </p:spTgt>
                                        </p:tgtEl>
                                        <p:attrNameLst>
                                          <p:attrName>style.visibility</p:attrName>
                                        </p:attrNameLst>
                                      </p:cBhvr>
                                      <p:to>
                                        <p:strVal val="visible"/>
                                      </p:to>
                                    </p:set>
                                    <p:animEffect transition="in" filter="blinds(horizontal)">
                                      <p:cBhvr>
                                        <p:cTn id="44" dur="500"/>
                                        <p:tgtEl>
                                          <p:spTgt spid="15">
                                            <p:bg/>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Effect transition="in" filter="blinds(horizontal)">
                                      <p:cBhvr>
                                        <p:cTn id="49" dur="500"/>
                                        <p:tgtEl>
                                          <p:spTgt spid="15">
                                            <p:txEl>
                                              <p:pRg st="0" end="0"/>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blinds(horizontal)">
                                      <p:cBhvr>
                                        <p:cTn id="52" dur="500"/>
                                        <p:tgtEl>
                                          <p:spTgt spid="15">
                                            <p:txEl>
                                              <p:pRg st="1" end="1"/>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Effect transition="in" filter="blinds(horizontal)">
                                      <p:cBhvr>
                                        <p:cTn id="55" dur="500"/>
                                        <p:tgtEl>
                                          <p:spTgt spid="15">
                                            <p:txEl>
                                              <p:pRg st="2" end="2"/>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5">
                                            <p:txEl>
                                              <p:pRg st="3" end="3"/>
                                            </p:txEl>
                                          </p:spTgt>
                                        </p:tgtEl>
                                        <p:attrNameLst>
                                          <p:attrName>style.visibility</p:attrName>
                                        </p:attrNameLst>
                                      </p:cBhvr>
                                      <p:to>
                                        <p:strVal val="visible"/>
                                      </p:to>
                                    </p:set>
                                    <p:animEffect transition="in" filter="blinds(horizontal)">
                                      <p:cBhvr>
                                        <p:cTn id="58" dur="500"/>
                                        <p:tgtEl>
                                          <p:spTgt spid="15">
                                            <p:txEl>
                                              <p:pRg st="3" end="3"/>
                                            </p:txEl>
                                          </p:spTgt>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5">
                                            <p:txEl>
                                              <p:pRg st="4" end="4"/>
                                            </p:txEl>
                                          </p:spTgt>
                                        </p:tgtEl>
                                        <p:attrNameLst>
                                          <p:attrName>style.visibility</p:attrName>
                                        </p:attrNameLst>
                                      </p:cBhvr>
                                      <p:to>
                                        <p:strVal val="visible"/>
                                      </p:to>
                                    </p:set>
                                    <p:animEffect transition="in" filter="blinds(horizontal)">
                                      <p:cBhvr>
                                        <p:cTn id="61"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4" grpId="0" animBg="1"/>
      <p:bldP spid="15"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908-7311-F74B-99AE-E2584A0E1D44}"/>
              </a:ext>
            </a:extLst>
          </p:cNvPr>
          <p:cNvSpPr>
            <a:spLocks noGrp="1"/>
          </p:cNvSpPr>
          <p:nvPr>
            <p:ph type="title"/>
          </p:nvPr>
        </p:nvSpPr>
        <p:spPr/>
        <p:txBody>
          <a:bodyPr/>
          <a:lstStyle/>
          <a:p>
            <a:pPr>
              <a:defRPr/>
            </a:pPr>
            <a:r>
              <a:rPr lang="en-US" dirty="0"/>
              <a:t>Scrum Practices</a:t>
            </a:r>
          </a:p>
        </p:txBody>
      </p:sp>
      <p:sp>
        <p:nvSpPr>
          <p:cNvPr id="3" name="Content Placeholder 2">
            <a:extLst>
              <a:ext uri="{FF2B5EF4-FFF2-40B4-BE49-F238E27FC236}">
                <a16:creationId xmlns:a16="http://schemas.microsoft.com/office/drawing/2014/main" id="{DC8CE36C-DD19-184F-B676-B6A7201BE0FC}"/>
              </a:ext>
            </a:extLst>
          </p:cNvPr>
          <p:cNvSpPr>
            <a:spLocks noGrp="1"/>
          </p:cNvSpPr>
          <p:nvPr>
            <p:ph idx="1"/>
          </p:nvPr>
        </p:nvSpPr>
        <p:spPr/>
        <p:txBody>
          <a:bodyPr>
            <a:normAutofit fontScale="47500" lnSpcReduction="20000"/>
          </a:bodyPr>
          <a:lstStyle/>
          <a:p>
            <a:pPr marL="438049" indent="-319014">
              <a:buFont typeface="Wingdings 2" pitchFamily="18" charset="2"/>
              <a:buChar char=""/>
              <a:defRPr/>
            </a:pPr>
            <a:r>
              <a:rPr lang="en-US" b="1" dirty="0">
                <a:solidFill>
                  <a:srgbClr val="0070C0"/>
                </a:solidFill>
              </a:rPr>
              <a:t>The Daily Scrum</a:t>
            </a:r>
          </a:p>
          <a:p>
            <a:pPr marL="730081" lvl="1" indent="-272988">
              <a:defRPr/>
            </a:pPr>
            <a:r>
              <a:rPr lang="en-US" dirty="0"/>
              <a:t>Time boxed to fifteen minutes!  </a:t>
            </a:r>
            <a:r>
              <a:rPr lang="en-US" b="1" dirty="0"/>
              <a:t>EVERY DAY</a:t>
            </a:r>
          </a:p>
          <a:p>
            <a:pPr marL="730081" lvl="1" indent="-272988">
              <a:defRPr/>
            </a:pPr>
            <a:r>
              <a:rPr lang="en-US" dirty="0"/>
              <a:t>The Team and the Scrum Master (PO is also good to attend)</a:t>
            </a:r>
          </a:p>
          <a:p>
            <a:pPr marL="730081" lvl="1" indent="-272988">
              <a:defRPr/>
            </a:pPr>
            <a:r>
              <a:rPr lang="en-US" dirty="0"/>
              <a:t>is not used as a problem-solving or issue resolution meeting.</a:t>
            </a:r>
          </a:p>
          <a:p>
            <a:pPr marL="995133" lvl="2" indent="-228548">
              <a:buFont typeface="Arial" charset="0"/>
              <a:buChar char="▪"/>
              <a:defRPr/>
            </a:pPr>
            <a:r>
              <a:rPr lang="en-US" dirty="0"/>
              <a:t> Issues that are raised are taken offline and usually dealt with by the relevant sub-group immediately after the daily scrum</a:t>
            </a:r>
          </a:p>
          <a:p>
            <a:pPr marL="730081" lvl="1" indent="-272988">
              <a:defRPr/>
            </a:pPr>
            <a:r>
              <a:rPr lang="en-US" dirty="0"/>
              <a:t>member provides answers to the following three questions</a:t>
            </a:r>
          </a:p>
          <a:p>
            <a:pPr marL="995133" lvl="2" indent="-228548">
              <a:buFont typeface="Arial" charset="0"/>
              <a:buChar char="▪"/>
              <a:defRPr/>
            </a:pPr>
            <a:r>
              <a:rPr lang="en-US" b="1" dirty="0"/>
              <a:t>What have you accomplished since yesterday?</a:t>
            </a:r>
          </a:p>
          <a:p>
            <a:pPr marL="995133" lvl="2" indent="-228548">
              <a:buFont typeface="Arial" charset="0"/>
              <a:buChar char="▪"/>
              <a:defRPr/>
            </a:pPr>
            <a:r>
              <a:rPr lang="en-US" b="1" dirty="0"/>
              <a:t>What are you working on today?</a:t>
            </a:r>
          </a:p>
          <a:p>
            <a:pPr marL="995133" lvl="2" indent="-228548">
              <a:buFont typeface="Arial" charset="0"/>
              <a:buChar char="▪"/>
              <a:defRPr/>
            </a:pPr>
            <a:r>
              <a:rPr lang="en-US" b="1" dirty="0"/>
              <a:t>Are there any impediments in your way?</a:t>
            </a:r>
          </a:p>
          <a:p>
            <a:pPr marL="730081" lvl="1" indent="-272988">
              <a:defRPr/>
            </a:pPr>
            <a:endParaRPr lang="en-US" dirty="0"/>
          </a:p>
          <a:p>
            <a:pPr marL="730081" lvl="1" indent="-272988">
              <a:defRPr/>
            </a:pPr>
            <a:r>
              <a:rPr lang="en-US" dirty="0"/>
              <a:t>The daily scrum </a:t>
            </a:r>
            <a:r>
              <a:rPr lang="en-US" b="1" dirty="0">
                <a:solidFill>
                  <a:schemeClr val="accent6">
                    <a:lumMod val="75000"/>
                  </a:schemeClr>
                </a:solidFill>
              </a:rPr>
              <a:t>is not a status update meeting </a:t>
            </a:r>
            <a:r>
              <a:rPr lang="en-US" dirty="0"/>
              <a:t>in which a boss is collecting information about who is behind schedule</a:t>
            </a:r>
          </a:p>
          <a:p>
            <a:pPr marL="995133" lvl="2" indent="-228548">
              <a:buFont typeface="Arial" charset="0"/>
              <a:buChar char="▪"/>
              <a:defRPr/>
            </a:pPr>
            <a:r>
              <a:rPr lang="en-US" dirty="0"/>
              <a:t>Rather, it is a meeting in which team members make commitments to each other. </a:t>
            </a:r>
          </a:p>
          <a:p>
            <a:pPr marL="730081" lvl="1" indent="-272988">
              <a:defRPr/>
            </a:pPr>
            <a:endParaRPr lang="en-US" dirty="0"/>
          </a:p>
          <a:p>
            <a:pPr marL="730081" lvl="1" indent="-272988">
              <a:defRPr/>
            </a:pPr>
            <a:endParaRPr lang="en-US" dirty="0"/>
          </a:p>
          <a:p>
            <a:pPr marL="730081" lvl="1" indent="-272988">
              <a:defRPr/>
            </a:pPr>
            <a:r>
              <a:rPr lang="en-US" i="1" dirty="0"/>
              <a:t>Sample Impediments:</a:t>
            </a:r>
          </a:p>
          <a:p>
            <a:pPr marL="995133" lvl="2" indent="-228548">
              <a:buFont typeface="Arial" charset="0"/>
              <a:buChar char="▪"/>
              <a:defRPr/>
            </a:pPr>
            <a:r>
              <a:rPr lang="en-US" dirty="0"/>
              <a:t>My ____ broke and I need a new one today.</a:t>
            </a:r>
          </a:p>
          <a:p>
            <a:pPr marL="995133" lvl="2" indent="-228548">
              <a:buFont typeface="Arial" charset="0"/>
              <a:buChar char="▪"/>
              <a:defRPr/>
            </a:pPr>
            <a:r>
              <a:rPr lang="en-US" dirty="0"/>
              <a:t>I still haven't got the software I ordered a month ago.</a:t>
            </a:r>
          </a:p>
          <a:p>
            <a:pPr marL="995133" lvl="2" indent="-228548">
              <a:buFont typeface="Arial" charset="0"/>
              <a:buChar char="▪"/>
              <a:defRPr/>
            </a:pPr>
            <a:r>
              <a:rPr lang="en-US" dirty="0"/>
              <a:t>I need help debugging a problem with ______.</a:t>
            </a:r>
          </a:p>
          <a:p>
            <a:pPr marL="995133" lvl="2" indent="-228548">
              <a:buFont typeface="Arial" charset="0"/>
              <a:buChar char="▪"/>
              <a:defRPr/>
            </a:pPr>
            <a:r>
              <a:rPr lang="en-US" dirty="0"/>
              <a:t>I'm struggling to learn ______ and would like to pair with someone on it.</a:t>
            </a:r>
          </a:p>
          <a:p>
            <a:pPr marL="995133" lvl="2" indent="-228548">
              <a:buFont typeface="Arial" charset="0"/>
              <a:buChar char="▪"/>
              <a:defRPr/>
            </a:pPr>
            <a:r>
              <a:rPr lang="en-US" dirty="0"/>
              <a:t>I can't get the vendor's tech support group to call me back.</a:t>
            </a:r>
          </a:p>
          <a:p>
            <a:pPr marL="995133" lvl="2" indent="-228548">
              <a:buFont typeface="Arial" charset="0"/>
              <a:buChar char="▪"/>
              <a:defRPr/>
            </a:pPr>
            <a:r>
              <a:rPr lang="en-US" dirty="0"/>
              <a:t>Our new contractor can't start because no one is here to sign her contract.</a:t>
            </a:r>
          </a:p>
          <a:p>
            <a:pPr marL="995133" lvl="2" indent="-228548">
              <a:buFont typeface="Arial" charset="0"/>
              <a:buChar char="▪"/>
              <a:defRPr/>
            </a:pPr>
            <a:r>
              <a:rPr lang="en-US" dirty="0"/>
              <a:t>I can't get the ____ group to give me any time and I need to meet with them.</a:t>
            </a:r>
          </a:p>
          <a:p>
            <a:pPr marL="995133" lvl="2" indent="-228548">
              <a:buFont typeface="Arial" charset="0"/>
              <a:buChar char="▪"/>
              <a:defRPr/>
            </a:pPr>
            <a:r>
              <a:rPr lang="en-US" dirty="0"/>
              <a:t>The department VP has asked me to work on something else "for a day or two."</a:t>
            </a:r>
          </a:p>
          <a:p>
            <a:pPr marL="730081" lvl="1" indent="-272988">
              <a:defRPr/>
            </a:pPr>
            <a:endParaRPr lang="en-US" dirty="0"/>
          </a:p>
        </p:txBody>
      </p:sp>
      <p:sp>
        <p:nvSpPr>
          <p:cNvPr id="45059" name="Slide Number Placeholder 3">
            <a:extLst>
              <a:ext uri="{FF2B5EF4-FFF2-40B4-BE49-F238E27FC236}">
                <a16:creationId xmlns:a16="http://schemas.microsoft.com/office/drawing/2014/main" id="{07EA4DD2-065C-9F4B-9C02-E2014FD960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8F7CB7-777A-8F48-84D1-7E047622E900}" type="slidenum">
              <a:rPr lang="en-US" altLang="en-US">
                <a:solidFill>
                  <a:srgbClr val="3F3F3F"/>
                </a:solidFill>
              </a:rPr>
              <a:pPr/>
              <a:t>30</a:t>
            </a:fld>
            <a:endParaRPr lang="en-US" altLang="en-US">
              <a:solidFill>
                <a:srgbClr val="3F3F3F"/>
              </a:solidFill>
            </a:endParaRPr>
          </a:p>
        </p:txBody>
      </p:sp>
      <p:pic>
        <p:nvPicPr>
          <p:cNvPr id="5" name="Picture 5">
            <a:extLst>
              <a:ext uri="{FF2B5EF4-FFF2-40B4-BE49-F238E27FC236}">
                <a16:creationId xmlns:a16="http://schemas.microsoft.com/office/drawing/2014/main" id="{B07F29E8-DD29-5345-9158-208F3139B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253" y="6416"/>
            <a:ext cx="2847747" cy="19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blinds(horizontal)">
                                      <p:cBhvr>
                                        <p:cTn id="7" dur="500"/>
                                        <p:tgtEl>
                                          <p:spTgt spid="3">
                                            <p:txEl>
                                              <p:pRg st="14" end="1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blinds(horizontal)">
                                      <p:cBhvr>
                                        <p:cTn id="10" dur="500"/>
                                        <p:tgtEl>
                                          <p:spTgt spid="3">
                                            <p:txEl>
                                              <p:pRg st="15" end="1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blinds(horizontal)">
                                      <p:cBhvr>
                                        <p:cTn id="13" dur="500"/>
                                        <p:tgtEl>
                                          <p:spTgt spid="3">
                                            <p:txEl>
                                              <p:pRg st="16" end="1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7" end="17"/>
                                            </p:txEl>
                                          </p:spTgt>
                                        </p:tgtEl>
                                        <p:attrNameLst>
                                          <p:attrName>style.visibility</p:attrName>
                                        </p:attrNameLst>
                                      </p:cBhvr>
                                      <p:to>
                                        <p:strVal val="visible"/>
                                      </p:to>
                                    </p:set>
                                    <p:animEffect transition="in" filter="blinds(horizontal)">
                                      <p:cBhvr>
                                        <p:cTn id="16" dur="500"/>
                                        <p:tgtEl>
                                          <p:spTgt spid="3">
                                            <p:txEl>
                                              <p:pRg st="17" end="1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animEffect transition="in" filter="blinds(horizontal)">
                                      <p:cBhvr>
                                        <p:cTn id="19" dur="500"/>
                                        <p:tgtEl>
                                          <p:spTgt spid="3">
                                            <p:txEl>
                                              <p:pRg st="18" end="1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19" end="19"/>
                                            </p:txEl>
                                          </p:spTgt>
                                        </p:tgtEl>
                                        <p:attrNameLst>
                                          <p:attrName>style.visibility</p:attrName>
                                        </p:attrNameLst>
                                      </p:cBhvr>
                                      <p:to>
                                        <p:strVal val="visible"/>
                                      </p:to>
                                    </p:set>
                                    <p:animEffect transition="in" filter="blinds(horizontal)">
                                      <p:cBhvr>
                                        <p:cTn id="22" dur="500"/>
                                        <p:tgtEl>
                                          <p:spTgt spid="3">
                                            <p:txEl>
                                              <p:pRg st="19" end="1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20" end="20"/>
                                            </p:txEl>
                                          </p:spTgt>
                                        </p:tgtEl>
                                        <p:attrNameLst>
                                          <p:attrName>style.visibility</p:attrName>
                                        </p:attrNameLst>
                                      </p:cBhvr>
                                      <p:to>
                                        <p:strVal val="visible"/>
                                      </p:to>
                                    </p:set>
                                    <p:animEffect transition="in" filter="blinds(horizontal)">
                                      <p:cBhvr>
                                        <p:cTn id="25" dur="500"/>
                                        <p:tgtEl>
                                          <p:spTgt spid="3">
                                            <p:txEl>
                                              <p:pRg st="20" end="2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21" end="21"/>
                                            </p:txEl>
                                          </p:spTgt>
                                        </p:tgtEl>
                                        <p:attrNameLst>
                                          <p:attrName>style.visibility</p:attrName>
                                        </p:attrNameLst>
                                      </p:cBhvr>
                                      <p:to>
                                        <p:strVal val="visible"/>
                                      </p:to>
                                    </p:set>
                                    <p:animEffect transition="in" filter="blinds(horizontal)">
                                      <p:cBhvr>
                                        <p:cTn id="28" dur="500"/>
                                        <p:tgtEl>
                                          <p:spTgt spid="3">
                                            <p:txEl>
                                              <p:pRg st="21" end="2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22" end="22"/>
                                            </p:txEl>
                                          </p:spTgt>
                                        </p:tgtEl>
                                        <p:attrNameLst>
                                          <p:attrName>style.visibility</p:attrName>
                                        </p:attrNameLst>
                                      </p:cBhvr>
                                      <p:to>
                                        <p:strVal val="visible"/>
                                      </p:to>
                                    </p:set>
                                    <p:animEffect transition="in" filter="blinds(horizontal)">
                                      <p:cBhvr>
                                        <p:cTn id="3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BAC5-5216-EB4E-AE05-0B3D48265FCA}"/>
              </a:ext>
            </a:extLst>
          </p:cNvPr>
          <p:cNvSpPr>
            <a:spLocks noGrp="1"/>
          </p:cNvSpPr>
          <p:nvPr>
            <p:ph type="title"/>
          </p:nvPr>
        </p:nvSpPr>
        <p:spPr/>
        <p:txBody>
          <a:bodyPr/>
          <a:lstStyle/>
          <a:p>
            <a:pPr>
              <a:defRPr/>
            </a:pPr>
            <a:r>
              <a:rPr lang="en-US" dirty="0"/>
              <a:t>Scrum Artifacts</a:t>
            </a:r>
          </a:p>
        </p:txBody>
      </p:sp>
      <p:sp>
        <p:nvSpPr>
          <p:cNvPr id="3" name="Content Placeholder 2">
            <a:extLst>
              <a:ext uri="{FF2B5EF4-FFF2-40B4-BE49-F238E27FC236}">
                <a16:creationId xmlns:a16="http://schemas.microsoft.com/office/drawing/2014/main" id="{CE75E0CC-BEF4-A94B-A2CB-07EDB9355A02}"/>
              </a:ext>
            </a:extLst>
          </p:cNvPr>
          <p:cNvSpPr>
            <a:spLocks noGrp="1"/>
          </p:cNvSpPr>
          <p:nvPr>
            <p:ph idx="1"/>
          </p:nvPr>
        </p:nvSpPr>
        <p:spPr/>
        <p:txBody>
          <a:bodyPr>
            <a:normAutofit fontScale="55000" lnSpcReduction="20000"/>
          </a:bodyPr>
          <a:lstStyle/>
          <a:p>
            <a:pPr marL="438049" indent="-319014">
              <a:buFont typeface="Wingdings 2" pitchFamily="18" charset="2"/>
              <a:buChar char=""/>
              <a:defRPr/>
            </a:pPr>
            <a:r>
              <a:rPr lang="en-US" b="1" dirty="0">
                <a:solidFill>
                  <a:srgbClr val="0070C0"/>
                </a:solidFill>
              </a:rPr>
              <a:t>The Product Backlog</a:t>
            </a:r>
          </a:p>
          <a:p>
            <a:pPr marL="730081" lvl="1" indent="-272988">
              <a:defRPr/>
            </a:pPr>
            <a:r>
              <a:rPr lang="en-US" dirty="0"/>
              <a:t>The Product Backlog is the </a:t>
            </a:r>
            <a:r>
              <a:rPr lang="en-US" b="1" i="1" dirty="0"/>
              <a:t>master list of all functionalities</a:t>
            </a:r>
            <a:r>
              <a:rPr lang="en-US" b="1" dirty="0"/>
              <a:t> </a:t>
            </a:r>
            <a:r>
              <a:rPr lang="en-US" dirty="0"/>
              <a:t>desired in the product </a:t>
            </a:r>
          </a:p>
          <a:p>
            <a:pPr marL="730081" lvl="1" indent="-272988">
              <a:defRPr/>
            </a:pPr>
            <a:r>
              <a:rPr lang="en-US" dirty="0"/>
              <a:t>It is </a:t>
            </a:r>
            <a:r>
              <a:rPr lang="en-US" b="1" dirty="0"/>
              <a:t>NOT</a:t>
            </a:r>
            <a:r>
              <a:rPr lang="en-US" dirty="0"/>
              <a:t> necessary to start a project with a lengthy, upfront effort to document all requirements.  </a:t>
            </a:r>
          </a:p>
          <a:p>
            <a:pPr marL="730081" lvl="1" indent="-272988">
              <a:defRPr/>
            </a:pPr>
            <a:r>
              <a:rPr lang="en-US" dirty="0"/>
              <a:t>Product backlog items can </a:t>
            </a:r>
            <a:r>
              <a:rPr lang="en-US" dirty="0">
                <a:solidFill>
                  <a:srgbClr val="0070C0"/>
                </a:solidFill>
              </a:rPr>
              <a:t>be technical tasks </a:t>
            </a:r>
            <a:r>
              <a:rPr lang="en-US" dirty="0"/>
              <a:t>("</a:t>
            </a:r>
            <a:r>
              <a:rPr lang="en-US" dirty="0" err="1"/>
              <a:t>Refactor</a:t>
            </a:r>
            <a:r>
              <a:rPr lang="en-US" dirty="0"/>
              <a:t> the Login class to throw an exception") or more </a:t>
            </a:r>
            <a:r>
              <a:rPr lang="en-US" dirty="0">
                <a:solidFill>
                  <a:srgbClr val="0070C0"/>
                </a:solidFill>
              </a:rPr>
              <a:t>user-centric </a:t>
            </a:r>
            <a:r>
              <a:rPr lang="en-US" dirty="0"/>
              <a:t>(“Withdraw money from my bank account").</a:t>
            </a:r>
          </a:p>
          <a:p>
            <a:pPr marL="730081" lvl="1" indent="-272988">
              <a:defRPr/>
            </a:pPr>
            <a:r>
              <a:rPr lang="en-US" dirty="0"/>
              <a:t>XP User Stories is a good approach to fill the Product Backlog</a:t>
            </a:r>
          </a:p>
          <a:p>
            <a:pPr marL="730081" lvl="1" indent="-272988">
              <a:defRPr/>
            </a:pPr>
            <a:r>
              <a:rPr lang="en-US" dirty="0"/>
              <a:t>Product Owner writes and prioritize the product backlog</a:t>
            </a:r>
          </a:p>
          <a:p>
            <a:pPr marL="730081" lvl="1" indent="-272988">
              <a:defRPr/>
            </a:pPr>
            <a:r>
              <a:rPr lang="en-US" dirty="0"/>
              <a:t>Scrum master can update it along the sprints</a:t>
            </a:r>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r>
              <a:rPr lang="en-US" dirty="0"/>
              <a:t>Sample Product Backlog (</a:t>
            </a:r>
            <a:r>
              <a:rPr lang="en-US" i="1" dirty="0"/>
              <a:t>based on XP User Stories</a:t>
            </a:r>
            <a:r>
              <a:rPr lang="en-US" dirty="0"/>
              <a:t>)</a:t>
            </a:r>
          </a:p>
          <a:p>
            <a:pPr marL="730081" lvl="1" indent="-272988">
              <a:defRPr/>
            </a:pPr>
            <a:r>
              <a:rPr lang="en-US" dirty="0"/>
              <a:t>As a user, I want to reserve a hotel room</a:t>
            </a:r>
          </a:p>
          <a:p>
            <a:pPr marL="730081" lvl="1" indent="-272988">
              <a:defRPr/>
            </a:pPr>
            <a:r>
              <a:rPr lang="en-US" dirty="0"/>
              <a:t>As a user, I want to cancel a reservation</a:t>
            </a:r>
          </a:p>
          <a:p>
            <a:pPr marL="730081" lvl="1" indent="-272988">
              <a:defRPr/>
            </a:pPr>
            <a:r>
              <a:rPr lang="en-US" dirty="0"/>
              <a:t>As a vacation planner, I want to see photos of the hotels</a:t>
            </a:r>
          </a:p>
          <a:p>
            <a:pPr marL="730081" lvl="1" indent="-272988">
              <a:defRPr/>
            </a:pPr>
            <a:r>
              <a:rPr lang="en-US" dirty="0"/>
              <a:t>As a frequent flier, I want to rebook a past trip, so that I save time booking Trips</a:t>
            </a:r>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p:txBody>
      </p:sp>
      <p:sp>
        <p:nvSpPr>
          <p:cNvPr id="46083" name="Slide Number Placeholder 3">
            <a:extLst>
              <a:ext uri="{FF2B5EF4-FFF2-40B4-BE49-F238E27FC236}">
                <a16:creationId xmlns:a16="http://schemas.microsoft.com/office/drawing/2014/main" id="{93F89B5A-CA0C-1D4B-A6F8-8254A9A216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EB7BC9-5FC0-3446-8E3F-7A30F25717C8}" type="slidenum">
              <a:rPr lang="en-US" altLang="en-US">
                <a:solidFill>
                  <a:srgbClr val="3F3F3F"/>
                </a:solidFill>
              </a:rPr>
              <a:pPr/>
              <a:t>31</a:t>
            </a:fld>
            <a:endParaRPr lang="en-US" altLang="en-US">
              <a:solidFill>
                <a:srgbClr val="3F3F3F"/>
              </a:solidFill>
            </a:endParaRPr>
          </a:p>
        </p:txBody>
      </p:sp>
      <p:pic>
        <p:nvPicPr>
          <p:cNvPr id="5" name="Picture 5">
            <a:extLst>
              <a:ext uri="{FF2B5EF4-FFF2-40B4-BE49-F238E27FC236}">
                <a16:creationId xmlns:a16="http://schemas.microsoft.com/office/drawing/2014/main" id="{5C86CABC-346F-5D4C-99FA-6F0942F40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253" y="6416"/>
            <a:ext cx="2847747" cy="19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44B5-AFF7-2D40-8763-76919B38C919}"/>
              </a:ext>
            </a:extLst>
          </p:cNvPr>
          <p:cNvSpPr>
            <a:spLocks noGrp="1"/>
          </p:cNvSpPr>
          <p:nvPr>
            <p:ph type="title"/>
          </p:nvPr>
        </p:nvSpPr>
        <p:spPr/>
        <p:txBody>
          <a:bodyPr/>
          <a:lstStyle/>
          <a:p>
            <a:pPr>
              <a:defRPr/>
            </a:pPr>
            <a:r>
              <a:rPr lang="en-US" dirty="0"/>
              <a:t>Sample Product Backlog</a:t>
            </a:r>
          </a:p>
        </p:txBody>
      </p:sp>
      <p:sp>
        <p:nvSpPr>
          <p:cNvPr id="47106" name="Slide Number Placeholder 3">
            <a:extLst>
              <a:ext uri="{FF2B5EF4-FFF2-40B4-BE49-F238E27FC236}">
                <a16:creationId xmlns:a16="http://schemas.microsoft.com/office/drawing/2014/main" id="{27AB702D-DA97-A14C-8902-72A2F86BDA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B35225-0CC5-E64B-8005-8B046049A63D}" type="slidenum">
              <a:rPr lang="en-US" altLang="en-US">
                <a:solidFill>
                  <a:srgbClr val="3F3F3F"/>
                </a:solidFill>
              </a:rPr>
              <a:pPr/>
              <a:t>32</a:t>
            </a:fld>
            <a:endParaRPr lang="en-US" altLang="en-US">
              <a:solidFill>
                <a:srgbClr val="3F3F3F"/>
              </a:solidFill>
            </a:endParaRPr>
          </a:p>
        </p:txBody>
      </p:sp>
      <p:pic>
        <p:nvPicPr>
          <p:cNvPr id="5" name="Picture 5">
            <a:extLst>
              <a:ext uri="{FF2B5EF4-FFF2-40B4-BE49-F238E27FC236}">
                <a16:creationId xmlns:a16="http://schemas.microsoft.com/office/drawing/2014/main" id="{4AF1F3D4-C805-1143-A2A5-FE4F7CF15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253" y="6416"/>
            <a:ext cx="2847747" cy="19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2">
            <a:extLst>
              <a:ext uri="{FF2B5EF4-FFF2-40B4-BE49-F238E27FC236}">
                <a16:creationId xmlns:a16="http://schemas.microsoft.com/office/drawing/2014/main" id="{0FDB3C3E-3311-C645-A1B8-37657047A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700213"/>
            <a:ext cx="899953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4760-E0F3-DA44-831C-906DC6D9989F}"/>
              </a:ext>
            </a:extLst>
          </p:cNvPr>
          <p:cNvSpPr>
            <a:spLocks noGrp="1"/>
          </p:cNvSpPr>
          <p:nvPr>
            <p:ph type="title"/>
          </p:nvPr>
        </p:nvSpPr>
        <p:spPr/>
        <p:txBody>
          <a:bodyPr/>
          <a:lstStyle/>
          <a:p>
            <a:pPr>
              <a:defRPr/>
            </a:pPr>
            <a:r>
              <a:rPr lang="en-US" dirty="0"/>
              <a:t>Sample Product Backlog</a:t>
            </a:r>
          </a:p>
        </p:txBody>
      </p:sp>
      <p:sp>
        <p:nvSpPr>
          <p:cNvPr id="48130" name="Slide Number Placeholder 3">
            <a:extLst>
              <a:ext uri="{FF2B5EF4-FFF2-40B4-BE49-F238E27FC236}">
                <a16:creationId xmlns:a16="http://schemas.microsoft.com/office/drawing/2014/main" id="{555CD6FC-43EE-4145-8E8A-85697C1C8B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6EA416-A370-7149-A695-762749B3FBBB}" type="slidenum">
              <a:rPr lang="en-US" altLang="en-US">
                <a:solidFill>
                  <a:srgbClr val="3F3F3F"/>
                </a:solidFill>
              </a:rPr>
              <a:pPr/>
              <a:t>33</a:t>
            </a:fld>
            <a:endParaRPr lang="en-US" altLang="en-US">
              <a:solidFill>
                <a:srgbClr val="3F3F3F"/>
              </a:solidFill>
            </a:endParaRPr>
          </a:p>
        </p:txBody>
      </p:sp>
      <p:pic>
        <p:nvPicPr>
          <p:cNvPr id="48131" name="Picture 2">
            <a:extLst>
              <a:ext uri="{FF2B5EF4-FFF2-40B4-BE49-F238E27FC236}">
                <a16:creationId xmlns:a16="http://schemas.microsoft.com/office/drawing/2014/main" id="{AB7C78D1-E9FC-1E47-B194-10C6F863E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47625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Box 6">
            <a:extLst>
              <a:ext uri="{FF2B5EF4-FFF2-40B4-BE49-F238E27FC236}">
                <a16:creationId xmlns:a16="http://schemas.microsoft.com/office/drawing/2014/main" id="{10E0A331-9754-474A-A7E5-D55EAB64BD0E}"/>
              </a:ext>
            </a:extLst>
          </p:cNvPr>
          <p:cNvSpPr txBox="1">
            <a:spLocks noChangeArrowheads="1"/>
          </p:cNvSpPr>
          <p:nvPr/>
        </p:nvSpPr>
        <p:spPr bwMode="auto">
          <a:xfrm>
            <a:off x="6443663" y="2100932"/>
            <a:ext cx="2520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a:t>Estimates have been developed by the developers but it is understood that they are very imprecise and are useful only for rough assignments of tasks into the various sprints.</a:t>
            </a:r>
          </a:p>
          <a:p>
            <a:pPr algn="l" rtl="0"/>
            <a:endParaRPr lang="en-US" altLang="en-US"/>
          </a:p>
          <a:p>
            <a:pPr algn="l" rtl="0"/>
            <a:r>
              <a:rPr lang="en-US" altLang="en-US" i="1"/>
              <a:t>  - Point Estimation</a:t>
            </a:r>
          </a:p>
          <a:p>
            <a:pPr algn="l" rtl="0"/>
            <a:r>
              <a:rPr lang="en-US" altLang="en-US" i="1"/>
              <a:t>  - Time Estimation</a:t>
            </a:r>
          </a:p>
        </p:txBody>
      </p:sp>
      <p:pic>
        <p:nvPicPr>
          <p:cNvPr id="6" name="Picture 5">
            <a:extLst>
              <a:ext uri="{FF2B5EF4-FFF2-40B4-BE49-F238E27FC236}">
                <a16:creationId xmlns:a16="http://schemas.microsoft.com/office/drawing/2014/main" id="{FC981529-7DBF-F242-AF4A-BB05E7B9C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253" y="6416"/>
            <a:ext cx="2847747" cy="19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BD2C-F8B9-914D-A5FF-5617F3125705}"/>
              </a:ext>
            </a:extLst>
          </p:cNvPr>
          <p:cNvSpPr>
            <a:spLocks noGrp="1"/>
          </p:cNvSpPr>
          <p:nvPr>
            <p:ph type="title"/>
          </p:nvPr>
        </p:nvSpPr>
        <p:spPr/>
        <p:txBody>
          <a:bodyPr/>
          <a:lstStyle/>
          <a:p>
            <a:pPr>
              <a:defRPr/>
            </a:pPr>
            <a:r>
              <a:rPr lang="en-US" dirty="0"/>
              <a:t>Scrum Artifacts</a:t>
            </a:r>
          </a:p>
        </p:txBody>
      </p:sp>
      <p:sp>
        <p:nvSpPr>
          <p:cNvPr id="3" name="Content Placeholder 2">
            <a:extLst>
              <a:ext uri="{FF2B5EF4-FFF2-40B4-BE49-F238E27FC236}">
                <a16:creationId xmlns:a16="http://schemas.microsoft.com/office/drawing/2014/main" id="{5E70DD37-7118-7047-80FF-91EF32D2C9B5}"/>
              </a:ext>
            </a:extLst>
          </p:cNvPr>
          <p:cNvSpPr>
            <a:spLocks noGrp="1"/>
          </p:cNvSpPr>
          <p:nvPr>
            <p:ph idx="1"/>
          </p:nvPr>
        </p:nvSpPr>
        <p:spPr/>
        <p:txBody>
          <a:bodyPr>
            <a:normAutofit fontScale="62500" lnSpcReduction="20000"/>
          </a:bodyPr>
          <a:lstStyle/>
          <a:p>
            <a:pPr marL="438049" indent="-319014">
              <a:buFont typeface="Wingdings 2" pitchFamily="18" charset="2"/>
              <a:buChar char=""/>
              <a:defRPr/>
            </a:pPr>
            <a:r>
              <a:rPr lang="en-US" b="1" dirty="0">
                <a:solidFill>
                  <a:schemeClr val="accent6">
                    <a:lumMod val="50000"/>
                  </a:schemeClr>
                </a:solidFill>
              </a:rPr>
              <a:t>The Sprint Backlog</a:t>
            </a:r>
          </a:p>
          <a:p>
            <a:pPr marL="730081" lvl="1" indent="-272988">
              <a:defRPr/>
            </a:pPr>
            <a:r>
              <a:rPr lang="en-US" dirty="0"/>
              <a:t>The list of tasks that the Scrum team is committing that they will complete in the current sprint.</a:t>
            </a:r>
          </a:p>
          <a:p>
            <a:pPr marL="730081" lvl="1" indent="-272988">
              <a:defRPr/>
            </a:pPr>
            <a:r>
              <a:rPr lang="en-US" dirty="0"/>
              <a:t> Items on the sprint backlog are drawn from the </a:t>
            </a:r>
            <a:r>
              <a:rPr lang="en-US" dirty="0">
                <a:hlinkClick r:id="rId2"/>
              </a:rPr>
              <a:t>Product Backlog</a:t>
            </a:r>
            <a:r>
              <a:rPr lang="en-US" dirty="0"/>
              <a:t>, and Detailed into smaller list of things needed to be done</a:t>
            </a:r>
          </a:p>
          <a:p>
            <a:pPr marL="730081" lvl="1" indent="-272988">
              <a:defRPr/>
            </a:pPr>
            <a:r>
              <a:rPr lang="en-US" dirty="0"/>
              <a:t>Selected based on the priority of in the product backlog</a:t>
            </a:r>
          </a:p>
          <a:p>
            <a:pPr marL="730081" lvl="1" indent="-272988">
              <a:defRPr/>
            </a:pPr>
            <a:r>
              <a:rPr lang="en-US" i="1" dirty="0"/>
              <a:t>Due by next sprint !!</a:t>
            </a:r>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r>
              <a:rPr lang="en-US" dirty="0"/>
              <a:t>Sample Sprint Backlog</a:t>
            </a:r>
          </a:p>
          <a:p>
            <a:pPr marL="730081" lvl="1" indent="-272988">
              <a:defRPr/>
            </a:pPr>
            <a:r>
              <a:rPr lang="en-US" dirty="0"/>
              <a:t>As a user, I want to reserve a hotel room</a:t>
            </a:r>
          </a:p>
          <a:p>
            <a:pPr marL="995133" lvl="2" indent="-228548">
              <a:buFont typeface="Arial" charset="0"/>
              <a:buChar char="▪"/>
              <a:defRPr/>
            </a:pPr>
            <a:r>
              <a:rPr lang="en-US" dirty="0"/>
              <a:t>Add hotel table to the database – 1 hr</a:t>
            </a:r>
          </a:p>
          <a:p>
            <a:pPr marL="995133" lvl="2" indent="-228548">
              <a:buFont typeface="Arial" charset="0"/>
              <a:buChar char="▪"/>
              <a:defRPr/>
            </a:pPr>
            <a:r>
              <a:rPr lang="en-US" dirty="0"/>
              <a:t>Write Ajax code to display reservation – 4 hrs</a:t>
            </a:r>
          </a:p>
          <a:p>
            <a:pPr marL="995133" lvl="2" indent="-228548">
              <a:buFont typeface="Arial" charset="0"/>
              <a:buChar char="▪"/>
              <a:defRPr/>
            </a:pPr>
            <a:r>
              <a:rPr lang="en-US" dirty="0"/>
              <a:t>Write code to enter reservation in the database – 4 hrs</a:t>
            </a:r>
          </a:p>
          <a:p>
            <a:pPr marL="730081" lvl="1" indent="-272988">
              <a:defRPr/>
            </a:pPr>
            <a:r>
              <a:rPr lang="en-US" dirty="0"/>
              <a:t>As a user, I want to cancel a reservation</a:t>
            </a:r>
          </a:p>
          <a:p>
            <a:pPr marL="995133" lvl="2" indent="-228548">
              <a:buFont typeface="Arial" charset="0"/>
              <a:buChar char="▪"/>
              <a:defRPr/>
            </a:pPr>
            <a:r>
              <a:rPr lang="en-US" dirty="0"/>
              <a:t>Display the user’s current reservations – 4 hrs</a:t>
            </a:r>
          </a:p>
          <a:p>
            <a:pPr marL="995133" lvl="2" indent="-228548">
              <a:buFont typeface="Arial" charset="0"/>
              <a:buChar char="▪"/>
              <a:defRPr/>
            </a:pPr>
            <a:r>
              <a:rPr lang="en-US" dirty="0"/>
              <a:t>Add a cancel button next to each reservation – 1 hr</a:t>
            </a:r>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p:txBody>
      </p:sp>
      <p:sp>
        <p:nvSpPr>
          <p:cNvPr id="49155" name="Slide Number Placeholder 3">
            <a:extLst>
              <a:ext uri="{FF2B5EF4-FFF2-40B4-BE49-F238E27FC236}">
                <a16:creationId xmlns:a16="http://schemas.microsoft.com/office/drawing/2014/main" id="{D22470CB-408C-8941-B016-2EC613F1BA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3FB13B-F61B-8246-B7A7-1CCAC4C1465B}" type="slidenum">
              <a:rPr lang="en-US" altLang="en-US">
                <a:solidFill>
                  <a:srgbClr val="3F3F3F"/>
                </a:solidFill>
              </a:rPr>
              <a:pPr/>
              <a:t>34</a:t>
            </a:fld>
            <a:endParaRPr lang="en-US" altLang="en-US">
              <a:solidFill>
                <a:srgbClr val="3F3F3F"/>
              </a:solidFill>
            </a:endParaRPr>
          </a:p>
        </p:txBody>
      </p:sp>
      <p:pic>
        <p:nvPicPr>
          <p:cNvPr id="5" name="Picture 5">
            <a:extLst>
              <a:ext uri="{FF2B5EF4-FFF2-40B4-BE49-F238E27FC236}">
                <a16:creationId xmlns:a16="http://schemas.microsoft.com/office/drawing/2014/main" id="{30E9ABC0-D58C-E146-BBF5-03315A60C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253" y="6416"/>
            <a:ext cx="2847747" cy="191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A303-F6EC-5A46-8FB0-9BB367E8C498}"/>
              </a:ext>
            </a:extLst>
          </p:cNvPr>
          <p:cNvSpPr>
            <a:spLocks noGrp="1"/>
          </p:cNvSpPr>
          <p:nvPr>
            <p:ph type="title"/>
          </p:nvPr>
        </p:nvSpPr>
        <p:spPr/>
        <p:txBody>
          <a:bodyPr/>
          <a:lstStyle/>
          <a:p>
            <a:pPr>
              <a:defRPr/>
            </a:pPr>
            <a:r>
              <a:rPr lang="en-US" dirty="0"/>
              <a:t>Sample Sprint Backlog</a:t>
            </a:r>
          </a:p>
        </p:txBody>
      </p:sp>
      <p:sp>
        <p:nvSpPr>
          <p:cNvPr id="50178" name="Slide Number Placeholder 3">
            <a:extLst>
              <a:ext uri="{FF2B5EF4-FFF2-40B4-BE49-F238E27FC236}">
                <a16:creationId xmlns:a16="http://schemas.microsoft.com/office/drawing/2014/main" id="{643A715A-37DB-F045-98FA-7C6BB03E9E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BF0014-3725-6E4B-B3F5-DADC3BAA6AE8}" type="slidenum">
              <a:rPr lang="en-US" altLang="en-US">
                <a:solidFill>
                  <a:srgbClr val="3F3F3F"/>
                </a:solidFill>
              </a:rPr>
              <a:pPr/>
              <a:t>35</a:t>
            </a:fld>
            <a:endParaRPr lang="en-US" altLang="en-US">
              <a:solidFill>
                <a:srgbClr val="3F3F3F"/>
              </a:solidFill>
            </a:endParaRPr>
          </a:p>
        </p:txBody>
      </p:sp>
      <p:pic>
        <p:nvPicPr>
          <p:cNvPr id="50179" name="Picture 2">
            <a:extLst>
              <a:ext uri="{FF2B5EF4-FFF2-40B4-BE49-F238E27FC236}">
                <a16:creationId xmlns:a16="http://schemas.microsoft.com/office/drawing/2014/main" id="{67F58911-53D3-2D40-9EF3-289C382F4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35100"/>
            <a:ext cx="8126412"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0194-2B9E-3C45-8663-04D9456AAEFB}"/>
              </a:ext>
            </a:extLst>
          </p:cNvPr>
          <p:cNvSpPr>
            <a:spLocks noGrp="1"/>
          </p:cNvSpPr>
          <p:nvPr>
            <p:ph type="title"/>
          </p:nvPr>
        </p:nvSpPr>
        <p:spPr/>
        <p:txBody>
          <a:bodyPr/>
          <a:lstStyle/>
          <a:p>
            <a:pPr>
              <a:defRPr/>
            </a:pPr>
            <a:r>
              <a:rPr lang="en-US" dirty="0"/>
              <a:t>Scrum Artifacts</a:t>
            </a:r>
          </a:p>
        </p:txBody>
      </p:sp>
      <p:sp>
        <p:nvSpPr>
          <p:cNvPr id="3" name="Content Placeholder 2">
            <a:extLst>
              <a:ext uri="{FF2B5EF4-FFF2-40B4-BE49-F238E27FC236}">
                <a16:creationId xmlns:a16="http://schemas.microsoft.com/office/drawing/2014/main" id="{72A4986D-930D-2B49-B82F-D5EDCB531A09}"/>
              </a:ext>
            </a:extLst>
          </p:cNvPr>
          <p:cNvSpPr>
            <a:spLocks noGrp="1"/>
          </p:cNvSpPr>
          <p:nvPr>
            <p:ph idx="1"/>
          </p:nvPr>
        </p:nvSpPr>
        <p:spPr>
          <a:xfrm>
            <a:off x="250825" y="2492375"/>
            <a:ext cx="8713788" cy="865188"/>
          </a:xfrm>
        </p:spPr>
        <p:txBody>
          <a:bodyPr>
            <a:normAutofit fontScale="77500" lnSpcReduction="20000"/>
          </a:bodyPr>
          <a:lstStyle/>
          <a:p>
            <a:pPr marL="730081" lvl="1" indent="-272988">
              <a:buFont typeface="Wingdings" pitchFamily="2" charset="2"/>
              <a:buNone/>
              <a:defRPr/>
            </a:pPr>
            <a:r>
              <a:rPr lang="en-US" sz="1800" dirty="0"/>
              <a:t>During the Sprint the </a:t>
            </a:r>
            <a:r>
              <a:rPr lang="en-US" sz="1800" dirty="0" err="1">
                <a:hlinkClick r:id="rId2"/>
              </a:rPr>
              <a:t>ScrumMaster</a:t>
            </a:r>
            <a:r>
              <a:rPr lang="en-US" sz="1800" dirty="0"/>
              <a:t> maintains the sprint backlog by updating it to reflect which tasks are completed and how long the team thinks it will take to complete those that are not yet done. The estimated work remaining in the sprint is calculated daily and graphed, resulting in a sprint burndown chart like this one:</a:t>
            </a:r>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p:txBody>
      </p:sp>
      <p:sp>
        <p:nvSpPr>
          <p:cNvPr id="51203" name="Slide Number Placeholder 3">
            <a:extLst>
              <a:ext uri="{FF2B5EF4-FFF2-40B4-BE49-F238E27FC236}">
                <a16:creationId xmlns:a16="http://schemas.microsoft.com/office/drawing/2014/main" id="{37656BD4-C13E-D64E-842E-B917674DB5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F6986F-49D5-2E40-B5BF-4E42B371B73F}" type="slidenum">
              <a:rPr lang="en-US" altLang="en-US">
                <a:solidFill>
                  <a:srgbClr val="3F3F3F"/>
                </a:solidFill>
              </a:rPr>
              <a:pPr/>
              <a:t>36</a:t>
            </a:fld>
            <a:endParaRPr lang="en-US" altLang="en-US">
              <a:solidFill>
                <a:srgbClr val="3F3F3F"/>
              </a:solidFill>
            </a:endParaRPr>
          </a:p>
        </p:txBody>
      </p:sp>
      <p:pic>
        <p:nvPicPr>
          <p:cNvPr id="51204" name="Picture 4" descr="sprintburndown">
            <a:extLst>
              <a:ext uri="{FF2B5EF4-FFF2-40B4-BE49-F238E27FC236}">
                <a16:creationId xmlns:a16="http://schemas.microsoft.com/office/drawing/2014/main" id="{0AEB4A06-D649-1044-BB8A-8B3741E45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357563"/>
            <a:ext cx="4724400"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F7DEC183-4852-4A4F-90A7-54BB4D83E9ED}"/>
              </a:ext>
            </a:extLst>
          </p:cNvPr>
          <p:cNvSpPr txBox="1">
            <a:spLocks/>
          </p:cNvSpPr>
          <p:nvPr/>
        </p:nvSpPr>
        <p:spPr bwMode="auto">
          <a:xfrm>
            <a:off x="34925" y="1484313"/>
            <a:ext cx="5976938" cy="936625"/>
          </a:xfrm>
          <a:prstGeom prst="rect">
            <a:avLst/>
          </a:prstGeom>
          <a:noFill/>
          <a:ln w="9525">
            <a:noFill/>
            <a:miter lim="800000"/>
            <a:headEnd/>
            <a:tailEnd/>
          </a:ln>
        </p:spPr>
        <p:txBody>
          <a:bodyPr lIns="54852" tIns="91418" rIns="91418" bIns="45710">
            <a:normAutofit fontScale="62500" lnSpcReduction="20000"/>
          </a:bodyPr>
          <a:lstStyle/>
          <a:p>
            <a:pPr marL="438049" indent="-319014" defTabSz="914294" eaLnBrk="0" hangingPunct="0">
              <a:buClr>
                <a:schemeClr val="accent1"/>
              </a:buClr>
              <a:buSzPct val="80000"/>
              <a:buFont typeface="Wingdings 2" pitchFamily="18" charset="2"/>
              <a:buChar char=""/>
              <a:defRPr/>
            </a:pPr>
            <a:r>
              <a:rPr lang="en-US" sz="3200" b="1" dirty="0">
                <a:solidFill>
                  <a:schemeClr val="accent6">
                    <a:lumMod val="50000"/>
                  </a:schemeClr>
                </a:solidFill>
                <a:latin typeface="+mn-lt"/>
                <a:cs typeface="+mn-cs"/>
              </a:rPr>
              <a:t>The Sprint Burndown Chart</a:t>
            </a:r>
          </a:p>
          <a:p>
            <a:pPr marL="895196" lvl="1" indent="-319014" eaLnBrk="0" hangingPunct="0">
              <a:buClr>
                <a:schemeClr val="accent1"/>
              </a:buClr>
              <a:buSzPct val="80000"/>
              <a:buFont typeface="Wingdings 2" pitchFamily="18" charset="2"/>
              <a:buChar char=""/>
              <a:defRPr/>
            </a:pPr>
            <a:endParaRPr lang="en-US" sz="3200" dirty="0">
              <a:latin typeface="+mn-lt"/>
              <a:cs typeface="+mn-cs"/>
            </a:endParaRPr>
          </a:p>
          <a:p>
            <a:pPr marL="895196" lvl="1" indent="-319014" eaLnBrk="0" hangingPunct="0">
              <a:buClr>
                <a:schemeClr val="accent1"/>
              </a:buClr>
              <a:buSzPct val="80000"/>
              <a:buFont typeface="Wingdings 2" pitchFamily="18" charset="2"/>
              <a:buChar char=""/>
              <a:defRPr/>
            </a:pPr>
            <a:r>
              <a:rPr lang="en-US" sz="3200" dirty="0">
                <a:latin typeface="+mn-lt"/>
                <a:cs typeface="+mn-cs"/>
              </a:rPr>
              <a:t>Shows the project progress on a daily basis</a:t>
            </a:r>
            <a:endParaRPr lang="en-US" sz="2000" dirty="0">
              <a:latin typeface="+mn-lt"/>
              <a:cs typeface="+mn-cs"/>
            </a:endParaRPr>
          </a:p>
          <a:p>
            <a:pPr marL="730081" lvl="1" indent="-272988" defTabSz="914294" eaLnBrk="0" hangingPunct="0">
              <a:spcBef>
                <a:spcPct val="20000"/>
              </a:spcBef>
              <a:buClr>
                <a:schemeClr val="accent2"/>
              </a:buClr>
              <a:buSzPct val="90000"/>
              <a:defRPr/>
            </a:pPr>
            <a:endParaRPr lang="en-US" dirty="0">
              <a:latin typeface="+mn-lt"/>
              <a:cs typeface="+mn-cs"/>
            </a:endParaRPr>
          </a:p>
          <a:p>
            <a:pPr marL="438049" indent="-319014" defTabSz="914294" eaLnBrk="0" hangingPunct="0">
              <a:buClr>
                <a:schemeClr val="accent1"/>
              </a:buClr>
              <a:buSzPct val="80000"/>
              <a:buFont typeface="Wingdings 2" pitchFamily="18" charset="2"/>
              <a:buChar char=""/>
              <a:defRPr/>
            </a:pPr>
            <a:endParaRPr lang="en-US" sz="3200" dirty="0">
              <a:latin typeface="+mn-lt"/>
              <a:cs typeface="+mn-cs"/>
            </a:endParaRPr>
          </a:p>
          <a:p>
            <a:pPr marL="438049" indent="-319014" defTabSz="914294" eaLnBrk="0" hangingPunct="0">
              <a:buClr>
                <a:schemeClr val="accent1"/>
              </a:buClr>
              <a:buSzPct val="80000"/>
              <a:buFont typeface="Wingdings 2" pitchFamily="18" charset="2"/>
              <a:buChar char=""/>
              <a:defRPr/>
            </a:pPr>
            <a:endParaRPr lang="en-US" sz="3200" dirty="0">
              <a:latin typeface="+mn-lt"/>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5F64-1E6A-8E45-B65D-D9956CB5A580}"/>
              </a:ext>
            </a:extLst>
          </p:cNvPr>
          <p:cNvSpPr>
            <a:spLocks noGrp="1"/>
          </p:cNvSpPr>
          <p:nvPr>
            <p:ph type="title"/>
          </p:nvPr>
        </p:nvSpPr>
        <p:spPr>
          <a:xfrm>
            <a:off x="1" y="155448"/>
            <a:ext cx="8686800" cy="465240"/>
          </a:xfrm>
        </p:spPr>
        <p:txBody>
          <a:bodyPr>
            <a:normAutofit fontScale="90000"/>
          </a:bodyPr>
          <a:lstStyle/>
          <a:p>
            <a:pPr>
              <a:defRPr/>
            </a:pPr>
            <a:r>
              <a:rPr lang="en-US" sz="4000" dirty="0"/>
              <a:t>Sample Sprint Backlog / S. Burndown Chart</a:t>
            </a:r>
            <a:endParaRPr lang="en-US" dirty="0"/>
          </a:p>
        </p:txBody>
      </p:sp>
      <p:sp>
        <p:nvSpPr>
          <p:cNvPr id="52226" name="Slide Number Placeholder 3">
            <a:extLst>
              <a:ext uri="{FF2B5EF4-FFF2-40B4-BE49-F238E27FC236}">
                <a16:creationId xmlns:a16="http://schemas.microsoft.com/office/drawing/2014/main" id="{6923CCDC-6D9D-5F4B-BE03-62C9F78375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44538A-6DC9-9F44-812A-CD679CC9D1A0}" type="slidenum">
              <a:rPr lang="en-US" altLang="en-US">
                <a:solidFill>
                  <a:srgbClr val="3F3F3F"/>
                </a:solidFill>
              </a:rPr>
              <a:pPr/>
              <a:t>37</a:t>
            </a:fld>
            <a:endParaRPr lang="en-US" altLang="en-US">
              <a:solidFill>
                <a:srgbClr val="3F3F3F"/>
              </a:solidFill>
            </a:endParaRPr>
          </a:p>
        </p:txBody>
      </p:sp>
      <p:pic>
        <p:nvPicPr>
          <p:cNvPr id="52227" name="Picture 2">
            <a:extLst>
              <a:ext uri="{FF2B5EF4-FFF2-40B4-BE49-F238E27FC236}">
                <a16:creationId xmlns:a16="http://schemas.microsoft.com/office/drawing/2014/main" id="{F56CF965-5421-4147-B51A-06A0274B6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9150"/>
            <a:ext cx="9144000"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BB18-0FCA-C741-82C8-3D2363EDC667}"/>
              </a:ext>
            </a:extLst>
          </p:cNvPr>
          <p:cNvSpPr>
            <a:spLocks noGrp="1"/>
          </p:cNvSpPr>
          <p:nvPr>
            <p:ph type="title"/>
          </p:nvPr>
        </p:nvSpPr>
        <p:spPr/>
        <p:txBody>
          <a:bodyPr/>
          <a:lstStyle/>
          <a:p>
            <a:pPr>
              <a:defRPr/>
            </a:pPr>
            <a:r>
              <a:rPr lang="en-US" dirty="0"/>
              <a:t>Scrum Artifacts</a:t>
            </a:r>
          </a:p>
        </p:txBody>
      </p:sp>
      <p:sp>
        <p:nvSpPr>
          <p:cNvPr id="3" name="Content Placeholder 2">
            <a:extLst>
              <a:ext uri="{FF2B5EF4-FFF2-40B4-BE49-F238E27FC236}">
                <a16:creationId xmlns:a16="http://schemas.microsoft.com/office/drawing/2014/main" id="{B00B0EBE-D2B3-9B4E-A169-72627DEF00EB}"/>
              </a:ext>
            </a:extLst>
          </p:cNvPr>
          <p:cNvSpPr>
            <a:spLocks noGrp="1"/>
          </p:cNvSpPr>
          <p:nvPr>
            <p:ph idx="1"/>
          </p:nvPr>
        </p:nvSpPr>
        <p:spPr>
          <a:xfrm>
            <a:off x="457200" y="1774825"/>
            <a:ext cx="5770563" cy="4625975"/>
          </a:xfrm>
        </p:spPr>
        <p:txBody>
          <a:bodyPr>
            <a:normAutofit fontScale="92500"/>
          </a:bodyPr>
          <a:lstStyle/>
          <a:p>
            <a:pPr marL="438049" indent="-319014">
              <a:buFont typeface="Wingdings 2" pitchFamily="18" charset="2"/>
              <a:buChar char=""/>
              <a:defRPr/>
            </a:pPr>
            <a:r>
              <a:rPr lang="en-US" dirty="0"/>
              <a:t>Release Burndown Chart</a:t>
            </a:r>
          </a:p>
          <a:p>
            <a:pPr marL="730081" lvl="1" indent="-272988">
              <a:defRPr/>
            </a:pPr>
            <a:r>
              <a:rPr lang="en-US" dirty="0"/>
              <a:t>The team tracks its progress against a release plan by updating a release burndown chart at the end of each sprint. </a:t>
            </a:r>
          </a:p>
          <a:p>
            <a:pPr marL="730081" lvl="1" indent="-272988">
              <a:defRPr/>
            </a:pPr>
            <a:r>
              <a:rPr lang="en-US" dirty="0"/>
              <a:t>The horizontal axis of the release burndown chart shows the sprints; </a:t>
            </a:r>
          </a:p>
          <a:p>
            <a:pPr marL="730081" lvl="1" indent="-272988">
              <a:defRPr/>
            </a:pPr>
            <a:r>
              <a:rPr lang="en-US" dirty="0"/>
              <a:t>The vertical axis shows the amount of work remaining at the start of each sprint.</a:t>
            </a:r>
          </a:p>
        </p:txBody>
      </p:sp>
      <p:sp>
        <p:nvSpPr>
          <p:cNvPr id="53251" name="Slide Number Placeholder 3">
            <a:extLst>
              <a:ext uri="{FF2B5EF4-FFF2-40B4-BE49-F238E27FC236}">
                <a16:creationId xmlns:a16="http://schemas.microsoft.com/office/drawing/2014/main" id="{8548180C-4F32-824C-B5AD-6D200AB67B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C00A65-7DA7-124E-80EA-0B3E743EF399}" type="slidenum">
              <a:rPr lang="en-US" altLang="en-US">
                <a:solidFill>
                  <a:srgbClr val="3F3F3F"/>
                </a:solidFill>
              </a:rPr>
              <a:pPr/>
              <a:t>38</a:t>
            </a:fld>
            <a:endParaRPr lang="en-US" altLang="en-US">
              <a:solidFill>
                <a:srgbClr val="3F3F3F"/>
              </a:solidFill>
            </a:endParaRPr>
          </a:p>
        </p:txBody>
      </p:sp>
      <p:pic>
        <p:nvPicPr>
          <p:cNvPr id="53252" name="Picture 2">
            <a:extLst>
              <a:ext uri="{FF2B5EF4-FFF2-40B4-BE49-F238E27FC236}">
                <a16:creationId xmlns:a16="http://schemas.microsoft.com/office/drawing/2014/main" id="{9B3C67F7-1426-7647-BBBD-4A47882B1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2924175"/>
            <a:ext cx="28384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227B-1D29-E747-9550-1BF1CF8288C8}"/>
              </a:ext>
            </a:extLst>
          </p:cNvPr>
          <p:cNvSpPr>
            <a:spLocks noGrp="1"/>
          </p:cNvSpPr>
          <p:nvPr>
            <p:ph type="title"/>
          </p:nvPr>
        </p:nvSpPr>
        <p:spPr>
          <a:xfrm>
            <a:off x="0" y="155448"/>
            <a:ext cx="9144000" cy="1252728"/>
          </a:xfrm>
        </p:spPr>
        <p:txBody>
          <a:bodyPr>
            <a:noAutofit/>
          </a:bodyPr>
          <a:lstStyle/>
          <a:p>
            <a:pPr>
              <a:defRPr/>
            </a:pPr>
            <a:r>
              <a:rPr lang="en-US" sz="3600" dirty="0"/>
              <a:t>Sample Product Backlog / R. Burndown Chart</a:t>
            </a:r>
          </a:p>
        </p:txBody>
      </p:sp>
      <p:sp>
        <p:nvSpPr>
          <p:cNvPr id="54274" name="Slide Number Placeholder 3">
            <a:extLst>
              <a:ext uri="{FF2B5EF4-FFF2-40B4-BE49-F238E27FC236}">
                <a16:creationId xmlns:a16="http://schemas.microsoft.com/office/drawing/2014/main" id="{EA200306-FE7C-6948-80CE-6D026E4464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9C2290-DE65-2B47-AB05-BD3886EA2BB2}" type="slidenum">
              <a:rPr lang="en-US" altLang="en-US">
                <a:solidFill>
                  <a:srgbClr val="3F3F3F"/>
                </a:solidFill>
              </a:rPr>
              <a:pPr/>
              <a:t>39</a:t>
            </a:fld>
            <a:endParaRPr lang="en-US" altLang="en-US">
              <a:solidFill>
                <a:srgbClr val="3F3F3F"/>
              </a:solidFill>
            </a:endParaRPr>
          </a:p>
        </p:txBody>
      </p:sp>
      <p:pic>
        <p:nvPicPr>
          <p:cNvPr id="54275" name="Picture 2">
            <a:extLst>
              <a:ext uri="{FF2B5EF4-FFF2-40B4-BE49-F238E27FC236}">
                <a16:creationId xmlns:a16="http://schemas.microsoft.com/office/drawing/2014/main" id="{45057AC4-FAB6-0B4E-9C78-4F26CD9B2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142413"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97F428E5-3B48-4B4D-A65E-FD6AACA5CCA7}"/>
              </a:ext>
            </a:extLst>
          </p:cNvPr>
          <p:cNvSpPr txBox="1">
            <a:spLocks noGrp="1"/>
          </p:cNvSpPr>
          <p:nvPr/>
        </p:nvSpPr>
        <p:spPr>
          <a:xfrm>
            <a:off x="8459788" y="6248400"/>
            <a:ext cx="227012" cy="457200"/>
          </a:xfrm>
          <a:prstGeom prst="rect">
            <a:avLst/>
          </a:prstGeom>
          <a:noFill/>
        </p:spPr>
        <p:txBody>
          <a:bodyPr lIns="91418" tIns="45710" rIns="91418" bIns="0" anchor="b"/>
          <a:lstStyle/>
          <a:p>
            <a:pPr algn="r" rtl="1">
              <a:defRPr/>
            </a:pPr>
            <a:r>
              <a:rPr lang="en-US" sz="1200">
                <a:solidFill>
                  <a:schemeClr val="tx1">
                    <a:tint val="95000"/>
                  </a:schemeClr>
                </a:solidFill>
                <a:latin typeface="Arial" charset="0"/>
                <a:cs typeface="Arial" charset="0"/>
              </a:rPr>
              <a:t>4</a:t>
            </a:r>
          </a:p>
        </p:txBody>
      </p:sp>
      <p:pic>
        <p:nvPicPr>
          <p:cNvPr id="75778" name="Picture 2">
            <a:extLst>
              <a:ext uri="{FF2B5EF4-FFF2-40B4-BE49-F238E27FC236}">
                <a16:creationId xmlns:a16="http://schemas.microsoft.com/office/drawing/2014/main" id="{08F29C86-3F17-684D-8D18-9B53D6956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77975"/>
            <a:ext cx="8694737"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9" name="TextBox 11">
            <a:extLst>
              <a:ext uri="{FF2B5EF4-FFF2-40B4-BE49-F238E27FC236}">
                <a16:creationId xmlns:a16="http://schemas.microsoft.com/office/drawing/2014/main" id="{A6A7E6C9-BC65-434C-B933-1175D1E1159B}"/>
              </a:ext>
            </a:extLst>
          </p:cNvPr>
          <p:cNvSpPr txBox="1">
            <a:spLocks noChangeArrowheads="1"/>
          </p:cNvSpPr>
          <p:nvPr/>
        </p:nvSpPr>
        <p:spPr bwMode="auto">
          <a:xfrm>
            <a:off x="323850" y="6453188"/>
            <a:ext cx="81359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800"/>
              <a:t>Peter Kutschera</a:t>
            </a:r>
            <a:r>
              <a:rPr lang="en-US" altLang="en-US" sz="800" i="1"/>
              <a:t>“</a:t>
            </a:r>
            <a:r>
              <a:rPr lang="en-US" altLang="en-US" sz="800" b="1"/>
              <a:t> Applying Agile Methods in Rapidly Changing Environments” </a:t>
            </a:r>
            <a:r>
              <a:rPr lang="en-US" altLang="en-US" sz="800" i="1"/>
              <a:t>,RTO IST Symposium on “Technology for Evolutionary Software Development”,</a:t>
            </a:r>
            <a:endParaRPr lang="en-US" altLang="en-US" sz="800"/>
          </a:p>
        </p:txBody>
      </p:sp>
      <p:sp>
        <p:nvSpPr>
          <p:cNvPr id="16" name="Title 15">
            <a:extLst>
              <a:ext uri="{FF2B5EF4-FFF2-40B4-BE49-F238E27FC236}">
                <a16:creationId xmlns:a16="http://schemas.microsoft.com/office/drawing/2014/main" id="{17DD74D9-E471-7644-8533-6AB5D4A11780}"/>
              </a:ext>
            </a:extLst>
          </p:cNvPr>
          <p:cNvSpPr>
            <a:spLocks noGrp="1"/>
          </p:cNvSpPr>
          <p:nvPr>
            <p:ph type="title" idx="4294967295"/>
          </p:nvPr>
        </p:nvSpPr>
        <p:spPr>
          <a:xfrm>
            <a:off x="457200" y="155448"/>
            <a:ext cx="8229600" cy="1252728"/>
          </a:xfrm>
        </p:spPr>
        <p:txBody>
          <a:bodyPr/>
          <a:lstStyle/>
          <a:p>
            <a:pPr>
              <a:defRPr/>
            </a:pPr>
            <a:r>
              <a:rPr lang="en-US" sz="3200" dirty="0"/>
              <a:t>Traditional Software Development 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C9AE-4F94-684B-8403-C8EBB85CBF1A}"/>
              </a:ext>
            </a:extLst>
          </p:cNvPr>
          <p:cNvSpPr>
            <a:spLocks noGrp="1"/>
          </p:cNvSpPr>
          <p:nvPr>
            <p:ph type="title"/>
          </p:nvPr>
        </p:nvSpPr>
        <p:spPr/>
        <p:txBody>
          <a:bodyPr/>
          <a:lstStyle/>
          <a:p>
            <a:pPr>
              <a:defRPr/>
            </a:pPr>
            <a:r>
              <a:rPr lang="en-US" dirty="0"/>
              <a:t>Adjusting the Sprint Backlog</a:t>
            </a:r>
          </a:p>
        </p:txBody>
      </p:sp>
      <p:sp>
        <p:nvSpPr>
          <p:cNvPr id="3" name="Content Placeholder 2">
            <a:extLst>
              <a:ext uri="{FF2B5EF4-FFF2-40B4-BE49-F238E27FC236}">
                <a16:creationId xmlns:a16="http://schemas.microsoft.com/office/drawing/2014/main" id="{CFAD7A67-A244-9942-B228-A2EE4389C220}"/>
              </a:ext>
            </a:extLst>
          </p:cNvPr>
          <p:cNvSpPr>
            <a:spLocks noGrp="1"/>
          </p:cNvSpPr>
          <p:nvPr>
            <p:ph idx="1"/>
          </p:nvPr>
        </p:nvSpPr>
        <p:spPr>
          <a:xfrm>
            <a:off x="179388" y="1557338"/>
            <a:ext cx="8856662" cy="5184775"/>
          </a:xfrm>
        </p:spPr>
        <p:txBody>
          <a:bodyPr>
            <a:normAutofit fontScale="62500" lnSpcReduction="20000"/>
          </a:bodyPr>
          <a:lstStyle/>
          <a:p>
            <a:pPr marL="438049" indent="-319014">
              <a:buFont typeface="Wingdings 2" pitchFamily="18" charset="2"/>
              <a:buChar char=""/>
              <a:defRPr/>
            </a:pPr>
            <a:r>
              <a:rPr lang="en-US" dirty="0"/>
              <a:t>The team does its best to pull the right amount of work into the sprint</a:t>
            </a:r>
          </a:p>
          <a:p>
            <a:pPr marL="438049" indent="-319014">
              <a:buFont typeface="Wingdings 2" pitchFamily="18" charset="2"/>
              <a:buChar char=""/>
              <a:defRPr/>
            </a:pPr>
            <a:r>
              <a:rPr lang="en-US" dirty="0"/>
              <a:t>But sometimes too much or too little work is pulled in during the </a:t>
            </a:r>
            <a:r>
              <a:rPr lang="en-US" dirty="0">
                <a:hlinkClick r:id="rId2"/>
              </a:rPr>
              <a:t>Sprint planning meeting.</a:t>
            </a:r>
            <a:r>
              <a:rPr lang="en-US" dirty="0"/>
              <a:t> </a:t>
            </a:r>
          </a:p>
          <a:p>
            <a:pPr marL="438049" indent="-319014">
              <a:buFont typeface="Wingdings 2" pitchFamily="18" charset="2"/>
              <a:buChar char=""/>
              <a:defRPr/>
            </a:pPr>
            <a:r>
              <a:rPr lang="en-US" dirty="0"/>
              <a:t>In this case the team needs to add or remove tasks. </a:t>
            </a:r>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dirty="0"/>
          </a:p>
          <a:p>
            <a:pPr marL="438049" indent="-319014">
              <a:buFont typeface="Wingdings 2" pitchFamily="18" charset="2"/>
              <a:buChar char=""/>
              <a:defRPr/>
            </a:pPr>
            <a:endParaRPr lang="en-US" sz="2200" dirty="0"/>
          </a:p>
          <a:p>
            <a:pPr marL="438049" indent="-319014">
              <a:buFont typeface="Wingdings 2" pitchFamily="18" charset="2"/>
              <a:buChar char=""/>
              <a:defRPr/>
            </a:pPr>
            <a:endParaRPr lang="en-US" sz="2200" dirty="0"/>
          </a:p>
          <a:p>
            <a:pPr marL="438049" indent="-319014">
              <a:buFont typeface="Wingdings 2" pitchFamily="18" charset="2"/>
              <a:buNone/>
              <a:defRPr/>
            </a:pPr>
            <a:r>
              <a:rPr lang="en-US" sz="2200" dirty="0"/>
              <a:t>In the above sprint burndown chart you can see that the team had pulled in too much work initially and still had nearly 600 hours to go on 5/16/02. In this case the </a:t>
            </a:r>
            <a:r>
              <a:rPr lang="en-US" sz="2200" dirty="0">
                <a:hlinkClick r:id="rId3"/>
              </a:rPr>
              <a:t>Product Owner</a:t>
            </a:r>
            <a:r>
              <a:rPr lang="en-US" sz="2200" dirty="0"/>
              <a:t> was consulted and it was agreed to remove some work from the sprint, which resulted in the big drop on the chart between 5/16/02 (619 hours) and 5/17/02. From there the team made good consistent progress and finished the sprint successfully.</a:t>
            </a:r>
          </a:p>
        </p:txBody>
      </p:sp>
      <p:sp>
        <p:nvSpPr>
          <p:cNvPr id="55299" name="Slide Number Placeholder 3">
            <a:extLst>
              <a:ext uri="{FF2B5EF4-FFF2-40B4-BE49-F238E27FC236}">
                <a16:creationId xmlns:a16="http://schemas.microsoft.com/office/drawing/2014/main" id="{6DB4B5B3-C6E6-DA4C-8018-E289E5B354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B8C0AA-79B0-484F-8EB9-F15535EDECAE}" type="slidenum">
              <a:rPr lang="en-US" altLang="en-US">
                <a:solidFill>
                  <a:srgbClr val="3F3F3F"/>
                </a:solidFill>
              </a:rPr>
              <a:pPr/>
              <a:t>40</a:t>
            </a:fld>
            <a:endParaRPr lang="en-US" altLang="en-US">
              <a:solidFill>
                <a:srgbClr val="3F3F3F"/>
              </a:solidFill>
            </a:endParaRPr>
          </a:p>
        </p:txBody>
      </p:sp>
      <p:pic>
        <p:nvPicPr>
          <p:cNvPr id="55300" name="Picture 2">
            <a:extLst>
              <a:ext uri="{FF2B5EF4-FFF2-40B4-BE49-F238E27FC236}">
                <a16:creationId xmlns:a16="http://schemas.microsoft.com/office/drawing/2014/main" id="{9165907A-C11C-FF45-A60D-F28C529BE5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708275"/>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AA83-73F7-434C-92F7-19729E7B575A}"/>
              </a:ext>
            </a:extLst>
          </p:cNvPr>
          <p:cNvSpPr>
            <a:spLocks noGrp="1"/>
          </p:cNvSpPr>
          <p:nvPr>
            <p:ph type="title"/>
          </p:nvPr>
        </p:nvSpPr>
        <p:spPr/>
        <p:txBody>
          <a:bodyPr/>
          <a:lstStyle/>
          <a:p>
            <a:pPr>
              <a:defRPr/>
            </a:pPr>
            <a:r>
              <a:rPr lang="en-US" dirty="0"/>
              <a:t>Agile </a:t>
            </a:r>
            <a:r>
              <a:rPr lang="en-US" dirty="0" err="1"/>
              <a:t>vs</a:t>
            </a:r>
            <a:r>
              <a:rPr lang="en-US" dirty="0"/>
              <a:t> Waterfall </a:t>
            </a:r>
          </a:p>
        </p:txBody>
      </p:sp>
      <p:sp>
        <p:nvSpPr>
          <p:cNvPr id="56322" name="Slide Number Placeholder 3">
            <a:extLst>
              <a:ext uri="{FF2B5EF4-FFF2-40B4-BE49-F238E27FC236}">
                <a16:creationId xmlns:a16="http://schemas.microsoft.com/office/drawing/2014/main" id="{FAC1209F-224B-C645-BC64-F8E296EEA1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DFF58E-F8D8-2A4D-9D0F-53BBD1AD3BE5}" type="slidenum">
              <a:rPr lang="en-US" altLang="en-US">
                <a:solidFill>
                  <a:srgbClr val="3F3F3F"/>
                </a:solidFill>
              </a:rPr>
              <a:pPr/>
              <a:t>41</a:t>
            </a:fld>
            <a:endParaRPr lang="en-US" altLang="en-US">
              <a:solidFill>
                <a:srgbClr val="3F3F3F"/>
              </a:solidFill>
            </a:endParaRPr>
          </a:p>
        </p:txBody>
      </p:sp>
      <p:pic>
        <p:nvPicPr>
          <p:cNvPr id="56323" name="Picture 2">
            <a:extLst>
              <a:ext uri="{FF2B5EF4-FFF2-40B4-BE49-F238E27FC236}">
                <a16:creationId xmlns:a16="http://schemas.microsoft.com/office/drawing/2014/main" id="{A1ECA1A9-4D8E-2049-A252-0D6D82A5E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276475"/>
            <a:ext cx="49149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FD8F-F137-DE43-8B8B-159912D02B6B}"/>
              </a:ext>
            </a:extLst>
          </p:cNvPr>
          <p:cNvSpPr>
            <a:spLocks noGrp="1"/>
          </p:cNvSpPr>
          <p:nvPr>
            <p:ph type="title"/>
          </p:nvPr>
        </p:nvSpPr>
        <p:spPr/>
        <p:txBody>
          <a:bodyPr/>
          <a:lstStyle/>
          <a:p>
            <a:pPr>
              <a:defRPr/>
            </a:pPr>
            <a:r>
              <a:rPr lang="en-US" dirty="0"/>
              <a:t>Agile </a:t>
            </a:r>
            <a:r>
              <a:rPr lang="en-US" dirty="0" err="1"/>
              <a:t>vs</a:t>
            </a:r>
            <a:r>
              <a:rPr lang="en-US" dirty="0"/>
              <a:t> Spiral</a:t>
            </a:r>
          </a:p>
        </p:txBody>
      </p:sp>
      <p:sp>
        <p:nvSpPr>
          <p:cNvPr id="57346" name="Slide Number Placeholder 3">
            <a:extLst>
              <a:ext uri="{FF2B5EF4-FFF2-40B4-BE49-F238E27FC236}">
                <a16:creationId xmlns:a16="http://schemas.microsoft.com/office/drawing/2014/main" id="{0665748D-60A3-F143-A2E1-BE404AA7B8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92C722-85CC-0340-8C2B-302D607AECB3}" type="slidenum">
              <a:rPr lang="en-US" altLang="en-US">
                <a:solidFill>
                  <a:srgbClr val="3F3F3F"/>
                </a:solidFill>
              </a:rPr>
              <a:pPr/>
              <a:t>42</a:t>
            </a:fld>
            <a:endParaRPr lang="en-US" altLang="en-US">
              <a:solidFill>
                <a:srgbClr val="3F3F3F"/>
              </a:solidFill>
            </a:endParaRPr>
          </a:p>
        </p:txBody>
      </p:sp>
      <p:pic>
        <p:nvPicPr>
          <p:cNvPr id="57347" name="Picture 4">
            <a:extLst>
              <a:ext uri="{FF2B5EF4-FFF2-40B4-BE49-F238E27FC236}">
                <a16:creationId xmlns:a16="http://schemas.microsoft.com/office/drawing/2014/main" id="{18EFF6F0-3084-0445-B020-16E7DB059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781300"/>
            <a:ext cx="48291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BF24E-4E2A-0949-A444-CCC502C20075}"/>
              </a:ext>
            </a:extLst>
          </p:cNvPr>
          <p:cNvSpPr>
            <a:spLocks noGrp="1"/>
          </p:cNvSpPr>
          <p:nvPr>
            <p:ph type="title"/>
          </p:nvPr>
        </p:nvSpPr>
        <p:spPr/>
        <p:txBody>
          <a:bodyPr/>
          <a:lstStyle/>
          <a:p>
            <a:pPr>
              <a:defRPr/>
            </a:pPr>
            <a:r>
              <a:rPr lang="en-US" dirty="0"/>
              <a:t>Does it work for us?</a:t>
            </a:r>
          </a:p>
        </p:txBody>
      </p:sp>
      <p:sp>
        <p:nvSpPr>
          <p:cNvPr id="58370" name="Content Placeholder 2">
            <a:extLst>
              <a:ext uri="{FF2B5EF4-FFF2-40B4-BE49-F238E27FC236}">
                <a16:creationId xmlns:a16="http://schemas.microsoft.com/office/drawing/2014/main" id="{A6D9786C-603C-5441-950C-23FC06A76E66}"/>
              </a:ext>
            </a:extLst>
          </p:cNvPr>
          <p:cNvSpPr>
            <a:spLocks noGrp="1"/>
          </p:cNvSpPr>
          <p:nvPr>
            <p:ph idx="1"/>
          </p:nvPr>
        </p:nvSpPr>
        <p:spPr/>
        <p:txBody>
          <a:bodyPr/>
          <a:lstStyle/>
          <a:p>
            <a:endParaRPr lang="en-US" altLang="en-US">
              <a:cs typeface="Tahoma" panose="020B0604030504040204" pitchFamily="34" charset="0"/>
            </a:endParaRPr>
          </a:p>
        </p:txBody>
      </p:sp>
      <p:sp>
        <p:nvSpPr>
          <p:cNvPr id="58371" name="Slide Number Placeholder 3">
            <a:extLst>
              <a:ext uri="{FF2B5EF4-FFF2-40B4-BE49-F238E27FC236}">
                <a16:creationId xmlns:a16="http://schemas.microsoft.com/office/drawing/2014/main" id="{2B1B698E-D343-174E-BEAD-92FC400961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8D62DB-56DD-0143-A935-AAB8F28C9206}" type="slidenum">
              <a:rPr lang="en-US" altLang="en-US">
                <a:solidFill>
                  <a:srgbClr val="3F3F3F"/>
                </a:solidFill>
              </a:rPr>
              <a:pPr/>
              <a:t>43</a:t>
            </a:fld>
            <a:endParaRPr lang="en-US" altLang="en-US">
              <a:solidFill>
                <a:srgbClr val="3F3F3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FB2-7C6A-774A-BE88-EC6AA3F30C18}"/>
              </a:ext>
            </a:extLst>
          </p:cNvPr>
          <p:cNvSpPr>
            <a:spLocks noGrp="1"/>
          </p:cNvSpPr>
          <p:nvPr>
            <p:ph type="title"/>
          </p:nvPr>
        </p:nvSpPr>
        <p:spPr/>
        <p:txBody>
          <a:bodyPr/>
          <a:lstStyle/>
          <a:p>
            <a:pPr>
              <a:defRPr/>
            </a:pPr>
            <a:r>
              <a:rPr lang="en-US" dirty="0"/>
              <a:t>References </a:t>
            </a:r>
          </a:p>
        </p:txBody>
      </p:sp>
      <p:sp>
        <p:nvSpPr>
          <p:cNvPr id="59394" name="Content Placeholder 2">
            <a:extLst>
              <a:ext uri="{FF2B5EF4-FFF2-40B4-BE49-F238E27FC236}">
                <a16:creationId xmlns:a16="http://schemas.microsoft.com/office/drawing/2014/main" id="{EFDCBD06-98BA-2E47-961E-87FA108E1EC2}"/>
              </a:ext>
            </a:extLst>
          </p:cNvPr>
          <p:cNvSpPr>
            <a:spLocks noGrp="1"/>
          </p:cNvSpPr>
          <p:nvPr>
            <p:ph idx="1"/>
          </p:nvPr>
        </p:nvSpPr>
        <p:spPr/>
        <p:txBody>
          <a:bodyPr/>
          <a:lstStyle/>
          <a:p>
            <a:r>
              <a:rPr lang="en-US" altLang="en-US" sz="1800" dirty="0">
                <a:solidFill>
                  <a:srgbClr val="000000"/>
                </a:solidFill>
                <a:latin typeface="GillSansMT"/>
                <a:cs typeface="Tahoma" panose="020B0604030504040204" pitchFamily="34" charset="0"/>
              </a:rPr>
              <a:t>An Introduction to Agile Software Development: </a:t>
            </a:r>
            <a:r>
              <a:rPr lang="en-US" altLang="en-US" sz="1800" dirty="0">
                <a:solidFill>
                  <a:srgbClr val="8FC865"/>
                </a:solidFill>
                <a:latin typeface="GillSansMT"/>
                <a:cs typeface="Tahoma" panose="020B0604030504040204" pitchFamily="34" charset="0"/>
              </a:rPr>
              <a:t>http://</a:t>
            </a:r>
            <a:r>
              <a:rPr lang="en-US" altLang="en-US" sz="1800" dirty="0" err="1">
                <a:solidFill>
                  <a:srgbClr val="8FC865"/>
                </a:solidFill>
                <a:latin typeface="GillSansMT"/>
                <a:cs typeface="Tahoma" panose="020B0604030504040204" pitchFamily="34" charset="0"/>
              </a:rPr>
              <a:t>www.agilealliance.org</a:t>
            </a:r>
            <a:endParaRPr lang="en-US" altLang="en-US" sz="1800" dirty="0">
              <a:solidFill>
                <a:srgbClr val="8FC865"/>
              </a:solidFill>
              <a:latin typeface="GillSansMT"/>
              <a:cs typeface="Tahoma" panose="020B0604030504040204" pitchFamily="34" charset="0"/>
            </a:endParaRPr>
          </a:p>
          <a:p>
            <a:endParaRPr lang="en-US" altLang="en-US" sz="1800" dirty="0">
              <a:solidFill>
                <a:srgbClr val="8FC865"/>
              </a:solidFill>
              <a:latin typeface="GillSansMT"/>
              <a:cs typeface="Tahoma" panose="020B0604030504040204" pitchFamily="34" charset="0"/>
              <a:hlinkClick r:id="rId2"/>
            </a:endParaRPr>
          </a:p>
          <a:p>
            <a:r>
              <a:rPr lang="en-US" altLang="en-US" sz="1800" dirty="0">
                <a:solidFill>
                  <a:srgbClr val="8FC865"/>
                </a:solidFill>
                <a:latin typeface="GillSansMT"/>
                <a:cs typeface="Tahoma" panose="020B0604030504040204" pitchFamily="34" charset="0"/>
                <a:hlinkClick r:id="rId2"/>
              </a:rPr>
              <a:t>http://agilemanifesto.org/</a:t>
            </a:r>
            <a:endParaRPr lang="en-US" altLang="en-US" sz="1800" dirty="0">
              <a:solidFill>
                <a:srgbClr val="8FC865"/>
              </a:solidFill>
              <a:latin typeface="GillSansMT"/>
              <a:cs typeface="Tahoma" panose="020B0604030504040204" pitchFamily="34" charset="0"/>
            </a:endParaRPr>
          </a:p>
          <a:p>
            <a:endParaRPr lang="en-US" altLang="en-US" sz="1800" dirty="0">
              <a:cs typeface="Tahoma" panose="020B0604030504040204" pitchFamily="34" charset="0"/>
              <a:hlinkClick r:id="rId3"/>
            </a:endParaRPr>
          </a:p>
          <a:p>
            <a:r>
              <a:rPr lang="en-US" altLang="en-US" sz="1800" dirty="0">
                <a:cs typeface="Tahoma" panose="020B0604030504040204" pitchFamily="34" charset="0"/>
                <a:hlinkClick r:id="rId3"/>
              </a:rPr>
              <a:t>http://www.mountaingoatsoftware.com/scrum/overview</a:t>
            </a:r>
            <a:endParaRPr lang="en-US" altLang="en-US" sz="1800" dirty="0">
              <a:cs typeface="Tahoma" panose="020B0604030504040204" pitchFamily="34" charset="0"/>
            </a:endParaRPr>
          </a:p>
        </p:txBody>
      </p:sp>
      <p:sp>
        <p:nvSpPr>
          <p:cNvPr id="59395" name="Slide Number Placeholder 3">
            <a:extLst>
              <a:ext uri="{FF2B5EF4-FFF2-40B4-BE49-F238E27FC236}">
                <a16:creationId xmlns:a16="http://schemas.microsoft.com/office/drawing/2014/main" id="{23258F41-8003-4B44-89F1-EFA4023DB8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A2A7D8-8AEC-C546-8408-EA49CCFBAAA4}" type="slidenum">
              <a:rPr lang="en-US" altLang="en-US">
                <a:solidFill>
                  <a:srgbClr val="3F3F3F"/>
                </a:solidFill>
              </a:rPr>
              <a:pPr/>
              <a:t>44</a:t>
            </a:fld>
            <a:endParaRPr lang="en-US" altLang="en-US">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922A0CB0-0B4C-9D4A-9A75-8E72E712BB3B}"/>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6</a:t>
            </a:r>
          </a:p>
        </p:txBody>
      </p:sp>
      <p:pic>
        <p:nvPicPr>
          <p:cNvPr id="88066" name="Picture 2">
            <a:extLst>
              <a:ext uri="{FF2B5EF4-FFF2-40B4-BE49-F238E27FC236}">
                <a16:creationId xmlns:a16="http://schemas.microsoft.com/office/drawing/2014/main" id="{1E165344-89B1-8C49-9B35-0A472D958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437063"/>
            <a:ext cx="6010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a:extLst>
              <a:ext uri="{FF2B5EF4-FFF2-40B4-BE49-F238E27FC236}">
                <a16:creationId xmlns:a16="http://schemas.microsoft.com/office/drawing/2014/main" id="{FB2D3FCB-4896-B14D-AF01-1D418D40B072}"/>
              </a:ext>
            </a:extLst>
          </p:cNvPr>
          <p:cNvSpPr txBox="1">
            <a:spLocks noChangeArrowheads="1"/>
          </p:cNvSpPr>
          <p:nvPr/>
        </p:nvSpPr>
        <p:spPr bwMode="auto">
          <a:xfrm>
            <a:off x="1042988" y="1989138"/>
            <a:ext cx="6480175"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pPr>
            <a:r>
              <a:rPr lang="en-US" altLang="en-US" i="1"/>
              <a:t>Moving toward </a:t>
            </a:r>
          </a:p>
          <a:p>
            <a:pPr algn="l" rtl="0">
              <a:spcBef>
                <a:spcPct val="50000"/>
              </a:spcBef>
            </a:pPr>
            <a:r>
              <a:rPr lang="en-US" altLang="en-US" i="1"/>
              <a:t>	</a:t>
            </a:r>
            <a:r>
              <a:rPr lang="en-US" altLang="en-US" i="1">
                <a:solidFill>
                  <a:srgbClr val="FF0000"/>
                </a:solidFill>
              </a:rPr>
              <a:t>Iterative</a:t>
            </a:r>
            <a:r>
              <a:rPr lang="en-US" altLang="en-US" i="1"/>
              <a:t> &amp; </a:t>
            </a:r>
            <a:r>
              <a:rPr lang="en-US" altLang="en-US" i="1">
                <a:solidFill>
                  <a:srgbClr val="FF0000"/>
                </a:solidFill>
              </a:rPr>
              <a:t>Incremental</a:t>
            </a:r>
            <a:r>
              <a:rPr lang="en-US" altLang="en-US" i="1"/>
              <a:t> </a:t>
            </a:r>
          </a:p>
          <a:p>
            <a:pPr algn="l" rtl="0">
              <a:spcBef>
                <a:spcPct val="50000"/>
              </a:spcBef>
            </a:pPr>
            <a:r>
              <a:rPr lang="en-US" altLang="en-US" i="1"/>
              <a:t>			Software Development Processes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C8AF080A-F0E7-8F43-BF58-42F909238E56}"/>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8</a:t>
            </a:r>
          </a:p>
        </p:txBody>
      </p:sp>
      <p:sp>
        <p:nvSpPr>
          <p:cNvPr id="5" name="Title 15">
            <a:extLst>
              <a:ext uri="{FF2B5EF4-FFF2-40B4-BE49-F238E27FC236}">
                <a16:creationId xmlns:a16="http://schemas.microsoft.com/office/drawing/2014/main" id="{2F613288-859A-A147-9A47-A7C8816E76BE}"/>
              </a:ext>
            </a:extLst>
          </p:cNvPr>
          <p:cNvSpPr>
            <a:spLocks noGrp="1"/>
          </p:cNvSpPr>
          <p:nvPr>
            <p:ph type="title"/>
          </p:nvPr>
        </p:nvSpPr>
        <p:spPr/>
        <p:txBody>
          <a:bodyPr/>
          <a:lstStyle/>
          <a:p>
            <a:pPr>
              <a:defRPr/>
            </a:pPr>
            <a:r>
              <a:rPr lang="en-US" sz="3200" dirty="0"/>
              <a:t>Unified Process Lifecycle </a:t>
            </a:r>
            <a:endParaRPr lang="en-US" dirty="0"/>
          </a:p>
        </p:txBody>
      </p:sp>
      <p:pic>
        <p:nvPicPr>
          <p:cNvPr id="2" name="Picture 1">
            <a:extLst>
              <a:ext uri="{FF2B5EF4-FFF2-40B4-BE49-F238E27FC236}">
                <a16:creationId xmlns:a16="http://schemas.microsoft.com/office/drawing/2014/main" id="{9AEFCC7B-F060-C84C-91FB-64A02F2A1E75}"/>
              </a:ext>
            </a:extLst>
          </p:cNvPr>
          <p:cNvPicPr>
            <a:picLocks noChangeAspect="1"/>
          </p:cNvPicPr>
          <p:nvPr/>
        </p:nvPicPr>
        <p:blipFill>
          <a:blip r:embed="rId3"/>
          <a:stretch>
            <a:fillRect/>
          </a:stretch>
        </p:blipFill>
        <p:spPr>
          <a:xfrm>
            <a:off x="0" y="1387660"/>
            <a:ext cx="9144000" cy="48496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332E-9B14-B84A-BAB7-88378843D597}"/>
              </a:ext>
            </a:extLst>
          </p:cNvPr>
          <p:cNvSpPr>
            <a:spLocks noGrp="1"/>
          </p:cNvSpPr>
          <p:nvPr>
            <p:ph type="title"/>
          </p:nvPr>
        </p:nvSpPr>
        <p:spPr/>
        <p:txBody>
          <a:bodyPr/>
          <a:lstStyle/>
          <a:p>
            <a:pPr>
              <a:defRPr/>
            </a:pPr>
            <a:r>
              <a:rPr lang="en-US" dirty="0"/>
              <a:t>Unified Process </a:t>
            </a:r>
          </a:p>
        </p:txBody>
      </p:sp>
      <p:sp>
        <p:nvSpPr>
          <p:cNvPr id="3" name="Content Placeholder 2">
            <a:extLst>
              <a:ext uri="{FF2B5EF4-FFF2-40B4-BE49-F238E27FC236}">
                <a16:creationId xmlns:a16="http://schemas.microsoft.com/office/drawing/2014/main" id="{8A6ED451-BB38-5A41-B433-5D55DABC7B2E}"/>
              </a:ext>
            </a:extLst>
          </p:cNvPr>
          <p:cNvSpPr>
            <a:spLocks noGrp="1"/>
          </p:cNvSpPr>
          <p:nvPr>
            <p:ph idx="1"/>
          </p:nvPr>
        </p:nvSpPr>
        <p:spPr/>
        <p:txBody>
          <a:bodyPr>
            <a:normAutofit fontScale="47500" lnSpcReduction="20000"/>
          </a:bodyPr>
          <a:lstStyle/>
          <a:p>
            <a:pPr marL="438049" indent="-319014">
              <a:buFont typeface="Wingdings 2" pitchFamily="18" charset="2"/>
              <a:buChar char=""/>
              <a:defRPr/>
            </a:pPr>
            <a:r>
              <a:rPr lang="en-US" dirty="0"/>
              <a:t>RUP</a:t>
            </a:r>
          </a:p>
          <a:p>
            <a:pPr marL="730081" lvl="1" indent="-272988">
              <a:defRPr/>
            </a:pPr>
            <a:r>
              <a:rPr lang="en-US" dirty="0"/>
              <a:t>An instance of the Unified Process</a:t>
            </a:r>
          </a:p>
          <a:p>
            <a:pPr marL="730081" lvl="1" indent="-272988">
              <a:defRPr/>
            </a:pPr>
            <a:r>
              <a:rPr lang="en-US" dirty="0"/>
              <a:t>The most famous heavyweight Process</a:t>
            </a:r>
          </a:p>
          <a:p>
            <a:pPr marL="730081" lvl="1" indent="-272988">
              <a:defRPr/>
            </a:pPr>
            <a:endParaRPr lang="en-US" dirty="0"/>
          </a:p>
          <a:p>
            <a:pPr marL="438049" indent="-319014">
              <a:buFont typeface="Wingdings 2" pitchFamily="18" charset="2"/>
              <a:buChar char=""/>
              <a:defRPr/>
            </a:pPr>
            <a:r>
              <a:rPr lang="en-US" dirty="0"/>
              <a:t>Makes the most use of UML Diagrams</a:t>
            </a:r>
          </a:p>
          <a:p>
            <a:pPr marL="730081" lvl="1" indent="-272988">
              <a:defRPr/>
            </a:pPr>
            <a:r>
              <a:rPr lang="en-US" dirty="0"/>
              <a:t>Business Modeling</a:t>
            </a:r>
          </a:p>
          <a:p>
            <a:pPr marL="995133" lvl="2" indent="-228548">
              <a:buFont typeface="Arial" charset="0"/>
              <a:buChar char="▪"/>
              <a:defRPr/>
            </a:pPr>
            <a:r>
              <a:rPr lang="en-US" dirty="0"/>
              <a:t>Business Process Modeling</a:t>
            </a:r>
          </a:p>
          <a:p>
            <a:pPr marL="730081" lvl="1" indent="-272988">
              <a:defRPr/>
            </a:pPr>
            <a:r>
              <a:rPr lang="en-US" dirty="0"/>
              <a:t>Requirements</a:t>
            </a:r>
          </a:p>
          <a:p>
            <a:pPr marL="995133" lvl="2" indent="-228548">
              <a:buFont typeface="Arial" charset="0"/>
              <a:buChar char="▪"/>
              <a:defRPr/>
            </a:pPr>
            <a:r>
              <a:rPr lang="en-US" dirty="0"/>
              <a:t>Requirements Models (Use case Diagram, Glossaries)</a:t>
            </a:r>
          </a:p>
          <a:p>
            <a:pPr marL="730081" lvl="1" indent="-272988">
              <a:defRPr/>
            </a:pPr>
            <a:r>
              <a:rPr lang="en-US" dirty="0"/>
              <a:t>Analysis and Design</a:t>
            </a:r>
          </a:p>
          <a:p>
            <a:pPr marL="995133" lvl="2" indent="-228548">
              <a:buFont typeface="Arial" charset="0"/>
              <a:buChar char="▪"/>
              <a:defRPr/>
            </a:pPr>
            <a:r>
              <a:rPr lang="en-US" dirty="0"/>
              <a:t>Analysis Models (Class Diagram, Activity Diagram, State Diagram)</a:t>
            </a:r>
          </a:p>
          <a:p>
            <a:pPr marL="995133" lvl="2" indent="-228548">
              <a:buFont typeface="Arial" charset="0"/>
              <a:buChar char="▪"/>
              <a:defRPr/>
            </a:pPr>
            <a:r>
              <a:rPr lang="en-US" dirty="0"/>
              <a:t>Design Models (Class Diagram, Activity Diagram, State Diagram, Architectural Model, Component Diagram, Composite Diagram)</a:t>
            </a:r>
          </a:p>
          <a:p>
            <a:pPr marL="438049" indent="-319014">
              <a:buFont typeface="Wingdings 2" pitchFamily="18" charset="2"/>
              <a:buChar char=""/>
              <a:defRPr/>
            </a:pPr>
            <a:endParaRPr lang="en-US" dirty="0"/>
          </a:p>
          <a:p>
            <a:pPr marL="438049" indent="-319014">
              <a:buFont typeface="Wingdings 2" pitchFamily="18" charset="2"/>
              <a:buChar char=""/>
              <a:defRPr/>
            </a:pPr>
            <a:r>
              <a:rPr lang="en-US" dirty="0"/>
              <a:t>The main problem with RUP is its slowness in reaching the code, due to high emphasis on documentation and modeling</a:t>
            </a:r>
          </a:p>
          <a:p>
            <a:pPr marL="730081" lvl="1" indent="-272988">
              <a:defRPr/>
            </a:pPr>
            <a:endParaRPr lang="en-US" dirty="0"/>
          </a:p>
          <a:p>
            <a:pPr marL="438049" indent="-319014">
              <a:buFont typeface="Wingdings 2" pitchFamily="18" charset="2"/>
              <a:buChar char=""/>
              <a:defRPr/>
            </a:pPr>
            <a:r>
              <a:rPr lang="en-US" dirty="0"/>
              <a:t>In software development with RUP, the prescribed process is highly detailed and has significant important</a:t>
            </a:r>
          </a:p>
          <a:p>
            <a:pPr marL="730081" lvl="1" indent="-272988">
              <a:defRPr/>
            </a:pPr>
            <a:r>
              <a:rPr lang="en-US" dirty="0"/>
              <a:t>Benefits ?</a:t>
            </a:r>
          </a:p>
          <a:p>
            <a:pPr marL="730081" lvl="1" indent="-272988">
              <a:defRPr/>
            </a:pPr>
            <a:r>
              <a:rPr lang="en-US" dirty="0"/>
              <a:t>Drawbacks?</a:t>
            </a:r>
          </a:p>
          <a:p>
            <a:pPr marL="438049" indent="-319014">
              <a:buFont typeface="Wingdings 2" pitchFamily="18" charset="2"/>
              <a:buChar char=""/>
              <a:defRPr/>
            </a:pPr>
            <a:endParaRPr lang="en-US" dirty="0"/>
          </a:p>
          <a:p>
            <a:pPr marL="730081" lvl="1" indent="-272988">
              <a:defRPr/>
            </a:pPr>
            <a:endParaRPr lang="en-US" dirty="0"/>
          </a:p>
        </p:txBody>
      </p:sp>
      <p:sp>
        <p:nvSpPr>
          <p:cNvPr id="4" name="Slide Number Placeholder 3">
            <a:extLst>
              <a:ext uri="{FF2B5EF4-FFF2-40B4-BE49-F238E27FC236}">
                <a16:creationId xmlns:a16="http://schemas.microsoft.com/office/drawing/2014/main" id="{61FD2E3F-9DFA-9F4D-913C-70AEA12C33BB}"/>
              </a:ext>
            </a:extLst>
          </p:cNvPr>
          <p:cNvSpPr>
            <a:spLocks noGrp="1"/>
          </p:cNvSpPr>
          <p:nvPr>
            <p:ph type="sldNum" sz="quarter" idx="12"/>
          </p:nvPr>
        </p:nvSpPr>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4F3BAC0-D838-3F43-A510-7CA0994154D2}" type="slidenum">
              <a:rPr lang="fa-IR" altLang="en-US">
                <a:solidFill>
                  <a:srgbClr val="3F3F3F"/>
                </a:solidFill>
              </a:rPr>
              <a:pPr/>
              <a:t>7</a:t>
            </a:fld>
            <a:endParaRPr lang="en-US" altLang="en-US">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4EDC517C-69DD-064C-9417-6B1E71014D40}"/>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9</a:t>
            </a:r>
          </a:p>
        </p:txBody>
      </p:sp>
      <p:pic>
        <p:nvPicPr>
          <p:cNvPr id="91140" name="Picture 4">
            <a:extLst>
              <a:ext uri="{FF2B5EF4-FFF2-40B4-BE49-F238E27FC236}">
                <a16:creationId xmlns:a16="http://schemas.microsoft.com/office/drawing/2014/main" id="{9A2E5DDA-EB15-2E4A-B1E3-F1EDA4CA0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437063"/>
            <a:ext cx="66881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5">
            <a:extLst>
              <a:ext uri="{FF2B5EF4-FFF2-40B4-BE49-F238E27FC236}">
                <a16:creationId xmlns:a16="http://schemas.microsoft.com/office/drawing/2014/main" id="{88EECEE8-E956-2B45-9886-78C02AB1EC42}"/>
              </a:ext>
            </a:extLst>
          </p:cNvPr>
          <p:cNvSpPr txBox="1">
            <a:spLocks noChangeArrowheads="1"/>
          </p:cNvSpPr>
          <p:nvPr/>
        </p:nvSpPr>
        <p:spPr bwMode="auto">
          <a:xfrm>
            <a:off x="1403350" y="1989138"/>
            <a:ext cx="6048375"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pPr>
            <a:r>
              <a:rPr lang="en-US" altLang="en-US" i="1"/>
              <a:t>Moving toward </a:t>
            </a:r>
          </a:p>
          <a:p>
            <a:pPr algn="l" rtl="0">
              <a:spcBef>
                <a:spcPct val="50000"/>
              </a:spcBef>
            </a:pPr>
            <a:r>
              <a:rPr lang="en-US" altLang="en-US" i="1"/>
              <a:t>	</a:t>
            </a:r>
            <a:r>
              <a:rPr lang="en-US" altLang="en-US" i="1">
                <a:solidFill>
                  <a:srgbClr val="FF0000"/>
                </a:solidFill>
              </a:rPr>
              <a:t>Lightweight</a:t>
            </a:r>
            <a:r>
              <a:rPr lang="en-US" altLang="en-US" i="1"/>
              <a:t> </a:t>
            </a:r>
          </a:p>
          <a:p>
            <a:pPr algn="l" rtl="0">
              <a:spcBef>
                <a:spcPct val="50000"/>
              </a:spcBef>
            </a:pPr>
            <a:r>
              <a:rPr lang="en-US" altLang="en-US" i="1"/>
              <a:t>		Software Development Processes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linds(horizontal)">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5C88A39C-48C8-7343-B49A-A5D7CCE6A51D}"/>
              </a:ext>
            </a:extLst>
          </p:cNvPr>
          <p:cNvSpPr>
            <a:spLocks noGrp="1"/>
          </p:cNvSpPr>
          <p:nvPr>
            <p:ph type="sldNum" sz="quarter" idx="12"/>
          </p:nvPr>
        </p:nvSpPr>
        <p:spPr/>
        <p:txBody>
          <a:bodyPr rtlCol="0"/>
          <a:lstStyle/>
          <a:p>
            <a:pPr>
              <a:defRPr/>
            </a:pPr>
            <a:r>
              <a:rPr lang="en-US">
                <a:solidFill>
                  <a:schemeClr val="tx1">
                    <a:tint val="95000"/>
                  </a:schemeClr>
                </a:solidFill>
                <a:latin typeface="Arial" charset="0"/>
                <a:cs typeface="Arial" charset="0"/>
              </a:rPr>
              <a:t>10</a:t>
            </a:r>
          </a:p>
        </p:txBody>
      </p:sp>
      <p:pic>
        <p:nvPicPr>
          <p:cNvPr id="19462" name="Picture 6">
            <a:extLst>
              <a:ext uri="{FF2B5EF4-FFF2-40B4-BE49-F238E27FC236}">
                <a16:creationId xmlns:a16="http://schemas.microsoft.com/office/drawing/2014/main" id="{4EC0B308-772E-A546-BBA2-E8CAD3B45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773238"/>
            <a:ext cx="63055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a:extLst>
              <a:ext uri="{FF2B5EF4-FFF2-40B4-BE49-F238E27FC236}">
                <a16:creationId xmlns:a16="http://schemas.microsoft.com/office/drawing/2014/main" id="{2DC8B1BF-100A-3C45-B3BB-B13E17352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38" y="3284538"/>
            <a:ext cx="718343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Oval 9">
            <a:extLst>
              <a:ext uri="{FF2B5EF4-FFF2-40B4-BE49-F238E27FC236}">
                <a16:creationId xmlns:a16="http://schemas.microsoft.com/office/drawing/2014/main" id="{8EC4687B-9879-AF4F-9B50-8AD5EC11F1B2}"/>
              </a:ext>
            </a:extLst>
          </p:cNvPr>
          <p:cNvSpPr>
            <a:spLocks noChangeArrowheads="1"/>
          </p:cNvSpPr>
          <p:nvPr/>
        </p:nvSpPr>
        <p:spPr bwMode="auto">
          <a:xfrm>
            <a:off x="5407025" y="3630613"/>
            <a:ext cx="2663825" cy="50323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1429" tIns="45715" rIns="91429" bIns="45715"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9466" name="Oval 10">
            <a:extLst>
              <a:ext uri="{FF2B5EF4-FFF2-40B4-BE49-F238E27FC236}">
                <a16:creationId xmlns:a16="http://schemas.microsoft.com/office/drawing/2014/main" id="{500B4A21-090F-1C4F-9060-EDCD5565B07E}"/>
              </a:ext>
            </a:extLst>
          </p:cNvPr>
          <p:cNvSpPr>
            <a:spLocks noChangeArrowheads="1"/>
          </p:cNvSpPr>
          <p:nvPr/>
        </p:nvSpPr>
        <p:spPr bwMode="auto">
          <a:xfrm>
            <a:off x="1042988" y="2060575"/>
            <a:ext cx="2879725" cy="6477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1429" tIns="45715" rIns="91429" bIns="45715" anchor="ct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9" name="Straight Connector 8">
            <a:extLst>
              <a:ext uri="{FF2B5EF4-FFF2-40B4-BE49-F238E27FC236}">
                <a16:creationId xmlns:a16="http://schemas.microsoft.com/office/drawing/2014/main" id="{D8F44861-909D-A740-A7EF-004392D43BC2}"/>
              </a:ext>
            </a:extLst>
          </p:cNvPr>
          <p:cNvCxnSpPr/>
          <p:nvPr/>
        </p:nvCxnSpPr>
        <p:spPr bwMode="auto">
          <a:xfrm>
            <a:off x="4572000" y="4508500"/>
            <a:ext cx="2808288" cy="0"/>
          </a:xfrm>
          <a:prstGeom prst="line">
            <a:avLst/>
          </a:prstGeom>
          <a:ln>
            <a:solidFill>
              <a:schemeClr val="accent1">
                <a:lumMod val="9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3E12646-FC23-7343-8E65-97DB3ED869AD}"/>
              </a:ext>
            </a:extLst>
          </p:cNvPr>
          <p:cNvCxnSpPr/>
          <p:nvPr/>
        </p:nvCxnSpPr>
        <p:spPr bwMode="auto">
          <a:xfrm>
            <a:off x="1187450" y="5300663"/>
            <a:ext cx="2376488" cy="0"/>
          </a:xfrm>
          <a:prstGeom prst="line">
            <a:avLst/>
          </a:prstGeom>
          <a:ln>
            <a:solidFill>
              <a:srgbClr val="C0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Title 15">
            <a:extLst>
              <a:ext uri="{FF2B5EF4-FFF2-40B4-BE49-F238E27FC236}">
                <a16:creationId xmlns:a16="http://schemas.microsoft.com/office/drawing/2014/main" id="{49D9682B-0B65-704F-85EA-0EA2E6A7AB58}"/>
              </a:ext>
            </a:extLst>
          </p:cNvPr>
          <p:cNvSpPr>
            <a:spLocks noGrp="1"/>
          </p:cNvSpPr>
          <p:nvPr>
            <p:ph type="title"/>
          </p:nvPr>
        </p:nvSpPr>
        <p:spPr/>
        <p:txBody>
          <a:bodyPr/>
          <a:lstStyle/>
          <a:p>
            <a:pPr>
              <a:defRPr/>
            </a:pPr>
            <a:r>
              <a:rPr lang="en-US" sz="3200" dirty="0"/>
              <a:t>Agile Software Development</a:t>
            </a:r>
            <a:endParaRPr lang="en-US" dirty="0"/>
          </a:p>
        </p:txBody>
      </p:sp>
      <p:sp>
        <p:nvSpPr>
          <p:cNvPr id="21513" name="TextBox 11">
            <a:extLst>
              <a:ext uri="{FF2B5EF4-FFF2-40B4-BE49-F238E27FC236}">
                <a16:creationId xmlns:a16="http://schemas.microsoft.com/office/drawing/2014/main" id="{85436C54-CCD5-484B-9B09-9E8273815140}"/>
              </a:ext>
            </a:extLst>
          </p:cNvPr>
          <p:cNvSpPr txBox="1">
            <a:spLocks noChangeArrowheads="1"/>
          </p:cNvSpPr>
          <p:nvPr/>
        </p:nvSpPr>
        <p:spPr bwMode="auto">
          <a:xfrm>
            <a:off x="107950" y="6453188"/>
            <a:ext cx="68405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1100"/>
              <a:t>James h. Highsmiths, Agile Software Development Ecosystem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466"/>
                                        </p:tgtEl>
                                        <p:attrNameLst>
                                          <p:attrName>style.visibility</p:attrName>
                                        </p:attrNameLst>
                                      </p:cBhvr>
                                      <p:to>
                                        <p:strVal val="visible"/>
                                      </p:to>
                                    </p:set>
                                    <p:animEffect transition="in" filter="blinds(horizontal)">
                                      <p:cBhvr>
                                        <p:cTn id="11" dur="1000"/>
                                        <p:tgtEl>
                                          <p:spTgt spid="194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46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465"/>
                                        </p:tgtEl>
                                        <p:attrNameLst>
                                          <p:attrName>style.visibility</p:attrName>
                                        </p:attrNameLst>
                                      </p:cBhvr>
                                      <p:to>
                                        <p:strVal val="visible"/>
                                      </p:to>
                                    </p:set>
                                    <p:animEffect transition="in" filter="blinds(horizontal)">
                                      <p:cBhvr>
                                        <p:cTn id="20" dur="1000"/>
                                        <p:tgtEl>
                                          <p:spTgt spid="194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nimBg="1"/>
      <p:bldP spid="1946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1725</TotalTime>
  <Words>1959</Words>
  <Application>Microsoft Macintosh PowerPoint</Application>
  <PresentationFormat>On-screen Show (4:3)</PresentationFormat>
  <Paragraphs>467</Paragraphs>
  <Slides>44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Corbel</vt:lpstr>
      <vt:lpstr>GillSansMT</vt:lpstr>
      <vt:lpstr>Times New Roman</vt:lpstr>
      <vt:lpstr>Wingdings</vt:lpstr>
      <vt:lpstr>Wingdings 2</vt:lpstr>
      <vt:lpstr>Wingdings 3</vt:lpstr>
      <vt:lpstr>1_Module</vt:lpstr>
      <vt:lpstr>PowerPoint Presentation</vt:lpstr>
      <vt:lpstr>Outline</vt:lpstr>
      <vt:lpstr>Traditional Software Development Process</vt:lpstr>
      <vt:lpstr>Traditional Software Development Process</vt:lpstr>
      <vt:lpstr>PowerPoint Presentation</vt:lpstr>
      <vt:lpstr>Unified Process Lifecycle </vt:lpstr>
      <vt:lpstr>Unified Process </vt:lpstr>
      <vt:lpstr>PowerPoint Presentation</vt:lpstr>
      <vt:lpstr>Agile Software Development</vt:lpstr>
      <vt:lpstr>History of Agile</vt:lpstr>
      <vt:lpstr>Agile Manifesto</vt:lpstr>
      <vt:lpstr>Twelve Agile Principles</vt:lpstr>
      <vt:lpstr>Twelve Agile Principles</vt:lpstr>
      <vt:lpstr>Twelve Agile Principles</vt:lpstr>
      <vt:lpstr>Who should / should not use Agile?</vt:lpstr>
      <vt:lpstr>Agile Methodologies</vt:lpstr>
      <vt:lpstr>XP - eXtreme Programming</vt:lpstr>
      <vt:lpstr>XP Values </vt:lpstr>
      <vt:lpstr>XP Practices </vt:lpstr>
      <vt:lpstr>XP Practices </vt:lpstr>
      <vt:lpstr>XP Values </vt:lpstr>
      <vt:lpstr>XP Process</vt:lpstr>
      <vt:lpstr>XP Values </vt:lpstr>
      <vt:lpstr>Scrum</vt:lpstr>
      <vt:lpstr>Scrum</vt:lpstr>
      <vt:lpstr>Scrum Process</vt:lpstr>
      <vt:lpstr>Scrum Process</vt:lpstr>
      <vt:lpstr>Scrum Practices</vt:lpstr>
      <vt:lpstr>Scrum Practices</vt:lpstr>
      <vt:lpstr>Scrum Practices</vt:lpstr>
      <vt:lpstr>Scrum Artifacts</vt:lpstr>
      <vt:lpstr>Sample Product Backlog</vt:lpstr>
      <vt:lpstr>Sample Product Backlog</vt:lpstr>
      <vt:lpstr>Scrum Artifacts</vt:lpstr>
      <vt:lpstr>Sample Sprint Backlog</vt:lpstr>
      <vt:lpstr>Scrum Artifacts</vt:lpstr>
      <vt:lpstr>Sample Sprint Backlog / S. Burndown Chart</vt:lpstr>
      <vt:lpstr>Scrum Artifacts</vt:lpstr>
      <vt:lpstr>Sample Product Backlog / R. Burndown Chart</vt:lpstr>
      <vt:lpstr>Adjusting the Sprint Backlog</vt:lpstr>
      <vt:lpstr>Agile vs Waterfall </vt:lpstr>
      <vt:lpstr>Agile vs Spiral</vt:lpstr>
      <vt:lpstr>Does it work for 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Naslejavan</dc:creator>
  <cp:lastModifiedBy>Hesam Esfahani</cp:lastModifiedBy>
  <cp:revision>308</cp:revision>
  <dcterms:created xsi:type="dcterms:W3CDTF">2007-05-05T22:49:58Z</dcterms:created>
  <dcterms:modified xsi:type="dcterms:W3CDTF">2019-03-05T17:18:51Z</dcterms:modified>
</cp:coreProperties>
</file>