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tl="1" saveSubsetFonts="1">
  <p:sldMasterIdLst>
    <p:sldMasterId id="2147483671" r:id="rId1"/>
  </p:sldMasterIdLst>
  <p:notesMasterIdLst>
    <p:notesMasterId r:id="rId47"/>
  </p:notesMasterIdLst>
  <p:sldIdLst>
    <p:sldId id="313" r:id="rId2"/>
    <p:sldId id="314" r:id="rId3"/>
    <p:sldId id="321" r:id="rId4"/>
    <p:sldId id="381" r:id="rId5"/>
    <p:sldId id="317" r:id="rId6"/>
    <p:sldId id="323" r:id="rId7"/>
    <p:sldId id="319" r:id="rId8"/>
    <p:sldId id="382" r:id="rId9"/>
    <p:sldId id="356" r:id="rId10"/>
    <p:sldId id="357" r:id="rId11"/>
    <p:sldId id="389" r:id="rId12"/>
    <p:sldId id="390" r:id="rId13"/>
    <p:sldId id="391" r:id="rId14"/>
    <p:sldId id="383" r:id="rId15"/>
    <p:sldId id="358" r:id="rId16"/>
    <p:sldId id="362" r:id="rId17"/>
    <p:sldId id="360" r:id="rId18"/>
    <p:sldId id="361" r:id="rId19"/>
    <p:sldId id="354" r:id="rId20"/>
    <p:sldId id="324" r:id="rId21"/>
    <p:sldId id="363" r:id="rId22"/>
    <p:sldId id="325" r:id="rId23"/>
    <p:sldId id="373" r:id="rId24"/>
    <p:sldId id="377" r:id="rId25"/>
    <p:sldId id="374" r:id="rId26"/>
    <p:sldId id="384" r:id="rId27"/>
    <p:sldId id="378" r:id="rId28"/>
    <p:sldId id="375" r:id="rId29"/>
    <p:sldId id="379" r:id="rId30"/>
    <p:sldId id="376" r:id="rId31"/>
    <p:sldId id="385" r:id="rId32"/>
    <p:sldId id="364" r:id="rId33"/>
    <p:sldId id="326" r:id="rId34"/>
    <p:sldId id="327" r:id="rId35"/>
    <p:sldId id="328" r:id="rId36"/>
    <p:sldId id="329" r:id="rId37"/>
    <p:sldId id="330" r:id="rId38"/>
    <p:sldId id="332" r:id="rId39"/>
    <p:sldId id="336" r:id="rId40"/>
    <p:sldId id="342" r:id="rId41"/>
    <p:sldId id="343" r:id="rId42"/>
    <p:sldId id="344" r:id="rId43"/>
    <p:sldId id="380" r:id="rId44"/>
    <p:sldId id="386" r:id="rId45"/>
    <p:sldId id="387" r:id="rId46"/>
  </p:sldIdLst>
  <p:sldSz cx="9144000" cy="6858000" type="screen4x3"/>
  <p:notesSz cx="6997700" cy="9194800"/>
  <p:defaultTextStyle>
    <a:defPPr>
      <a:defRPr lang="ar-SA"/>
    </a:defPPr>
    <a:lvl1pPr algn="l" rtl="0" fontAlgn="base">
      <a:spcBef>
        <a:spcPct val="0"/>
      </a:spcBef>
      <a:spcAft>
        <a:spcPct val="0"/>
      </a:spcAft>
      <a:defRPr kern="1200">
        <a:solidFill>
          <a:schemeClr val="tx1"/>
        </a:solidFill>
        <a:latin typeface="Arial" charset="0"/>
        <a:ea typeface="+mn-ea"/>
        <a:cs typeface="Arial" charset="0"/>
      </a:defRPr>
    </a:lvl1pPr>
    <a:lvl2pPr marL="455613" indent="1588" algn="l" rtl="0" fontAlgn="base">
      <a:spcBef>
        <a:spcPct val="0"/>
      </a:spcBef>
      <a:spcAft>
        <a:spcPct val="0"/>
      </a:spcAft>
      <a:defRPr kern="1200">
        <a:solidFill>
          <a:schemeClr val="tx1"/>
        </a:solidFill>
        <a:latin typeface="Arial" charset="0"/>
        <a:ea typeface="+mn-ea"/>
        <a:cs typeface="Arial" charset="0"/>
      </a:defRPr>
    </a:lvl2pPr>
    <a:lvl3pPr marL="912813" indent="1588" algn="l" rtl="0" fontAlgn="base">
      <a:spcBef>
        <a:spcPct val="0"/>
      </a:spcBef>
      <a:spcAft>
        <a:spcPct val="0"/>
      </a:spcAft>
      <a:defRPr kern="1200">
        <a:solidFill>
          <a:schemeClr val="tx1"/>
        </a:solidFill>
        <a:latin typeface="Arial" charset="0"/>
        <a:ea typeface="+mn-ea"/>
        <a:cs typeface="Arial" charset="0"/>
      </a:defRPr>
    </a:lvl3pPr>
    <a:lvl4pPr marL="1370013" indent="1588" algn="l" rtl="0" fontAlgn="base">
      <a:spcBef>
        <a:spcPct val="0"/>
      </a:spcBef>
      <a:spcAft>
        <a:spcPct val="0"/>
      </a:spcAft>
      <a:defRPr kern="1200">
        <a:solidFill>
          <a:schemeClr val="tx1"/>
        </a:solidFill>
        <a:latin typeface="Arial" charset="0"/>
        <a:ea typeface="+mn-ea"/>
        <a:cs typeface="Arial" charset="0"/>
      </a:defRPr>
    </a:lvl4pPr>
    <a:lvl5pPr marL="1827213" indent="1588"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8000"/>
    <a:srgbClr val="2D1DA3"/>
    <a:srgbClr val="339966"/>
    <a:srgbClr val="D60093"/>
    <a:srgbClr val="FF0000"/>
    <a:srgbClr val="CCCC00"/>
    <a:srgbClr val="080808"/>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6720" autoAdjust="0"/>
    <p:restoredTop sz="82482" autoAdjust="0"/>
  </p:normalViewPr>
  <p:slideViewPr>
    <p:cSldViewPr>
      <p:cViewPr varScale="1">
        <p:scale>
          <a:sx n="110" d="100"/>
          <a:sy n="110" d="100"/>
        </p:scale>
        <p:origin x="-348" y="-90"/>
      </p:cViewPr>
      <p:guideLst>
        <p:guide orient="horz" pos="2160"/>
        <p:guide pos="2880"/>
      </p:guideLst>
    </p:cSldViewPr>
  </p:slideViewPr>
  <p:notesTextViewPr>
    <p:cViewPr>
      <p:scale>
        <a:sx n="100" d="100"/>
        <a:sy n="100" d="100"/>
      </p:scale>
      <p:origin x="0" y="0"/>
    </p:cViewPr>
  </p:notesTextViewPr>
  <p:sorterViewPr>
    <p:cViewPr>
      <p:scale>
        <a:sx n="100" d="100"/>
        <a:sy n="100" d="100"/>
      </p:scale>
      <p:origin x="-96"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bwMode="auto">
          <a:xfrm>
            <a:off x="3965575" y="0"/>
            <a:ext cx="3032125" cy="460375"/>
          </a:xfrm>
          <a:prstGeom prst="rect">
            <a:avLst/>
          </a:prstGeom>
          <a:noFill/>
          <a:ln w="9525">
            <a:noFill/>
            <a:miter lim="800000"/>
            <a:headEnd/>
            <a:tailEnd/>
          </a:ln>
          <a:effectLst/>
        </p:spPr>
        <p:txBody>
          <a:bodyPr vert="horz" wrap="square" lIns="92528" tIns="46264" rIns="92528" bIns="46264" numCol="1" anchor="t" anchorCtr="0" compatLnSpc="1">
            <a:prstTxWarp prst="textNoShape">
              <a:avLst/>
            </a:prstTxWarp>
          </a:bodyPr>
          <a:lstStyle>
            <a:lvl1pPr algn="r" rtl="1">
              <a:defRPr sz="1200">
                <a:latin typeface="Arial" pitchFamily="34" charset="0"/>
                <a:cs typeface="Arial" pitchFamily="34" charset="0"/>
              </a:defRPr>
            </a:lvl1pPr>
          </a:lstStyle>
          <a:p>
            <a:pPr>
              <a:defRPr/>
            </a:pPr>
            <a:endParaRPr lang="en-US"/>
          </a:p>
        </p:txBody>
      </p:sp>
      <p:sp>
        <p:nvSpPr>
          <p:cNvPr id="68611" name="Rectangle 3"/>
          <p:cNvSpPr>
            <a:spLocks noGrp="1" noChangeArrowheads="1"/>
          </p:cNvSpPr>
          <p:nvPr>
            <p:ph type="dt" idx="1"/>
          </p:nvPr>
        </p:nvSpPr>
        <p:spPr bwMode="auto">
          <a:xfrm>
            <a:off x="1588" y="0"/>
            <a:ext cx="3032125" cy="460375"/>
          </a:xfrm>
          <a:prstGeom prst="rect">
            <a:avLst/>
          </a:prstGeom>
          <a:noFill/>
          <a:ln w="9525">
            <a:noFill/>
            <a:miter lim="800000"/>
            <a:headEnd/>
            <a:tailEnd/>
          </a:ln>
          <a:effectLst/>
        </p:spPr>
        <p:txBody>
          <a:bodyPr vert="horz" wrap="square" lIns="92528" tIns="46264" rIns="92528" bIns="46264" numCol="1" anchor="t" anchorCtr="0" compatLnSpc="1">
            <a:prstTxWarp prst="textNoShape">
              <a:avLst/>
            </a:prstTxWarp>
          </a:bodyPr>
          <a:lstStyle>
            <a:lvl1pPr algn="l" rtl="1">
              <a:defRPr sz="1200">
                <a:latin typeface="Arial" pitchFamily="34" charset="0"/>
                <a:cs typeface="Arial" pitchFamily="34" charset="0"/>
              </a:defRPr>
            </a:lvl1pPr>
          </a:lstStyle>
          <a:p>
            <a:pPr>
              <a:defRPr/>
            </a:pPr>
            <a:endParaRPr lang="en-US"/>
          </a:p>
        </p:txBody>
      </p:sp>
      <p:sp>
        <p:nvSpPr>
          <p:cNvPr id="22532" name="Rectangle 4"/>
          <p:cNvSpPr>
            <a:spLocks noGrp="1" noRot="1" noChangeAspect="1" noChangeArrowheads="1" noTextEdit="1"/>
          </p:cNvSpPr>
          <p:nvPr>
            <p:ph type="sldImg" idx="2"/>
          </p:nvPr>
        </p:nvSpPr>
        <p:spPr bwMode="auto">
          <a:xfrm>
            <a:off x="1200150" y="688975"/>
            <a:ext cx="4597400" cy="3448050"/>
          </a:xfrm>
          <a:prstGeom prst="rect">
            <a:avLst/>
          </a:prstGeom>
          <a:noFill/>
          <a:ln w="9525">
            <a:solidFill>
              <a:srgbClr val="000000"/>
            </a:solidFill>
            <a:miter lim="800000"/>
            <a:headEnd/>
            <a:tailEnd/>
          </a:ln>
        </p:spPr>
      </p:sp>
      <p:sp>
        <p:nvSpPr>
          <p:cNvPr id="68613" name="Rectangle 5"/>
          <p:cNvSpPr>
            <a:spLocks noGrp="1" noChangeArrowheads="1"/>
          </p:cNvSpPr>
          <p:nvPr>
            <p:ph type="body" sz="quarter" idx="3"/>
          </p:nvPr>
        </p:nvSpPr>
        <p:spPr bwMode="auto">
          <a:xfrm>
            <a:off x="700088" y="4367213"/>
            <a:ext cx="5597525" cy="4138612"/>
          </a:xfrm>
          <a:prstGeom prst="rect">
            <a:avLst/>
          </a:prstGeom>
          <a:noFill/>
          <a:ln w="9525">
            <a:noFill/>
            <a:miter lim="800000"/>
            <a:headEnd/>
            <a:tailEnd/>
          </a:ln>
          <a:effectLst/>
        </p:spPr>
        <p:txBody>
          <a:bodyPr vert="horz" wrap="square" lIns="92528" tIns="46264" rIns="92528" bIns="4626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8614" name="Rectangle 6"/>
          <p:cNvSpPr>
            <a:spLocks noGrp="1" noChangeArrowheads="1"/>
          </p:cNvSpPr>
          <p:nvPr>
            <p:ph type="ftr" sz="quarter" idx="4"/>
          </p:nvPr>
        </p:nvSpPr>
        <p:spPr bwMode="auto">
          <a:xfrm>
            <a:off x="3965575" y="8732838"/>
            <a:ext cx="3032125" cy="460375"/>
          </a:xfrm>
          <a:prstGeom prst="rect">
            <a:avLst/>
          </a:prstGeom>
          <a:noFill/>
          <a:ln w="9525">
            <a:noFill/>
            <a:miter lim="800000"/>
            <a:headEnd/>
            <a:tailEnd/>
          </a:ln>
          <a:effectLst/>
        </p:spPr>
        <p:txBody>
          <a:bodyPr vert="horz" wrap="square" lIns="92528" tIns="46264" rIns="92528" bIns="46264" numCol="1" anchor="b" anchorCtr="0" compatLnSpc="1">
            <a:prstTxWarp prst="textNoShape">
              <a:avLst/>
            </a:prstTxWarp>
          </a:bodyPr>
          <a:lstStyle>
            <a:lvl1pPr algn="r" rtl="1">
              <a:defRPr sz="1200">
                <a:latin typeface="Arial" pitchFamily="34" charset="0"/>
                <a:cs typeface="Arial" pitchFamily="34" charset="0"/>
              </a:defRPr>
            </a:lvl1pPr>
          </a:lstStyle>
          <a:p>
            <a:pPr>
              <a:defRPr/>
            </a:pPr>
            <a:endParaRPr lang="en-US"/>
          </a:p>
        </p:txBody>
      </p:sp>
      <p:sp>
        <p:nvSpPr>
          <p:cNvPr id="68615" name="Rectangle 7"/>
          <p:cNvSpPr>
            <a:spLocks noGrp="1" noChangeArrowheads="1"/>
          </p:cNvSpPr>
          <p:nvPr>
            <p:ph type="sldNum" sz="quarter" idx="5"/>
          </p:nvPr>
        </p:nvSpPr>
        <p:spPr bwMode="auto">
          <a:xfrm>
            <a:off x="1588" y="8732838"/>
            <a:ext cx="3032125" cy="460375"/>
          </a:xfrm>
          <a:prstGeom prst="rect">
            <a:avLst/>
          </a:prstGeom>
          <a:noFill/>
          <a:ln w="9525">
            <a:noFill/>
            <a:miter lim="800000"/>
            <a:headEnd/>
            <a:tailEnd/>
          </a:ln>
          <a:effectLst/>
        </p:spPr>
        <p:txBody>
          <a:bodyPr vert="horz" wrap="square" lIns="92528" tIns="46264" rIns="92528" bIns="46264" numCol="1" anchor="b" anchorCtr="0" compatLnSpc="1">
            <a:prstTxWarp prst="textNoShape">
              <a:avLst/>
            </a:prstTxWarp>
          </a:bodyPr>
          <a:lstStyle>
            <a:lvl1pPr algn="l" rtl="1">
              <a:defRPr sz="1200">
                <a:latin typeface="Arial" pitchFamily="34" charset="0"/>
                <a:cs typeface="Arial" pitchFamily="34" charset="0"/>
              </a:defRPr>
            </a:lvl1pPr>
          </a:lstStyle>
          <a:p>
            <a:pPr>
              <a:defRPr/>
            </a:pPr>
            <a:fld id="{05FE1AFA-1D58-469A-8292-3E9601AE5E48}" type="slidenum">
              <a:rPr lang="fa-IR"/>
              <a:pPr>
                <a:defRPr/>
              </a:pPr>
              <a:t>‹#›</a:t>
            </a:fld>
            <a:endParaRPr lang="en-US"/>
          </a:p>
        </p:txBody>
      </p:sp>
    </p:spTree>
  </p:cSld>
  <p:clrMap bg1="lt1" tx1="dk1" bg2="lt2" tx2="dk2" accent1="accent1" accent2="accent2" accent3="accent3" accent4="accent4" accent5="accent5" accent6="accent6" hlink="hlink" folHlink="folHlink"/>
  <p:notesStyle>
    <a:lvl1pPr algn="r" rtl="1" eaLnBrk="0" fontAlgn="base" hangingPunct="0">
      <a:spcBef>
        <a:spcPct val="30000"/>
      </a:spcBef>
      <a:spcAft>
        <a:spcPct val="0"/>
      </a:spcAft>
      <a:defRPr sz="1200" kern="1200">
        <a:solidFill>
          <a:schemeClr val="tx1"/>
        </a:solidFill>
        <a:latin typeface="Arial" pitchFamily="34" charset="0"/>
        <a:ea typeface="+mn-ea"/>
        <a:cs typeface="Arial" pitchFamily="34" charset="0"/>
      </a:defRPr>
    </a:lvl1pPr>
    <a:lvl2pPr marL="455613" algn="r" rtl="1" eaLnBrk="0" fontAlgn="base" hangingPunct="0">
      <a:spcBef>
        <a:spcPct val="30000"/>
      </a:spcBef>
      <a:spcAft>
        <a:spcPct val="0"/>
      </a:spcAft>
      <a:defRPr sz="1200" kern="1200">
        <a:solidFill>
          <a:schemeClr val="tx1"/>
        </a:solidFill>
        <a:latin typeface="Arial" pitchFamily="34" charset="0"/>
        <a:ea typeface="+mn-ea"/>
        <a:cs typeface="Arial" pitchFamily="34" charset="0"/>
      </a:defRPr>
    </a:lvl2pPr>
    <a:lvl3pPr marL="912813" algn="r" rtl="1" eaLnBrk="0" fontAlgn="base" hangingPunct="0">
      <a:spcBef>
        <a:spcPct val="30000"/>
      </a:spcBef>
      <a:spcAft>
        <a:spcPct val="0"/>
      </a:spcAft>
      <a:defRPr sz="1200" kern="1200">
        <a:solidFill>
          <a:schemeClr val="tx1"/>
        </a:solidFill>
        <a:latin typeface="Arial" pitchFamily="34" charset="0"/>
        <a:ea typeface="+mn-ea"/>
        <a:cs typeface="Arial" pitchFamily="34" charset="0"/>
      </a:defRPr>
    </a:lvl3pPr>
    <a:lvl4pPr marL="1370013" algn="r" rtl="1" eaLnBrk="0" fontAlgn="base" hangingPunct="0">
      <a:spcBef>
        <a:spcPct val="30000"/>
      </a:spcBef>
      <a:spcAft>
        <a:spcPct val="0"/>
      </a:spcAft>
      <a:defRPr sz="1200" kern="1200">
        <a:solidFill>
          <a:schemeClr val="tx1"/>
        </a:solidFill>
        <a:latin typeface="Arial" pitchFamily="34" charset="0"/>
        <a:ea typeface="+mn-ea"/>
        <a:cs typeface="Arial" pitchFamily="34" charset="0"/>
      </a:defRPr>
    </a:lvl4pPr>
    <a:lvl5pPr marL="1827213" algn="r" rtl="1" eaLnBrk="0" fontAlgn="base" hangingPunct="0">
      <a:spcBef>
        <a:spcPct val="30000"/>
      </a:spcBef>
      <a:spcAft>
        <a:spcPct val="0"/>
      </a:spcAft>
      <a:defRPr sz="1200" kern="1200">
        <a:solidFill>
          <a:schemeClr val="tx1"/>
        </a:solidFill>
        <a:latin typeface="Arial" pitchFamily="34" charset="0"/>
        <a:ea typeface="+mn-ea"/>
        <a:cs typeface="Arial" pitchFamily="34" charset="0"/>
      </a:defRPr>
    </a:lvl5pPr>
    <a:lvl6pPr marL="2285736" algn="l" defTabSz="914294" rtl="0" eaLnBrk="1" latinLnBrk="0" hangingPunct="1">
      <a:defRPr sz="1200" kern="1200">
        <a:solidFill>
          <a:schemeClr val="tx1"/>
        </a:solidFill>
        <a:latin typeface="+mn-lt"/>
        <a:ea typeface="+mn-ea"/>
        <a:cs typeface="+mn-cs"/>
      </a:defRPr>
    </a:lvl6pPr>
    <a:lvl7pPr marL="2742883" algn="l" defTabSz="914294" rtl="0" eaLnBrk="1" latinLnBrk="0" hangingPunct="1">
      <a:defRPr sz="1200" kern="1200">
        <a:solidFill>
          <a:schemeClr val="tx1"/>
        </a:solidFill>
        <a:latin typeface="+mn-lt"/>
        <a:ea typeface="+mn-ea"/>
        <a:cs typeface="+mn-cs"/>
      </a:defRPr>
    </a:lvl7pPr>
    <a:lvl8pPr marL="3200030" algn="l" defTabSz="914294" rtl="0" eaLnBrk="1" latinLnBrk="0" hangingPunct="1">
      <a:defRPr sz="1200" kern="1200">
        <a:solidFill>
          <a:schemeClr val="tx1"/>
        </a:solidFill>
        <a:latin typeface="+mn-lt"/>
        <a:ea typeface="+mn-ea"/>
        <a:cs typeface="+mn-cs"/>
      </a:defRPr>
    </a:lvl8pPr>
    <a:lvl9pPr marL="3657178" algn="l" defTabSz="91429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en.wikipedia.org/wiki/Integration_testing"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en.wikipedia.org/wiki/Application_programming_interface"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p:spPr>
        <p:txBody>
          <a:bodyPr/>
          <a:lstStyle/>
          <a:p>
            <a:pPr algn="l" rtl="0"/>
            <a:r>
              <a:rPr lang="en-US" smtClean="0">
                <a:latin typeface="Arial" charset="0"/>
                <a:cs typeface="Arial" charset="0"/>
              </a:rPr>
              <a:t>Whenever a piece of code is changed it is possible that bugs have been introduced to it or previously working code is now broken. New bugs/defects can be introduced at every change or old bugs/defects may be reopened.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a:ln/>
        </p:spPr>
        <p:txBody>
          <a:bodyPr/>
          <a:lstStyle/>
          <a:p>
            <a:pPr lvl="2" algn="l" rtl="0"/>
            <a:r>
              <a:rPr lang="en-US" smtClean="0">
                <a:latin typeface="Arial" charset="0"/>
                <a:cs typeface="Arial" charset="0"/>
              </a:rPr>
              <a:t>By testing the parts of a program first and then testing the sum of its parts, </a:t>
            </a:r>
            <a:r>
              <a:rPr lang="en-US" smtClean="0">
                <a:latin typeface="Arial" charset="0"/>
                <a:cs typeface="Arial" charset="0"/>
                <a:hlinkClick r:id="rId3"/>
              </a:rPr>
              <a:t>integration testing</a:t>
            </a:r>
            <a:r>
              <a:rPr lang="en-US" smtClean="0">
                <a:latin typeface="Arial" charset="0"/>
                <a:cs typeface="Arial" charset="0"/>
              </a:rPr>
              <a:t> becomes much easier. </a:t>
            </a:r>
          </a:p>
          <a:p>
            <a:pPr lvl="2" algn="l" rtl="0"/>
            <a:endParaRPr lang="en-US" smtClean="0">
              <a:latin typeface="Arial" charset="0"/>
              <a:cs typeface="Arial" charset="0"/>
            </a:endParaRPr>
          </a:p>
          <a:p>
            <a:pPr lvl="2" algn="l" rtl="0"/>
            <a:r>
              <a:rPr lang="en-US" smtClean="0">
                <a:latin typeface="Arial" charset="0"/>
                <a:cs typeface="Arial" charset="0"/>
              </a:rPr>
              <a:t>Unit testing provides a sort of living documentation of the system. Developers looking to learn what functionality is provided by a unit and how to use it can look at the unit tests to gain a basic understanding of the unit's </a:t>
            </a:r>
            <a:r>
              <a:rPr lang="en-US" smtClean="0">
                <a:latin typeface="Arial" charset="0"/>
                <a:cs typeface="Arial" charset="0"/>
                <a:hlinkClick r:id="rId4" tooltip="Application programming interface"/>
              </a:rPr>
              <a:t>API</a:t>
            </a:r>
            <a:r>
              <a:rPr lang="en-US" smtClean="0">
                <a:latin typeface="Arial" charset="0"/>
                <a:cs typeface="Arial" charset="0"/>
              </a:rPr>
              <a:t>. </a:t>
            </a:r>
          </a:p>
          <a:p>
            <a:pPr lvl="2" algn="l" rtl="0"/>
            <a:endParaRPr lang="en-US" smtClean="0">
              <a:latin typeface="Arial" charset="0"/>
              <a:cs typeface="Arial" charset="0"/>
            </a:endParaRPr>
          </a:p>
          <a:p>
            <a:pPr lvl="2" algn="l" rtl="0"/>
            <a:endParaRPr lang="en-US" smtClean="0">
              <a:latin typeface="Arial" charset="0"/>
              <a:cs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noFill/>
          <a:ln/>
        </p:spPr>
        <p:txBody>
          <a:bodyPr/>
          <a:lstStyle/>
          <a:p>
            <a:pPr algn="l" rtl="0"/>
            <a:r>
              <a:rPr lang="en-US" b="1" dirty="0" smtClean="0">
                <a:latin typeface="Arial" charset="0"/>
                <a:cs typeface="Arial" charset="0"/>
              </a:rPr>
              <a:t>Bottom Up Testing</a:t>
            </a:r>
            <a:r>
              <a:rPr lang="en-US" dirty="0" smtClean="0">
                <a:latin typeface="Arial" charset="0"/>
                <a:cs typeface="Arial" charset="0"/>
              </a:rPr>
              <a:t> is an approach to integrated testing where</a:t>
            </a:r>
          </a:p>
          <a:p>
            <a:pPr algn="l" rtl="0"/>
            <a:r>
              <a:rPr lang="en-US" b="1" dirty="0" smtClean="0">
                <a:latin typeface="Arial" charset="0"/>
                <a:cs typeface="Arial" charset="0"/>
              </a:rPr>
              <a:t>Top Down Testing</a:t>
            </a:r>
            <a:endParaRPr lang="en-US" dirty="0" smtClean="0">
              <a:latin typeface="Arial" charset="0"/>
              <a:cs typeface="Arial" charset="0"/>
            </a:endParaRPr>
          </a:p>
          <a:p>
            <a:pPr algn="l" rtl="0"/>
            <a:endParaRPr lang="en-US" dirty="0" smtClean="0">
              <a:latin typeface="Arial" charset="0"/>
              <a:cs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C0B275-8871-4125-8E8B-72EC8D5C4528}" type="slidenum">
              <a:rPr lang="it-IT"/>
              <a:pPr/>
              <a:t>31</a:t>
            </a:fld>
            <a:endParaRPr lang="it-IT"/>
          </a:p>
        </p:txBody>
      </p:sp>
      <p:sp>
        <p:nvSpPr>
          <p:cNvPr id="276482" name="Text Box 2"/>
          <p:cNvSpPr txBox="1">
            <a:spLocks noChangeArrowheads="1"/>
          </p:cNvSpPr>
          <p:nvPr/>
        </p:nvSpPr>
        <p:spPr bwMode="auto">
          <a:xfrm>
            <a:off x="1165740" y="689610"/>
            <a:ext cx="4666223" cy="344805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276483" name="Rectangle 3"/>
          <p:cNvSpPr txBox="1">
            <a:spLocks noGrp="1" noChangeArrowheads="1"/>
          </p:cNvSpPr>
          <p:nvPr>
            <p:ph type="body"/>
          </p:nvPr>
        </p:nvSpPr>
        <p:spPr>
          <a:xfrm>
            <a:off x="933573" y="4367530"/>
            <a:ext cx="5124017" cy="4137660"/>
          </a:xfrm>
          <a:ln/>
        </p:spPr>
        <p:txBody>
          <a:bodyPr wrap="none" anchor="ctr"/>
          <a:lstStyle/>
          <a:p>
            <a:pPr defTabSz="449263"/>
            <a:endParaRPr lang="it-IT"/>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873D2B-7CBA-484B-86DB-7C21DBF4B196}" type="slidenum">
              <a:rPr lang="it-IT"/>
              <a:pPr/>
              <a:t>44</a:t>
            </a:fld>
            <a:endParaRPr lang="it-IT"/>
          </a:p>
        </p:txBody>
      </p:sp>
      <p:sp>
        <p:nvSpPr>
          <p:cNvPr id="284674" name="Text Box 2"/>
          <p:cNvSpPr txBox="1">
            <a:spLocks noChangeArrowheads="1"/>
          </p:cNvSpPr>
          <p:nvPr/>
        </p:nvSpPr>
        <p:spPr bwMode="auto">
          <a:xfrm>
            <a:off x="1165740" y="689610"/>
            <a:ext cx="4666223" cy="344805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284675" name="Rectangle 3"/>
          <p:cNvSpPr txBox="1">
            <a:spLocks noGrp="1" noChangeArrowheads="1"/>
          </p:cNvSpPr>
          <p:nvPr>
            <p:ph type="body"/>
          </p:nvPr>
        </p:nvSpPr>
        <p:spPr>
          <a:xfrm>
            <a:off x="933573" y="4367530"/>
            <a:ext cx="5124017" cy="4137660"/>
          </a:xfrm>
          <a:ln/>
        </p:spPr>
        <p:txBody>
          <a:bodyPr wrap="none" anchor="ctr"/>
          <a:lstStyle/>
          <a:p>
            <a:pPr defTabSz="449263"/>
            <a:endParaRPr lang="it-IT"/>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4384CA-29BC-43D5-9092-98FC27C501BF}" type="slidenum">
              <a:rPr lang="it-IT"/>
              <a:pPr/>
              <a:t>45</a:t>
            </a:fld>
            <a:endParaRPr lang="it-IT"/>
          </a:p>
        </p:txBody>
      </p:sp>
      <p:sp>
        <p:nvSpPr>
          <p:cNvPr id="286722" name="Text Box 2"/>
          <p:cNvSpPr txBox="1">
            <a:spLocks noChangeArrowheads="1"/>
          </p:cNvSpPr>
          <p:nvPr/>
        </p:nvSpPr>
        <p:spPr bwMode="auto">
          <a:xfrm>
            <a:off x="1165740" y="689610"/>
            <a:ext cx="4666223" cy="344805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286723" name="Rectangle 3"/>
          <p:cNvSpPr txBox="1">
            <a:spLocks noGrp="1" noChangeArrowheads="1"/>
          </p:cNvSpPr>
          <p:nvPr>
            <p:ph type="body"/>
          </p:nvPr>
        </p:nvSpPr>
        <p:spPr>
          <a:xfrm>
            <a:off x="933573" y="4367530"/>
            <a:ext cx="5124017" cy="4137660"/>
          </a:xfrm>
          <a:ln/>
        </p:spPr>
        <p:txBody>
          <a:bodyPr wrap="none" anchor="ctr"/>
          <a:lstStyle/>
          <a:p>
            <a:pPr defTabSz="449263"/>
            <a:endParaRPr lang="it-IT"/>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4" name="Rectangle 3"/>
          <p:cNvSpPr/>
          <p:nvPr/>
        </p:nvSpPr>
        <p:spPr bwMode="ltGray">
          <a:xfrm>
            <a:off x="0" y="0"/>
            <a:ext cx="9144000" cy="513556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91418" tIns="45710" rIns="91418" bIns="45710" anchor="ctr"/>
          <a:lstStyle>
            <a:extLst/>
          </a:lstStyle>
          <a:p>
            <a:pPr algn="ctr" eaLnBrk="0" hangingPunct="0">
              <a:defRPr/>
            </a:pPr>
            <a:endParaRPr lang="en-US" sz="2400" dirty="0">
              <a:solidFill>
                <a:prstClr val="white"/>
              </a:solidFill>
            </a:endParaRPr>
          </a:p>
        </p:txBody>
      </p:sp>
      <p:sp>
        <p:nvSpPr>
          <p:cNvPr id="5" name="Rectangle 4"/>
          <p:cNvSpPr/>
          <p:nvPr/>
        </p:nvSpPr>
        <p:spPr bwMode="invGray">
          <a:xfrm>
            <a:off x="0" y="5127625"/>
            <a:ext cx="9144000" cy="46038"/>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lIns="91418" tIns="45710" rIns="91418" bIns="45710" anchor="ctr"/>
          <a:lstStyle>
            <a:extLst/>
          </a:lstStyle>
          <a:p>
            <a:pPr algn="ctr" eaLnBrk="0" hangingPunct="0">
              <a:defRPr/>
            </a:pPr>
            <a:endParaRPr lang="en-US" sz="2400" dirty="0">
              <a:solidFill>
                <a:prstClr val="white"/>
              </a:solidFill>
            </a:endParaRPr>
          </a:p>
        </p:txBody>
      </p:sp>
      <p:sp>
        <p:nvSpPr>
          <p:cNvPr id="2" name="Title 1"/>
          <p:cNvSpPr>
            <a:spLocks noGrp="1"/>
          </p:cNvSpPr>
          <p:nvPr>
            <p:ph type="ctrTitle"/>
          </p:nvPr>
        </p:nvSpPr>
        <p:spPr>
          <a:xfrm>
            <a:off x="685801" y="3355848"/>
            <a:ext cx="8077200" cy="1673352"/>
          </a:xfrm>
        </p:spPr>
        <p:txBody>
          <a:bodyPr tIns="0" bIns="0" anchor="t"/>
          <a:lstStyle>
            <a:lvl1pPr algn="l">
              <a:defRPr sz="4700" b="1"/>
            </a:lvl1pPr>
            <a:extLst/>
          </a:lstStyle>
          <a:p>
            <a:r>
              <a:rPr lang="en-US" smtClean="0"/>
              <a:t>Click to edit Master title style</a:t>
            </a:r>
            <a:endParaRPr lang="en-US"/>
          </a:p>
        </p:txBody>
      </p:sp>
      <p:sp>
        <p:nvSpPr>
          <p:cNvPr id="3" name="Subtitle 2"/>
          <p:cNvSpPr>
            <a:spLocks noGrp="1"/>
          </p:cNvSpPr>
          <p:nvPr>
            <p:ph type="subTitle" idx="1"/>
          </p:nvPr>
        </p:nvSpPr>
        <p:spPr>
          <a:xfrm>
            <a:off x="685801" y="1828800"/>
            <a:ext cx="8077200" cy="1499616"/>
          </a:xfrm>
        </p:spPr>
        <p:txBody>
          <a:bodyPr lIns="118846" tIns="0" rIns="45710" bIns="0" anchor="b"/>
          <a:lstStyle>
            <a:lvl1pPr marL="0" indent="0" algn="l">
              <a:buNone/>
              <a:defRPr sz="2000">
                <a:solidFill>
                  <a:srgbClr val="FFFFFF"/>
                </a:solidFill>
              </a:defRPr>
            </a:lvl1pPr>
            <a:lvl2pPr marL="457094" indent="0" algn="ctr">
              <a:buNone/>
              <a:defRPr>
                <a:solidFill>
                  <a:schemeClr val="tx1">
                    <a:tint val="75000"/>
                  </a:schemeClr>
                </a:solidFill>
              </a:defRPr>
            </a:lvl2pPr>
            <a:lvl3pPr marL="914188" indent="0" algn="ctr">
              <a:buNone/>
              <a:defRPr>
                <a:solidFill>
                  <a:schemeClr val="tx1">
                    <a:tint val="75000"/>
                  </a:schemeClr>
                </a:solidFill>
              </a:defRPr>
            </a:lvl3pPr>
            <a:lvl4pPr marL="1371283" indent="0" algn="ctr">
              <a:buNone/>
              <a:defRPr>
                <a:solidFill>
                  <a:schemeClr val="tx1">
                    <a:tint val="75000"/>
                  </a:schemeClr>
                </a:solidFill>
              </a:defRPr>
            </a:lvl4pPr>
            <a:lvl5pPr marL="1828378" indent="0" algn="ctr">
              <a:buNone/>
              <a:defRPr>
                <a:solidFill>
                  <a:schemeClr val="tx1">
                    <a:tint val="75000"/>
                  </a:schemeClr>
                </a:solidFill>
              </a:defRPr>
            </a:lvl5pPr>
            <a:lvl6pPr marL="2285472" indent="0" algn="ctr">
              <a:buNone/>
              <a:defRPr>
                <a:solidFill>
                  <a:schemeClr val="tx1">
                    <a:tint val="75000"/>
                  </a:schemeClr>
                </a:solidFill>
              </a:defRPr>
            </a:lvl6pPr>
            <a:lvl7pPr marL="2742565" indent="0" algn="ctr">
              <a:buNone/>
              <a:defRPr>
                <a:solidFill>
                  <a:schemeClr val="tx1">
                    <a:tint val="75000"/>
                  </a:schemeClr>
                </a:solidFill>
              </a:defRPr>
            </a:lvl7pPr>
            <a:lvl8pPr marL="3199660" indent="0" algn="ctr">
              <a:buNone/>
              <a:defRPr>
                <a:solidFill>
                  <a:schemeClr val="tx1">
                    <a:tint val="75000"/>
                  </a:schemeClr>
                </a:solidFill>
              </a:defRPr>
            </a:lvl8pPr>
            <a:lvl9pPr marL="3656755" indent="0" algn="ctr">
              <a:buNone/>
              <a:defRPr>
                <a:solidFill>
                  <a:schemeClr val="tx1">
                    <a:tint val="75000"/>
                  </a:schemeClr>
                </a:solidFill>
              </a:defRPr>
            </a:lvl9pPr>
            <a:extLst/>
          </a:lstStyle>
          <a:p>
            <a:r>
              <a:rPr lang="en-US" smtClean="0"/>
              <a:t>Click to edit Master subtitle style</a:t>
            </a:r>
            <a:endParaRPr lang="en-US"/>
          </a:p>
        </p:txBody>
      </p:sp>
      <p:sp>
        <p:nvSpPr>
          <p:cNvPr id="6" name="Date Placeholder 3"/>
          <p:cNvSpPr>
            <a:spLocks noGrp="1"/>
          </p:cNvSpPr>
          <p:nvPr>
            <p:ph type="dt" sz="half" idx="10"/>
          </p:nvPr>
        </p:nvSpPr>
        <p:spPr/>
        <p:txBody>
          <a:bodyPr/>
          <a:lstStyle>
            <a:lvl1pPr rtl="1">
              <a:defRPr>
                <a:solidFill>
                  <a:prstClr val="white">
                    <a:tint val="95000"/>
                  </a:prstClr>
                </a:solidFill>
              </a:defRPr>
            </a:lvl1pPr>
          </a:lstStyle>
          <a:p>
            <a:pPr>
              <a:defRPr/>
            </a:pPr>
            <a:endParaRPr lang="en-US"/>
          </a:p>
        </p:txBody>
      </p:sp>
      <p:sp>
        <p:nvSpPr>
          <p:cNvPr id="7" name="Footer Placeholder 4"/>
          <p:cNvSpPr>
            <a:spLocks noGrp="1"/>
          </p:cNvSpPr>
          <p:nvPr>
            <p:ph type="ftr" sz="quarter" idx="11"/>
          </p:nvPr>
        </p:nvSpPr>
        <p:spPr/>
        <p:txBody>
          <a:bodyPr/>
          <a:lstStyle>
            <a:lvl1pPr rtl="1">
              <a:defRPr>
                <a:solidFill>
                  <a:prstClr val="white">
                    <a:tint val="95000"/>
                  </a:prstClr>
                </a:solidFill>
              </a:defRPr>
            </a:lvl1pPr>
          </a:lstStyle>
          <a:p>
            <a:pPr>
              <a:defRPr/>
            </a:pPr>
            <a:endParaRPr lang="en-US"/>
          </a:p>
        </p:txBody>
      </p:sp>
      <p:sp>
        <p:nvSpPr>
          <p:cNvPr id="8" name="Slide Number Placeholder 5"/>
          <p:cNvSpPr>
            <a:spLocks noGrp="1"/>
          </p:cNvSpPr>
          <p:nvPr>
            <p:ph type="sldNum" sz="quarter" idx="12"/>
          </p:nvPr>
        </p:nvSpPr>
        <p:spPr/>
        <p:txBody>
          <a:bodyPr/>
          <a:lstStyle>
            <a:lvl1pPr rtl="1">
              <a:defRPr>
                <a:solidFill>
                  <a:prstClr val="white">
                    <a:tint val="95000"/>
                  </a:prstClr>
                </a:solidFill>
              </a:defRPr>
            </a:lvl1pPr>
          </a:lstStyle>
          <a:p>
            <a:pPr>
              <a:defRPr/>
            </a:pPr>
            <a:fld id="{71D62DEA-50A0-41EB-973A-6B2E1FCACE9F}"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rtl="1">
              <a:defRPr/>
            </a:lvl1pPr>
          </a:lstStyle>
          <a:p>
            <a:pPr>
              <a:defRPr/>
            </a:pPr>
            <a:endParaRPr lang="en-US"/>
          </a:p>
        </p:txBody>
      </p:sp>
      <p:sp>
        <p:nvSpPr>
          <p:cNvPr id="5" name="Footer Placeholder 4"/>
          <p:cNvSpPr>
            <a:spLocks noGrp="1"/>
          </p:cNvSpPr>
          <p:nvPr>
            <p:ph type="ftr" sz="quarter" idx="11"/>
          </p:nvPr>
        </p:nvSpPr>
        <p:spPr/>
        <p:txBody>
          <a:bodyPr/>
          <a:lstStyle>
            <a:lvl1pPr rtl="1">
              <a:defRPr/>
            </a:lvl1pPr>
          </a:lstStyle>
          <a:p>
            <a:pPr>
              <a:defRPr/>
            </a:pPr>
            <a:endParaRPr lang="en-US"/>
          </a:p>
        </p:txBody>
      </p:sp>
      <p:sp>
        <p:nvSpPr>
          <p:cNvPr id="6" name="Slide Number Placeholder 5"/>
          <p:cNvSpPr>
            <a:spLocks noGrp="1"/>
          </p:cNvSpPr>
          <p:nvPr>
            <p:ph type="sldNum" sz="quarter" idx="12"/>
          </p:nvPr>
        </p:nvSpPr>
        <p:spPr/>
        <p:txBody>
          <a:bodyPr/>
          <a:lstStyle>
            <a:lvl1pPr rtl="1">
              <a:defRPr/>
            </a:lvl1pPr>
          </a:lstStyle>
          <a:p>
            <a:pPr>
              <a:defRPr/>
            </a:pPr>
            <a:fld id="{7603D953-1707-492F-8997-8E455CC50B3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invGray">
          <a:xfrm>
            <a:off x="6599238" y="0"/>
            <a:ext cx="46037"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lIns="91418" tIns="45710" rIns="91418" bIns="45710" anchor="ctr"/>
          <a:lstStyle>
            <a:extLst/>
          </a:lstStyle>
          <a:p>
            <a:pPr algn="ctr" eaLnBrk="0" hangingPunct="0">
              <a:defRPr/>
            </a:pPr>
            <a:endParaRPr lang="en-US" sz="2400" dirty="0">
              <a:solidFill>
                <a:prstClr val="white"/>
              </a:solidFill>
            </a:endParaRPr>
          </a:p>
        </p:txBody>
      </p:sp>
      <p:sp>
        <p:nvSpPr>
          <p:cNvPr id="5" name="Rectangle 4"/>
          <p:cNvSpPr/>
          <p:nvPr/>
        </p:nvSpPr>
        <p:spPr bwMode="ltGray">
          <a:xfrm>
            <a:off x="6648450" y="0"/>
            <a:ext cx="2514600"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91418" tIns="45710" rIns="91418" bIns="45710" anchor="ctr"/>
          <a:lstStyle>
            <a:extLst/>
          </a:lstStyle>
          <a:p>
            <a:pPr algn="ctr" eaLnBrk="0" hangingPunct="0">
              <a:defRPr/>
            </a:pPr>
            <a:endParaRPr lang="en-US" sz="2400" dirty="0">
              <a:solidFill>
                <a:prstClr val="white"/>
              </a:solidFill>
            </a:endParaRPr>
          </a:p>
        </p:txBody>
      </p:sp>
      <p:sp>
        <p:nvSpPr>
          <p:cNvPr id="2" name="Vertical Title 1"/>
          <p:cNvSpPr>
            <a:spLocks noGrp="1"/>
          </p:cNvSpPr>
          <p:nvPr>
            <p:ph type="title" orient="vert"/>
          </p:nvPr>
        </p:nvSpPr>
        <p:spPr>
          <a:xfrm>
            <a:off x="6781801" y="274642"/>
            <a:ext cx="1905001" cy="5851525"/>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1" y="304802"/>
            <a:ext cx="6019801" cy="5851525"/>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3"/>
          <p:cNvSpPr>
            <a:spLocks noGrp="1"/>
          </p:cNvSpPr>
          <p:nvPr>
            <p:ph type="dt" sz="half" idx="10"/>
          </p:nvPr>
        </p:nvSpPr>
        <p:spPr/>
        <p:txBody>
          <a:bodyPr/>
          <a:lstStyle>
            <a:lvl1pPr rtl="1">
              <a:defRPr/>
            </a:lvl1pPr>
          </a:lstStyle>
          <a:p>
            <a:pPr>
              <a:defRPr/>
            </a:pPr>
            <a:endParaRPr lang="en-US"/>
          </a:p>
        </p:txBody>
      </p:sp>
      <p:sp>
        <p:nvSpPr>
          <p:cNvPr id="7" name="Footer Placeholder 4"/>
          <p:cNvSpPr>
            <a:spLocks noGrp="1"/>
          </p:cNvSpPr>
          <p:nvPr>
            <p:ph type="ftr" sz="quarter" idx="11"/>
          </p:nvPr>
        </p:nvSpPr>
        <p:spPr>
          <a:xfrm>
            <a:off x="2640013" y="6376988"/>
            <a:ext cx="3836987" cy="365125"/>
          </a:xfrm>
        </p:spPr>
        <p:txBody>
          <a:bodyPr/>
          <a:lstStyle>
            <a:lvl1pPr rtl="1">
              <a:defRPr/>
            </a:lvl1pPr>
          </a:lstStyle>
          <a:p>
            <a:pPr>
              <a:defRPr/>
            </a:pPr>
            <a:endParaRPr lang="en-US"/>
          </a:p>
        </p:txBody>
      </p:sp>
      <p:sp>
        <p:nvSpPr>
          <p:cNvPr id="8" name="Slide Number Placeholder 5"/>
          <p:cNvSpPr>
            <a:spLocks noGrp="1"/>
          </p:cNvSpPr>
          <p:nvPr>
            <p:ph type="sldNum" sz="quarter" idx="12"/>
          </p:nvPr>
        </p:nvSpPr>
        <p:spPr/>
        <p:txBody>
          <a:bodyPr/>
          <a:lstStyle>
            <a:lvl1pPr rtl="1">
              <a:defRPr/>
            </a:lvl1pPr>
          </a:lstStyle>
          <a:p>
            <a:pPr>
              <a:defRPr/>
            </a:pPr>
            <a:fld id="{2282E4C9-5A89-4527-9B4E-740CDE3F8CAB}"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3124200" y="6248400"/>
            <a:ext cx="2895600" cy="457200"/>
          </a:xfrm>
        </p:spPr>
        <p:txBody>
          <a:bodyPr/>
          <a:lstStyle>
            <a:lvl1pPr>
              <a:defRPr/>
            </a:lvl1pPr>
          </a:lstStyle>
          <a:p>
            <a:endParaRPr lang="en-US"/>
          </a:p>
        </p:txBody>
      </p:sp>
      <p:sp>
        <p:nvSpPr>
          <p:cNvPr id="6" name="Slide Number Placeholder 5"/>
          <p:cNvSpPr>
            <a:spLocks noGrp="1"/>
          </p:cNvSpPr>
          <p:nvPr>
            <p:ph type="sldNum" sz="quarter" idx="11"/>
          </p:nvPr>
        </p:nvSpPr>
        <p:spPr>
          <a:xfrm>
            <a:off x="6553200" y="6248400"/>
            <a:ext cx="2133600" cy="457200"/>
          </a:xfrm>
        </p:spPr>
        <p:txBody>
          <a:bodyPr/>
          <a:lstStyle>
            <a:lvl1pPr>
              <a:defRPr/>
            </a:lvl1pPr>
          </a:lstStyle>
          <a:p>
            <a:fld id="{4388AE14-6A33-47C1-AF9F-A03145F9748E}" type="slidenum">
              <a:rPr lang="en-US"/>
              <a:pPr/>
              <a:t>‹#›</a:t>
            </a:fld>
            <a:endParaRPr lang="en-US"/>
          </a:p>
        </p:txBody>
      </p:sp>
      <p:sp>
        <p:nvSpPr>
          <p:cNvPr id="7" name="Date Placeholder 6"/>
          <p:cNvSpPr>
            <a:spLocks noGrp="1"/>
          </p:cNvSpPr>
          <p:nvPr>
            <p:ph type="dt" sz="half" idx="12"/>
          </p:nvPr>
        </p:nvSpPr>
        <p:spPr>
          <a:xfrm>
            <a:off x="457200" y="6245225"/>
            <a:ext cx="2133600" cy="476250"/>
          </a:xfrm>
        </p:spPr>
        <p:txBody>
          <a:bodyPr/>
          <a:lstStyle>
            <a:lvl1pPr>
              <a:defRPr/>
            </a:lvl1p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lang="en-US" smtClean="0"/>
              <a:t>Click to edit Master title style</a:t>
            </a:r>
            <a:endParaRPr lang="en-US"/>
          </a:p>
        </p:txBody>
      </p:sp>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rtl="1">
              <a:defRPr/>
            </a:lvl1pPr>
          </a:lstStyle>
          <a:p>
            <a:pPr>
              <a:defRPr/>
            </a:pPr>
            <a:endParaRPr lang="en-US"/>
          </a:p>
        </p:txBody>
      </p:sp>
      <p:sp>
        <p:nvSpPr>
          <p:cNvPr id="5" name="Footer Placeholder 4"/>
          <p:cNvSpPr>
            <a:spLocks noGrp="1"/>
          </p:cNvSpPr>
          <p:nvPr>
            <p:ph type="ftr" sz="quarter" idx="11"/>
          </p:nvPr>
        </p:nvSpPr>
        <p:spPr/>
        <p:txBody>
          <a:bodyPr/>
          <a:lstStyle>
            <a:lvl1pPr rtl="1">
              <a:defRPr/>
            </a:lvl1pPr>
          </a:lstStyle>
          <a:p>
            <a:pPr>
              <a:defRPr/>
            </a:pPr>
            <a:endParaRPr lang="en-US"/>
          </a:p>
        </p:txBody>
      </p:sp>
      <p:sp>
        <p:nvSpPr>
          <p:cNvPr id="6" name="Slide Number Placeholder 5"/>
          <p:cNvSpPr>
            <a:spLocks noGrp="1"/>
          </p:cNvSpPr>
          <p:nvPr>
            <p:ph type="sldNum" sz="quarter" idx="12"/>
          </p:nvPr>
        </p:nvSpPr>
        <p:spPr/>
        <p:txBody>
          <a:bodyPr/>
          <a:lstStyle>
            <a:lvl1pPr rtl="1">
              <a:defRPr/>
            </a:lvl1pPr>
          </a:lstStyle>
          <a:p>
            <a:pPr>
              <a:defRPr/>
            </a:pPr>
            <a:fld id="{5718C3E9-2F2F-4095-9D80-2A7716FC102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4" name="Rectangle 3"/>
          <p:cNvSpPr/>
          <p:nvPr/>
        </p:nvSpPr>
        <p:spPr bwMode="ltGray">
          <a:xfrm>
            <a:off x="0" y="0"/>
            <a:ext cx="9144000" cy="260191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91418" tIns="45710" rIns="91418" bIns="45710" anchor="ctr"/>
          <a:lstStyle>
            <a:extLst/>
          </a:lstStyle>
          <a:p>
            <a:pPr algn="ctr" eaLnBrk="0" hangingPunct="0">
              <a:defRPr/>
            </a:pPr>
            <a:endParaRPr lang="en-US" sz="2400" dirty="0">
              <a:solidFill>
                <a:prstClr val="white"/>
              </a:solidFill>
            </a:endParaRPr>
          </a:p>
        </p:txBody>
      </p:sp>
      <p:sp>
        <p:nvSpPr>
          <p:cNvPr id="5" name="Rectangle 4"/>
          <p:cNvSpPr/>
          <p:nvPr/>
        </p:nvSpPr>
        <p:spPr bwMode="invGray">
          <a:xfrm>
            <a:off x="0" y="2601913"/>
            <a:ext cx="9144000" cy="46037"/>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lIns="91418" tIns="45710" rIns="91418" bIns="45710" anchor="ctr"/>
          <a:lstStyle>
            <a:extLst/>
          </a:lstStyle>
          <a:p>
            <a:pPr algn="ctr" eaLnBrk="0" hangingPunct="0">
              <a:defRPr/>
            </a:pPr>
            <a:endParaRPr lang="en-US" sz="2400" dirty="0">
              <a:solidFill>
                <a:prstClr val="white"/>
              </a:solidFill>
            </a:endParaRPr>
          </a:p>
        </p:txBody>
      </p:sp>
      <p:sp>
        <p:nvSpPr>
          <p:cNvPr id="2" name="Title 1"/>
          <p:cNvSpPr>
            <a:spLocks noGrp="1"/>
          </p:cNvSpPr>
          <p:nvPr>
            <p:ph type="title"/>
          </p:nvPr>
        </p:nvSpPr>
        <p:spPr>
          <a:xfrm>
            <a:off x="749808" y="118872"/>
            <a:ext cx="8013192" cy="1636776"/>
          </a:xfrm>
        </p:spPr>
        <p:txBody>
          <a:bodyPr tIns="0" rIns="91418" bIns="0" anchor="b"/>
          <a:lstStyle>
            <a:lvl1pPr algn="l">
              <a:defRPr sz="4700" b="1" cap="none" baseline="0"/>
            </a:lvl1pPr>
            <a:extLst/>
          </a:lstStyle>
          <a:p>
            <a:r>
              <a:rPr lang="en-US" smtClean="0"/>
              <a:t>Click to edit Master title style</a:t>
            </a:r>
            <a:endParaRPr lang="en-US"/>
          </a:p>
        </p:txBody>
      </p:sp>
      <p:sp>
        <p:nvSpPr>
          <p:cNvPr id="3" name="Text Placeholder 2"/>
          <p:cNvSpPr>
            <a:spLocks noGrp="1"/>
          </p:cNvSpPr>
          <p:nvPr>
            <p:ph type="body" idx="1"/>
          </p:nvPr>
        </p:nvSpPr>
        <p:spPr>
          <a:xfrm>
            <a:off x="740664" y="1828800"/>
            <a:ext cx="8022336" cy="685800"/>
          </a:xfrm>
        </p:spPr>
        <p:txBody>
          <a:bodyPr lIns="146270" tIns="0" rIns="45710" bIns="0"/>
          <a:lstStyle>
            <a:lvl1pPr marL="0" indent="0">
              <a:buNone/>
              <a:defRPr sz="2000">
                <a:solidFill>
                  <a:srgbClr val="FFFFFF"/>
                </a:solidFill>
              </a:defRPr>
            </a:lvl1pPr>
            <a:lvl2pPr marL="457094" indent="0">
              <a:buNone/>
              <a:defRPr sz="1800">
                <a:solidFill>
                  <a:schemeClr val="tx1">
                    <a:tint val="75000"/>
                  </a:schemeClr>
                </a:solidFill>
              </a:defRPr>
            </a:lvl2pPr>
            <a:lvl3pPr marL="914188" indent="0">
              <a:buNone/>
              <a:defRPr sz="1600">
                <a:solidFill>
                  <a:schemeClr val="tx1">
                    <a:tint val="75000"/>
                  </a:schemeClr>
                </a:solidFill>
              </a:defRPr>
            </a:lvl3pPr>
            <a:lvl4pPr marL="1371283" indent="0">
              <a:buNone/>
              <a:defRPr sz="1400">
                <a:solidFill>
                  <a:schemeClr val="tx1">
                    <a:tint val="75000"/>
                  </a:schemeClr>
                </a:solidFill>
              </a:defRPr>
            </a:lvl4pPr>
            <a:lvl5pPr marL="1828378" indent="0">
              <a:buNone/>
              <a:defRPr sz="1400">
                <a:solidFill>
                  <a:schemeClr val="tx1">
                    <a:tint val="75000"/>
                  </a:schemeClr>
                </a:solidFill>
              </a:defRPr>
            </a:lvl5pPr>
            <a:lvl6pPr marL="2285472" indent="0">
              <a:buNone/>
              <a:defRPr sz="1400">
                <a:solidFill>
                  <a:schemeClr val="tx1">
                    <a:tint val="75000"/>
                  </a:schemeClr>
                </a:solidFill>
              </a:defRPr>
            </a:lvl6pPr>
            <a:lvl7pPr marL="2742565" indent="0">
              <a:buNone/>
              <a:defRPr sz="1400">
                <a:solidFill>
                  <a:schemeClr val="tx1">
                    <a:tint val="75000"/>
                  </a:schemeClr>
                </a:solidFill>
              </a:defRPr>
            </a:lvl7pPr>
            <a:lvl8pPr marL="3199660" indent="0">
              <a:buNone/>
              <a:defRPr sz="1400">
                <a:solidFill>
                  <a:schemeClr val="tx1">
                    <a:tint val="75000"/>
                  </a:schemeClr>
                </a:solidFill>
              </a:defRPr>
            </a:lvl8pPr>
            <a:lvl9pPr marL="3656755" indent="0">
              <a:buNone/>
              <a:defRPr sz="1400">
                <a:solidFill>
                  <a:schemeClr val="tx1">
                    <a:tint val="75000"/>
                  </a:schemeClr>
                </a:solidFill>
              </a:defRPr>
            </a:lvl9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rtl="1">
              <a:defRPr>
                <a:solidFill>
                  <a:prstClr val="white">
                    <a:tint val="95000"/>
                  </a:prstClr>
                </a:solidFill>
              </a:defRPr>
            </a:lvl1pPr>
          </a:lstStyle>
          <a:p>
            <a:pPr>
              <a:defRPr/>
            </a:pPr>
            <a:endParaRPr lang="en-US"/>
          </a:p>
        </p:txBody>
      </p:sp>
      <p:sp>
        <p:nvSpPr>
          <p:cNvPr id="7" name="Footer Placeholder 4"/>
          <p:cNvSpPr>
            <a:spLocks noGrp="1"/>
          </p:cNvSpPr>
          <p:nvPr>
            <p:ph type="ftr" sz="quarter" idx="11"/>
          </p:nvPr>
        </p:nvSpPr>
        <p:spPr/>
        <p:txBody>
          <a:bodyPr/>
          <a:lstStyle>
            <a:lvl1pPr rtl="1">
              <a:defRPr>
                <a:solidFill>
                  <a:prstClr val="white">
                    <a:tint val="95000"/>
                  </a:prstClr>
                </a:solidFill>
              </a:defRPr>
            </a:lvl1pPr>
          </a:lstStyle>
          <a:p>
            <a:pPr>
              <a:defRPr/>
            </a:pPr>
            <a:endParaRPr lang="en-US"/>
          </a:p>
        </p:txBody>
      </p:sp>
      <p:sp>
        <p:nvSpPr>
          <p:cNvPr id="8" name="Slide Number Placeholder 5"/>
          <p:cNvSpPr>
            <a:spLocks noGrp="1"/>
          </p:cNvSpPr>
          <p:nvPr>
            <p:ph type="sldNum" sz="quarter" idx="12"/>
          </p:nvPr>
        </p:nvSpPr>
        <p:spPr/>
        <p:txBody>
          <a:bodyPr/>
          <a:lstStyle>
            <a:lvl1pPr rtl="1">
              <a:defRPr>
                <a:solidFill>
                  <a:prstClr val="white">
                    <a:tint val="95000"/>
                  </a:prstClr>
                </a:solidFill>
              </a:defRPr>
            </a:lvl1pPr>
          </a:lstStyle>
          <a:p>
            <a:pPr>
              <a:defRPr/>
            </a:pPr>
            <a:fld id="{8423521E-FA01-4D3F-843C-D296F849BF2D}"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Content Placeholder 2"/>
          <p:cNvSpPr>
            <a:spLocks noGrp="1"/>
          </p:cNvSpPr>
          <p:nvPr>
            <p:ph sz="half" idx="1"/>
          </p:nvPr>
        </p:nvSpPr>
        <p:spPr>
          <a:xfrm>
            <a:off x="457201" y="1773938"/>
            <a:ext cx="4038601" cy="4623816"/>
          </a:xfrm>
        </p:spPr>
        <p:txBody>
          <a:bodyPr lIns="91418"/>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1" y="1773938"/>
            <a:ext cx="4038601"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rtl="1">
              <a:defRPr/>
            </a:lvl1pPr>
          </a:lstStyle>
          <a:p>
            <a:pPr>
              <a:defRPr/>
            </a:pPr>
            <a:endParaRPr lang="en-US"/>
          </a:p>
        </p:txBody>
      </p:sp>
      <p:sp>
        <p:nvSpPr>
          <p:cNvPr id="6" name="Footer Placeholder 4"/>
          <p:cNvSpPr>
            <a:spLocks noGrp="1"/>
          </p:cNvSpPr>
          <p:nvPr>
            <p:ph type="ftr" sz="quarter" idx="11"/>
          </p:nvPr>
        </p:nvSpPr>
        <p:spPr/>
        <p:txBody>
          <a:bodyPr/>
          <a:lstStyle>
            <a:lvl1pPr rtl="1">
              <a:defRPr/>
            </a:lvl1pPr>
          </a:lstStyle>
          <a:p>
            <a:pPr>
              <a:defRPr/>
            </a:pPr>
            <a:endParaRPr lang="en-US"/>
          </a:p>
        </p:txBody>
      </p:sp>
      <p:sp>
        <p:nvSpPr>
          <p:cNvPr id="7" name="Slide Number Placeholder 5"/>
          <p:cNvSpPr>
            <a:spLocks noGrp="1"/>
          </p:cNvSpPr>
          <p:nvPr>
            <p:ph type="sldNum" sz="quarter" idx="12"/>
          </p:nvPr>
        </p:nvSpPr>
        <p:spPr/>
        <p:txBody>
          <a:bodyPr/>
          <a:lstStyle>
            <a:lvl1pPr rtl="1">
              <a:defRPr/>
            </a:lvl1pPr>
          </a:lstStyle>
          <a:p>
            <a:pPr>
              <a:defRPr/>
            </a:pPr>
            <a:fld id="{96EC8866-E6F4-4C60-ABAA-AF327B6CD6B4}"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1698989"/>
            <a:ext cx="4040188" cy="715355"/>
          </a:xfrm>
        </p:spPr>
        <p:txBody>
          <a:bodyPr lIns="146270" anchor="ctr"/>
          <a:lstStyle>
            <a:lvl1pPr marL="0" indent="0">
              <a:buNone/>
              <a:defRPr sz="2300" b="1" cap="all" baseline="0"/>
            </a:lvl1pPr>
            <a:lvl2pPr marL="457094" indent="0">
              <a:buNone/>
              <a:defRPr sz="2000" b="1"/>
            </a:lvl2pPr>
            <a:lvl3pPr marL="914188" indent="0">
              <a:buNone/>
              <a:defRPr sz="1800" b="1"/>
            </a:lvl3pPr>
            <a:lvl4pPr marL="1371283" indent="0">
              <a:buNone/>
              <a:defRPr sz="1600" b="1"/>
            </a:lvl4pPr>
            <a:lvl5pPr marL="1828378" indent="0">
              <a:buNone/>
              <a:defRPr sz="1600" b="1"/>
            </a:lvl5pPr>
            <a:lvl6pPr marL="2285472" indent="0">
              <a:buNone/>
              <a:defRPr sz="1600" b="1"/>
            </a:lvl6pPr>
            <a:lvl7pPr marL="2742565" indent="0">
              <a:buNone/>
              <a:defRPr sz="1600" b="1"/>
            </a:lvl7pPr>
            <a:lvl8pPr marL="3199660" indent="0">
              <a:buNone/>
              <a:defRPr sz="1600" b="1"/>
            </a:lvl8pPr>
            <a:lvl9pPr marL="3656755" indent="0">
              <a:buNone/>
              <a:defRPr sz="1600" b="1"/>
            </a:lvl9pPr>
            <a:extLst/>
          </a:lstStyle>
          <a:p>
            <a:pPr lvl="0"/>
            <a:r>
              <a:rPr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698989"/>
            <a:ext cx="4041775" cy="715355"/>
          </a:xfrm>
        </p:spPr>
        <p:txBody>
          <a:bodyPr lIns="146270" anchor="ctr"/>
          <a:lstStyle>
            <a:lvl1pPr marL="0" indent="0">
              <a:buNone/>
              <a:defRPr sz="2300" b="1" cap="all" baseline="0"/>
            </a:lvl1pPr>
            <a:lvl2pPr marL="457094" indent="0">
              <a:buNone/>
              <a:defRPr sz="2000" b="1"/>
            </a:lvl2pPr>
            <a:lvl3pPr marL="914188" indent="0">
              <a:buNone/>
              <a:defRPr sz="1800" b="1"/>
            </a:lvl3pPr>
            <a:lvl4pPr marL="1371283" indent="0">
              <a:buNone/>
              <a:defRPr sz="1600" b="1"/>
            </a:lvl4pPr>
            <a:lvl5pPr marL="1828378" indent="0">
              <a:buNone/>
              <a:defRPr sz="1600" b="1"/>
            </a:lvl5pPr>
            <a:lvl6pPr marL="2285472" indent="0">
              <a:buNone/>
              <a:defRPr sz="1600" b="1"/>
            </a:lvl6pPr>
            <a:lvl7pPr marL="2742565" indent="0">
              <a:buNone/>
              <a:defRPr sz="1600" b="1"/>
            </a:lvl7pPr>
            <a:lvl8pPr marL="3199660" indent="0">
              <a:buNone/>
              <a:defRPr sz="1600" b="1"/>
            </a:lvl8pPr>
            <a:lvl9pPr marL="3656755" indent="0">
              <a:buNone/>
              <a:defRPr sz="1600" b="1"/>
            </a:lvl9pPr>
            <a:extLst/>
          </a:lstStyle>
          <a:p>
            <a:pPr lvl="0"/>
            <a:r>
              <a:rPr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rtl="1">
              <a:defRPr/>
            </a:lvl1pPr>
          </a:lstStyle>
          <a:p>
            <a:pPr>
              <a:defRPr/>
            </a:pPr>
            <a:endParaRPr lang="en-US"/>
          </a:p>
        </p:txBody>
      </p:sp>
      <p:sp>
        <p:nvSpPr>
          <p:cNvPr id="8" name="Footer Placeholder 4"/>
          <p:cNvSpPr>
            <a:spLocks noGrp="1"/>
          </p:cNvSpPr>
          <p:nvPr>
            <p:ph type="ftr" sz="quarter" idx="11"/>
          </p:nvPr>
        </p:nvSpPr>
        <p:spPr/>
        <p:txBody>
          <a:bodyPr/>
          <a:lstStyle>
            <a:lvl1pPr rtl="1">
              <a:defRPr/>
            </a:lvl1pPr>
          </a:lstStyle>
          <a:p>
            <a:pPr>
              <a:defRPr/>
            </a:pPr>
            <a:endParaRPr lang="en-US"/>
          </a:p>
        </p:txBody>
      </p:sp>
      <p:sp>
        <p:nvSpPr>
          <p:cNvPr id="9" name="Slide Number Placeholder 5"/>
          <p:cNvSpPr>
            <a:spLocks noGrp="1"/>
          </p:cNvSpPr>
          <p:nvPr>
            <p:ph type="sldNum" sz="quarter" idx="12"/>
          </p:nvPr>
        </p:nvSpPr>
        <p:spPr/>
        <p:txBody>
          <a:bodyPr/>
          <a:lstStyle>
            <a:lvl1pPr rtl="1">
              <a:defRPr/>
            </a:lvl1pPr>
          </a:lstStyle>
          <a:p>
            <a:pPr>
              <a:defRPr/>
            </a:pPr>
            <a:fld id="{48F9B40B-8666-4E40-B1B9-E1211D8F1F1E}"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rtl="1">
              <a:defRPr/>
            </a:lvl1pPr>
          </a:lstStyle>
          <a:p>
            <a:pPr>
              <a:defRPr/>
            </a:pPr>
            <a:endParaRPr lang="en-US"/>
          </a:p>
        </p:txBody>
      </p:sp>
      <p:sp>
        <p:nvSpPr>
          <p:cNvPr id="4" name="Footer Placeholder 4"/>
          <p:cNvSpPr>
            <a:spLocks noGrp="1"/>
          </p:cNvSpPr>
          <p:nvPr>
            <p:ph type="ftr" sz="quarter" idx="11"/>
          </p:nvPr>
        </p:nvSpPr>
        <p:spPr/>
        <p:txBody>
          <a:bodyPr/>
          <a:lstStyle>
            <a:lvl1pPr rtl="1">
              <a:defRPr/>
            </a:lvl1pPr>
          </a:lstStyle>
          <a:p>
            <a:pPr>
              <a:defRPr/>
            </a:pPr>
            <a:endParaRPr lang="en-US"/>
          </a:p>
        </p:txBody>
      </p:sp>
      <p:sp>
        <p:nvSpPr>
          <p:cNvPr id="5" name="Slide Number Placeholder 5"/>
          <p:cNvSpPr>
            <a:spLocks noGrp="1"/>
          </p:cNvSpPr>
          <p:nvPr>
            <p:ph type="sldNum" sz="quarter" idx="12"/>
          </p:nvPr>
        </p:nvSpPr>
        <p:spPr/>
        <p:txBody>
          <a:bodyPr/>
          <a:lstStyle>
            <a:lvl1pPr rtl="1">
              <a:defRPr/>
            </a:lvl1pPr>
          </a:lstStyle>
          <a:p>
            <a:pPr>
              <a:defRPr/>
            </a:pPr>
            <a:fld id="{4B1641D3-EDD0-4918-A121-5E8F76A587C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rtl="1">
              <a:defRPr/>
            </a:lvl1pPr>
          </a:lstStyle>
          <a:p>
            <a:pPr>
              <a:defRPr/>
            </a:pPr>
            <a:endParaRPr lang="en-US"/>
          </a:p>
        </p:txBody>
      </p:sp>
      <p:sp>
        <p:nvSpPr>
          <p:cNvPr id="3" name="Footer Placeholder 2"/>
          <p:cNvSpPr>
            <a:spLocks noGrp="1"/>
          </p:cNvSpPr>
          <p:nvPr>
            <p:ph type="ftr" sz="quarter" idx="11"/>
          </p:nvPr>
        </p:nvSpPr>
        <p:spPr/>
        <p:txBody>
          <a:bodyPr/>
          <a:lstStyle>
            <a:lvl1pPr rtl="1">
              <a:defRPr/>
            </a:lvl1pPr>
          </a:lstStyle>
          <a:p>
            <a:pPr>
              <a:defRPr/>
            </a:pPr>
            <a:endParaRPr lang="en-US"/>
          </a:p>
        </p:txBody>
      </p:sp>
      <p:sp>
        <p:nvSpPr>
          <p:cNvPr id="4" name="Slide Number Placeholder 3"/>
          <p:cNvSpPr>
            <a:spLocks noGrp="1"/>
          </p:cNvSpPr>
          <p:nvPr>
            <p:ph type="sldNum" sz="quarter" idx="12"/>
          </p:nvPr>
        </p:nvSpPr>
        <p:spPr/>
        <p:txBody>
          <a:bodyPr/>
          <a:lstStyle>
            <a:lvl1pPr rtl="1">
              <a:defRPr/>
            </a:lvl1pPr>
          </a:lstStyle>
          <a:p>
            <a:pPr>
              <a:defRPr/>
            </a:pPr>
            <a:fld id="{54D6E2CC-06ED-42BF-98F7-8BF9AD3771E8}"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bwMode="invGray">
          <a:xfrm>
            <a:off x="2855913" y="0"/>
            <a:ext cx="46037" cy="145415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91418" tIns="45710" rIns="91418" bIns="45710" anchor="ctr"/>
          <a:lstStyle>
            <a:extLst/>
          </a:lstStyle>
          <a:p>
            <a:pPr algn="ctr" eaLnBrk="0" hangingPunct="0">
              <a:defRPr/>
            </a:pPr>
            <a:endParaRPr lang="en-US" sz="2400" dirty="0">
              <a:solidFill>
                <a:prstClr val="white"/>
              </a:solidFill>
            </a:endParaRPr>
          </a:p>
        </p:txBody>
      </p:sp>
      <p:sp>
        <p:nvSpPr>
          <p:cNvPr id="6" name="Rectangle 5"/>
          <p:cNvSpPr/>
          <p:nvPr/>
        </p:nvSpPr>
        <p:spPr bwMode="invGray">
          <a:xfrm>
            <a:off x="2855913" y="0"/>
            <a:ext cx="46037" cy="145415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91418" tIns="45710" rIns="91418" bIns="45710" anchor="ctr"/>
          <a:lstStyle>
            <a:extLst/>
          </a:lstStyle>
          <a:p>
            <a:pPr algn="ctr" eaLnBrk="0" hangingPunct="0">
              <a:defRPr/>
            </a:pPr>
            <a:endParaRPr lang="en-US" sz="2400" dirty="0">
              <a:solidFill>
                <a:prstClr val="white"/>
              </a:solidFill>
            </a:endParaRPr>
          </a:p>
        </p:txBody>
      </p:sp>
      <p:sp>
        <p:nvSpPr>
          <p:cNvPr id="2" name="Title 1"/>
          <p:cNvSpPr>
            <a:spLocks noGrp="1"/>
          </p:cNvSpPr>
          <p:nvPr>
            <p:ph type="title"/>
          </p:nvPr>
        </p:nvSpPr>
        <p:spPr>
          <a:xfrm>
            <a:off x="167838" y="152400"/>
            <a:ext cx="2523744" cy="978408"/>
          </a:xfrm>
        </p:spPr>
        <p:txBody>
          <a:bodyPr lIns="73134" bIns="0" anchor="b">
            <a:sp3d prstMaterial="matte"/>
          </a:bodyPr>
          <a:lstStyle>
            <a:lvl1pPr algn="l">
              <a:defRPr sz="2000" b="0"/>
            </a:lvl1pPr>
            <a:extLst/>
          </a:lstStyle>
          <a:p>
            <a:r>
              <a:rPr lang="en-US" smtClean="0"/>
              <a:t>Click to edit Master title style</a:t>
            </a:r>
            <a:endParaRPr lang="en-US"/>
          </a:p>
        </p:txBody>
      </p:sp>
      <p:sp>
        <p:nvSpPr>
          <p:cNvPr id="3" name="Content Placeholder 2"/>
          <p:cNvSpPr>
            <a:spLocks noGrp="1"/>
          </p:cNvSpPr>
          <p:nvPr>
            <p:ph idx="1"/>
          </p:nvPr>
        </p:nvSpPr>
        <p:spPr>
          <a:xfrm>
            <a:off x="3019379" y="1743135"/>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7840" y="1730018"/>
            <a:ext cx="2468880" cy="4572000"/>
          </a:xfrm>
        </p:spPr>
        <p:txBody>
          <a:bodyPr/>
          <a:lstStyle>
            <a:lvl1pPr marL="0" indent="0">
              <a:buNone/>
              <a:defRPr sz="1400"/>
            </a:lvl1pPr>
            <a:lvl2pPr marL="457094" indent="0">
              <a:buNone/>
              <a:defRPr sz="1200"/>
            </a:lvl2pPr>
            <a:lvl3pPr marL="914188" indent="0">
              <a:buNone/>
              <a:defRPr sz="1000"/>
            </a:lvl3pPr>
            <a:lvl4pPr marL="1371283" indent="0">
              <a:buNone/>
              <a:defRPr sz="900"/>
            </a:lvl4pPr>
            <a:lvl5pPr marL="1828378" indent="0">
              <a:buNone/>
              <a:defRPr sz="900"/>
            </a:lvl5pPr>
            <a:lvl6pPr marL="2285472" indent="0">
              <a:buNone/>
              <a:defRPr sz="900"/>
            </a:lvl6pPr>
            <a:lvl7pPr marL="2742565" indent="0">
              <a:buNone/>
              <a:defRPr sz="900"/>
            </a:lvl7pPr>
            <a:lvl8pPr marL="3199660" indent="0">
              <a:buNone/>
              <a:defRPr sz="900"/>
            </a:lvl8pPr>
            <a:lvl9pPr marL="3656755" indent="0">
              <a:buNone/>
              <a:defRPr sz="900"/>
            </a:lvl9pPr>
            <a:extLst/>
          </a:lstStyle>
          <a:p>
            <a:pPr lvl="0"/>
            <a:r>
              <a:rPr lang="en-US" smtClean="0"/>
              <a:t>Click to edit Master text styles</a:t>
            </a:r>
          </a:p>
        </p:txBody>
      </p:sp>
      <p:sp>
        <p:nvSpPr>
          <p:cNvPr id="7" name="Date Placeholder 4"/>
          <p:cNvSpPr>
            <a:spLocks noGrp="1"/>
          </p:cNvSpPr>
          <p:nvPr>
            <p:ph type="dt" sz="half" idx="10"/>
          </p:nvPr>
        </p:nvSpPr>
        <p:spPr/>
        <p:txBody>
          <a:bodyPr/>
          <a:lstStyle>
            <a:lvl1pPr rtl="1">
              <a:defRPr/>
            </a:lvl1pPr>
          </a:lstStyle>
          <a:p>
            <a:pPr>
              <a:defRPr/>
            </a:pPr>
            <a:endParaRPr lang="en-US"/>
          </a:p>
        </p:txBody>
      </p:sp>
      <p:sp>
        <p:nvSpPr>
          <p:cNvPr id="8" name="Footer Placeholder 5"/>
          <p:cNvSpPr>
            <a:spLocks noGrp="1"/>
          </p:cNvSpPr>
          <p:nvPr>
            <p:ph type="ftr" sz="quarter" idx="11"/>
          </p:nvPr>
        </p:nvSpPr>
        <p:spPr/>
        <p:txBody>
          <a:bodyPr/>
          <a:lstStyle>
            <a:lvl1pPr rtl="1">
              <a:defRPr/>
            </a:lvl1pPr>
          </a:lstStyle>
          <a:p>
            <a:pPr>
              <a:defRPr/>
            </a:pPr>
            <a:endParaRPr lang="en-US"/>
          </a:p>
        </p:txBody>
      </p:sp>
      <p:sp>
        <p:nvSpPr>
          <p:cNvPr id="9" name="Slide Number Placeholder 6"/>
          <p:cNvSpPr>
            <a:spLocks noGrp="1"/>
          </p:cNvSpPr>
          <p:nvPr>
            <p:ph type="sldNum" sz="quarter" idx="12"/>
          </p:nvPr>
        </p:nvSpPr>
        <p:spPr/>
        <p:txBody>
          <a:bodyPr/>
          <a:lstStyle>
            <a:lvl1pPr rtl="1">
              <a:defRPr/>
            </a:lvl1pPr>
          </a:lstStyle>
          <a:p>
            <a:pPr>
              <a:defRPr/>
            </a:pPr>
            <a:fld id="{597BB8C1-75E0-4D96-B72A-28D0549EC72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5" name="Rectangle 4"/>
          <p:cNvSpPr/>
          <p:nvPr/>
        </p:nvSpPr>
        <p:spPr>
          <a:xfrm>
            <a:off x="2855913" y="0"/>
            <a:ext cx="46037"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91418" tIns="45710" rIns="91418" bIns="45710" anchor="ctr"/>
          <a:lstStyle>
            <a:extLst/>
          </a:lstStyle>
          <a:p>
            <a:pPr algn="ctr" eaLnBrk="0" hangingPunct="0">
              <a:defRPr/>
            </a:pPr>
            <a:endParaRPr lang="en-US" sz="2400" dirty="0">
              <a:solidFill>
                <a:prstClr val="white"/>
              </a:solidFill>
            </a:endParaRPr>
          </a:p>
        </p:txBody>
      </p:sp>
      <p:sp>
        <p:nvSpPr>
          <p:cNvPr id="6" name="Rectangle 5"/>
          <p:cNvSpPr/>
          <p:nvPr/>
        </p:nvSpPr>
        <p:spPr bwMode="invGray">
          <a:xfrm>
            <a:off x="2855913" y="0"/>
            <a:ext cx="46037"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91418" tIns="45710" rIns="91418" bIns="45710" anchor="ctr"/>
          <a:lstStyle>
            <a:extLst/>
          </a:lstStyle>
          <a:p>
            <a:pPr algn="ctr" eaLnBrk="0" hangingPunct="0">
              <a:defRPr/>
            </a:pPr>
            <a:endParaRPr lang="en-US" sz="2400" dirty="0">
              <a:solidFill>
                <a:prstClr val="white"/>
              </a:solidFill>
            </a:endParaRPr>
          </a:p>
        </p:txBody>
      </p:sp>
      <p:sp>
        <p:nvSpPr>
          <p:cNvPr id="2" name="Title 1"/>
          <p:cNvSpPr>
            <a:spLocks noGrp="1"/>
          </p:cNvSpPr>
          <p:nvPr>
            <p:ph type="title"/>
          </p:nvPr>
        </p:nvSpPr>
        <p:spPr>
          <a:xfrm>
            <a:off x="164594" y="155448"/>
            <a:ext cx="2525150" cy="978408"/>
          </a:xfrm>
        </p:spPr>
        <p:txBody>
          <a:bodyPr lIns="73134" bIns="0" anchor="b">
            <a:sp3d prstMaterial="matte"/>
          </a:bodyPr>
          <a:lstStyle>
            <a:lvl1pPr algn="l">
              <a:defRPr sz="2000" b="0"/>
            </a:lvl1pPr>
            <a:extLst/>
          </a:lstStyle>
          <a:p>
            <a:r>
              <a:rPr lang="en-US" smtClean="0"/>
              <a:t>Click to edit Master title style</a:t>
            </a:r>
            <a:endParaRPr lang="en-US"/>
          </a:p>
        </p:txBody>
      </p:sp>
      <p:sp>
        <p:nvSpPr>
          <p:cNvPr id="3" name="Picture Placeholder 2"/>
          <p:cNvSpPr>
            <a:spLocks noGrp="1"/>
          </p:cNvSpPr>
          <p:nvPr>
            <p:ph type="pic" idx="1"/>
          </p:nvPr>
        </p:nvSpPr>
        <p:spPr>
          <a:xfrm>
            <a:off x="2903805" y="1484810"/>
            <a:ext cx="6247397" cy="5373192"/>
          </a:xfrm>
          <a:solidFill>
            <a:schemeClr val="bg2">
              <a:shade val="75000"/>
            </a:schemeClr>
          </a:solidFill>
        </p:spPr>
        <p:txBody>
          <a:bodyPr rtlCol="0">
            <a:normAutofit/>
          </a:bodyPr>
          <a:lstStyle>
            <a:lvl1pPr marL="0" indent="0">
              <a:buNone/>
              <a:defRPr sz="3200"/>
            </a:lvl1pPr>
            <a:lvl2pPr marL="457094" indent="0">
              <a:buNone/>
              <a:defRPr sz="2800"/>
            </a:lvl2pPr>
            <a:lvl3pPr marL="914188" indent="0">
              <a:buNone/>
              <a:defRPr sz="2400"/>
            </a:lvl3pPr>
            <a:lvl4pPr marL="1371283" indent="0">
              <a:buNone/>
              <a:defRPr sz="2000"/>
            </a:lvl4pPr>
            <a:lvl5pPr marL="1828378" indent="0">
              <a:buNone/>
              <a:defRPr sz="2000"/>
            </a:lvl5pPr>
            <a:lvl6pPr marL="2285472" indent="0">
              <a:buNone/>
              <a:defRPr sz="2000"/>
            </a:lvl6pPr>
            <a:lvl7pPr marL="2742565" indent="0">
              <a:buNone/>
              <a:defRPr sz="2000"/>
            </a:lvl7pPr>
            <a:lvl8pPr marL="3199660" indent="0">
              <a:buNone/>
              <a:defRPr sz="2000"/>
            </a:lvl8pPr>
            <a:lvl9pPr marL="3656755" indent="0">
              <a:buNone/>
              <a:defRPr sz="2000"/>
            </a:lvl9pPr>
            <a:extLst/>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094" indent="0">
              <a:buNone/>
              <a:defRPr sz="1200"/>
            </a:lvl2pPr>
            <a:lvl3pPr marL="914188" indent="0">
              <a:buNone/>
              <a:defRPr sz="1000"/>
            </a:lvl3pPr>
            <a:lvl4pPr marL="1371283" indent="0">
              <a:buNone/>
              <a:defRPr sz="900"/>
            </a:lvl4pPr>
            <a:lvl5pPr marL="1828378" indent="0">
              <a:buNone/>
              <a:defRPr sz="900"/>
            </a:lvl5pPr>
            <a:lvl6pPr marL="2285472" indent="0">
              <a:buNone/>
              <a:defRPr sz="900"/>
            </a:lvl6pPr>
            <a:lvl7pPr marL="2742565" indent="0">
              <a:buNone/>
              <a:defRPr sz="900"/>
            </a:lvl7pPr>
            <a:lvl8pPr marL="3199660" indent="0">
              <a:buNone/>
              <a:defRPr sz="900"/>
            </a:lvl8pPr>
            <a:lvl9pPr marL="3656755" indent="0">
              <a:buNone/>
              <a:defRPr sz="900"/>
            </a:lvl9pPr>
            <a:extLst/>
          </a:lstStyle>
          <a:p>
            <a:pPr lvl="0"/>
            <a:r>
              <a:rPr lang="en-US" smtClean="0"/>
              <a:t>Click to edit Master text styles</a:t>
            </a:r>
          </a:p>
        </p:txBody>
      </p:sp>
      <p:sp>
        <p:nvSpPr>
          <p:cNvPr id="7" name="Date Placeholder 4"/>
          <p:cNvSpPr>
            <a:spLocks noGrp="1"/>
          </p:cNvSpPr>
          <p:nvPr>
            <p:ph type="dt" sz="half" idx="10"/>
          </p:nvPr>
        </p:nvSpPr>
        <p:spPr>
          <a:xfrm>
            <a:off x="165100" y="1169988"/>
            <a:ext cx="2522538" cy="201612"/>
          </a:xfrm>
        </p:spPr>
        <p:txBody>
          <a:bodyPr/>
          <a:lstStyle>
            <a:lvl1pPr rtl="1">
              <a:defRPr/>
            </a:lvl1pPr>
          </a:lstStyle>
          <a:p>
            <a:pPr>
              <a:defRPr/>
            </a:pPr>
            <a:endParaRPr lang="en-US"/>
          </a:p>
        </p:txBody>
      </p:sp>
      <p:sp>
        <p:nvSpPr>
          <p:cNvPr id="8" name="Footer Placeholder 5"/>
          <p:cNvSpPr>
            <a:spLocks noGrp="1"/>
          </p:cNvSpPr>
          <p:nvPr>
            <p:ph type="ftr" sz="quarter" idx="11"/>
          </p:nvPr>
        </p:nvSpPr>
        <p:spPr>
          <a:xfrm>
            <a:off x="3035300" y="1169988"/>
            <a:ext cx="5194300" cy="201612"/>
          </a:xfrm>
        </p:spPr>
        <p:txBody>
          <a:bodyPr/>
          <a:lstStyle>
            <a:lvl1pPr rtl="1">
              <a:defRPr>
                <a:solidFill>
                  <a:prstClr val="white">
                    <a:shade val="50000"/>
                  </a:prstClr>
                </a:solidFill>
              </a:defRPr>
            </a:lvl1pPr>
          </a:lstStyle>
          <a:p>
            <a:pPr>
              <a:defRPr/>
            </a:pPr>
            <a:endParaRPr lang="en-US"/>
          </a:p>
        </p:txBody>
      </p:sp>
      <p:sp>
        <p:nvSpPr>
          <p:cNvPr id="9" name="Slide Number Placeholder 6"/>
          <p:cNvSpPr>
            <a:spLocks noGrp="1"/>
          </p:cNvSpPr>
          <p:nvPr>
            <p:ph type="sldNum" sz="quarter" idx="12"/>
          </p:nvPr>
        </p:nvSpPr>
        <p:spPr>
          <a:xfrm>
            <a:off x="8339138" y="1169988"/>
            <a:ext cx="733425" cy="201612"/>
          </a:xfrm>
        </p:spPr>
        <p:txBody>
          <a:bodyPr/>
          <a:lstStyle>
            <a:lvl1pPr rtl="1">
              <a:defRPr/>
            </a:lvl1pPr>
          </a:lstStyle>
          <a:p>
            <a:pPr>
              <a:defRPr/>
            </a:pPr>
            <a:fld id="{B5B53132-4D61-45B7-B13B-11179B5DEECE}"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6688"/>
            <a:ext cx="9144000" cy="4445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lIns="91418" tIns="45710" rIns="91418" bIns="45710" anchor="ctr"/>
          <a:lstStyle>
            <a:extLst/>
          </a:lstStyle>
          <a:p>
            <a:pPr algn="ctr" eaLnBrk="0" hangingPunct="0">
              <a:defRPr/>
            </a:pPr>
            <a:endParaRPr lang="en-US" sz="2400" dirty="0">
              <a:solidFill>
                <a:prstClr val="white"/>
              </a:solidFill>
            </a:endParaRPr>
          </a:p>
        </p:txBody>
      </p:sp>
      <p:sp>
        <p:nvSpPr>
          <p:cNvPr id="7" name="Rectangle 6"/>
          <p:cNvSpPr/>
          <p:nvPr/>
        </p:nvSpPr>
        <p:spPr bwMode="ltGray">
          <a:xfrm>
            <a:off x="0" y="0"/>
            <a:ext cx="9144000" cy="143351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91418" tIns="45710" rIns="91418" bIns="45710" anchor="ctr"/>
          <a:lstStyle>
            <a:extLst/>
          </a:lstStyle>
          <a:p>
            <a:pPr algn="ctr" eaLnBrk="0" hangingPunct="0">
              <a:defRPr/>
            </a:pPr>
            <a:endParaRPr lang="en-US" sz="2400" dirty="0">
              <a:solidFill>
                <a:prstClr val="white"/>
              </a:solidFill>
            </a:endParaRPr>
          </a:p>
        </p:txBody>
      </p:sp>
      <p:sp>
        <p:nvSpPr>
          <p:cNvPr id="2" name="Title Placeholder 1"/>
          <p:cNvSpPr>
            <a:spLocks noGrp="1"/>
          </p:cNvSpPr>
          <p:nvPr>
            <p:ph type="title"/>
          </p:nvPr>
        </p:nvSpPr>
        <p:spPr>
          <a:xfrm>
            <a:off x="457200" y="152400"/>
            <a:ext cx="8229600" cy="1250950"/>
          </a:xfrm>
          <a:prstGeom prst="rect">
            <a:avLst/>
          </a:prstGeom>
        </p:spPr>
        <p:txBody>
          <a:bodyPr vert="horz" lIns="91418" tIns="45710" rIns="45710" bIns="45710" rtlCol="0" anchor="ctr">
            <a:normAutofit/>
            <a:scene3d>
              <a:camera prst="orthographicFront"/>
              <a:lightRig rig="threePt" dir="t">
                <a:rot lat="0" lon="0" rev="4800000"/>
              </a:lightRig>
            </a:scene3d>
            <a:sp3d prstMaterial="matte">
              <a:bevelT w="50800" h="10160"/>
            </a:sp3d>
          </a:bodyPr>
          <a:lstStyle>
            <a:extLst/>
          </a:lstStyle>
          <a:p>
            <a:r>
              <a:rPr lang="en-US" smtClean="0"/>
              <a:t>Click to edit Master title style</a:t>
            </a:r>
            <a:endParaRPr lang="en-US"/>
          </a:p>
        </p:txBody>
      </p:sp>
      <p:sp>
        <p:nvSpPr>
          <p:cNvPr id="1029" name="Text Placeholder 2"/>
          <p:cNvSpPr>
            <a:spLocks noGrp="1"/>
          </p:cNvSpPr>
          <p:nvPr>
            <p:ph type="body" idx="1"/>
          </p:nvPr>
        </p:nvSpPr>
        <p:spPr bwMode="auto">
          <a:xfrm>
            <a:off x="457200" y="1774825"/>
            <a:ext cx="8229600" cy="4625975"/>
          </a:xfrm>
          <a:prstGeom prst="rect">
            <a:avLst/>
          </a:prstGeom>
          <a:noFill/>
          <a:ln w="9525">
            <a:noFill/>
            <a:miter lim="800000"/>
            <a:headEnd/>
            <a:tailEnd/>
          </a:ln>
        </p:spPr>
        <p:txBody>
          <a:bodyPr vert="horz" wrap="square" lIns="54852" tIns="91418" rIns="91418" bIns="4571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477000"/>
            <a:ext cx="2133600" cy="274638"/>
          </a:xfrm>
          <a:prstGeom prst="rect">
            <a:avLst/>
          </a:prstGeom>
        </p:spPr>
        <p:txBody>
          <a:bodyPr vert="horz" lIns="109702" tIns="45710" rIns="45710" bIns="0" rtlCol="0" anchor="b"/>
          <a:lstStyle>
            <a:lvl1pPr algn="l" eaLnBrk="1" latinLnBrk="0" hangingPunct="1">
              <a:defRPr kumimoji="0" sz="1200">
                <a:solidFill>
                  <a:prstClr val="black">
                    <a:tint val="95000"/>
                  </a:prstClr>
                </a:solidFill>
                <a:latin typeface="Arial" charset="0"/>
                <a:cs typeface="Arial" charset="0"/>
              </a:defRPr>
            </a:lvl1pPr>
            <a:extLst/>
          </a:lstStyle>
          <a:p>
            <a:pPr>
              <a:defRPr/>
            </a:pPr>
            <a:endParaRPr lang="en-US"/>
          </a:p>
        </p:txBody>
      </p:sp>
      <p:sp>
        <p:nvSpPr>
          <p:cNvPr id="5" name="Footer Placeholder 4"/>
          <p:cNvSpPr>
            <a:spLocks noGrp="1"/>
          </p:cNvSpPr>
          <p:nvPr>
            <p:ph type="ftr" sz="quarter" idx="3"/>
          </p:nvPr>
        </p:nvSpPr>
        <p:spPr>
          <a:xfrm>
            <a:off x="2640013" y="6477000"/>
            <a:ext cx="5508625" cy="274638"/>
          </a:xfrm>
          <a:prstGeom prst="rect">
            <a:avLst/>
          </a:prstGeom>
        </p:spPr>
        <p:txBody>
          <a:bodyPr vert="horz" lIns="45710" tIns="45710" rIns="45710" bIns="0" rtlCol="0" anchor="b"/>
          <a:lstStyle>
            <a:lvl1pPr algn="l" eaLnBrk="1" latinLnBrk="0" hangingPunct="1">
              <a:defRPr kumimoji="0" sz="1200">
                <a:solidFill>
                  <a:prstClr val="black">
                    <a:tint val="95000"/>
                  </a:prstClr>
                </a:solidFill>
                <a:latin typeface="Arial" charset="0"/>
                <a:cs typeface="Arial" charset="0"/>
              </a:defRPr>
            </a:lvl1pPr>
            <a:extLst/>
          </a:lstStyle>
          <a:p>
            <a:pPr>
              <a:defRPr/>
            </a:pPr>
            <a:endParaRPr lang="en-US"/>
          </a:p>
        </p:txBody>
      </p:sp>
      <p:sp>
        <p:nvSpPr>
          <p:cNvPr id="6" name="Slide Number Placeholder 5"/>
          <p:cNvSpPr>
            <a:spLocks noGrp="1"/>
          </p:cNvSpPr>
          <p:nvPr>
            <p:ph type="sldNum" sz="quarter" idx="4"/>
          </p:nvPr>
        </p:nvSpPr>
        <p:spPr>
          <a:xfrm>
            <a:off x="8204200" y="6477000"/>
            <a:ext cx="733425" cy="274638"/>
          </a:xfrm>
          <a:prstGeom prst="rect">
            <a:avLst/>
          </a:prstGeom>
        </p:spPr>
        <p:txBody>
          <a:bodyPr vert="horz" lIns="91418" tIns="45710" rIns="91418" bIns="0" rtlCol="0" anchor="b"/>
          <a:lstStyle>
            <a:lvl1pPr algn="r" eaLnBrk="1" latinLnBrk="0" hangingPunct="1">
              <a:defRPr kumimoji="0" sz="1200">
                <a:solidFill>
                  <a:prstClr val="black">
                    <a:tint val="95000"/>
                  </a:prstClr>
                </a:solidFill>
                <a:latin typeface="Arial" charset="0"/>
                <a:cs typeface="Arial" charset="0"/>
              </a:defRPr>
            </a:lvl1pPr>
            <a:extLst/>
          </a:lstStyle>
          <a:p>
            <a:pPr>
              <a:defRPr/>
            </a:pPr>
            <a:fld id="{537BC80B-0180-419A-BCDD-9E6308A33F5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Lst>
  <p:hf hdr="0" ftr="0" dt="0"/>
  <p:txStyles>
    <p:titleStyle>
      <a:lvl1pPr algn="l" rtl="0" eaLnBrk="0" fontAlgn="base" hangingPunct="0">
        <a:spcBef>
          <a:spcPct val="0"/>
        </a:spcBef>
        <a:spcAft>
          <a:spcPct val="0"/>
        </a:spcAft>
        <a:defRPr sz="4500" b="1" kern="1200">
          <a:solidFill>
            <a:srgbClr val="FFC800"/>
          </a:solidFill>
          <a:latin typeface="+mj-lt"/>
          <a:ea typeface="+mj-ea"/>
          <a:cs typeface="+mj-cs"/>
        </a:defRPr>
      </a:lvl1pPr>
      <a:lvl2pPr algn="l" rtl="0" eaLnBrk="0" fontAlgn="base" hangingPunct="0">
        <a:spcBef>
          <a:spcPct val="0"/>
        </a:spcBef>
        <a:spcAft>
          <a:spcPct val="0"/>
        </a:spcAft>
        <a:defRPr sz="4500" b="1">
          <a:solidFill>
            <a:srgbClr val="FFC800"/>
          </a:solidFill>
          <a:latin typeface="Corbel" pitchFamily="34" charset="0"/>
          <a:cs typeface="Tahoma" pitchFamily="34" charset="0"/>
        </a:defRPr>
      </a:lvl2pPr>
      <a:lvl3pPr algn="l" rtl="0" eaLnBrk="0" fontAlgn="base" hangingPunct="0">
        <a:spcBef>
          <a:spcPct val="0"/>
        </a:spcBef>
        <a:spcAft>
          <a:spcPct val="0"/>
        </a:spcAft>
        <a:defRPr sz="4500" b="1">
          <a:solidFill>
            <a:srgbClr val="FFC800"/>
          </a:solidFill>
          <a:latin typeface="Corbel" pitchFamily="34" charset="0"/>
          <a:cs typeface="Tahoma" pitchFamily="34" charset="0"/>
        </a:defRPr>
      </a:lvl3pPr>
      <a:lvl4pPr algn="l" rtl="0" eaLnBrk="0" fontAlgn="base" hangingPunct="0">
        <a:spcBef>
          <a:spcPct val="0"/>
        </a:spcBef>
        <a:spcAft>
          <a:spcPct val="0"/>
        </a:spcAft>
        <a:defRPr sz="4500" b="1">
          <a:solidFill>
            <a:srgbClr val="FFC800"/>
          </a:solidFill>
          <a:latin typeface="Corbel" pitchFamily="34" charset="0"/>
          <a:cs typeface="Tahoma" pitchFamily="34" charset="0"/>
        </a:defRPr>
      </a:lvl4pPr>
      <a:lvl5pPr algn="l" rtl="0" eaLnBrk="0" fontAlgn="base" hangingPunct="0">
        <a:spcBef>
          <a:spcPct val="0"/>
        </a:spcBef>
        <a:spcAft>
          <a:spcPct val="0"/>
        </a:spcAft>
        <a:defRPr sz="4500" b="1">
          <a:solidFill>
            <a:srgbClr val="FFC800"/>
          </a:solidFill>
          <a:latin typeface="Corbel" pitchFamily="34" charset="0"/>
          <a:cs typeface="Tahoma" pitchFamily="34" charset="0"/>
        </a:defRPr>
      </a:lvl5pPr>
      <a:lvl6pPr marL="457094" algn="l" rtl="0" fontAlgn="base">
        <a:spcBef>
          <a:spcPct val="0"/>
        </a:spcBef>
        <a:spcAft>
          <a:spcPct val="0"/>
        </a:spcAft>
        <a:defRPr sz="4500" b="1">
          <a:solidFill>
            <a:srgbClr val="FFC800"/>
          </a:solidFill>
          <a:latin typeface="Corbel" pitchFamily="34" charset="0"/>
        </a:defRPr>
      </a:lvl6pPr>
      <a:lvl7pPr marL="914188" algn="l" rtl="0" fontAlgn="base">
        <a:spcBef>
          <a:spcPct val="0"/>
        </a:spcBef>
        <a:spcAft>
          <a:spcPct val="0"/>
        </a:spcAft>
        <a:defRPr sz="4500" b="1">
          <a:solidFill>
            <a:srgbClr val="FFC800"/>
          </a:solidFill>
          <a:latin typeface="Corbel" pitchFamily="34" charset="0"/>
        </a:defRPr>
      </a:lvl7pPr>
      <a:lvl8pPr marL="1371283" algn="l" rtl="0" fontAlgn="base">
        <a:spcBef>
          <a:spcPct val="0"/>
        </a:spcBef>
        <a:spcAft>
          <a:spcPct val="0"/>
        </a:spcAft>
        <a:defRPr sz="4500" b="1">
          <a:solidFill>
            <a:srgbClr val="FFC800"/>
          </a:solidFill>
          <a:latin typeface="Corbel" pitchFamily="34" charset="0"/>
        </a:defRPr>
      </a:lvl8pPr>
      <a:lvl9pPr marL="1828378" algn="l" rtl="0" fontAlgn="base">
        <a:spcBef>
          <a:spcPct val="0"/>
        </a:spcBef>
        <a:spcAft>
          <a:spcPct val="0"/>
        </a:spcAft>
        <a:defRPr sz="4500" b="1">
          <a:solidFill>
            <a:srgbClr val="FFC800"/>
          </a:solidFill>
          <a:latin typeface="Corbel" pitchFamily="34" charset="0"/>
        </a:defRPr>
      </a:lvl9pPr>
      <a:extLst/>
    </p:titleStyle>
    <p:bodyStyle>
      <a:lvl1pPr marL="436563" indent="-317500" algn="l" rtl="0" eaLnBrk="0" fontAlgn="base" hangingPunct="0">
        <a:spcBef>
          <a:spcPct val="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728663" indent="-271463" algn="l" rtl="0" eaLnBrk="0" fontAlgn="base" hangingPunct="0">
        <a:spcBef>
          <a:spcPct val="20000"/>
        </a:spcBef>
        <a:spcAft>
          <a:spcPct val="0"/>
        </a:spcAft>
        <a:buClr>
          <a:schemeClr val="accent2"/>
        </a:buClr>
        <a:buSzPct val="90000"/>
        <a:buFont typeface="Wingdings" pitchFamily="2" charset="2"/>
        <a:buChar char=""/>
        <a:defRPr sz="2800" kern="1200">
          <a:solidFill>
            <a:schemeClr val="tx1"/>
          </a:solidFill>
          <a:latin typeface="+mn-lt"/>
          <a:ea typeface="+mn-ea"/>
          <a:cs typeface="+mn-cs"/>
        </a:defRPr>
      </a:lvl2pPr>
      <a:lvl3pPr marL="993775" indent="-227013" algn="l" rtl="0" eaLnBrk="0" fontAlgn="base" hangingPunct="0">
        <a:spcBef>
          <a:spcPct val="20000"/>
        </a:spcBef>
        <a:spcAft>
          <a:spcPct val="0"/>
        </a:spcAft>
        <a:buClr>
          <a:srgbClr val="E66C7D"/>
        </a:buClr>
        <a:buFont typeface="Arial" charset="0"/>
        <a:buChar char="▪"/>
        <a:defRPr sz="2400" kern="1200">
          <a:solidFill>
            <a:schemeClr val="tx1"/>
          </a:solidFill>
          <a:latin typeface="+mn-lt"/>
          <a:ea typeface="+mn-ea"/>
          <a:cs typeface="+mn-cs"/>
        </a:defRPr>
      </a:lvl3pPr>
      <a:lvl4pPr marL="1214438" indent="-180975" algn="l" rtl="0" eaLnBrk="0" fontAlgn="base" hangingPunct="0">
        <a:spcBef>
          <a:spcPct val="20000"/>
        </a:spcBef>
        <a:spcAft>
          <a:spcPct val="0"/>
        </a:spcAft>
        <a:buClr>
          <a:srgbClr val="6BB76D"/>
        </a:buClr>
        <a:buFont typeface="Arial" charset="0"/>
        <a:buChar char="▪"/>
        <a:defRPr sz="2000" kern="1200">
          <a:solidFill>
            <a:schemeClr val="tx1"/>
          </a:solidFill>
          <a:latin typeface="+mn-lt"/>
          <a:ea typeface="+mn-ea"/>
          <a:cs typeface="+mn-cs"/>
        </a:defRPr>
      </a:lvl4pPr>
      <a:lvl5pPr marL="1423988" indent="-180975" algn="l" rtl="0" eaLnBrk="0" fontAlgn="base" hangingPunct="0">
        <a:spcBef>
          <a:spcPct val="20000"/>
        </a:spcBef>
        <a:spcAft>
          <a:spcPct val="0"/>
        </a:spcAft>
        <a:buClr>
          <a:srgbClr val="E88651"/>
        </a:buClr>
        <a:buFont typeface="Wingdings 3" pitchFamily="18" charset="2"/>
        <a:buChar char=""/>
        <a:defRPr lang="en-US" sz="2000" kern="1200">
          <a:solidFill>
            <a:schemeClr val="tx1"/>
          </a:solidFill>
          <a:latin typeface="+mn-lt"/>
          <a:ea typeface="+mn-ea"/>
          <a:cs typeface="+mn-cs"/>
        </a:defRPr>
      </a:lvl5pPr>
      <a:lvl6pPr marL="1627255" indent="-182837"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378" indent="-182837"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498" indent="-182837"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0620" indent="-182837"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094" algn="l" rtl="0" eaLnBrk="1" latinLnBrk="0" hangingPunct="1">
        <a:defRPr kumimoji="0" kern="1200">
          <a:solidFill>
            <a:schemeClr val="tx1"/>
          </a:solidFill>
          <a:latin typeface="+mn-lt"/>
          <a:ea typeface="+mn-ea"/>
          <a:cs typeface="+mn-cs"/>
        </a:defRPr>
      </a:lvl2pPr>
      <a:lvl3pPr marL="914188" algn="l" rtl="0" eaLnBrk="1" latinLnBrk="0" hangingPunct="1">
        <a:defRPr kumimoji="0" kern="1200">
          <a:solidFill>
            <a:schemeClr val="tx1"/>
          </a:solidFill>
          <a:latin typeface="+mn-lt"/>
          <a:ea typeface="+mn-ea"/>
          <a:cs typeface="+mn-cs"/>
        </a:defRPr>
      </a:lvl3pPr>
      <a:lvl4pPr marL="1371283" algn="l" rtl="0" eaLnBrk="1" latinLnBrk="0" hangingPunct="1">
        <a:defRPr kumimoji="0" kern="1200">
          <a:solidFill>
            <a:schemeClr val="tx1"/>
          </a:solidFill>
          <a:latin typeface="+mn-lt"/>
          <a:ea typeface="+mn-ea"/>
          <a:cs typeface="+mn-cs"/>
        </a:defRPr>
      </a:lvl4pPr>
      <a:lvl5pPr marL="1828378" algn="l" rtl="0" eaLnBrk="1" latinLnBrk="0" hangingPunct="1">
        <a:defRPr kumimoji="0" kern="1200">
          <a:solidFill>
            <a:schemeClr val="tx1"/>
          </a:solidFill>
          <a:latin typeface="+mn-lt"/>
          <a:ea typeface="+mn-ea"/>
          <a:cs typeface="+mn-cs"/>
        </a:defRPr>
      </a:lvl5pPr>
      <a:lvl6pPr marL="2285472" algn="l" rtl="0" eaLnBrk="1" latinLnBrk="0" hangingPunct="1">
        <a:defRPr kumimoji="0" kern="1200">
          <a:solidFill>
            <a:schemeClr val="tx1"/>
          </a:solidFill>
          <a:latin typeface="+mn-lt"/>
          <a:ea typeface="+mn-ea"/>
          <a:cs typeface="+mn-cs"/>
        </a:defRPr>
      </a:lvl6pPr>
      <a:lvl7pPr marL="2742565" algn="l" rtl="0" eaLnBrk="1" latinLnBrk="0" hangingPunct="1">
        <a:defRPr kumimoji="0" kern="1200">
          <a:solidFill>
            <a:schemeClr val="tx1"/>
          </a:solidFill>
          <a:latin typeface="+mn-lt"/>
          <a:ea typeface="+mn-ea"/>
          <a:cs typeface="+mn-cs"/>
        </a:defRPr>
      </a:lvl7pPr>
      <a:lvl8pPr marL="3199660" algn="l" rtl="0" eaLnBrk="1" latinLnBrk="0" hangingPunct="1">
        <a:defRPr kumimoji="0" kern="1200">
          <a:solidFill>
            <a:schemeClr val="tx1"/>
          </a:solidFill>
          <a:latin typeface="+mn-lt"/>
          <a:ea typeface="+mn-ea"/>
          <a:cs typeface="+mn-cs"/>
        </a:defRPr>
      </a:lvl8pPr>
      <a:lvl9pPr marL="3656755"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hyperlink" Target="http://en.wikipedia.org/wiki/List_of_unit_testing_frameworks"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hyperlink" Target="http://www.projectconnections.com/knowhow/subsets/sample-templates/integration_plan.doc" TargetMode="External"/><Relationship Id="rId2" Type="http://schemas.openxmlformats.org/officeDocument/2006/relationships/hyperlink" Target="integration_plan.doc" TargetMode="Externa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8" Type="http://schemas.openxmlformats.org/officeDocument/2006/relationships/hyperlink" Target="http://en.wikipedia.org/wiki/Volume_testing" TargetMode="External"/><Relationship Id="rId13" Type="http://schemas.openxmlformats.org/officeDocument/2006/relationships/hyperlink" Target="http://en.wikipedia.org/wiki/Smoke_test#Smoke_testing_in_software_development" TargetMode="External"/><Relationship Id="rId18" Type="http://schemas.openxmlformats.org/officeDocument/2006/relationships/hyperlink" Target="http://en.wikipedia.org/wiki/Installation_testing" TargetMode="External"/><Relationship Id="rId3" Type="http://schemas.openxmlformats.org/officeDocument/2006/relationships/hyperlink" Target="http://en.wikipedia.org/wiki/Usability_testing" TargetMode="External"/><Relationship Id="rId7" Type="http://schemas.openxmlformats.org/officeDocument/2006/relationships/hyperlink" Target="http://en.wikipedia.org/wiki/Load_testing" TargetMode="External"/><Relationship Id="rId12" Type="http://schemas.openxmlformats.org/officeDocument/2006/relationships/hyperlink" Target="http://en.wikipedia.org/wiki/Sanity_test" TargetMode="External"/><Relationship Id="rId17" Type="http://schemas.openxmlformats.org/officeDocument/2006/relationships/hyperlink" Target="http://en.wikipedia.org/wiki/Reliability_testing" TargetMode="External"/><Relationship Id="rId2" Type="http://schemas.openxmlformats.org/officeDocument/2006/relationships/hyperlink" Target="http://en.wikipedia.org/wiki/GUI_software_testing" TargetMode="External"/><Relationship Id="rId16" Type="http://schemas.openxmlformats.org/officeDocument/2006/relationships/hyperlink" Target="http://en.wikipedia.org/wiki/Regression_testing" TargetMode="External"/><Relationship Id="rId20" Type="http://schemas.openxmlformats.org/officeDocument/2006/relationships/hyperlink" Target="http://en.wikipedia.org/wiki/Recovery_testing" TargetMode="External"/><Relationship Id="rId1" Type="http://schemas.openxmlformats.org/officeDocument/2006/relationships/slideLayout" Target="../slideLayouts/slideLayout6.xml"/><Relationship Id="rId6" Type="http://schemas.openxmlformats.org/officeDocument/2006/relationships/hyperlink" Target="http://en.wikipedia.org/wiki/Error_handling_testing" TargetMode="External"/><Relationship Id="rId11" Type="http://schemas.openxmlformats.org/officeDocument/2006/relationships/hyperlink" Target="http://en.wikipedia.org/wiki/Scalability_testing" TargetMode="External"/><Relationship Id="rId5" Type="http://schemas.openxmlformats.org/officeDocument/2006/relationships/hyperlink" Target="http://en.wikipedia.org/wiki/Compatibility_testing" TargetMode="External"/><Relationship Id="rId15" Type="http://schemas.openxmlformats.org/officeDocument/2006/relationships/hyperlink" Target="http://en.wikipedia.org/wiki/Ad_hoc_testing" TargetMode="External"/><Relationship Id="rId10" Type="http://schemas.openxmlformats.org/officeDocument/2006/relationships/hyperlink" Target="http://en.wikipedia.org/wiki/Security_testing" TargetMode="External"/><Relationship Id="rId19" Type="http://schemas.openxmlformats.org/officeDocument/2006/relationships/hyperlink" Target="http://en.wikipedia.org/wiki/Maintenance_testing" TargetMode="External"/><Relationship Id="rId4" Type="http://schemas.openxmlformats.org/officeDocument/2006/relationships/hyperlink" Target="http://en.wikipedia.org/wiki/Performance_testing" TargetMode="External"/><Relationship Id="rId9" Type="http://schemas.openxmlformats.org/officeDocument/2006/relationships/hyperlink" Target="http://en.wikipedia.org/wiki/Stress_testing" TargetMode="External"/><Relationship Id="rId14" Type="http://schemas.openxmlformats.org/officeDocument/2006/relationships/hyperlink" Target="http://en.wikipedia.org/wiki/Exploratory_testing"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en.wikipedia.org/wiki/Quality_(business)" TargetMode="External"/><Relationship Id="rId2" Type="http://schemas.openxmlformats.org/officeDocument/2006/relationships/hyperlink" Target="http://en.wikipedia.org/wiki/User_story" TargetMode="Externa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p:cNvSpPr>
          <p:nvPr>
            <p:ph type="title" idx="4294967295"/>
          </p:nvPr>
        </p:nvSpPr>
        <p:spPr bwMode="auto">
          <a:xfrm>
            <a:off x="533401" y="2406650"/>
            <a:ext cx="8610599" cy="2622550"/>
          </a:xfrm>
        </p:spPr>
        <p:txBody>
          <a:bodyPr wrap="square" tIns="45700" bIns="45700" numCol="1" anchorCtr="0" compatLnSpc="1">
            <a:prstTxWarp prst="textNoShape">
              <a:avLst/>
            </a:prstTxWarp>
          </a:bodyPr>
          <a:lstStyle/>
          <a:p>
            <a:pPr eaLnBrk="1" hangingPunct="1">
              <a:defRPr/>
            </a:pPr>
            <a:r>
              <a:rPr lang="en-US" sz="2900" dirty="0" smtClean="0">
                <a:solidFill>
                  <a:schemeClr val="tx1"/>
                </a:solidFill>
              </a:rPr>
              <a:t>	Lecture 7</a:t>
            </a:r>
            <a:br>
              <a:rPr lang="en-US" sz="2900" dirty="0" smtClean="0">
                <a:solidFill>
                  <a:schemeClr val="tx1"/>
                </a:solidFill>
              </a:rPr>
            </a:br>
            <a:r>
              <a:rPr lang="en-US" dirty="0" smtClean="0"/>
              <a:t>		Software Testing </a:t>
            </a:r>
            <a:r>
              <a:rPr lang="en-US" i="1" dirty="0" smtClean="0"/>
              <a:t>					</a:t>
            </a:r>
            <a:r>
              <a:rPr lang="en-US" dirty="0" smtClean="0"/>
              <a:t/>
            </a:r>
            <a:br>
              <a:rPr lang="en-US" dirty="0" smtClean="0"/>
            </a:br>
            <a:r>
              <a:rPr lang="en-US" sz="1300" dirty="0" smtClean="0">
                <a:solidFill>
                  <a:schemeClr val="tx1"/>
                </a:solidFill>
              </a:rPr>
              <a:t>CSC301-Winter 2011</a:t>
            </a:r>
            <a:r>
              <a:rPr lang="en-US" dirty="0" smtClean="0">
                <a:solidFill>
                  <a:schemeClr val="tx1"/>
                </a:solidFill>
              </a:rPr>
              <a:t>		</a:t>
            </a:r>
          </a:p>
        </p:txBody>
      </p:sp>
      <p:sp>
        <p:nvSpPr>
          <p:cNvPr id="13315" name="Rectangle 3"/>
          <p:cNvSpPr>
            <a:spLocks noGrp="1"/>
          </p:cNvSpPr>
          <p:nvPr>
            <p:ph type="body" idx="4294967295"/>
          </p:nvPr>
        </p:nvSpPr>
        <p:spPr>
          <a:xfrm>
            <a:off x="457200" y="5334000"/>
            <a:ext cx="8229600" cy="1295400"/>
          </a:xfrm>
        </p:spPr>
        <p:txBody>
          <a:bodyPr/>
          <a:lstStyle/>
          <a:p>
            <a:pPr eaLnBrk="1" hangingPunct="1">
              <a:buFont typeface="Wingdings 2" pitchFamily="18" charset="2"/>
              <a:buNone/>
            </a:pPr>
            <a:r>
              <a:rPr lang="en-US" sz="2400" smtClean="0">
                <a:latin typeface="Times New Roman" pitchFamily="18" charset="0"/>
                <a:cs typeface="Times New Roman" pitchFamily="18" charset="0"/>
              </a:rPr>
              <a:t>Hesam C. Esfahani</a:t>
            </a:r>
          </a:p>
          <a:p>
            <a:pPr eaLnBrk="1" hangingPunct="1">
              <a:buFont typeface="Wingdings 2" pitchFamily="18" charset="2"/>
              <a:buNone/>
            </a:pPr>
            <a:r>
              <a:rPr lang="en-US" sz="2400" smtClean="0">
                <a:latin typeface="Times New Roman" pitchFamily="18" charset="0"/>
                <a:cs typeface="Times New Roman" pitchFamily="18" charset="0"/>
              </a:rPr>
              <a:t>hesam@cs.toronto.edu</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p:cNvSpPr>
          <p:nvPr>
            <p:ph type="title" idx="4294967295"/>
          </p:nvPr>
        </p:nvSpPr>
        <p:spPr bwMode="auto">
          <a:noFill/>
        </p:spPr>
        <p:txBody>
          <a:bodyPr wrap="square" numCol="1" anchorCtr="0" compatLnSpc="1">
            <a:prstTxWarp prst="textNoShape">
              <a:avLst/>
            </a:prstTxWarp>
            <a:normAutofit/>
          </a:bodyPr>
          <a:lstStyle/>
          <a:p>
            <a:r>
              <a:rPr lang="en-US" sz="3600" dirty="0" smtClean="0"/>
              <a:t>General Testing Approaches:</a:t>
            </a:r>
            <a:r>
              <a:rPr lang="en-US" sz="3600" b="0" dirty="0" smtClean="0">
                <a:cs typeface="Tahoma" pitchFamily="34" charset="0"/>
              </a:rPr>
              <a:t/>
            </a:r>
            <a:br>
              <a:rPr lang="en-US" sz="3600" b="0" dirty="0" smtClean="0">
                <a:cs typeface="Tahoma" pitchFamily="34" charset="0"/>
              </a:rPr>
            </a:br>
            <a:r>
              <a:rPr lang="en-US" sz="3600" b="0" dirty="0" smtClean="0">
                <a:cs typeface="Tahoma" pitchFamily="34" charset="0"/>
              </a:rPr>
              <a:t>				</a:t>
            </a:r>
            <a:r>
              <a:rPr lang="en-US" sz="3600" dirty="0" smtClean="0">
                <a:solidFill>
                  <a:prstClr val="white"/>
                </a:solidFill>
                <a:cs typeface="Tahoma" pitchFamily="34" charset="0"/>
              </a:rPr>
              <a:t>White Box Testing</a:t>
            </a:r>
            <a:endParaRPr lang="en-US" b="0" dirty="0" smtClean="0">
              <a:cs typeface="Tahoma" pitchFamily="34" charset="0"/>
            </a:endParaRPr>
          </a:p>
        </p:txBody>
      </p:sp>
      <p:sp>
        <p:nvSpPr>
          <p:cNvPr id="66563" name="Rectangle 3"/>
          <p:cNvSpPr>
            <a:spLocks noGrp="1"/>
          </p:cNvSpPr>
          <p:nvPr>
            <p:ph type="body" idx="4294967295"/>
          </p:nvPr>
        </p:nvSpPr>
        <p:spPr>
          <a:xfrm>
            <a:off x="0" y="1484312"/>
            <a:ext cx="7451725" cy="5113039"/>
          </a:xfrm>
        </p:spPr>
        <p:txBody>
          <a:bodyPr>
            <a:normAutofit/>
          </a:bodyPr>
          <a:lstStyle/>
          <a:p>
            <a:pPr>
              <a:lnSpc>
                <a:spcPct val="90000"/>
              </a:lnSpc>
            </a:pPr>
            <a:r>
              <a:rPr lang="en-US" sz="2000" dirty="0" smtClean="0">
                <a:cs typeface="Tahoma" pitchFamily="34" charset="0"/>
              </a:rPr>
              <a:t>Used to test the </a:t>
            </a:r>
            <a:r>
              <a:rPr lang="en-US" sz="2000" dirty="0" smtClean="0">
                <a:solidFill>
                  <a:schemeClr val="accent6">
                    <a:lumMod val="75000"/>
                  </a:schemeClr>
                </a:solidFill>
                <a:cs typeface="Tahoma" pitchFamily="34" charset="0"/>
              </a:rPr>
              <a:t>structural parts </a:t>
            </a:r>
            <a:r>
              <a:rPr lang="en-US" sz="2000" dirty="0" smtClean="0">
                <a:cs typeface="Tahoma" pitchFamily="34" charset="0"/>
              </a:rPr>
              <a:t>of the software.</a:t>
            </a:r>
          </a:p>
          <a:p>
            <a:pPr>
              <a:lnSpc>
                <a:spcPct val="90000"/>
              </a:lnSpc>
            </a:pPr>
            <a:endParaRPr lang="en-US" sz="2000" dirty="0" smtClean="0">
              <a:cs typeface="Tahoma" pitchFamily="34" charset="0"/>
            </a:endParaRPr>
          </a:p>
          <a:p>
            <a:pPr>
              <a:lnSpc>
                <a:spcPct val="90000"/>
              </a:lnSpc>
            </a:pPr>
            <a:r>
              <a:rPr lang="en-US" sz="2000" dirty="0" smtClean="0">
                <a:cs typeface="Tahoma" pitchFamily="34" charset="0"/>
              </a:rPr>
              <a:t>The </a:t>
            </a:r>
            <a:r>
              <a:rPr lang="en-US" sz="2000" b="1" dirty="0" smtClean="0">
                <a:solidFill>
                  <a:schemeClr val="accent4">
                    <a:lumMod val="75000"/>
                  </a:schemeClr>
                </a:solidFill>
                <a:cs typeface="Tahoma" pitchFamily="34" charset="0"/>
              </a:rPr>
              <a:t>tester has explicit knowledge </a:t>
            </a:r>
            <a:r>
              <a:rPr lang="en-US" sz="2000" dirty="0" smtClean="0">
                <a:cs typeface="Tahoma" pitchFamily="34" charset="0"/>
              </a:rPr>
              <a:t>about the </a:t>
            </a:r>
            <a:r>
              <a:rPr lang="en-US" sz="2000" b="1" dirty="0" smtClean="0">
                <a:solidFill>
                  <a:schemeClr val="accent4">
                    <a:lumMod val="75000"/>
                  </a:schemeClr>
                </a:solidFill>
                <a:cs typeface="Tahoma" pitchFamily="34" charset="0"/>
              </a:rPr>
              <a:t>internal workings </a:t>
            </a:r>
            <a:r>
              <a:rPr lang="en-US" sz="2000" dirty="0" smtClean="0">
                <a:cs typeface="Tahoma" pitchFamily="34" charset="0"/>
              </a:rPr>
              <a:t>of the software and the programming language its written in.</a:t>
            </a:r>
          </a:p>
          <a:p>
            <a:pPr>
              <a:lnSpc>
                <a:spcPct val="90000"/>
              </a:lnSpc>
            </a:pPr>
            <a:endParaRPr lang="en-US" sz="2000" dirty="0" smtClean="0">
              <a:cs typeface="Tahoma" pitchFamily="34" charset="0"/>
            </a:endParaRPr>
          </a:p>
          <a:p>
            <a:pPr>
              <a:lnSpc>
                <a:spcPct val="90000"/>
              </a:lnSpc>
            </a:pPr>
            <a:r>
              <a:rPr lang="en-US" sz="2000" dirty="0" smtClean="0">
                <a:cs typeface="Tahoma" pitchFamily="34" charset="0"/>
              </a:rPr>
              <a:t>Knowing how the software is supposed to work, the tester chooses </a:t>
            </a:r>
            <a:r>
              <a:rPr lang="en-US" sz="2000" dirty="0" smtClean="0">
                <a:solidFill>
                  <a:srgbClr val="FF0000"/>
                </a:solidFill>
                <a:cs typeface="Tahoma" pitchFamily="34" charset="0"/>
              </a:rPr>
              <a:t>specific paths</a:t>
            </a:r>
            <a:r>
              <a:rPr lang="en-US" sz="2000" dirty="0" smtClean="0">
                <a:cs typeface="Tahoma" pitchFamily="34" charset="0"/>
              </a:rPr>
              <a:t> and determines the appropriate output.</a:t>
            </a:r>
          </a:p>
          <a:p>
            <a:pPr>
              <a:lnSpc>
                <a:spcPct val="90000"/>
              </a:lnSpc>
            </a:pPr>
            <a:endParaRPr lang="en-US" sz="2000" dirty="0" smtClean="0">
              <a:cs typeface="Tahoma" pitchFamily="34" charset="0"/>
            </a:endParaRPr>
          </a:p>
          <a:p>
            <a:pPr>
              <a:lnSpc>
                <a:spcPct val="90000"/>
              </a:lnSpc>
            </a:pPr>
            <a:r>
              <a:rPr lang="en-US" sz="2000" dirty="0" smtClean="0">
                <a:cs typeface="Tahoma" pitchFamily="34" charset="0"/>
              </a:rPr>
              <a:t>While white-box testing can be applied at the </a:t>
            </a:r>
            <a:r>
              <a:rPr lang="en-US" sz="2000" dirty="0" smtClean="0">
                <a:solidFill>
                  <a:srgbClr val="0070C0"/>
                </a:solidFill>
                <a:cs typeface="Tahoma" pitchFamily="34" charset="0"/>
              </a:rPr>
              <a:t>unit</a:t>
            </a:r>
            <a:r>
              <a:rPr lang="en-US" sz="2000" dirty="0" smtClean="0">
                <a:cs typeface="Tahoma" pitchFamily="34" charset="0"/>
              </a:rPr>
              <a:t>, </a:t>
            </a:r>
            <a:r>
              <a:rPr lang="en-US" sz="2000" dirty="0" smtClean="0">
                <a:solidFill>
                  <a:srgbClr val="0070C0"/>
                </a:solidFill>
                <a:cs typeface="Tahoma" pitchFamily="34" charset="0"/>
              </a:rPr>
              <a:t>integration</a:t>
            </a:r>
            <a:r>
              <a:rPr lang="en-US" sz="2000" dirty="0" smtClean="0">
                <a:cs typeface="Tahoma" pitchFamily="34" charset="0"/>
              </a:rPr>
              <a:t> and </a:t>
            </a:r>
            <a:r>
              <a:rPr lang="en-US" sz="2000" dirty="0" smtClean="0">
                <a:solidFill>
                  <a:srgbClr val="0070C0"/>
                </a:solidFill>
                <a:cs typeface="Tahoma" pitchFamily="34" charset="0"/>
              </a:rPr>
              <a:t>system</a:t>
            </a:r>
            <a:r>
              <a:rPr lang="en-US" sz="2000" dirty="0" smtClean="0">
                <a:cs typeface="Tahoma" pitchFamily="34" charset="0"/>
              </a:rPr>
              <a:t> levels of the software testing process, it is usually done at the unit level</a:t>
            </a:r>
          </a:p>
          <a:p>
            <a:pPr>
              <a:lnSpc>
                <a:spcPct val="90000"/>
              </a:lnSpc>
            </a:pPr>
            <a:endParaRPr lang="en-US" sz="2000" dirty="0" smtClean="0">
              <a:cs typeface="Tahoma" pitchFamily="34" charset="0"/>
            </a:endParaRPr>
          </a:p>
        </p:txBody>
      </p:sp>
      <p:grpSp>
        <p:nvGrpSpPr>
          <p:cNvPr id="6" name="Group 19"/>
          <p:cNvGrpSpPr>
            <a:grpSpLocks/>
          </p:cNvGrpSpPr>
          <p:nvPr/>
        </p:nvGrpSpPr>
        <p:grpSpPr bwMode="auto">
          <a:xfrm>
            <a:off x="7452320" y="1772816"/>
            <a:ext cx="1543050" cy="2971800"/>
            <a:chOff x="3333750" y="2590800"/>
            <a:chExt cx="1543050" cy="2667000"/>
          </a:xfrm>
        </p:grpSpPr>
        <p:sp>
          <p:nvSpPr>
            <p:cNvPr id="7" name="Oval 6"/>
            <p:cNvSpPr/>
            <p:nvPr/>
          </p:nvSpPr>
          <p:spPr bwMode="auto">
            <a:xfrm>
              <a:off x="3867150" y="3105110"/>
              <a:ext cx="381000" cy="2564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2</a:t>
              </a:r>
            </a:p>
          </p:txBody>
        </p:sp>
        <p:sp>
          <p:nvSpPr>
            <p:cNvPr id="8" name="Oval 7"/>
            <p:cNvSpPr/>
            <p:nvPr/>
          </p:nvSpPr>
          <p:spPr bwMode="auto">
            <a:xfrm>
              <a:off x="3867150" y="3670707"/>
              <a:ext cx="381000" cy="2564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3</a:t>
              </a:r>
            </a:p>
          </p:txBody>
        </p:sp>
        <p:cxnSp>
          <p:nvCxnSpPr>
            <p:cNvPr id="9" name="Straight Arrow Connector 8"/>
            <p:cNvCxnSpPr>
              <a:stCxn id="7" idx="4"/>
              <a:endCxn id="8" idx="0"/>
            </p:cNvCxnSpPr>
            <p:nvPr/>
          </p:nvCxnSpPr>
          <p:spPr bwMode="auto">
            <a:xfrm rot="5400000">
              <a:off x="3904579" y="3516048"/>
              <a:ext cx="307731"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Oval 9"/>
            <p:cNvSpPr/>
            <p:nvPr/>
          </p:nvSpPr>
          <p:spPr bwMode="auto">
            <a:xfrm>
              <a:off x="3867150" y="4132303"/>
              <a:ext cx="381000" cy="2578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4</a:t>
              </a:r>
            </a:p>
          </p:txBody>
        </p:sp>
        <p:cxnSp>
          <p:nvCxnSpPr>
            <p:cNvPr id="11" name="Straight Arrow Connector 10"/>
            <p:cNvCxnSpPr>
              <a:stCxn id="8" idx="4"/>
              <a:endCxn id="10" idx="0"/>
            </p:cNvCxnSpPr>
            <p:nvPr/>
          </p:nvCxnSpPr>
          <p:spPr bwMode="auto">
            <a:xfrm rot="5400000">
              <a:off x="3955867" y="4030357"/>
              <a:ext cx="205154"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Freeform 11"/>
            <p:cNvSpPr/>
            <p:nvPr/>
          </p:nvSpPr>
          <p:spPr bwMode="auto">
            <a:xfrm>
              <a:off x="4267200" y="3239030"/>
              <a:ext cx="609600" cy="995851"/>
            </a:xfrm>
            <a:custGeom>
              <a:avLst/>
              <a:gdLst>
                <a:gd name="connsiteX0" fmla="*/ 0 w 609600"/>
                <a:gd name="connsiteY0" fmla="*/ 0 h 1625600"/>
                <a:gd name="connsiteX1" fmla="*/ 609600 w 609600"/>
                <a:gd name="connsiteY1" fmla="*/ 655782 h 1625600"/>
                <a:gd name="connsiteX2" fmla="*/ 0 w 609600"/>
                <a:gd name="connsiteY2" fmla="*/ 1625600 h 1625600"/>
              </a:gdLst>
              <a:ahLst/>
              <a:cxnLst>
                <a:cxn ang="0">
                  <a:pos x="connsiteX0" y="connsiteY0"/>
                </a:cxn>
                <a:cxn ang="0">
                  <a:pos x="connsiteX1" y="connsiteY1"/>
                </a:cxn>
                <a:cxn ang="0">
                  <a:pos x="connsiteX2" y="connsiteY2"/>
                </a:cxn>
              </a:cxnLst>
              <a:rect l="l" t="t" r="r" b="b"/>
              <a:pathLst>
                <a:path w="609600" h="1625600">
                  <a:moveTo>
                    <a:pt x="0" y="0"/>
                  </a:moveTo>
                  <a:cubicBezTo>
                    <a:pt x="304800" y="192424"/>
                    <a:pt x="609600" y="384849"/>
                    <a:pt x="609600" y="655782"/>
                  </a:cubicBezTo>
                  <a:cubicBezTo>
                    <a:pt x="609600" y="926715"/>
                    <a:pt x="116994" y="1451649"/>
                    <a:pt x="0" y="1625600"/>
                  </a:cubicBezTo>
                </a:path>
              </a:pathLst>
            </a:custGeom>
            <a:ln w="158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3" name="Oval 12"/>
            <p:cNvSpPr/>
            <p:nvPr/>
          </p:nvSpPr>
          <p:spPr bwMode="auto">
            <a:xfrm>
              <a:off x="3867150" y="4544036"/>
              <a:ext cx="381000" cy="2564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5</a:t>
              </a:r>
            </a:p>
          </p:txBody>
        </p:sp>
        <p:sp>
          <p:nvSpPr>
            <p:cNvPr id="14" name="Freeform 13"/>
            <p:cNvSpPr/>
            <p:nvPr/>
          </p:nvSpPr>
          <p:spPr bwMode="auto">
            <a:xfrm flipH="1">
              <a:off x="3333750" y="3258975"/>
              <a:ext cx="533400" cy="1336349"/>
            </a:xfrm>
            <a:custGeom>
              <a:avLst/>
              <a:gdLst>
                <a:gd name="connsiteX0" fmla="*/ 0 w 609600"/>
                <a:gd name="connsiteY0" fmla="*/ 0 h 1625600"/>
                <a:gd name="connsiteX1" fmla="*/ 609600 w 609600"/>
                <a:gd name="connsiteY1" fmla="*/ 655782 h 1625600"/>
                <a:gd name="connsiteX2" fmla="*/ 0 w 609600"/>
                <a:gd name="connsiteY2" fmla="*/ 1625600 h 1625600"/>
              </a:gdLst>
              <a:ahLst/>
              <a:cxnLst>
                <a:cxn ang="0">
                  <a:pos x="connsiteX0" y="connsiteY0"/>
                </a:cxn>
                <a:cxn ang="0">
                  <a:pos x="connsiteX1" y="connsiteY1"/>
                </a:cxn>
                <a:cxn ang="0">
                  <a:pos x="connsiteX2" y="connsiteY2"/>
                </a:cxn>
              </a:cxnLst>
              <a:rect l="l" t="t" r="r" b="b"/>
              <a:pathLst>
                <a:path w="609600" h="1625600">
                  <a:moveTo>
                    <a:pt x="0" y="0"/>
                  </a:moveTo>
                  <a:cubicBezTo>
                    <a:pt x="304800" y="192424"/>
                    <a:pt x="609600" y="384849"/>
                    <a:pt x="609600" y="655782"/>
                  </a:cubicBezTo>
                  <a:cubicBezTo>
                    <a:pt x="609600" y="926715"/>
                    <a:pt x="116994" y="1451649"/>
                    <a:pt x="0" y="1625600"/>
                  </a:cubicBezTo>
                </a:path>
              </a:pathLst>
            </a:custGeom>
            <a:ln w="158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5" name="Oval 14"/>
            <p:cNvSpPr/>
            <p:nvPr/>
          </p:nvSpPr>
          <p:spPr bwMode="auto">
            <a:xfrm>
              <a:off x="3867150" y="2590800"/>
              <a:ext cx="381000" cy="2564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1</a:t>
              </a:r>
            </a:p>
          </p:txBody>
        </p:sp>
        <p:cxnSp>
          <p:nvCxnSpPr>
            <p:cNvPr id="16" name="Straight Arrow Connector 15"/>
            <p:cNvCxnSpPr>
              <a:stCxn id="15" idx="4"/>
              <a:endCxn id="7" idx="0"/>
            </p:cNvCxnSpPr>
            <p:nvPr/>
          </p:nvCxnSpPr>
          <p:spPr bwMode="auto">
            <a:xfrm rot="5400000">
              <a:off x="3930223" y="2976095"/>
              <a:ext cx="256442"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Oval 16"/>
            <p:cNvSpPr/>
            <p:nvPr/>
          </p:nvSpPr>
          <p:spPr bwMode="auto">
            <a:xfrm>
              <a:off x="3886200" y="5001358"/>
              <a:ext cx="381000" cy="2564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6</a:t>
              </a:r>
            </a:p>
          </p:txBody>
        </p:sp>
        <p:cxnSp>
          <p:nvCxnSpPr>
            <p:cNvPr id="18" name="Straight Arrow Connector 17"/>
            <p:cNvCxnSpPr>
              <a:stCxn id="13" idx="4"/>
              <a:endCxn id="17" idx="0"/>
            </p:cNvCxnSpPr>
            <p:nvPr/>
          </p:nvCxnSpPr>
          <p:spPr bwMode="auto">
            <a:xfrm rot="16200000" flipH="1">
              <a:off x="3966735" y="4891393"/>
              <a:ext cx="200879" cy="1905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9" name="Rectangle 18"/>
          <p:cNvSpPr/>
          <p:nvPr/>
        </p:nvSpPr>
        <p:spPr>
          <a:xfrm>
            <a:off x="7596336" y="4869160"/>
            <a:ext cx="1547664" cy="261610"/>
          </a:xfrm>
          <a:prstGeom prst="rect">
            <a:avLst/>
          </a:prstGeom>
        </p:spPr>
        <p:txBody>
          <a:bodyPr wrap="square">
            <a:spAutoFit/>
          </a:bodyPr>
          <a:lstStyle/>
          <a:p>
            <a:r>
              <a:rPr lang="en-US" sz="1100" b="1" dirty="0" smtClean="0">
                <a:solidFill>
                  <a:srgbClr val="FF0000"/>
                </a:solidFill>
                <a:cs typeface="Times New Roman" pitchFamily="18" charset="0"/>
              </a:rPr>
              <a:t>program flow graph</a:t>
            </a:r>
            <a:endParaRPr lang="en-US" sz="1100" b="1" dirty="0"/>
          </a:p>
        </p:txBody>
      </p:sp>
      <p:sp>
        <p:nvSpPr>
          <p:cNvPr id="20" name="Slide Number Placeholder 19"/>
          <p:cNvSpPr>
            <a:spLocks noGrp="1"/>
          </p:cNvSpPr>
          <p:nvPr>
            <p:ph type="sldNum" sz="quarter" idx="12"/>
          </p:nvPr>
        </p:nvSpPr>
        <p:spPr/>
        <p:txBody>
          <a:bodyPr/>
          <a:lstStyle/>
          <a:p>
            <a:pPr>
              <a:defRPr/>
            </a:pPr>
            <a:fld id="{4B1641D3-EDD0-4918-A121-5E8F76A587CC}" type="slidenum">
              <a:rPr lang="en-US" smtClean="0"/>
              <a:pPr>
                <a:defRPr/>
              </a:pPr>
              <a:t>10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blinds(horizontal)">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66563">
                                            <p:txEl>
                                              <p:pRg st="6" end="6"/>
                                            </p:txEl>
                                          </p:spTgt>
                                        </p:tgtEl>
                                        <p:attrNameLst>
                                          <p:attrName>style.visibility</p:attrName>
                                        </p:attrNameLst>
                                      </p:cBhvr>
                                      <p:to>
                                        <p:strVal val="visible"/>
                                      </p:to>
                                    </p:set>
                                    <p:animEffect transition="in" filter="blinds(horizontal)">
                                      <p:cBhvr>
                                        <p:cTn id="15" dur="500"/>
                                        <p:tgtEl>
                                          <p:spTgt spid="665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E3048627-4C7E-4EAA-A679-FE7F4DA366AD}" type="slidenum">
              <a:rPr lang="en-US"/>
              <a:pPr>
                <a:defRPr/>
              </a:pPr>
              <a:t>11</a:t>
            </a:fld>
            <a:endParaRPr lang="en-US"/>
          </a:p>
        </p:txBody>
      </p:sp>
      <p:pic>
        <p:nvPicPr>
          <p:cNvPr id="31748" name="Picture 2"/>
          <p:cNvPicPr>
            <a:picLocks noChangeAspect="1" noChangeArrowheads="1"/>
          </p:cNvPicPr>
          <p:nvPr/>
        </p:nvPicPr>
        <p:blipFill>
          <a:blip r:embed="rId2" cstate="print"/>
          <a:srcRect/>
          <a:stretch>
            <a:fillRect/>
          </a:stretch>
        </p:blipFill>
        <p:spPr bwMode="auto">
          <a:xfrm>
            <a:off x="539552" y="1484783"/>
            <a:ext cx="6912768" cy="5308019"/>
          </a:xfrm>
          <a:prstGeom prst="rect">
            <a:avLst/>
          </a:prstGeom>
          <a:noFill/>
          <a:ln w="9525">
            <a:noFill/>
            <a:miter lim="800000"/>
            <a:headEnd/>
            <a:tailEnd/>
          </a:ln>
        </p:spPr>
      </p:pic>
      <p:sp>
        <p:nvSpPr>
          <p:cNvPr id="5" name="Title 1"/>
          <p:cNvSpPr>
            <a:spLocks noGrp="1"/>
          </p:cNvSpPr>
          <p:nvPr>
            <p:ph type="title"/>
          </p:nvPr>
        </p:nvSpPr>
        <p:spPr>
          <a:xfrm>
            <a:off x="179512" y="188640"/>
            <a:ext cx="8229600" cy="1182960"/>
          </a:xfrm>
        </p:spPr>
        <p:txBody>
          <a:bodyPr>
            <a:normAutofit fontScale="90000"/>
          </a:bodyPr>
          <a:lstStyle/>
          <a:p>
            <a:pPr eaLnBrk="1" fontAlgn="auto" hangingPunct="1">
              <a:spcAft>
                <a:spcPts val="0"/>
              </a:spcAft>
              <a:defRPr/>
            </a:pPr>
            <a:r>
              <a:rPr lang="en-US" dirty="0" smtClean="0"/>
              <a:t>White Box Testing Example</a:t>
            </a:r>
            <a:r>
              <a:rPr lang="en-US" dirty="0" smtClean="0"/>
              <a:t>:</a:t>
            </a:r>
            <a:br>
              <a:rPr lang="en-US" dirty="0" smtClean="0"/>
            </a:br>
            <a:r>
              <a:rPr lang="en-US" dirty="0" smtClean="0"/>
              <a:t>			</a:t>
            </a:r>
            <a:r>
              <a:rPr lang="en-US" sz="4000" dirty="0" smtClean="0">
                <a:solidFill>
                  <a:schemeClr val="bg1"/>
                </a:solidFill>
                <a:latin typeface="Andalus" pitchFamily="18" charset="-78"/>
                <a:cs typeface="Andalus" pitchFamily="18" charset="-78"/>
              </a:rPr>
              <a:t>Binary </a:t>
            </a:r>
            <a:r>
              <a:rPr lang="en-US" sz="4000" dirty="0" smtClean="0">
                <a:solidFill>
                  <a:schemeClr val="bg1"/>
                </a:solidFill>
                <a:latin typeface="Andalus" pitchFamily="18" charset="-78"/>
                <a:cs typeface="Andalus" pitchFamily="18" charset="-78"/>
              </a:rPr>
              <a:t>search pseudo-code</a:t>
            </a:r>
            <a:endParaRPr lang="en-US" sz="4000" dirty="0" smtClean="0">
              <a:solidFill>
                <a:schemeClr val="bg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fontAlgn="auto" hangingPunct="1">
              <a:spcAft>
                <a:spcPts val="0"/>
              </a:spcAft>
              <a:defRPr/>
            </a:pPr>
            <a:r>
              <a:rPr lang="en-US" dirty="0" smtClean="0">
                <a:latin typeface="Andalus" pitchFamily="18" charset="-78"/>
                <a:cs typeface="Andalus" pitchFamily="18" charset="-78"/>
              </a:rPr>
              <a:t>Binary search flow graph</a:t>
            </a:r>
          </a:p>
        </p:txBody>
      </p:sp>
      <p:sp>
        <p:nvSpPr>
          <p:cNvPr id="28675" name="Slide Number Placeholder 3"/>
          <p:cNvSpPr>
            <a:spLocks noGrp="1"/>
          </p:cNvSpPr>
          <p:nvPr>
            <p:ph type="sldNum" sz="quarter" idx="12"/>
          </p:nvPr>
        </p:nvSpPr>
        <p:spPr/>
        <p:txBody>
          <a:bodyPr/>
          <a:lstStyle/>
          <a:p>
            <a:pPr>
              <a:defRPr/>
            </a:pPr>
            <a:fld id="{821626FE-C566-4037-974B-D932B52A4E05}" type="slidenum">
              <a:rPr lang="en-US"/>
              <a:pPr>
                <a:defRPr/>
              </a:pPr>
              <a:t>12</a:t>
            </a:fld>
            <a:endParaRPr lang="en-US"/>
          </a:p>
        </p:txBody>
      </p:sp>
      <p:pic>
        <p:nvPicPr>
          <p:cNvPr id="32772" name="Picture 10"/>
          <p:cNvPicPr>
            <a:picLocks noChangeAspect="1" noChangeArrowheads="1"/>
          </p:cNvPicPr>
          <p:nvPr/>
        </p:nvPicPr>
        <p:blipFill>
          <a:blip r:embed="rId2" cstate="print"/>
          <a:srcRect/>
          <a:stretch>
            <a:fillRect/>
          </a:stretch>
        </p:blipFill>
        <p:spPr bwMode="auto">
          <a:xfrm>
            <a:off x="2514600" y="1524000"/>
            <a:ext cx="4318000" cy="4673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normAutofit fontScale="90000"/>
          </a:bodyPr>
          <a:lstStyle/>
          <a:p>
            <a:pPr eaLnBrk="1" fontAlgn="auto" hangingPunct="1">
              <a:spcAft>
                <a:spcPts val="0"/>
              </a:spcAft>
              <a:defRPr/>
            </a:pPr>
            <a:r>
              <a:rPr lang="en-US" dirty="0" smtClean="0"/>
              <a:t>White Box Testing</a:t>
            </a:r>
            <a:br>
              <a:rPr lang="en-US" dirty="0" smtClean="0"/>
            </a:br>
            <a:r>
              <a:rPr lang="en-US" dirty="0" smtClean="0"/>
              <a:t>	</a:t>
            </a:r>
            <a:r>
              <a:rPr lang="en-US" dirty="0" smtClean="0"/>
              <a:t>					</a:t>
            </a:r>
            <a:r>
              <a:rPr lang="en-US" sz="3100" i="1" dirty="0" smtClean="0">
                <a:solidFill>
                  <a:srgbClr val="FFFFFF"/>
                </a:solidFill>
              </a:rPr>
              <a:t>example – Cont.</a:t>
            </a:r>
            <a:r>
              <a:rPr lang="en-US" dirty="0" smtClean="0">
                <a:solidFill>
                  <a:srgbClr val="FFFFFF"/>
                </a:solidFill>
              </a:rPr>
              <a:t> </a:t>
            </a:r>
            <a:endParaRPr lang="en-US" dirty="0" smtClean="0">
              <a:solidFill>
                <a:srgbClr val="FFFFFF"/>
              </a:solidFill>
            </a:endParaRPr>
          </a:p>
        </p:txBody>
      </p:sp>
      <p:sp>
        <p:nvSpPr>
          <p:cNvPr id="33795" name="Content Placeholder 2"/>
          <p:cNvSpPr>
            <a:spLocks noGrp="1"/>
          </p:cNvSpPr>
          <p:nvPr>
            <p:ph idx="1"/>
          </p:nvPr>
        </p:nvSpPr>
        <p:spPr/>
        <p:txBody>
          <a:bodyPr>
            <a:normAutofit fontScale="77500" lnSpcReduction="20000"/>
          </a:bodyPr>
          <a:lstStyle/>
          <a:p>
            <a:pPr eaLnBrk="1" hangingPunct="1"/>
            <a:r>
              <a:rPr lang="en-GB" dirty="0" smtClean="0"/>
              <a:t>Independent Paths </a:t>
            </a:r>
          </a:p>
          <a:p>
            <a:pPr lvl="1" eaLnBrk="1" hangingPunct="1"/>
            <a:r>
              <a:rPr lang="en-GB" dirty="0" smtClean="0"/>
              <a:t>1</a:t>
            </a:r>
            <a:r>
              <a:rPr lang="en-GB" dirty="0" smtClean="0"/>
              <a:t>, 2, 3, 4, 5, 6, 7, 8, 9, 10, 14</a:t>
            </a:r>
          </a:p>
          <a:p>
            <a:pPr lvl="1" eaLnBrk="1" hangingPunct="1"/>
            <a:r>
              <a:rPr lang="en-GB" dirty="0" smtClean="0"/>
              <a:t>1, 2, 3, 4, 5, 14</a:t>
            </a:r>
          </a:p>
          <a:p>
            <a:pPr lvl="1" eaLnBrk="1" hangingPunct="1"/>
            <a:r>
              <a:rPr lang="en-GB" dirty="0" smtClean="0"/>
              <a:t>1, 2, 3, 4, 5, 6, 7, 11, 12, 5, …</a:t>
            </a:r>
          </a:p>
          <a:p>
            <a:pPr lvl="1" eaLnBrk="1" hangingPunct="1"/>
            <a:r>
              <a:rPr lang="en-GB" dirty="0" smtClean="0"/>
              <a:t>1, 2, 3, 4, 6, 7, 2, 11, 13, 5, …</a:t>
            </a:r>
          </a:p>
          <a:p>
            <a:pPr eaLnBrk="1" hangingPunct="1"/>
            <a:endParaRPr lang="en-GB" dirty="0" smtClean="0"/>
          </a:p>
          <a:p>
            <a:pPr lvl="1" eaLnBrk="1" hangingPunct="1"/>
            <a:r>
              <a:rPr lang="en-GB" dirty="0" smtClean="0">
                <a:solidFill>
                  <a:schemeClr val="accent6">
                    <a:lumMod val="75000"/>
                  </a:schemeClr>
                </a:solidFill>
              </a:rPr>
              <a:t>Test cases </a:t>
            </a:r>
            <a:r>
              <a:rPr lang="en-GB" dirty="0" smtClean="0"/>
              <a:t>should be derived so that all of these paths are </a:t>
            </a:r>
            <a:r>
              <a:rPr lang="en-GB" dirty="0" smtClean="0"/>
              <a:t>executed</a:t>
            </a:r>
          </a:p>
          <a:p>
            <a:pPr eaLnBrk="1" hangingPunct="1"/>
            <a:endParaRPr lang="en-GB" dirty="0" smtClean="0"/>
          </a:p>
          <a:p>
            <a:pPr>
              <a:lnSpc>
                <a:spcPct val="90000"/>
              </a:lnSpc>
            </a:pPr>
            <a:r>
              <a:rPr lang="en-US" sz="2000" dirty="0" smtClean="0">
                <a:solidFill>
                  <a:srgbClr val="008000"/>
                </a:solidFill>
                <a:cs typeface="Tahoma" pitchFamily="34" charset="0"/>
              </a:rPr>
              <a:t>Advantages:</a:t>
            </a:r>
          </a:p>
          <a:p>
            <a:pPr lvl="1">
              <a:lnSpc>
                <a:spcPct val="90000"/>
              </a:lnSpc>
            </a:pPr>
            <a:r>
              <a:rPr lang="en-US" sz="1800" dirty="0" smtClean="0">
                <a:cs typeface="Tahoma" pitchFamily="34" charset="0"/>
              </a:rPr>
              <a:t>Helps with optimizing code</a:t>
            </a:r>
          </a:p>
          <a:p>
            <a:pPr lvl="1">
              <a:lnSpc>
                <a:spcPct val="90000"/>
              </a:lnSpc>
            </a:pPr>
            <a:r>
              <a:rPr lang="en-US" sz="1800" dirty="0" smtClean="0">
                <a:cs typeface="Tahoma" pitchFamily="34" charset="0"/>
              </a:rPr>
              <a:t>Can be very thorough</a:t>
            </a:r>
          </a:p>
          <a:p>
            <a:pPr lvl="1">
              <a:lnSpc>
                <a:spcPct val="90000"/>
              </a:lnSpc>
            </a:pPr>
            <a:endParaRPr lang="en-US" sz="1800" dirty="0" smtClean="0">
              <a:cs typeface="Tahoma" pitchFamily="34" charset="0"/>
            </a:endParaRPr>
          </a:p>
          <a:p>
            <a:pPr>
              <a:lnSpc>
                <a:spcPct val="90000"/>
              </a:lnSpc>
            </a:pPr>
            <a:r>
              <a:rPr lang="en-US" sz="2000" dirty="0" smtClean="0">
                <a:solidFill>
                  <a:schemeClr val="accent6">
                    <a:lumMod val="75000"/>
                  </a:schemeClr>
                </a:solidFill>
                <a:cs typeface="Tahoma" pitchFamily="34" charset="0"/>
              </a:rPr>
              <a:t>Disadvantages:</a:t>
            </a:r>
            <a:r>
              <a:rPr lang="en-US" sz="2000" dirty="0" smtClean="0">
                <a:cs typeface="Tahoma" pitchFamily="34" charset="0"/>
              </a:rPr>
              <a:t> </a:t>
            </a:r>
          </a:p>
          <a:p>
            <a:pPr lvl="1">
              <a:lnSpc>
                <a:spcPct val="90000"/>
              </a:lnSpc>
            </a:pPr>
            <a:r>
              <a:rPr lang="en-US" sz="1800" dirty="0" smtClean="0">
                <a:cs typeface="Tahoma" pitchFamily="34" charset="0"/>
              </a:rPr>
              <a:t>Cannot detect missing parts of the specifications or missing requirements.</a:t>
            </a:r>
          </a:p>
          <a:p>
            <a:pPr lvl="1">
              <a:lnSpc>
                <a:spcPct val="90000"/>
              </a:lnSpc>
            </a:pPr>
            <a:r>
              <a:rPr lang="en-US" sz="1800" dirty="0" smtClean="0">
                <a:cs typeface="Tahoma" pitchFamily="34" charset="0"/>
              </a:rPr>
              <a:t>State explosion problem </a:t>
            </a:r>
          </a:p>
          <a:p>
            <a:pPr eaLnBrk="1" hangingPunct="1"/>
            <a:endParaRPr lang="en-GB" dirty="0" smtClean="0"/>
          </a:p>
        </p:txBody>
      </p:sp>
      <p:sp>
        <p:nvSpPr>
          <p:cNvPr id="29700" name="Slide Number Placeholder 3"/>
          <p:cNvSpPr>
            <a:spLocks noGrp="1"/>
          </p:cNvSpPr>
          <p:nvPr>
            <p:ph type="sldNum" sz="quarter" idx="12"/>
          </p:nvPr>
        </p:nvSpPr>
        <p:spPr/>
        <p:txBody>
          <a:bodyPr/>
          <a:lstStyle/>
          <a:p>
            <a:pPr>
              <a:defRPr/>
            </a:pPr>
            <a:fld id="{EC752DFE-43E9-4667-A56D-40EF5C456E05}" type="slidenum">
              <a:rPr lang="en-US"/>
              <a:pPr>
                <a:defRPr/>
              </a:pPr>
              <a:t>13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3795">
                                            <p:txEl>
                                              <p:pRg st="8" end="8"/>
                                            </p:txEl>
                                          </p:spTgt>
                                        </p:tgtEl>
                                        <p:attrNameLst>
                                          <p:attrName>style.visibility</p:attrName>
                                        </p:attrNameLst>
                                      </p:cBhvr>
                                      <p:to>
                                        <p:strVal val="visible"/>
                                      </p:to>
                                    </p:set>
                                    <p:animEffect transition="in" filter="blinds(horizontal)">
                                      <p:cBhvr>
                                        <p:cTn id="7" dur="500"/>
                                        <p:tgtEl>
                                          <p:spTgt spid="33795">
                                            <p:txEl>
                                              <p:pRg st="8" end="8"/>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3795">
                                            <p:txEl>
                                              <p:pRg st="12" end="12"/>
                                            </p:txEl>
                                          </p:spTgt>
                                        </p:tgtEl>
                                        <p:attrNameLst>
                                          <p:attrName>style.visibility</p:attrName>
                                        </p:attrNameLst>
                                      </p:cBhvr>
                                      <p:to>
                                        <p:strVal val="visible"/>
                                      </p:to>
                                    </p:set>
                                    <p:animEffect transition="in" filter="blinds(horizontal)">
                                      <p:cBhvr>
                                        <p:cTn id="10" dur="500"/>
                                        <p:tgtEl>
                                          <p:spTgt spid="33795">
                                            <p:txEl>
                                              <p:pRg st="12" end="1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3795">
                                            <p:txEl>
                                              <p:pRg st="9" end="9"/>
                                            </p:txEl>
                                          </p:spTgt>
                                        </p:tgtEl>
                                        <p:attrNameLst>
                                          <p:attrName>style.visibility</p:attrName>
                                        </p:attrNameLst>
                                      </p:cBhvr>
                                      <p:to>
                                        <p:strVal val="visible"/>
                                      </p:to>
                                    </p:set>
                                    <p:animEffect transition="in" filter="blinds(horizontal)">
                                      <p:cBhvr>
                                        <p:cTn id="15" dur="500"/>
                                        <p:tgtEl>
                                          <p:spTgt spid="33795">
                                            <p:txEl>
                                              <p:pRg st="9" end="9"/>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3795">
                                            <p:txEl>
                                              <p:pRg st="10" end="10"/>
                                            </p:txEl>
                                          </p:spTgt>
                                        </p:tgtEl>
                                        <p:attrNameLst>
                                          <p:attrName>style.visibility</p:attrName>
                                        </p:attrNameLst>
                                      </p:cBhvr>
                                      <p:to>
                                        <p:strVal val="visible"/>
                                      </p:to>
                                    </p:set>
                                    <p:animEffect transition="in" filter="blinds(horizontal)">
                                      <p:cBhvr>
                                        <p:cTn id="18" dur="500"/>
                                        <p:tgtEl>
                                          <p:spTgt spid="33795">
                                            <p:txEl>
                                              <p:pRg st="10" end="1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3795">
                                            <p:txEl>
                                              <p:pRg st="13" end="13"/>
                                            </p:txEl>
                                          </p:spTgt>
                                        </p:tgtEl>
                                        <p:attrNameLst>
                                          <p:attrName>style.visibility</p:attrName>
                                        </p:attrNameLst>
                                      </p:cBhvr>
                                      <p:to>
                                        <p:strVal val="visible"/>
                                      </p:to>
                                    </p:set>
                                    <p:animEffect transition="in" filter="blinds(horizontal)">
                                      <p:cBhvr>
                                        <p:cTn id="23" dur="500"/>
                                        <p:tgtEl>
                                          <p:spTgt spid="33795">
                                            <p:txEl>
                                              <p:pRg st="13" end="13"/>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3795">
                                            <p:txEl>
                                              <p:pRg st="14" end="14"/>
                                            </p:txEl>
                                          </p:spTgt>
                                        </p:tgtEl>
                                        <p:attrNameLst>
                                          <p:attrName>style.visibility</p:attrName>
                                        </p:attrNameLst>
                                      </p:cBhvr>
                                      <p:to>
                                        <p:strVal val="visible"/>
                                      </p:to>
                                    </p:set>
                                    <p:animEffect transition="in" filter="blinds(horizontal)">
                                      <p:cBhvr>
                                        <p:cTn id="26" dur="500"/>
                                        <p:tgtEl>
                                          <p:spTgt spid="33795">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 Testing Techniques</a:t>
            </a:r>
            <a:endParaRPr lang="en-US" dirty="0"/>
          </a:p>
        </p:txBody>
      </p:sp>
      <p:sp>
        <p:nvSpPr>
          <p:cNvPr id="3" name="Slide Number Placeholder 2"/>
          <p:cNvSpPr>
            <a:spLocks noGrp="1"/>
          </p:cNvSpPr>
          <p:nvPr>
            <p:ph type="sldNum" sz="quarter" idx="12"/>
          </p:nvPr>
        </p:nvSpPr>
        <p:spPr/>
        <p:txBody>
          <a:bodyPr/>
          <a:lstStyle/>
          <a:p>
            <a:pPr>
              <a:defRPr/>
            </a:pPr>
            <a:fld id="{4B1641D3-EDD0-4918-A121-5E8F76A587CC}" type="slidenum">
              <a:rPr lang="en-US" smtClean="0"/>
              <a:pPr>
                <a:defRPr/>
              </a:pPr>
              <a:t>14</a:t>
            </a:fld>
            <a:endParaRPr lang="en-US"/>
          </a:p>
        </p:txBody>
      </p:sp>
      <p:sp>
        <p:nvSpPr>
          <p:cNvPr id="4" name="Rectangle 3"/>
          <p:cNvSpPr txBox="1">
            <a:spLocks/>
          </p:cNvSpPr>
          <p:nvPr/>
        </p:nvSpPr>
        <p:spPr bwMode="auto">
          <a:xfrm>
            <a:off x="457200" y="1774825"/>
            <a:ext cx="8229600" cy="4625975"/>
          </a:xfrm>
          <a:prstGeom prst="rect">
            <a:avLst/>
          </a:prstGeom>
          <a:noFill/>
          <a:ln w="9525">
            <a:noFill/>
            <a:miter lim="800000"/>
            <a:headEnd/>
            <a:tailEnd/>
          </a:ln>
        </p:spPr>
        <p:txBody>
          <a:bodyPr vert="horz" wrap="square" lIns="54852" tIns="91418" rIns="91418" bIns="45710" numCol="1" anchor="t" anchorCtr="0" compatLnSpc="1">
            <a:prstTxWarp prst="textNoShape">
              <a:avLst/>
            </a:prstTxWarp>
          </a:bodyPr>
          <a:lstStyle/>
          <a:p>
            <a:pPr marL="436563" marR="0" lvl="0" indent="-317500" algn="l" defTabSz="914400" rtl="0" eaLnBrk="0" fontAlgn="base" latinLnBrk="0" hangingPunct="0">
              <a:lnSpc>
                <a:spcPct val="80000"/>
              </a:lnSpc>
              <a:spcBef>
                <a:spcPct val="0"/>
              </a:spcBef>
              <a:spcAft>
                <a:spcPct val="0"/>
              </a:spcAft>
              <a:buClr>
                <a:schemeClr val="accent1"/>
              </a:buClr>
              <a:buSzPct val="80000"/>
              <a:buFont typeface="Wingdings 2" pitchFamily="18" charset="2"/>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Tahoma" pitchFamily="34" charset="0"/>
              </a:rPr>
              <a:t>Performance Testing</a:t>
            </a:r>
          </a:p>
          <a:p>
            <a:pPr marL="892176" lvl="1" indent="-317500" eaLnBrk="0" hangingPunct="0">
              <a:lnSpc>
                <a:spcPct val="80000"/>
              </a:lnSpc>
              <a:buClr>
                <a:schemeClr val="accent1"/>
              </a:buClr>
              <a:buSzPct val="80000"/>
              <a:buFont typeface="Wingdings 2" pitchFamily="18" charset="2"/>
              <a:buChar char=""/>
            </a:pPr>
            <a:r>
              <a:rPr kumimoji="0" lang="en-US" sz="2000" b="0" i="0" u="none" strike="noStrike" kern="1200" cap="none" spc="0" normalizeH="0" baseline="0" noProof="0" dirty="0" smtClean="0">
                <a:ln>
                  <a:noFill/>
                </a:ln>
                <a:solidFill>
                  <a:schemeClr val="tx1"/>
                </a:solidFill>
                <a:effectLst/>
                <a:uLnTx/>
                <a:uFillTx/>
                <a:latin typeface="+mn-lt"/>
                <a:ea typeface="+mn-ea"/>
                <a:cs typeface="Tahoma" pitchFamily="34" charset="0"/>
              </a:rPr>
              <a:t>Load Testing</a:t>
            </a:r>
          </a:p>
          <a:p>
            <a:pPr marL="892176" lvl="1" indent="-317500" eaLnBrk="0" hangingPunct="0">
              <a:lnSpc>
                <a:spcPct val="80000"/>
              </a:lnSpc>
              <a:buClr>
                <a:schemeClr val="accent1"/>
              </a:buClr>
              <a:buSzPct val="80000"/>
              <a:buFont typeface="Wingdings 2" pitchFamily="18" charset="2"/>
              <a:buChar char=""/>
            </a:pPr>
            <a:r>
              <a:rPr lang="en-US" sz="2000" dirty="0" smtClean="0">
                <a:latin typeface="+mn-lt"/>
                <a:cs typeface="Tahoma" pitchFamily="34" charset="0"/>
              </a:rPr>
              <a:t>Stress Testing</a:t>
            </a:r>
          </a:p>
          <a:p>
            <a:pPr marL="892176" lvl="1" indent="-317500" eaLnBrk="0" hangingPunct="0">
              <a:lnSpc>
                <a:spcPct val="80000"/>
              </a:lnSpc>
              <a:buClr>
                <a:schemeClr val="accent1"/>
              </a:buClr>
              <a:buSzPct val="80000"/>
              <a:buFont typeface="Wingdings 2" pitchFamily="18" charset="2"/>
              <a:buChar char=""/>
            </a:pPr>
            <a:r>
              <a:rPr kumimoji="0" lang="en-US" sz="2000" b="0" i="0" u="none" strike="noStrike" kern="1200" cap="none" spc="0" normalizeH="0" baseline="0" noProof="0" dirty="0" smtClean="0">
                <a:ln>
                  <a:noFill/>
                </a:ln>
                <a:solidFill>
                  <a:schemeClr val="tx1"/>
                </a:solidFill>
                <a:effectLst/>
                <a:uLnTx/>
                <a:uFillTx/>
                <a:latin typeface="+mn-lt"/>
                <a:ea typeface="+mn-ea"/>
                <a:cs typeface="Tahoma" pitchFamily="34" charset="0"/>
              </a:rPr>
              <a:t>Endurance Testing</a:t>
            </a:r>
          </a:p>
          <a:p>
            <a:pPr marL="436563" indent="-317500" eaLnBrk="0" hangingPunct="0">
              <a:lnSpc>
                <a:spcPct val="80000"/>
              </a:lnSpc>
              <a:buClr>
                <a:schemeClr val="accent1"/>
              </a:buClr>
              <a:buSzPct val="80000"/>
              <a:buFont typeface="Wingdings 2" pitchFamily="18" charset="2"/>
              <a:buChar char=""/>
            </a:pPr>
            <a:endParaRPr kumimoji="0" lang="en-US" sz="2000" b="0" i="0" u="none" strike="noStrike" kern="1200" cap="none" spc="0" normalizeH="0" baseline="0" noProof="0" dirty="0" smtClean="0">
              <a:ln>
                <a:noFill/>
              </a:ln>
              <a:solidFill>
                <a:schemeClr val="tx1"/>
              </a:solidFill>
              <a:effectLst/>
              <a:uLnTx/>
              <a:uFillTx/>
              <a:latin typeface="+mn-lt"/>
              <a:ea typeface="+mn-ea"/>
              <a:cs typeface="Tahoma" pitchFamily="34" charset="0"/>
            </a:endParaRPr>
          </a:p>
          <a:p>
            <a:pPr marL="436563" indent="-317500" eaLnBrk="0" hangingPunct="0">
              <a:lnSpc>
                <a:spcPct val="80000"/>
              </a:lnSpc>
              <a:buClr>
                <a:schemeClr val="accent1"/>
              </a:buClr>
              <a:buSzPct val="80000"/>
              <a:buFont typeface="Wingdings 2" pitchFamily="18" charset="2"/>
              <a:buChar char=""/>
            </a:pPr>
            <a:r>
              <a:rPr kumimoji="0" lang="en-US" sz="2000" b="0" i="0" u="none" strike="noStrike" kern="1200" cap="none" spc="0" normalizeH="0" baseline="0" noProof="0" dirty="0" smtClean="0">
                <a:ln>
                  <a:noFill/>
                </a:ln>
                <a:solidFill>
                  <a:schemeClr val="tx1"/>
                </a:solidFill>
                <a:effectLst/>
                <a:uLnTx/>
                <a:uFillTx/>
                <a:latin typeface="+mn-lt"/>
                <a:ea typeface="+mn-ea"/>
                <a:cs typeface="Tahoma" pitchFamily="34" charset="0"/>
              </a:rPr>
              <a:t>Security Testing</a:t>
            </a:r>
          </a:p>
          <a:p>
            <a:pPr marL="892176" lvl="1" indent="-317500" eaLnBrk="0" hangingPunct="0">
              <a:lnSpc>
                <a:spcPct val="80000"/>
              </a:lnSpc>
              <a:buClr>
                <a:schemeClr val="accent1"/>
              </a:buClr>
              <a:buSzPct val="80000"/>
              <a:buFont typeface="Wingdings 2" pitchFamily="18" charset="2"/>
              <a:buChar char=""/>
            </a:pPr>
            <a:r>
              <a:rPr lang="en-US" sz="2000" dirty="0" smtClean="0">
                <a:latin typeface="+mn-lt"/>
                <a:cs typeface="Tahoma" pitchFamily="34" charset="0"/>
              </a:rPr>
              <a:t>Confidentiality</a:t>
            </a:r>
          </a:p>
          <a:p>
            <a:pPr marL="892176" lvl="1" indent="-317500" eaLnBrk="0" hangingPunct="0">
              <a:lnSpc>
                <a:spcPct val="80000"/>
              </a:lnSpc>
              <a:buClr>
                <a:schemeClr val="accent1"/>
              </a:buClr>
              <a:buSzPct val="80000"/>
              <a:buFont typeface="Wingdings 2" pitchFamily="18" charset="2"/>
              <a:buChar char=""/>
            </a:pPr>
            <a:r>
              <a:rPr lang="en-US" sz="2000" dirty="0" smtClean="0">
                <a:latin typeface="+mn-lt"/>
                <a:cs typeface="Tahoma" pitchFamily="34" charset="0"/>
              </a:rPr>
              <a:t>Integrity</a:t>
            </a:r>
          </a:p>
          <a:p>
            <a:pPr marL="892176" lvl="1" indent="-317500" eaLnBrk="0" hangingPunct="0">
              <a:lnSpc>
                <a:spcPct val="80000"/>
              </a:lnSpc>
              <a:buClr>
                <a:schemeClr val="accent1"/>
              </a:buClr>
              <a:buSzPct val="80000"/>
              <a:buFont typeface="Wingdings 2" pitchFamily="18" charset="2"/>
              <a:buChar char=""/>
            </a:pPr>
            <a:r>
              <a:rPr lang="en-US" sz="2000" dirty="0" smtClean="0">
                <a:latin typeface="+mn-lt"/>
                <a:cs typeface="Tahoma" pitchFamily="34" charset="0"/>
              </a:rPr>
              <a:t>Authentication</a:t>
            </a:r>
          </a:p>
          <a:p>
            <a:pPr marL="892176" lvl="1" indent="-317500" eaLnBrk="0" hangingPunct="0">
              <a:lnSpc>
                <a:spcPct val="80000"/>
              </a:lnSpc>
              <a:buClr>
                <a:schemeClr val="accent1"/>
              </a:buClr>
              <a:buSzPct val="80000"/>
              <a:buFont typeface="Wingdings 2" pitchFamily="18" charset="2"/>
              <a:buChar char=""/>
            </a:pPr>
            <a:r>
              <a:rPr lang="en-US" sz="2000" dirty="0" smtClean="0">
                <a:latin typeface="+mn-lt"/>
                <a:cs typeface="Tahoma" pitchFamily="34" charset="0"/>
              </a:rPr>
              <a:t>Availability</a:t>
            </a:r>
          </a:p>
          <a:p>
            <a:pPr marL="892176" lvl="1" indent="-317500" eaLnBrk="0" hangingPunct="0">
              <a:lnSpc>
                <a:spcPct val="80000"/>
              </a:lnSpc>
              <a:buClr>
                <a:schemeClr val="accent1"/>
              </a:buClr>
              <a:buSzPct val="80000"/>
              <a:buFont typeface="Wingdings 2" pitchFamily="18" charset="2"/>
              <a:buChar char=""/>
            </a:pPr>
            <a:r>
              <a:rPr lang="en-US" sz="2000" dirty="0" smtClean="0">
                <a:latin typeface="+mn-lt"/>
                <a:cs typeface="Tahoma" pitchFamily="34" charset="0"/>
              </a:rPr>
              <a:t>Authorization</a:t>
            </a:r>
          </a:p>
          <a:p>
            <a:pPr marL="892176" lvl="1" indent="-317500" eaLnBrk="0" hangingPunct="0">
              <a:lnSpc>
                <a:spcPct val="80000"/>
              </a:lnSpc>
              <a:buClr>
                <a:schemeClr val="accent1"/>
              </a:buClr>
              <a:buSzPct val="80000"/>
              <a:buFont typeface="Wingdings 2" pitchFamily="18" charset="2"/>
              <a:buChar char=""/>
            </a:pPr>
            <a:r>
              <a:rPr lang="en-US" sz="2000" dirty="0" smtClean="0">
                <a:latin typeface="+mn-lt"/>
                <a:cs typeface="Tahoma" pitchFamily="34" charset="0"/>
              </a:rPr>
              <a:t>Non-repudiation</a:t>
            </a:r>
          </a:p>
          <a:p>
            <a:pPr marL="436563" indent="-317500" eaLnBrk="0" hangingPunct="0">
              <a:lnSpc>
                <a:spcPct val="80000"/>
              </a:lnSpc>
              <a:buClr>
                <a:schemeClr val="accent1"/>
              </a:buClr>
              <a:buSzPct val="80000"/>
              <a:buFont typeface="Wingdings 2" pitchFamily="18" charset="2"/>
              <a:buChar char=""/>
            </a:pPr>
            <a:endParaRPr kumimoji="0" lang="en-US" sz="2000" b="0" i="0" u="none" strike="noStrike" kern="1200" cap="none" spc="0" normalizeH="0" baseline="0" noProof="0" dirty="0" smtClean="0">
              <a:ln>
                <a:noFill/>
              </a:ln>
              <a:solidFill>
                <a:schemeClr val="tx1"/>
              </a:solidFill>
              <a:effectLst/>
              <a:uLnTx/>
              <a:uFillTx/>
              <a:latin typeface="+mn-lt"/>
              <a:ea typeface="+mn-ea"/>
              <a:cs typeface="Tahoma" pitchFamily="34" charset="0"/>
            </a:endParaRPr>
          </a:p>
          <a:p>
            <a:pPr marL="436563" indent="-317500" eaLnBrk="0" hangingPunct="0">
              <a:lnSpc>
                <a:spcPct val="80000"/>
              </a:lnSpc>
              <a:buClr>
                <a:schemeClr val="accent1"/>
              </a:buClr>
              <a:buSzPct val="80000"/>
              <a:buFont typeface="Wingdings 2" pitchFamily="18" charset="2"/>
              <a:buChar char=""/>
            </a:pPr>
            <a:r>
              <a:rPr kumimoji="0" lang="en-US" sz="2000" b="0" i="0" u="none" strike="noStrike" kern="1200" cap="none" spc="0" normalizeH="0" baseline="0" noProof="0" dirty="0" smtClean="0">
                <a:ln>
                  <a:noFill/>
                </a:ln>
                <a:solidFill>
                  <a:schemeClr val="tx1"/>
                </a:solidFill>
                <a:effectLst/>
                <a:uLnTx/>
                <a:uFillTx/>
                <a:latin typeface="+mn-lt"/>
                <a:ea typeface="+mn-ea"/>
                <a:cs typeface="Tahoma" pitchFamily="34" charset="0"/>
              </a:rPr>
              <a:t>Regression Testing</a:t>
            </a:r>
          </a:p>
          <a:p>
            <a:pPr marL="436563" indent="-317500" eaLnBrk="0" hangingPunct="0">
              <a:lnSpc>
                <a:spcPct val="80000"/>
              </a:lnSpc>
              <a:buClr>
                <a:schemeClr val="accent1"/>
              </a:buClr>
              <a:buSzPct val="80000"/>
              <a:buFont typeface="Wingdings 2" pitchFamily="18" charset="2"/>
              <a:buChar char=""/>
            </a:pPr>
            <a:r>
              <a:rPr lang="en-US" sz="2000" dirty="0" smtClean="0">
                <a:latin typeface="+mn-lt"/>
                <a:cs typeface="Tahoma" pitchFamily="34" charset="0"/>
              </a:rPr>
              <a:t>Unit Testing</a:t>
            </a:r>
          </a:p>
          <a:p>
            <a:pPr marL="436563" indent="-317500" eaLnBrk="0" hangingPunct="0">
              <a:lnSpc>
                <a:spcPct val="80000"/>
              </a:lnSpc>
              <a:buClr>
                <a:schemeClr val="accent1"/>
              </a:buClr>
              <a:buSzPct val="80000"/>
              <a:buFont typeface="Wingdings 2" pitchFamily="18" charset="2"/>
              <a:buChar char=""/>
            </a:pPr>
            <a:r>
              <a:rPr kumimoji="0" lang="en-US" sz="2000" b="0" i="0" u="none" strike="noStrike" kern="1200" cap="none" spc="0" normalizeH="0" baseline="0" noProof="0" dirty="0" smtClean="0">
                <a:ln>
                  <a:noFill/>
                </a:ln>
                <a:solidFill>
                  <a:schemeClr val="tx1"/>
                </a:solidFill>
                <a:effectLst/>
                <a:uLnTx/>
                <a:uFillTx/>
                <a:latin typeface="+mn-lt"/>
                <a:ea typeface="+mn-ea"/>
                <a:cs typeface="Tahoma" pitchFamily="34" charset="0"/>
              </a:rPr>
              <a:t>Integration Testing</a:t>
            </a:r>
          </a:p>
          <a:p>
            <a:pPr marL="436563" indent="-317500" eaLnBrk="0" hangingPunct="0">
              <a:lnSpc>
                <a:spcPct val="80000"/>
              </a:lnSpc>
              <a:buClr>
                <a:schemeClr val="accent1"/>
              </a:buClr>
              <a:buSzPct val="80000"/>
              <a:buFont typeface="Wingdings 2" pitchFamily="18" charset="2"/>
              <a:buChar char=""/>
            </a:pPr>
            <a:r>
              <a:rPr lang="en-US" sz="2000" dirty="0" smtClean="0">
                <a:latin typeface="+mn-lt"/>
                <a:cs typeface="Tahoma" pitchFamily="34" charset="0"/>
              </a:rPr>
              <a:t>System Testing</a:t>
            </a:r>
            <a:endParaRPr kumimoji="0" lang="en-US" sz="2400" b="0" i="0" u="none" strike="noStrike" kern="1200" cap="none" spc="0" normalizeH="0" baseline="0" noProof="0" dirty="0" smtClean="0">
              <a:ln>
                <a:noFill/>
              </a:ln>
              <a:solidFill>
                <a:schemeClr val="tx1"/>
              </a:solidFill>
              <a:effectLst/>
              <a:uLnTx/>
              <a:uFillTx/>
              <a:latin typeface="+mn-lt"/>
              <a:ea typeface="+mn-ea"/>
              <a:cs typeface="Tahoma" pitchFamily="34" charset="0"/>
            </a:endParaRPr>
          </a:p>
          <a:p>
            <a:pPr marL="892176" lvl="1" indent="-317500" eaLnBrk="0" hangingPunct="0">
              <a:lnSpc>
                <a:spcPct val="80000"/>
              </a:lnSpc>
              <a:buClr>
                <a:schemeClr val="accent1"/>
              </a:buClr>
              <a:buSzPct val="80000"/>
              <a:buFont typeface="Wingdings 2" pitchFamily="18" charset="2"/>
              <a:buChar char=""/>
            </a:pPr>
            <a:endParaRPr kumimoji="0" lang="en-US" sz="2000" b="0" i="0" u="none" strike="noStrike" kern="1200" cap="none" spc="0" normalizeH="0" baseline="0" noProof="0" dirty="0" smtClean="0">
              <a:ln>
                <a:noFill/>
              </a:ln>
              <a:solidFill>
                <a:schemeClr val="tx1"/>
              </a:solidFill>
              <a:effectLst/>
              <a:uLnTx/>
              <a:uFillTx/>
              <a:latin typeface="+mn-lt"/>
              <a:ea typeface="+mn-ea"/>
              <a:cs typeface="Tahoma"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p:cNvSpPr>
          <p:nvPr>
            <p:ph type="title" idx="4294967295"/>
          </p:nvPr>
        </p:nvSpPr>
        <p:spPr bwMode="auto">
          <a:noFill/>
        </p:spPr>
        <p:txBody>
          <a:bodyPr wrap="square" numCol="1" anchorCtr="0" compatLnSpc="1">
            <a:prstTxWarp prst="textNoShape">
              <a:avLst/>
            </a:prstTxWarp>
          </a:bodyPr>
          <a:lstStyle/>
          <a:p>
            <a:r>
              <a:rPr lang="en-US" b="0" smtClean="0">
                <a:cs typeface="Tahoma" pitchFamily="34" charset="0"/>
              </a:rPr>
              <a:t>Performance Testing</a:t>
            </a:r>
          </a:p>
        </p:txBody>
      </p:sp>
      <p:sp>
        <p:nvSpPr>
          <p:cNvPr id="67587" name="Rectangle 3"/>
          <p:cNvSpPr>
            <a:spLocks noGrp="1"/>
          </p:cNvSpPr>
          <p:nvPr>
            <p:ph type="body" idx="4294967295"/>
          </p:nvPr>
        </p:nvSpPr>
        <p:spPr/>
        <p:txBody>
          <a:bodyPr/>
          <a:lstStyle/>
          <a:p>
            <a:pPr>
              <a:lnSpc>
                <a:spcPct val="80000"/>
              </a:lnSpc>
              <a:buNone/>
            </a:pPr>
            <a:r>
              <a:rPr lang="en-US" sz="2000" i="1" dirty="0" smtClean="0">
                <a:solidFill>
                  <a:srgbClr val="FF0000"/>
                </a:solidFill>
                <a:cs typeface="Tahoma" pitchFamily="34" charset="0"/>
              </a:rPr>
              <a:t>Software performance testing</a:t>
            </a:r>
            <a:r>
              <a:rPr lang="en-US" sz="2000" i="1" dirty="0" smtClean="0">
                <a:cs typeface="Tahoma" pitchFamily="34" charset="0"/>
              </a:rPr>
              <a:t> is used to determine the speed or effectiveness of a computer, network, software program or device under particular circumstances </a:t>
            </a:r>
          </a:p>
          <a:p>
            <a:pPr>
              <a:lnSpc>
                <a:spcPct val="80000"/>
              </a:lnSpc>
            </a:pPr>
            <a:endParaRPr lang="en-US" sz="2000" dirty="0" smtClean="0">
              <a:cs typeface="Tahoma" pitchFamily="34" charset="0"/>
            </a:endParaRPr>
          </a:p>
          <a:p>
            <a:pPr>
              <a:lnSpc>
                <a:spcPct val="80000"/>
              </a:lnSpc>
            </a:pPr>
            <a:r>
              <a:rPr lang="en-US" sz="2000" dirty="0" smtClean="0">
                <a:cs typeface="Tahoma" pitchFamily="34" charset="0"/>
              </a:rPr>
              <a:t>Performance testing is used to make sure that because of the software, system performance should not degrade.</a:t>
            </a:r>
          </a:p>
          <a:p>
            <a:pPr>
              <a:lnSpc>
                <a:spcPct val="80000"/>
              </a:lnSpc>
            </a:pPr>
            <a:endParaRPr lang="en-US" sz="2000" dirty="0" smtClean="0">
              <a:cs typeface="Tahoma" pitchFamily="34" charset="0"/>
            </a:endParaRPr>
          </a:p>
          <a:p>
            <a:pPr>
              <a:lnSpc>
                <a:spcPct val="80000"/>
              </a:lnSpc>
            </a:pPr>
            <a:endParaRPr lang="en-US" sz="2000" dirty="0" smtClean="0">
              <a:cs typeface="Tahoma" pitchFamily="34" charset="0"/>
            </a:endParaRPr>
          </a:p>
          <a:p>
            <a:pPr>
              <a:lnSpc>
                <a:spcPct val="80000"/>
              </a:lnSpc>
            </a:pPr>
            <a:r>
              <a:rPr lang="en-US" sz="2000" dirty="0" smtClean="0">
                <a:cs typeface="Tahoma" pitchFamily="34" charset="0"/>
              </a:rPr>
              <a:t>Sometimes, specifications don't mention how optimal they want the software to be.</a:t>
            </a:r>
          </a:p>
          <a:p>
            <a:pPr lvl="1">
              <a:lnSpc>
                <a:spcPct val="80000"/>
              </a:lnSpc>
            </a:pPr>
            <a:r>
              <a:rPr lang="en-US" sz="1800" dirty="0" smtClean="0">
                <a:cs typeface="Tahoma" pitchFamily="34" charset="0"/>
              </a:rPr>
              <a:t>Should not take an infinite amount of time or infinite resources to run.</a:t>
            </a:r>
          </a:p>
          <a:p>
            <a:pPr>
              <a:lnSpc>
                <a:spcPct val="80000"/>
              </a:lnSpc>
            </a:pPr>
            <a:endParaRPr lang="en-US" sz="2000" dirty="0" smtClean="0">
              <a:cs typeface="Tahoma" pitchFamily="34" charset="0"/>
            </a:endParaRPr>
          </a:p>
          <a:p>
            <a:pPr>
              <a:lnSpc>
                <a:spcPct val="80000"/>
              </a:lnSpc>
            </a:pPr>
            <a:endParaRPr lang="en-US" sz="2000" dirty="0" smtClean="0">
              <a:cs typeface="Tahoma" pitchFamily="34" charset="0"/>
            </a:endParaRPr>
          </a:p>
          <a:p>
            <a:pPr>
              <a:lnSpc>
                <a:spcPct val="80000"/>
              </a:lnSpc>
            </a:pPr>
            <a:r>
              <a:rPr lang="en-US" sz="2000" dirty="0" smtClean="0">
                <a:cs typeface="Tahoma" pitchFamily="34" charset="0"/>
              </a:rPr>
              <a:t>Benchmarks!</a:t>
            </a:r>
          </a:p>
          <a:p>
            <a:pPr lvl="1">
              <a:lnSpc>
                <a:spcPct val="80000"/>
              </a:lnSpc>
            </a:pPr>
            <a:r>
              <a:rPr lang="en-US" sz="1800" dirty="0" smtClean="0">
                <a:cs typeface="Tahoma" pitchFamily="34" charset="0"/>
              </a:rPr>
              <a:t>Used to test performance on a typical system.</a:t>
            </a:r>
          </a:p>
          <a:p>
            <a:pPr lvl="1">
              <a:lnSpc>
                <a:spcPct val="80000"/>
              </a:lnSpc>
            </a:pPr>
            <a:r>
              <a:rPr lang="en-US" sz="1800" dirty="0" smtClean="0">
                <a:cs typeface="Tahoma" pitchFamily="34" charset="0"/>
              </a:rPr>
              <a:t>Gives averages on how a low-end and high-end system would run given the software.</a:t>
            </a:r>
          </a:p>
        </p:txBody>
      </p:sp>
      <p:sp>
        <p:nvSpPr>
          <p:cNvPr id="4" name="Slide Number Placeholder 3"/>
          <p:cNvSpPr>
            <a:spLocks noGrp="1"/>
          </p:cNvSpPr>
          <p:nvPr>
            <p:ph type="sldNum" sz="quarter" idx="12"/>
          </p:nvPr>
        </p:nvSpPr>
        <p:spPr/>
        <p:txBody>
          <a:bodyPr/>
          <a:lstStyle/>
          <a:p>
            <a:pPr>
              <a:defRPr/>
            </a:pPr>
            <a:fld id="{4B1641D3-EDD0-4918-A121-5E8F76A587CC}" type="slidenum">
              <a:rPr lang="en-US" smtClean="0"/>
              <a:pPr>
                <a:defRPr/>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p:cNvSpPr>
          <p:nvPr>
            <p:ph type="title" idx="4294967295"/>
          </p:nvPr>
        </p:nvSpPr>
        <p:spPr bwMode="auto">
          <a:noFill/>
        </p:spPr>
        <p:txBody>
          <a:bodyPr wrap="square" numCol="1" anchorCtr="0" compatLnSpc="1">
            <a:prstTxWarp prst="textNoShape">
              <a:avLst/>
            </a:prstTxWarp>
          </a:bodyPr>
          <a:lstStyle/>
          <a:p>
            <a:r>
              <a:rPr lang="en-US" b="0" smtClean="0">
                <a:cs typeface="Tahoma" pitchFamily="34" charset="0"/>
              </a:rPr>
              <a:t>Performance Testing</a:t>
            </a:r>
          </a:p>
        </p:txBody>
      </p:sp>
      <p:sp>
        <p:nvSpPr>
          <p:cNvPr id="74755" name="Rectangle 3"/>
          <p:cNvSpPr>
            <a:spLocks noGrp="1"/>
          </p:cNvSpPr>
          <p:nvPr>
            <p:ph type="body" idx="4294967295"/>
          </p:nvPr>
        </p:nvSpPr>
        <p:spPr/>
        <p:txBody>
          <a:bodyPr/>
          <a:lstStyle/>
          <a:p>
            <a:pPr>
              <a:lnSpc>
                <a:spcPct val="80000"/>
              </a:lnSpc>
            </a:pPr>
            <a:r>
              <a:rPr lang="en-US" sz="2000" b="1" dirty="0" smtClean="0">
                <a:solidFill>
                  <a:srgbClr val="2D1DA3"/>
                </a:solidFill>
                <a:cs typeface="Tahoma" pitchFamily="34" charset="0"/>
              </a:rPr>
              <a:t>Load Testing</a:t>
            </a:r>
          </a:p>
          <a:p>
            <a:pPr lvl="1">
              <a:lnSpc>
                <a:spcPct val="80000"/>
              </a:lnSpc>
            </a:pPr>
            <a:r>
              <a:rPr lang="en-US" sz="1800" dirty="0" smtClean="0">
                <a:cs typeface="Tahoma" pitchFamily="34" charset="0"/>
              </a:rPr>
              <a:t>Understand the behavior of the application under a </a:t>
            </a:r>
            <a:r>
              <a:rPr lang="en-US" sz="1800" dirty="0" smtClean="0">
                <a:solidFill>
                  <a:srgbClr val="FF0000"/>
                </a:solidFill>
                <a:cs typeface="Tahoma" pitchFamily="34" charset="0"/>
              </a:rPr>
              <a:t>specific expected load</a:t>
            </a:r>
            <a:r>
              <a:rPr lang="en-US" sz="1800" dirty="0" smtClean="0">
                <a:cs typeface="Tahoma" pitchFamily="34" charset="0"/>
              </a:rPr>
              <a:t> </a:t>
            </a:r>
          </a:p>
          <a:p>
            <a:pPr lvl="1">
              <a:lnSpc>
                <a:spcPct val="80000"/>
              </a:lnSpc>
            </a:pPr>
            <a:r>
              <a:rPr lang="en-US" sz="1800" dirty="0" smtClean="0">
                <a:cs typeface="Tahoma" pitchFamily="34" charset="0"/>
              </a:rPr>
              <a:t>A load can be expected concurrent number of users on the application</a:t>
            </a:r>
          </a:p>
          <a:p>
            <a:pPr lvl="1">
              <a:lnSpc>
                <a:spcPct val="80000"/>
              </a:lnSpc>
            </a:pPr>
            <a:r>
              <a:rPr lang="en-US" sz="1800" dirty="0" smtClean="0">
                <a:cs typeface="Tahoma" pitchFamily="34" charset="0"/>
              </a:rPr>
              <a:t>Highlights  any </a:t>
            </a:r>
            <a:r>
              <a:rPr lang="en-US" sz="1800" dirty="0" smtClean="0">
                <a:solidFill>
                  <a:srgbClr val="FF0000"/>
                </a:solidFill>
                <a:cs typeface="Tahoma" pitchFamily="34" charset="0"/>
              </a:rPr>
              <a:t>bottlenecks</a:t>
            </a:r>
            <a:r>
              <a:rPr lang="en-US" sz="1800" dirty="0" smtClean="0">
                <a:cs typeface="Tahoma" pitchFamily="34" charset="0"/>
              </a:rPr>
              <a:t> in the application software (e.g. DB, App Server)</a:t>
            </a:r>
          </a:p>
          <a:p>
            <a:pPr lvl="1">
              <a:lnSpc>
                <a:spcPct val="80000"/>
              </a:lnSpc>
            </a:pPr>
            <a:endParaRPr lang="en-US" sz="1800" dirty="0" smtClean="0">
              <a:cs typeface="Tahoma" pitchFamily="34" charset="0"/>
            </a:endParaRPr>
          </a:p>
          <a:p>
            <a:pPr>
              <a:lnSpc>
                <a:spcPct val="80000"/>
              </a:lnSpc>
            </a:pPr>
            <a:r>
              <a:rPr lang="en-US" sz="2000" b="1" dirty="0" smtClean="0">
                <a:solidFill>
                  <a:schemeClr val="folHlink"/>
                </a:solidFill>
                <a:cs typeface="Tahoma" pitchFamily="34" charset="0"/>
              </a:rPr>
              <a:t>Stress Testing</a:t>
            </a:r>
          </a:p>
          <a:p>
            <a:pPr lvl="1">
              <a:lnSpc>
                <a:spcPct val="80000"/>
              </a:lnSpc>
            </a:pPr>
            <a:r>
              <a:rPr lang="en-US" sz="1800" dirty="0" smtClean="0">
                <a:cs typeface="Tahoma" pitchFamily="34" charset="0"/>
              </a:rPr>
              <a:t>Understand the </a:t>
            </a:r>
            <a:r>
              <a:rPr lang="en-US" sz="1800" dirty="0" smtClean="0">
                <a:solidFill>
                  <a:srgbClr val="2D1DA3"/>
                </a:solidFill>
                <a:cs typeface="Tahoma" pitchFamily="34" charset="0"/>
              </a:rPr>
              <a:t>upper limits of capacity</a:t>
            </a:r>
            <a:r>
              <a:rPr lang="en-US" sz="1800" dirty="0" smtClean="0">
                <a:cs typeface="Tahoma" pitchFamily="34" charset="0"/>
              </a:rPr>
              <a:t> within the application landscape. </a:t>
            </a:r>
          </a:p>
          <a:p>
            <a:pPr lvl="1">
              <a:lnSpc>
                <a:spcPct val="80000"/>
              </a:lnSpc>
            </a:pPr>
            <a:r>
              <a:rPr lang="en-US" sz="1800" dirty="0" smtClean="0">
                <a:cs typeface="Tahoma" pitchFamily="34" charset="0"/>
              </a:rPr>
              <a:t>Determine the application's </a:t>
            </a:r>
            <a:r>
              <a:rPr lang="en-US" sz="1800" dirty="0" smtClean="0">
                <a:solidFill>
                  <a:srgbClr val="2D1DA3"/>
                </a:solidFill>
                <a:cs typeface="Tahoma" pitchFamily="34" charset="0"/>
              </a:rPr>
              <a:t>robustness</a:t>
            </a:r>
            <a:r>
              <a:rPr lang="en-US" sz="1800" dirty="0" smtClean="0">
                <a:cs typeface="Tahoma" pitchFamily="34" charset="0"/>
              </a:rPr>
              <a:t> in terms of extreme load  </a:t>
            </a:r>
          </a:p>
          <a:p>
            <a:pPr lvl="1">
              <a:lnSpc>
                <a:spcPct val="80000"/>
              </a:lnSpc>
            </a:pPr>
            <a:r>
              <a:rPr lang="en-US" sz="1800" dirty="0" smtClean="0">
                <a:cs typeface="Tahoma" pitchFamily="34" charset="0"/>
              </a:rPr>
              <a:t>Determine if the application will perform sufficiently if the current load goes well above the expected maximum </a:t>
            </a:r>
          </a:p>
          <a:p>
            <a:pPr lvl="1">
              <a:lnSpc>
                <a:spcPct val="80000"/>
              </a:lnSpc>
            </a:pPr>
            <a:endParaRPr lang="en-US" sz="1800" dirty="0" smtClean="0">
              <a:cs typeface="Tahoma" pitchFamily="34" charset="0"/>
            </a:endParaRPr>
          </a:p>
          <a:p>
            <a:pPr>
              <a:lnSpc>
                <a:spcPct val="80000"/>
              </a:lnSpc>
            </a:pPr>
            <a:r>
              <a:rPr lang="en-US" sz="2000" b="1" dirty="0" smtClean="0">
                <a:solidFill>
                  <a:srgbClr val="008000"/>
                </a:solidFill>
                <a:cs typeface="Tahoma" pitchFamily="34" charset="0"/>
              </a:rPr>
              <a:t>Endurance Testing</a:t>
            </a:r>
            <a:endParaRPr lang="en-US" sz="2000" dirty="0" smtClean="0">
              <a:solidFill>
                <a:srgbClr val="008000"/>
              </a:solidFill>
              <a:cs typeface="Tahoma" pitchFamily="34" charset="0"/>
            </a:endParaRPr>
          </a:p>
          <a:p>
            <a:pPr lvl="1">
              <a:lnSpc>
                <a:spcPct val="80000"/>
              </a:lnSpc>
            </a:pPr>
            <a:r>
              <a:rPr lang="en-US" sz="1800" dirty="0" smtClean="0">
                <a:cs typeface="Tahoma" pitchFamily="34" charset="0"/>
              </a:rPr>
              <a:t>Determine if the application can </a:t>
            </a:r>
            <a:r>
              <a:rPr lang="en-US" sz="1800" dirty="0" smtClean="0">
                <a:solidFill>
                  <a:srgbClr val="D60093"/>
                </a:solidFill>
                <a:cs typeface="Tahoma" pitchFamily="34" charset="0"/>
              </a:rPr>
              <a:t>sustain</a:t>
            </a:r>
            <a:r>
              <a:rPr lang="en-US" sz="1800" dirty="0" smtClean="0">
                <a:cs typeface="Tahoma" pitchFamily="34" charset="0"/>
              </a:rPr>
              <a:t> the continuous expected load </a:t>
            </a:r>
          </a:p>
          <a:p>
            <a:pPr lvl="1">
              <a:lnSpc>
                <a:spcPct val="80000"/>
              </a:lnSpc>
            </a:pPr>
            <a:r>
              <a:rPr lang="en-US" sz="1800" dirty="0" smtClean="0">
                <a:cs typeface="Tahoma" pitchFamily="34" charset="0"/>
              </a:rPr>
              <a:t>Find out </a:t>
            </a:r>
            <a:r>
              <a:rPr lang="en-US" sz="1800" b="1" dirty="0" smtClean="0">
                <a:solidFill>
                  <a:srgbClr val="D60093"/>
                </a:solidFill>
                <a:cs typeface="Tahoma" pitchFamily="34" charset="0"/>
              </a:rPr>
              <a:t>performance degradation</a:t>
            </a:r>
            <a:r>
              <a:rPr lang="en-US" sz="1800" dirty="0" smtClean="0">
                <a:cs typeface="Tahoma" pitchFamily="34" charset="0"/>
              </a:rPr>
              <a:t> </a:t>
            </a:r>
          </a:p>
          <a:p>
            <a:pPr lvl="2">
              <a:lnSpc>
                <a:spcPct val="80000"/>
              </a:lnSpc>
            </a:pPr>
            <a:r>
              <a:rPr lang="en-US" sz="1600" dirty="0" smtClean="0">
                <a:cs typeface="Tahoma" pitchFamily="34" charset="0"/>
              </a:rPr>
              <a:t>To ensure that the throughput and/or response times after some long period of sustained activity are as good or better than at the beginning of the test </a:t>
            </a:r>
          </a:p>
        </p:txBody>
      </p:sp>
      <p:sp>
        <p:nvSpPr>
          <p:cNvPr id="4" name="Slide Number Placeholder 3"/>
          <p:cNvSpPr>
            <a:spLocks noGrp="1"/>
          </p:cNvSpPr>
          <p:nvPr>
            <p:ph type="sldNum" sz="quarter" idx="12"/>
          </p:nvPr>
        </p:nvSpPr>
        <p:spPr/>
        <p:txBody>
          <a:bodyPr/>
          <a:lstStyle/>
          <a:p>
            <a:pPr>
              <a:defRPr/>
            </a:pPr>
            <a:fld id="{4B1641D3-EDD0-4918-A121-5E8F76A587CC}" type="slidenum">
              <a:rPr lang="en-US" smtClean="0"/>
              <a:pPr>
                <a:defRPr/>
              </a:pPr>
              <a:t>16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4755">
                                            <p:txEl>
                                              <p:pRg st="1" end="1"/>
                                            </p:txEl>
                                          </p:spTgt>
                                        </p:tgtEl>
                                        <p:attrNameLst>
                                          <p:attrName>style.visibility</p:attrName>
                                        </p:attrNameLst>
                                      </p:cBhvr>
                                      <p:to>
                                        <p:strVal val="visible"/>
                                      </p:to>
                                    </p:set>
                                    <p:animEffect transition="in" filter="blinds(horizontal)">
                                      <p:cBhvr>
                                        <p:cTn id="7" dur="500"/>
                                        <p:tgtEl>
                                          <p:spTgt spid="7475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4755">
                                            <p:txEl>
                                              <p:pRg st="2" end="2"/>
                                            </p:txEl>
                                          </p:spTgt>
                                        </p:tgtEl>
                                        <p:attrNameLst>
                                          <p:attrName>style.visibility</p:attrName>
                                        </p:attrNameLst>
                                      </p:cBhvr>
                                      <p:to>
                                        <p:strVal val="visible"/>
                                      </p:to>
                                    </p:set>
                                    <p:animEffect transition="in" filter="blinds(horizontal)">
                                      <p:cBhvr>
                                        <p:cTn id="10" dur="500"/>
                                        <p:tgtEl>
                                          <p:spTgt spid="74755">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4755">
                                            <p:txEl>
                                              <p:pRg st="3" end="3"/>
                                            </p:txEl>
                                          </p:spTgt>
                                        </p:tgtEl>
                                        <p:attrNameLst>
                                          <p:attrName>style.visibility</p:attrName>
                                        </p:attrNameLst>
                                      </p:cBhvr>
                                      <p:to>
                                        <p:strVal val="visible"/>
                                      </p:to>
                                    </p:set>
                                    <p:animEffect transition="in" filter="blinds(horizontal)">
                                      <p:cBhvr>
                                        <p:cTn id="13" dur="500"/>
                                        <p:tgtEl>
                                          <p:spTgt spid="74755">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74755">
                                            <p:txEl>
                                              <p:pRg st="6" end="6"/>
                                            </p:txEl>
                                          </p:spTgt>
                                        </p:tgtEl>
                                        <p:attrNameLst>
                                          <p:attrName>style.visibility</p:attrName>
                                        </p:attrNameLst>
                                      </p:cBhvr>
                                      <p:to>
                                        <p:strVal val="visible"/>
                                      </p:to>
                                    </p:set>
                                    <p:animEffect transition="in" filter="blinds(horizontal)">
                                      <p:cBhvr>
                                        <p:cTn id="18" dur="500"/>
                                        <p:tgtEl>
                                          <p:spTgt spid="74755">
                                            <p:txEl>
                                              <p:pRg st="6" end="6"/>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74755">
                                            <p:txEl>
                                              <p:pRg st="7" end="7"/>
                                            </p:txEl>
                                          </p:spTgt>
                                        </p:tgtEl>
                                        <p:attrNameLst>
                                          <p:attrName>style.visibility</p:attrName>
                                        </p:attrNameLst>
                                      </p:cBhvr>
                                      <p:to>
                                        <p:strVal val="visible"/>
                                      </p:to>
                                    </p:set>
                                    <p:animEffect transition="in" filter="blinds(horizontal)">
                                      <p:cBhvr>
                                        <p:cTn id="21" dur="500"/>
                                        <p:tgtEl>
                                          <p:spTgt spid="74755">
                                            <p:txEl>
                                              <p:pRg st="7" end="7"/>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74755">
                                            <p:txEl>
                                              <p:pRg st="8" end="8"/>
                                            </p:txEl>
                                          </p:spTgt>
                                        </p:tgtEl>
                                        <p:attrNameLst>
                                          <p:attrName>style.visibility</p:attrName>
                                        </p:attrNameLst>
                                      </p:cBhvr>
                                      <p:to>
                                        <p:strVal val="visible"/>
                                      </p:to>
                                    </p:set>
                                    <p:animEffect transition="in" filter="blinds(horizontal)">
                                      <p:cBhvr>
                                        <p:cTn id="24" dur="500"/>
                                        <p:tgtEl>
                                          <p:spTgt spid="74755">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74755">
                                            <p:txEl>
                                              <p:pRg st="11" end="11"/>
                                            </p:txEl>
                                          </p:spTgt>
                                        </p:tgtEl>
                                        <p:attrNameLst>
                                          <p:attrName>style.visibility</p:attrName>
                                        </p:attrNameLst>
                                      </p:cBhvr>
                                      <p:to>
                                        <p:strVal val="visible"/>
                                      </p:to>
                                    </p:set>
                                    <p:animEffect transition="in" filter="blinds(horizontal)">
                                      <p:cBhvr>
                                        <p:cTn id="29" dur="500"/>
                                        <p:tgtEl>
                                          <p:spTgt spid="74755">
                                            <p:txEl>
                                              <p:pRg st="11" end="11"/>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74755">
                                            <p:txEl>
                                              <p:pRg st="12" end="12"/>
                                            </p:txEl>
                                          </p:spTgt>
                                        </p:tgtEl>
                                        <p:attrNameLst>
                                          <p:attrName>style.visibility</p:attrName>
                                        </p:attrNameLst>
                                      </p:cBhvr>
                                      <p:to>
                                        <p:strVal val="visible"/>
                                      </p:to>
                                    </p:set>
                                    <p:animEffect transition="in" filter="blinds(horizontal)">
                                      <p:cBhvr>
                                        <p:cTn id="32" dur="500"/>
                                        <p:tgtEl>
                                          <p:spTgt spid="74755">
                                            <p:txEl>
                                              <p:pRg st="12" end="12"/>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74755">
                                            <p:txEl>
                                              <p:pRg st="13" end="13"/>
                                            </p:txEl>
                                          </p:spTgt>
                                        </p:tgtEl>
                                        <p:attrNameLst>
                                          <p:attrName>style.visibility</p:attrName>
                                        </p:attrNameLst>
                                      </p:cBhvr>
                                      <p:to>
                                        <p:strVal val="visible"/>
                                      </p:to>
                                    </p:set>
                                    <p:animEffect transition="in" filter="blinds(horizontal)">
                                      <p:cBhvr>
                                        <p:cTn id="35" dur="500"/>
                                        <p:tgtEl>
                                          <p:spTgt spid="7475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p:cNvSpPr>
          <p:nvPr>
            <p:ph type="title" idx="4294967295"/>
          </p:nvPr>
        </p:nvSpPr>
        <p:spPr bwMode="auto">
          <a:noFill/>
        </p:spPr>
        <p:txBody>
          <a:bodyPr wrap="square" numCol="1" anchorCtr="0" compatLnSpc="1">
            <a:prstTxWarp prst="textNoShape">
              <a:avLst/>
            </a:prstTxWarp>
          </a:bodyPr>
          <a:lstStyle/>
          <a:p>
            <a:r>
              <a:rPr lang="en-US" b="0" smtClean="0">
                <a:cs typeface="Tahoma" pitchFamily="34" charset="0"/>
              </a:rPr>
              <a:t>Security Testing</a:t>
            </a:r>
          </a:p>
        </p:txBody>
      </p:sp>
      <p:sp>
        <p:nvSpPr>
          <p:cNvPr id="69635" name="Rectangle 3"/>
          <p:cNvSpPr>
            <a:spLocks noGrp="1"/>
          </p:cNvSpPr>
          <p:nvPr>
            <p:ph type="body" idx="4294967295"/>
          </p:nvPr>
        </p:nvSpPr>
        <p:spPr>
          <a:xfrm>
            <a:off x="457200" y="1774825"/>
            <a:ext cx="8686800" cy="4625975"/>
          </a:xfrm>
          <a:noFill/>
        </p:spPr>
        <p:txBody>
          <a:bodyPr/>
          <a:lstStyle/>
          <a:p>
            <a:pPr>
              <a:lnSpc>
                <a:spcPct val="80000"/>
              </a:lnSpc>
            </a:pPr>
            <a:r>
              <a:rPr lang="en-US" sz="2000" dirty="0" smtClean="0">
                <a:cs typeface="Tahoma" pitchFamily="34" charset="0"/>
              </a:rPr>
              <a:t>Software flaws leave huge gaping holes for hackers.</a:t>
            </a:r>
          </a:p>
          <a:p>
            <a:pPr lvl="1">
              <a:lnSpc>
                <a:spcPct val="80000"/>
              </a:lnSpc>
            </a:pPr>
            <a:r>
              <a:rPr lang="en-US" sz="1600" dirty="0" smtClean="0">
                <a:cs typeface="Tahoma" pitchFamily="34" charset="0"/>
              </a:rPr>
              <a:t>Companies worldwide often face security attacks.</a:t>
            </a:r>
          </a:p>
          <a:p>
            <a:pPr lvl="1">
              <a:lnSpc>
                <a:spcPct val="80000"/>
              </a:lnSpc>
            </a:pPr>
            <a:r>
              <a:rPr lang="en-US" sz="1600" dirty="0" smtClean="0">
                <a:cs typeface="Tahoma" pitchFamily="34" charset="0"/>
              </a:rPr>
              <a:t>Having high quality and reliable code helps a lot.</a:t>
            </a:r>
          </a:p>
          <a:p>
            <a:pPr>
              <a:lnSpc>
                <a:spcPct val="80000"/>
              </a:lnSpc>
            </a:pPr>
            <a:endParaRPr lang="en-US" sz="2000" dirty="0" smtClean="0">
              <a:cs typeface="Tahoma" pitchFamily="34" charset="0"/>
            </a:endParaRPr>
          </a:p>
          <a:p>
            <a:pPr>
              <a:lnSpc>
                <a:spcPct val="80000"/>
              </a:lnSpc>
            </a:pPr>
            <a:r>
              <a:rPr lang="en-US" sz="2000" dirty="0" smtClean="0">
                <a:cs typeface="Tahoma" pitchFamily="34" charset="0"/>
              </a:rPr>
              <a:t>Needs to cover:</a:t>
            </a:r>
          </a:p>
          <a:p>
            <a:pPr lvl="1">
              <a:lnSpc>
                <a:spcPct val="80000"/>
              </a:lnSpc>
            </a:pPr>
            <a:r>
              <a:rPr lang="en-US" sz="1800" b="1" dirty="0" smtClean="0">
                <a:solidFill>
                  <a:srgbClr val="2D1DA3"/>
                </a:solidFill>
                <a:cs typeface="Tahoma" pitchFamily="34" charset="0"/>
              </a:rPr>
              <a:t>Confidentiality</a:t>
            </a:r>
            <a:r>
              <a:rPr lang="en-US" sz="1800" dirty="0" smtClean="0">
                <a:cs typeface="Tahoma" pitchFamily="34" charset="0"/>
              </a:rPr>
              <a:t> – Preventing disclosure of private info</a:t>
            </a:r>
          </a:p>
          <a:p>
            <a:pPr lvl="1">
              <a:lnSpc>
                <a:spcPct val="80000"/>
              </a:lnSpc>
            </a:pPr>
            <a:r>
              <a:rPr lang="en-US" sz="1800" b="1" dirty="0" smtClean="0">
                <a:solidFill>
                  <a:srgbClr val="FF0000"/>
                </a:solidFill>
                <a:cs typeface="Tahoma" pitchFamily="34" charset="0"/>
              </a:rPr>
              <a:t>Integrity</a:t>
            </a:r>
            <a:r>
              <a:rPr lang="en-US" sz="1800" dirty="0" smtClean="0">
                <a:cs typeface="Tahoma" pitchFamily="34" charset="0"/>
              </a:rPr>
              <a:t> – Ensuring that correct information is being received</a:t>
            </a:r>
          </a:p>
          <a:p>
            <a:pPr lvl="1">
              <a:lnSpc>
                <a:spcPct val="80000"/>
              </a:lnSpc>
            </a:pPr>
            <a:r>
              <a:rPr lang="en-US" sz="1800" b="1" dirty="0" smtClean="0">
                <a:solidFill>
                  <a:srgbClr val="2D1DA3"/>
                </a:solidFill>
                <a:cs typeface="Tahoma" pitchFamily="34" charset="0"/>
              </a:rPr>
              <a:t>Authentication</a:t>
            </a:r>
            <a:r>
              <a:rPr lang="en-US" sz="1800" dirty="0" smtClean="0">
                <a:cs typeface="Tahoma" pitchFamily="34" charset="0"/>
              </a:rPr>
              <a:t> - Establishing the identity of the user</a:t>
            </a:r>
          </a:p>
          <a:p>
            <a:pPr lvl="1">
              <a:lnSpc>
                <a:spcPct val="80000"/>
              </a:lnSpc>
            </a:pPr>
            <a:r>
              <a:rPr lang="en-US" sz="1800" b="1" dirty="0" smtClean="0">
                <a:solidFill>
                  <a:srgbClr val="FF0000"/>
                </a:solidFill>
                <a:cs typeface="Tahoma" pitchFamily="34" charset="0"/>
              </a:rPr>
              <a:t>Availability</a:t>
            </a:r>
            <a:r>
              <a:rPr lang="en-US" sz="1800" dirty="0" smtClean="0">
                <a:cs typeface="Tahoma" pitchFamily="34" charset="0"/>
              </a:rPr>
              <a:t> – </a:t>
            </a:r>
            <a:r>
              <a:rPr lang="en-US" sz="1800" dirty="0" smtClean="0"/>
              <a:t>Assuring info to be ready for use when expected by authorized users</a:t>
            </a:r>
            <a:endParaRPr lang="en-US" sz="1800" dirty="0" smtClean="0">
              <a:cs typeface="Tahoma" pitchFamily="34" charset="0"/>
            </a:endParaRPr>
          </a:p>
          <a:p>
            <a:pPr lvl="1">
              <a:lnSpc>
                <a:spcPct val="80000"/>
              </a:lnSpc>
            </a:pPr>
            <a:r>
              <a:rPr lang="en-US" sz="1800" b="1" dirty="0" smtClean="0">
                <a:solidFill>
                  <a:srgbClr val="2D1DA3"/>
                </a:solidFill>
                <a:cs typeface="Tahoma" pitchFamily="34" charset="0"/>
              </a:rPr>
              <a:t>Authorization</a:t>
            </a:r>
            <a:r>
              <a:rPr lang="en-US" sz="1800" dirty="0" smtClean="0">
                <a:cs typeface="Tahoma" pitchFamily="34" charset="0"/>
              </a:rPr>
              <a:t> – Only allowing authorized people (Access Control)</a:t>
            </a:r>
          </a:p>
          <a:p>
            <a:pPr lvl="1">
              <a:lnSpc>
                <a:spcPct val="80000"/>
              </a:lnSpc>
            </a:pPr>
            <a:r>
              <a:rPr lang="en-US" sz="1800" b="1" dirty="0" smtClean="0">
                <a:solidFill>
                  <a:srgbClr val="FF0000"/>
                </a:solidFill>
                <a:cs typeface="Tahoma" pitchFamily="34" charset="0"/>
              </a:rPr>
              <a:t>Non-repudiation</a:t>
            </a:r>
            <a:r>
              <a:rPr lang="en-US" sz="1800" dirty="0" smtClean="0">
                <a:cs typeface="Tahoma" pitchFamily="34" charset="0"/>
              </a:rPr>
              <a:t> –</a:t>
            </a:r>
            <a:r>
              <a:rPr lang="en-US" sz="1800" dirty="0" smtClean="0"/>
              <a:t> A measure intended to prevent the later denial that an action happened, or a communication that took place etc. (time stamping)</a:t>
            </a:r>
            <a:endParaRPr lang="en-US" sz="1800" dirty="0" smtClean="0">
              <a:cs typeface="Tahoma" pitchFamily="34" charset="0"/>
            </a:endParaRPr>
          </a:p>
          <a:p>
            <a:pPr lvl="1">
              <a:lnSpc>
                <a:spcPct val="80000"/>
              </a:lnSpc>
            </a:pPr>
            <a:endParaRPr lang="en-US" sz="1800" dirty="0" smtClean="0">
              <a:cs typeface="Tahoma" pitchFamily="34" charset="0"/>
            </a:endParaRPr>
          </a:p>
          <a:p>
            <a:pPr>
              <a:lnSpc>
                <a:spcPct val="80000"/>
              </a:lnSpc>
            </a:pPr>
            <a:r>
              <a:rPr lang="en-US" sz="2000" dirty="0" smtClean="0">
                <a:cs typeface="Tahoma" pitchFamily="34" charset="0"/>
              </a:rPr>
              <a:t>Taxonomy of Security Testing</a:t>
            </a:r>
          </a:p>
          <a:p>
            <a:pPr lvl="1">
              <a:lnSpc>
                <a:spcPct val="80000"/>
              </a:lnSpc>
            </a:pPr>
            <a:r>
              <a:rPr lang="en-US" sz="1800" dirty="0" smtClean="0">
                <a:cs typeface="Tahoma" pitchFamily="34" charset="0"/>
              </a:rPr>
              <a:t>Requirements level security analysis; Security trade-off analysis</a:t>
            </a:r>
          </a:p>
          <a:p>
            <a:pPr lvl="1">
              <a:lnSpc>
                <a:spcPct val="80000"/>
              </a:lnSpc>
            </a:pPr>
            <a:r>
              <a:rPr lang="en-US" sz="1800" dirty="0" smtClean="0">
                <a:cs typeface="Tahoma" pitchFamily="34" charset="0"/>
              </a:rPr>
              <a:t>Vulnerability Scan;  Vulnerability Assessment </a:t>
            </a:r>
          </a:p>
          <a:p>
            <a:pPr lvl="1">
              <a:lnSpc>
                <a:spcPct val="80000"/>
              </a:lnSpc>
            </a:pPr>
            <a:r>
              <a:rPr lang="en-US" sz="1800" dirty="0" smtClean="0">
                <a:cs typeface="Tahoma" pitchFamily="34" charset="0"/>
              </a:rPr>
              <a:t>Security Assessment; Audit; Review</a:t>
            </a:r>
          </a:p>
          <a:p>
            <a:pPr lvl="1">
              <a:lnSpc>
                <a:spcPct val="80000"/>
              </a:lnSpc>
            </a:pPr>
            <a:endParaRPr lang="en-US" sz="1800" dirty="0" smtClean="0">
              <a:cs typeface="Tahoma" pitchFamily="34" charset="0"/>
            </a:endParaRPr>
          </a:p>
          <a:p>
            <a:pPr lvl="1">
              <a:lnSpc>
                <a:spcPct val="80000"/>
              </a:lnSpc>
            </a:pPr>
            <a:endParaRPr lang="en-US" sz="1800" dirty="0" smtClean="0">
              <a:cs typeface="Tahoma" pitchFamily="34" charset="0"/>
            </a:endParaRPr>
          </a:p>
        </p:txBody>
      </p:sp>
      <p:sp>
        <p:nvSpPr>
          <p:cNvPr id="4" name="Slide Number Placeholder 3"/>
          <p:cNvSpPr>
            <a:spLocks noGrp="1"/>
          </p:cNvSpPr>
          <p:nvPr>
            <p:ph type="sldNum" sz="quarter" idx="12"/>
          </p:nvPr>
        </p:nvSpPr>
        <p:spPr/>
        <p:txBody>
          <a:bodyPr/>
          <a:lstStyle/>
          <a:p>
            <a:pPr>
              <a:defRPr/>
            </a:pPr>
            <a:fld id="{4B1641D3-EDD0-4918-A121-5E8F76A587CC}" type="slidenum">
              <a:rPr lang="en-US" smtClean="0"/>
              <a:pPr>
                <a:defRPr/>
              </a:pPr>
              <a:t>17</a:t>
            </a:fld>
            <a:endParaRPr lang="en-US"/>
          </a:p>
        </p:txBody>
      </p:sp>
      <p:sp>
        <p:nvSpPr>
          <p:cNvPr id="5" name="Rectangle 3"/>
          <p:cNvSpPr txBox="1">
            <a:spLocks/>
          </p:cNvSpPr>
          <p:nvPr/>
        </p:nvSpPr>
        <p:spPr bwMode="auto">
          <a:xfrm>
            <a:off x="458918" y="1772816"/>
            <a:ext cx="8686800" cy="4625975"/>
          </a:xfrm>
          <a:prstGeom prst="rect">
            <a:avLst/>
          </a:prstGeom>
          <a:solidFill>
            <a:schemeClr val="bg1"/>
          </a:solidFill>
          <a:ln w="9525">
            <a:noFill/>
            <a:miter lim="800000"/>
            <a:headEnd/>
            <a:tailEnd/>
          </a:ln>
        </p:spPr>
        <p:txBody>
          <a:bodyPr vert="horz" wrap="square" lIns="54852" tIns="91418" rIns="91418" bIns="45710" numCol="1" anchor="t" anchorCtr="0" compatLnSpc="1">
            <a:prstTxWarp prst="textNoShape">
              <a:avLst/>
            </a:prstTxWarp>
          </a:bodyPr>
          <a:lstStyle/>
          <a:p>
            <a:pPr marL="436563" marR="0" lvl="0" indent="-317500" algn="l" defTabSz="914400" rtl="0" eaLnBrk="0" fontAlgn="base" latinLnBrk="0" hangingPunct="0">
              <a:lnSpc>
                <a:spcPct val="80000"/>
              </a:lnSpc>
              <a:spcBef>
                <a:spcPct val="0"/>
              </a:spcBef>
              <a:spcAft>
                <a:spcPct val="0"/>
              </a:spcAft>
              <a:buClr>
                <a:schemeClr val="accent1"/>
              </a:buClr>
              <a:buSzPct val="80000"/>
              <a:buFont typeface="Wingdings 2" pitchFamily="18" charset="2"/>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Tahoma" pitchFamily="34" charset="0"/>
              </a:rPr>
              <a:t>Software flaws leave huge gaping holes for hackers.</a:t>
            </a:r>
          </a:p>
          <a:p>
            <a:pPr marL="728663" marR="0" lvl="1" indent="-271463" algn="l" defTabSz="914400" rtl="0" eaLnBrk="0" fontAlgn="base" latinLnBrk="0" hangingPunct="0">
              <a:lnSpc>
                <a:spcPct val="80000"/>
              </a:lnSpc>
              <a:spcBef>
                <a:spcPct val="20000"/>
              </a:spcBef>
              <a:spcAft>
                <a:spcPct val="0"/>
              </a:spcAft>
              <a:buClr>
                <a:schemeClr val="accent2"/>
              </a:buClr>
              <a:buSzPct val="90000"/>
              <a:buFont typeface="Wingdings" pitchFamily="2" charset="2"/>
              <a:buChar char=""/>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Tahoma" pitchFamily="34" charset="0"/>
              </a:rPr>
              <a:t>Companies worldwide often face security attacks.</a:t>
            </a:r>
          </a:p>
          <a:p>
            <a:pPr marL="728663" marR="0" lvl="1" indent="-271463" algn="l" defTabSz="914400" rtl="0" eaLnBrk="0" fontAlgn="base" latinLnBrk="0" hangingPunct="0">
              <a:lnSpc>
                <a:spcPct val="80000"/>
              </a:lnSpc>
              <a:spcBef>
                <a:spcPct val="20000"/>
              </a:spcBef>
              <a:spcAft>
                <a:spcPct val="0"/>
              </a:spcAft>
              <a:buClr>
                <a:schemeClr val="accent2"/>
              </a:buClr>
              <a:buSzPct val="90000"/>
              <a:buFont typeface="Wingdings" pitchFamily="2" charset="2"/>
              <a:buChar char=""/>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Tahoma" pitchFamily="34" charset="0"/>
              </a:rPr>
              <a:t>Having high quality and reliable code helps a lot.</a:t>
            </a:r>
          </a:p>
          <a:p>
            <a:pPr marL="436563" marR="0" lvl="0" indent="-317500" algn="l" defTabSz="914400" rtl="0" eaLnBrk="0" fontAlgn="base" latinLnBrk="0" hangingPunct="0">
              <a:lnSpc>
                <a:spcPct val="80000"/>
              </a:lnSpc>
              <a:spcBef>
                <a:spcPct val="0"/>
              </a:spcBef>
              <a:spcAft>
                <a:spcPct val="0"/>
              </a:spcAft>
              <a:buClr>
                <a:schemeClr val="accent1"/>
              </a:buClr>
              <a:buSzPct val="80000"/>
              <a:buFont typeface="Wingdings 2" pitchFamily="18" charset="2"/>
              <a:buChar char=""/>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Tahoma" pitchFamily="34" charset="0"/>
            </a:endParaRPr>
          </a:p>
          <a:p>
            <a:pPr marL="436563" marR="0" lvl="0" indent="-317500" algn="l" defTabSz="914400" rtl="0" eaLnBrk="0" fontAlgn="base" latinLnBrk="0" hangingPunct="0">
              <a:lnSpc>
                <a:spcPct val="80000"/>
              </a:lnSpc>
              <a:spcBef>
                <a:spcPct val="0"/>
              </a:spcBef>
              <a:spcAft>
                <a:spcPct val="0"/>
              </a:spcAft>
              <a:buClr>
                <a:schemeClr val="accent1"/>
              </a:buClr>
              <a:buSzPct val="80000"/>
              <a:buFont typeface="Wingdings 2" pitchFamily="18" charset="2"/>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Tahoma" pitchFamily="34" charset="0"/>
              </a:rPr>
              <a:t>Needs to cover:</a:t>
            </a:r>
          </a:p>
          <a:p>
            <a:pPr marL="728663" marR="0" lvl="1" indent="-271463" algn="l" defTabSz="914400" rtl="0" eaLnBrk="0" fontAlgn="base" latinLnBrk="0" hangingPunct="0">
              <a:lnSpc>
                <a:spcPct val="80000"/>
              </a:lnSpc>
              <a:spcBef>
                <a:spcPct val="20000"/>
              </a:spcBef>
              <a:spcAft>
                <a:spcPct val="0"/>
              </a:spcAft>
              <a:buClr>
                <a:schemeClr val="accent2"/>
              </a:buClr>
              <a:buSzPct val="90000"/>
              <a:buFont typeface="Wingdings" pitchFamily="2" charset="2"/>
              <a:buChar char=""/>
              <a:tabLst/>
              <a:defRPr/>
            </a:pPr>
            <a:r>
              <a:rPr kumimoji="0" lang="en-US" sz="1800" b="1" i="0" u="none" strike="noStrike" kern="1200" cap="none" spc="0" normalizeH="0" baseline="0" noProof="0" dirty="0" smtClean="0">
                <a:ln>
                  <a:noFill/>
                </a:ln>
                <a:solidFill>
                  <a:srgbClr val="2D1DA3"/>
                </a:solidFill>
                <a:effectLst/>
                <a:uLnTx/>
                <a:uFillTx/>
                <a:latin typeface="+mn-lt"/>
                <a:ea typeface="+mn-ea"/>
                <a:cs typeface="Tahoma" pitchFamily="34" charset="0"/>
              </a:rPr>
              <a:t>Confidentiality</a:t>
            </a:r>
            <a:endParaRPr kumimoji="0" lang="en-US" sz="1800" b="0" i="0" u="none" strike="noStrike" kern="1200" cap="none" spc="0" normalizeH="0" baseline="0" noProof="0" dirty="0" smtClean="0">
              <a:ln>
                <a:noFill/>
              </a:ln>
              <a:solidFill>
                <a:schemeClr val="tx1"/>
              </a:solidFill>
              <a:effectLst/>
              <a:uLnTx/>
              <a:uFillTx/>
              <a:latin typeface="+mn-lt"/>
              <a:ea typeface="+mn-ea"/>
              <a:cs typeface="Tahoma" pitchFamily="34" charset="0"/>
            </a:endParaRPr>
          </a:p>
          <a:p>
            <a:pPr marL="728663" marR="0" lvl="1" indent="-271463" algn="l" defTabSz="914400" rtl="0" eaLnBrk="0" fontAlgn="base" latinLnBrk="0" hangingPunct="0">
              <a:lnSpc>
                <a:spcPct val="80000"/>
              </a:lnSpc>
              <a:spcBef>
                <a:spcPct val="20000"/>
              </a:spcBef>
              <a:spcAft>
                <a:spcPct val="0"/>
              </a:spcAft>
              <a:buClr>
                <a:schemeClr val="accent2"/>
              </a:buClr>
              <a:buSzPct val="90000"/>
              <a:buFont typeface="Wingdings" pitchFamily="2" charset="2"/>
              <a:buChar char=""/>
              <a:tabLst/>
              <a:defRPr/>
            </a:pPr>
            <a:r>
              <a:rPr kumimoji="0" lang="en-US" sz="1800" b="1" i="0" u="none" strike="noStrike" kern="1200" cap="none" spc="0" normalizeH="0" baseline="0" noProof="0" dirty="0" smtClean="0">
                <a:ln>
                  <a:noFill/>
                </a:ln>
                <a:solidFill>
                  <a:srgbClr val="FF0000"/>
                </a:solidFill>
                <a:effectLst/>
                <a:uLnTx/>
                <a:uFillTx/>
                <a:latin typeface="+mn-lt"/>
                <a:ea typeface="+mn-ea"/>
                <a:cs typeface="Tahoma" pitchFamily="34" charset="0"/>
              </a:rPr>
              <a:t>Integrity</a:t>
            </a:r>
            <a:endParaRPr kumimoji="0" lang="en-US" sz="1800" b="0" i="0" u="none" strike="noStrike" kern="1200" cap="none" spc="0" normalizeH="0" baseline="0" noProof="0" dirty="0" smtClean="0">
              <a:ln>
                <a:noFill/>
              </a:ln>
              <a:solidFill>
                <a:schemeClr val="tx1"/>
              </a:solidFill>
              <a:effectLst/>
              <a:uLnTx/>
              <a:uFillTx/>
              <a:latin typeface="+mn-lt"/>
              <a:ea typeface="+mn-ea"/>
              <a:cs typeface="Tahoma" pitchFamily="34" charset="0"/>
            </a:endParaRPr>
          </a:p>
          <a:p>
            <a:pPr marL="728663" marR="0" lvl="1" indent="-271463" algn="l" defTabSz="914400" rtl="0" eaLnBrk="0" fontAlgn="base" latinLnBrk="0" hangingPunct="0">
              <a:lnSpc>
                <a:spcPct val="80000"/>
              </a:lnSpc>
              <a:spcBef>
                <a:spcPct val="20000"/>
              </a:spcBef>
              <a:spcAft>
                <a:spcPct val="0"/>
              </a:spcAft>
              <a:buClr>
                <a:schemeClr val="accent2"/>
              </a:buClr>
              <a:buSzPct val="90000"/>
              <a:buFont typeface="Wingdings" pitchFamily="2" charset="2"/>
              <a:buChar char=""/>
              <a:tabLst/>
              <a:defRPr/>
            </a:pPr>
            <a:r>
              <a:rPr kumimoji="0" lang="en-US" sz="1800" b="1" i="0" u="none" strike="noStrike" kern="1200" cap="none" spc="0" normalizeH="0" baseline="0" noProof="0" dirty="0" smtClean="0">
                <a:ln>
                  <a:noFill/>
                </a:ln>
                <a:solidFill>
                  <a:srgbClr val="2D1DA3"/>
                </a:solidFill>
                <a:effectLst/>
                <a:uLnTx/>
                <a:uFillTx/>
                <a:latin typeface="+mn-lt"/>
                <a:ea typeface="+mn-ea"/>
                <a:cs typeface="Tahoma" pitchFamily="34" charset="0"/>
              </a:rPr>
              <a:t>Authentication</a:t>
            </a:r>
            <a:endParaRPr kumimoji="0" lang="en-US" sz="1800" b="0" i="0" u="none" strike="noStrike" kern="1200" cap="none" spc="0" normalizeH="0" baseline="0" noProof="0" dirty="0" smtClean="0">
              <a:ln>
                <a:noFill/>
              </a:ln>
              <a:solidFill>
                <a:schemeClr val="tx1"/>
              </a:solidFill>
              <a:effectLst/>
              <a:uLnTx/>
              <a:uFillTx/>
              <a:latin typeface="+mn-lt"/>
              <a:ea typeface="+mn-ea"/>
              <a:cs typeface="Tahoma" pitchFamily="34" charset="0"/>
            </a:endParaRPr>
          </a:p>
          <a:p>
            <a:pPr marL="728663" marR="0" lvl="1" indent="-271463" algn="l" defTabSz="914400" rtl="0" eaLnBrk="0" fontAlgn="base" latinLnBrk="0" hangingPunct="0">
              <a:lnSpc>
                <a:spcPct val="80000"/>
              </a:lnSpc>
              <a:spcBef>
                <a:spcPct val="20000"/>
              </a:spcBef>
              <a:spcAft>
                <a:spcPct val="0"/>
              </a:spcAft>
              <a:buClr>
                <a:schemeClr val="accent2"/>
              </a:buClr>
              <a:buSzPct val="90000"/>
              <a:buFont typeface="Wingdings" pitchFamily="2" charset="2"/>
              <a:buChar char=""/>
              <a:tabLst/>
              <a:defRPr/>
            </a:pPr>
            <a:r>
              <a:rPr kumimoji="0" lang="en-US" sz="1800" b="1" i="0" u="none" strike="noStrike" kern="1200" cap="none" spc="0" normalizeH="0" baseline="0" noProof="0" dirty="0" smtClean="0">
                <a:ln>
                  <a:noFill/>
                </a:ln>
                <a:solidFill>
                  <a:srgbClr val="FF0000"/>
                </a:solidFill>
                <a:effectLst/>
                <a:uLnTx/>
                <a:uFillTx/>
                <a:latin typeface="+mn-lt"/>
                <a:ea typeface="+mn-ea"/>
                <a:cs typeface="Tahoma" pitchFamily="34" charset="0"/>
              </a:rPr>
              <a:t>Availability</a:t>
            </a:r>
            <a:endParaRPr kumimoji="0" lang="en-US" sz="1800" b="0" i="0" u="none" strike="noStrike" kern="1200" cap="none" spc="0" normalizeH="0" baseline="0" noProof="0" dirty="0" smtClean="0">
              <a:ln>
                <a:noFill/>
              </a:ln>
              <a:solidFill>
                <a:schemeClr val="tx1"/>
              </a:solidFill>
              <a:effectLst/>
              <a:uLnTx/>
              <a:uFillTx/>
              <a:latin typeface="+mn-lt"/>
              <a:ea typeface="+mn-ea"/>
              <a:cs typeface="Tahoma" pitchFamily="34" charset="0"/>
            </a:endParaRPr>
          </a:p>
          <a:p>
            <a:pPr marL="728663" marR="0" lvl="1" indent="-271463" algn="l" defTabSz="914400" rtl="0" eaLnBrk="0" fontAlgn="base" latinLnBrk="0" hangingPunct="0">
              <a:lnSpc>
                <a:spcPct val="80000"/>
              </a:lnSpc>
              <a:spcBef>
                <a:spcPct val="20000"/>
              </a:spcBef>
              <a:spcAft>
                <a:spcPct val="0"/>
              </a:spcAft>
              <a:buClr>
                <a:schemeClr val="accent2"/>
              </a:buClr>
              <a:buSzPct val="90000"/>
              <a:buFont typeface="Wingdings" pitchFamily="2" charset="2"/>
              <a:buChar char=""/>
              <a:tabLst/>
              <a:defRPr/>
            </a:pPr>
            <a:r>
              <a:rPr kumimoji="0" lang="en-US" sz="1800" b="1" i="0" u="none" strike="noStrike" kern="1200" cap="none" spc="0" normalizeH="0" baseline="0" noProof="0" dirty="0" smtClean="0">
                <a:ln>
                  <a:noFill/>
                </a:ln>
                <a:solidFill>
                  <a:srgbClr val="2D1DA3"/>
                </a:solidFill>
                <a:effectLst/>
                <a:uLnTx/>
                <a:uFillTx/>
                <a:latin typeface="+mn-lt"/>
                <a:ea typeface="+mn-ea"/>
                <a:cs typeface="Tahoma" pitchFamily="34" charset="0"/>
              </a:rPr>
              <a:t>Authorization</a:t>
            </a:r>
            <a:endParaRPr kumimoji="0" lang="en-US" sz="1800" b="0" i="0" u="none" strike="noStrike" kern="1200" cap="none" spc="0" normalizeH="0" baseline="0" noProof="0" dirty="0" smtClean="0">
              <a:ln>
                <a:noFill/>
              </a:ln>
              <a:solidFill>
                <a:schemeClr val="tx1"/>
              </a:solidFill>
              <a:effectLst/>
              <a:uLnTx/>
              <a:uFillTx/>
              <a:latin typeface="+mn-lt"/>
              <a:ea typeface="+mn-ea"/>
              <a:cs typeface="Tahoma" pitchFamily="34" charset="0"/>
            </a:endParaRPr>
          </a:p>
          <a:p>
            <a:pPr marL="728663" marR="0" lvl="1" indent="-271463" algn="l" defTabSz="914400" rtl="0" eaLnBrk="0" fontAlgn="base" latinLnBrk="0" hangingPunct="0">
              <a:lnSpc>
                <a:spcPct val="80000"/>
              </a:lnSpc>
              <a:spcBef>
                <a:spcPct val="20000"/>
              </a:spcBef>
              <a:spcAft>
                <a:spcPct val="0"/>
              </a:spcAft>
              <a:buClr>
                <a:schemeClr val="accent2"/>
              </a:buClr>
              <a:buSzPct val="90000"/>
              <a:buFont typeface="Wingdings" pitchFamily="2" charset="2"/>
              <a:buChar char=""/>
              <a:tabLst/>
              <a:defRPr/>
            </a:pPr>
            <a:r>
              <a:rPr kumimoji="0" lang="en-US" sz="1800" b="1" i="0" u="none" strike="noStrike" kern="1200" cap="none" spc="0" normalizeH="0" baseline="0" noProof="0" dirty="0" smtClean="0">
                <a:ln>
                  <a:noFill/>
                </a:ln>
                <a:solidFill>
                  <a:srgbClr val="FF0000"/>
                </a:solidFill>
                <a:effectLst/>
                <a:uLnTx/>
                <a:uFillTx/>
                <a:latin typeface="+mn-lt"/>
                <a:ea typeface="+mn-ea"/>
                <a:cs typeface="Tahoma" pitchFamily="34" charset="0"/>
              </a:rPr>
              <a:t>Non-repudiation</a:t>
            </a:r>
          </a:p>
          <a:p>
            <a:pPr marL="728663" marR="0" lvl="1" indent="-271463" algn="l" defTabSz="914400" rtl="0" eaLnBrk="0" fontAlgn="base" latinLnBrk="0" hangingPunct="0">
              <a:lnSpc>
                <a:spcPct val="80000"/>
              </a:lnSpc>
              <a:spcBef>
                <a:spcPct val="20000"/>
              </a:spcBef>
              <a:spcAft>
                <a:spcPct val="0"/>
              </a:spcAft>
              <a:buClr>
                <a:schemeClr val="accent2"/>
              </a:buClr>
              <a:buSzPct val="90000"/>
              <a:buFont typeface="Wingdings" pitchFamily="2" charset="2"/>
              <a:buChar char=""/>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Tahoma" pitchFamily="34" charset="0"/>
            </a:endParaRPr>
          </a:p>
          <a:p>
            <a:pPr marL="728663" marR="0" lvl="1" indent="-271463" algn="l" defTabSz="914400" rtl="0" eaLnBrk="0" fontAlgn="base" latinLnBrk="0" hangingPunct="0">
              <a:lnSpc>
                <a:spcPct val="80000"/>
              </a:lnSpc>
              <a:spcBef>
                <a:spcPct val="20000"/>
              </a:spcBef>
              <a:spcAft>
                <a:spcPct val="0"/>
              </a:spcAft>
              <a:buClr>
                <a:schemeClr val="accent2"/>
              </a:buClr>
              <a:buSzPct val="90000"/>
              <a:buFont typeface="Wingdings" pitchFamily="2" charset="2"/>
              <a:buChar char=""/>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Tahoma" pitchFamily="34" charset="0"/>
            </a:endParaRPr>
          </a:p>
          <a:p>
            <a:pPr marL="728663" marR="0" lvl="1" indent="-271463" algn="l" defTabSz="914400" rtl="0" eaLnBrk="0" fontAlgn="base" latinLnBrk="0" hangingPunct="0">
              <a:lnSpc>
                <a:spcPct val="80000"/>
              </a:lnSpc>
              <a:spcBef>
                <a:spcPct val="20000"/>
              </a:spcBef>
              <a:spcAft>
                <a:spcPct val="0"/>
              </a:spcAft>
              <a:buClr>
                <a:schemeClr val="accent2"/>
              </a:buClr>
              <a:buSzPct val="90000"/>
              <a:buFont typeface="Wingdings" pitchFamily="2" charset="2"/>
              <a:buChar char=""/>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Tahoma" pitchFamily="34" charset="0"/>
            </a:endParaRPr>
          </a:p>
          <a:p>
            <a:pPr marL="728663" marR="0" lvl="1" indent="-271463" algn="l" defTabSz="914400" rtl="0" eaLnBrk="0" fontAlgn="base" latinLnBrk="0" hangingPunct="0">
              <a:lnSpc>
                <a:spcPct val="80000"/>
              </a:lnSpc>
              <a:spcBef>
                <a:spcPct val="20000"/>
              </a:spcBef>
              <a:spcAft>
                <a:spcPct val="0"/>
              </a:spcAft>
              <a:buClr>
                <a:schemeClr val="accent2"/>
              </a:buClr>
              <a:buSzPct val="90000"/>
              <a:buFont typeface="Wingdings" pitchFamily="2" charset="2"/>
              <a:buChar char=""/>
              <a:tabLst/>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5">
                                            <p:txEl>
                                              <p:pRg st="0" end="0"/>
                                            </p:txEl>
                                          </p:spTgt>
                                        </p:tgtEl>
                                      </p:cBhvr>
                                    </p:animEffect>
                                    <p:set>
                                      <p:cBhvr>
                                        <p:cTn id="7" dur="1" fill="hold">
                                          <p:stCondLst>
                                            <p:cond delay="499"/>
                                          </p:stCondLst>
                                        </p:cTn>
                                        <p:tgtEl>
                                          <p:spTgt spid="5">
                                            <p:txEl>
                                              <p:pRg st="0" end="0"/>
                                            </p:txEl>
                                          </p:spTgt>
                                        </p:tgtEl>
                                        <p:attrNameLst>
                                          <p:attrName>style.visibility</p:attrName>
                                        </p:attrNameLst>
                                      </p:cBhvr>
                                      <p:to>
                                        <p:strVal val="hidden"/>
                                      </p:to>
                                    </p:set>
                                  </p:childTnLst>
                                </p:cTn>
                              </p:par>
                              <p:par>
                                <p:cTn id="8" presetID="3" presetClass="exit" presetSubtype="10" fill="hold" grpId="0" nodeType="withEffect">
                                  <p:stCondLst>
                                    <p:cond delay="0"/>
                                  </p:stCondLst>
                                  <p:childTnLst>
                                    <p:animEffect transition="out" filter="blinds(horizontal)">
                                      <p:cBhvr>
                                        <p:cTn id="9" dur="500"/>
                                        <p:tgtEl>
                                          <p:spTgt spid="5">
                                            <p:txEl>
                                              <p:pRg st="1" end="1"/>
                                            </p:txEl>
                                          </p:spTgt>
                                        </p:tgtEl>
                                      </p:cBhvr>
                                    </p:animEffect>
                                    <p:set>
                                      <p:cBhvr>
                                        <p:cTn id="10" dur="1" fill="hold">
                                          <p:stCondLst>
                                            <p:cond delay="499"/>
                                          </p:stCondLst>
                                        </p:cTn>
                                        <p:tgtEl>
                                          <p:spTgt spid="5">
                                            <p:txEl>
                                              <p:pRg st="1" end="1"/>
                                            </p:txEl>
                                          </p:spTgt>
                                        </p:tgtEl>
                                        <p:attrNameLst>
                                          <p:attrName>style.visibility</p:attrName>
                                        </p:attrNameLst>
                                      </p:cBhvr>
                                      <p:to>
                                        <p:strVal val="hidden"/>
                                      </p:to>
                                    </p:set>
                                  </p:childTnLst>
                                </p:cTn>
                              </p:par>
                              <p:par>
                                <p:cTn id="11" presetID="3" presetClass="exit" presetSubtype="10" fill="hold" grpId="0" nodeType="withEffect">
                                  <p:stCondLst>
                                    <p:cond delay="0"/>
                                  </p:stCondLst>
                                  <p:childTnLst>
                                    <p:animEffect transition="out" filter="blinds(horizontal)">
                                      <p:cBhvr>
                                        <p:cTn id="12" dur="500"/>
                                        <p:tgtEl>
                                          <p:spTgt spid="5">
                                            <p:txEl>
                                              <p:pRg st="2" end="2"/>
                                            </p:txEl>
                                          </p:spTgt>
                                        </p:tgtEl>
                                      </p:cBhvr>
                                    </p:animEffect>
                                    <p:set>
                                      <p:cBhvr>
                                        <p:cTn id="13" dur="1" fill="hold">
                                          <p:stCondLst>
                                            <p:cond delay="499"/>
                                          </p:stCondLst>
                                        </p:cTn>
                                        <p:tgtEl>
                                          <p:spTgt spid="5">
                                            <p:txEl>
                                              <p:pRg st="2" end="2"/>
                                            </p:txEl>
                                          </p:spTgt>
                                        </p:tgtEl>
                                        <p:attrNameLst>
                                          <p:attrName>style.visibility</p:attrName>
                                        </p:attrNameLst>
                                      </p:cBhvr>
                                      <p:to>
                                        <p:strVal val="hidden"/>
                                      </p:to>
                                    </p:set>
                                  </p:childTnLst>
                                </p:cTn>
                              </p:par>
                              <p:par>
                                <p:cTn id="14" presetID="3" presetClass="exit" presetSubtype="10" fill="hold" grpId="0" nodeType="withEffect">
                                  <p:stCondLst>
                                    <p:cond delay="0"/>
                                  </p:stCondLst>
                                  <p:childTnLst>
                                    <p:animEffect transition="out" filter="blinds(horizontal)">
                                      <p:cBhvr>
                                        <p:cTn id="15" dur="500"/>
                                        <p:tgtEl>
                                          <p:spTgt spid="5">
                                            <p:txEl>
                                              <p:pRg st="4" end="4"/>
                                            </p:txEl>
                                          </p:spTgt>
                                        </p:tgtEl>
                                      </p:cBhvr>
                                    </p:animEffect>
                                    <p:set>
                                      <p:cBhvr>
                                        <p:cTn id="16" dur="1" fill="hold">
                                          <p:stCondLst>
                                            <p:cond delay="499"/>
                                          </p:stCondLst>
                                        </p:cTn>
                                        <p:tgtEl>
                                          <p:spTgt spid="5">
                                            <p:txEl>
                                              <p:pRg st="4" end="4"/>
                                            </p:txEl>
                                          </p:spTgt>
                                        </p:tgtEl>
                                        <p:attrNameLst>
                                          <p:attrName>style.visibility</p:attrName>
                                        </p:attrNameLst>
                                      </p:cBhvr>
                                      <p:to>
                                        <p:strVal val="hidden"/>
                                      </p:to>
                                    </p:set>
                                  </p:childTnLst>
                                </p:cTn>
                              </p:par>
                              <p:par>
                                <p:cTn id="17" presetID="3" presetClass="exit" presetSubtype="10" fill="hold" grpId="0" nodeType="withEffect">
                                  <p:stCondLst>
                                    <p:cond delay="0"/>
                                  </p:stCondLst>
                                  <p:childTnLst>
                                    <p:animEffect transition="out" filter="blinds(horizontal)">
                                      <p:cBhvr>
                                        <p:cTn id="18" dur="500"/>
                                        <p:tgtEl>
                                          <p:spTgt spid="5">
                                            <p:txEl>
                                              <p:pRg st="5" end="5"/>
                                            </p:txEl>
                                          </p:spTgt>
                                        </p:tgtEl>
                                      </p:cBhvr>
                                    </p:animEffect>
                                    <p:set>
                                      <p:cBhvr>
                                        <p:cTn id="19" dur="1" fill="hold">
                                          <p:stCondLst>
                                            <p:cond delay="499"/>
                                          </p:stCondLst>
                                        </p:cTn>
                                        <p:tgtEl>
                                          <p:spTgt spid="5">
                                            <p:txEl>
                                              <p:pRg st="5" end="5"/>
                                            </p:txEl>
                                          </p:spTgt>
                                        </p:tgtEl>
                                        <p:attrNameLst>
                                          <p:attrName>style.visibility</p:attrName>
                                        </p:attrNameLst>
                                      </p:cBhvr>
                                      <p:to>
                                        <p:strVal val="hidden"/>
                                      </p:to>
                                    </p:set>
                                  </p:childTnLst>
                                </p:cTn>
                              </p:par>
                              <p:par>
                                <p:cTn id="20" presetID="3" presetClass="exit" presetSubtype="10" fill="hold" grpId="0" nodeType="withEffect">
                                  <p:stCondLst>
                                    <p:cond delay="0"/>
                                  </p:stCondLst>
                                  <p:childTnLst>
                                    <p:animEffect transition="out" filter="blinds(horizontal)">
                                      <p:cBhvr>
                                        <p:cTn id="21" dur="500"/>
                                        <p:tgtEl>
                                          <p:spTgt spid="5">
                                            <p:txEl>
                                              <p:pRg st="6" end="6"/>
                                            </p:txEl>
                                          </p:spTgt>
                                        </p:tgtEl>
                                      </p:cBhvr>
                                    </p:animEffect>
                                    <p:set>
                                      <p:cBhvr>
                                        <p:cTn id="22" dur="1" fill="hold">
                                          <p:stCondLst>
                                            <p:cond delay="499"/>
                                          </p:stCondLst>
                                        </p:cTn>
                                        <p:tgtEl>
                                          <p:spTgt spid="5">
                                            <p:txEl>
                                              <p:pRg st="6" end="6"/>
                                            </p:txEl>
                                          </p:spTgt>
                                        </p:tgtEl>
                                        <p:attrNameLst>
                                          <p:attrName>style.visibility</p:attrName>
                                        </p:attrNameLst>
                                      </p:cBhvr>
                                      <p:to>
                                        <p:strVal val="hidden"/>
                                      </p:to>
                                    </p:set>
                                  </p:childTnLst>
                                </p:cTn>
                              </p:par>
                              <p:par>
                                <p:cTn id="23" presetID="3" presetClass="exit" presetSubtype="10" fill="hold" grpId="0" nodeType="withEffect">
                                  <p:stCondLst>
                                    <p:cond delay="0"/>
                                  </p:stCondLst>
                                  <p:childTnLst>
                                    <p:animEffect transition="out" filter="blinds(horizontal)">
                                      <p:cBhvr>
                                        <p:cTn id="24" dur="500"/>
                                        <p:tgtEl>
                                          <p:spTgt spid="5">
                                            <p:txEl>
                                              <p:pRg st="7" end="7"/>
                                            </p:txEl>
                                          </p:spTgt>
                                        </p:tgtEl>
                                      </p:cBhvr>
                                    </p:animEffect>
                                    <p:set>
                                      <p:cBhvr>
                                        <p:cTn id="25" dur="1" fill="hold">
                                          <p:stCondLst>
                                            <p:cond delay="499"/>
                                          </p:stCondLst>
                                        </p:cTn>
                                        <p:tgtEl>
                                          <p:spTgt spid="5">
                                            <p:txEl>
                                              <p:pRg st="7" end="7"/>
                                            </p:txEl>
                                          </p:spTgt>
                                        </p:tgtEl>
                                        <p:attrNameLst>
                                          <p:attrName>style.visibility</p:attrName>
                                        </p:attrNameLst>
                                      </p:cBhvr>
                                      <p:to>
                                        <p:strVal val="hidden"/>
                                      </p:to>
                                    </p:set>
                                  </p:childTnLst>
                                </p:cTn>
                              </p:par>
                              <p:par>
                                <p:cTn id="26" presetID="3" presetClass="exit" presetSubtype="10" fill="hold" grpId="0" nodeType="withEffect">
                                  <p:stCondLst>
                                    <p:cond delay="0"/>
                                  </p:stCondLst>
                                  <p:childTnLst>
                                    <p:animEffect transition="out" filter="blinds(horizontal)">
                                      <p:cBhvr>
                                        <p:cTn id="27" dur="500"/>
                                        <p:tgtEl>
                                          <p:spTgt spid="5">
                                            <p:txEl>
                                              <p:pRg st="8" end="8"/>
                                            </p:txEl>
                                          </p:spTgt>
                                        </p:tgtEl>
                                      </p:cBhvr>
                                    </p:animEffect>
                                    <p:set>
                                      <p:cBhvr>
                                        <p:cTn id="28" dur="1" fill="hold">
                                          <p:stCondLst>
                                            <p:cond delay="499"/>
                                          </p:stCondLst>
                                        </p:cTn>
                                        <p:tgtEl>
                                          <p:spTgt spid="5">
                                            <p:txEl>
                                              <p:pRg st="8" end="8"/>
                                            </p:txEl>
                                          </p:spTgt>
                                        </p:tgtEl>
                                        <p:attrNameLst>
                                          <p:attrName>style.visibility</p:attrName>
                                        </p:attrNameLst>
                                      </p:cBhvr>
                                      <p:to>
                                        <p:strVal val="hidden"/>
                                      </p:to>
                                    </p:set>
                                  </p:childTnLst>
                                </p:cTn>
                              </p:par>
                              <p:par>
                                <p:cTn id="29" presetID="3" presetClass="exit" presetSubtype="10" fill="hold" grpId="0" nodeType="withEffect">
                                  <p:stCondLst>
                                    <p:cond delay="0"/>
                                  </p:stCondLst>
                                  <p:childTnLst>
                                    <p:animEffect transition="out" filter="blinds(horizontal)">
                                      <p:cBhvr>
                                        <p:cTn id="30" dur="500"/>
                                        <p:tgtEl>
                                          <p:spTgt spid="5">
                                            <p:txEl>
                                              <p:pRg st="9" end="9"/>
                                            </p:txEl>
                                          </p:spTgt>
                                        </p:tgtEl>
                                      </p:cBhvr>
                                    </p:animEffect>
                                    <p:set>
                                      <p:cBhvr>
                                        <p:cTn id="31" dur="1" fill="hold">
                                          <p:stCondLst>
                                            <p:cond delay="499"/>
                                          </p:stCondLst>
                                        </p:cTn>
                                        <p:tgtEl>
                                          <p:spTgt spid="5">
                                            <p:txEl>
                                              <p:pRg st="9" end="9"/>
                                            </p:txEl>
                                          </p:spTgt>
                                        </p:tgtEl>
                                        <p:attrNameLst>
                                          <p:attrName>style.visibility</p:attrName>
                                        </p:attrNameLst>
                                      </p:cBhvr>
                                      <p:to>
                                        <p:strVal val="hidden"/>
                                      </p:to>
                                    </p:set>
                                  </p:childTnLst>
                                </p:cTn>
                              </p:par>
                              <p:par>
                                <p:cTn id="32" presetID="3" presetClass="exit" presetSubtype="10" fill="hold" grpId="0" nodeType="withEffect">
                                  <p:stCondLst>
                                    <p:cond delay="0"/>
                                  </p:stCondLst>
                                  <p:childTnLst>
                                    <p:animEffect transition="out" filter="blinds(horizontal)">
                                      <p:cBhvr>
                                        <p:cTn id="33" dur="500"/>
                                        <p:tgtEl>
                                          <p:spTgt spid="5">
                                            <p:txEl>
                                              <p:pRg st="10" end="10"/>
                                            </p:txEl>
                                          </p:spTgt>
                                        </p:tgtEl>
                                      </p:cBhvr>
                                    </p:animEffect>
                                    <p:set>
                                      <p:cBhvr>
                                        <p:cTn id="34" dur="1" fill="hold">
                                          <p:stCondLst>
                                            <p:cond delay="499"/>
                                          </p:stCondLst>
                                        </p:cTn>
                                        <p:tgtEl>
                                          <p:spTgt spid="5">
                                            <p:txEl>
                                              <p:pRg st="10" end="10"/>
                                            </p:txEl>
                                          </p:spTgt>
                                        </p:tgtEl>
                                        <p:attrNameLst>
                                          <p:attrName>style.visibility</p:attrName>
                                        </p:attrNameLst>
                                      </p:cBhvr>
                                      <p:to>
                                        <p:strVal val="hidden"/>
                                      </p:to>
                                    </p:set>
                                  </p:childTnLst>
                                </p:cTn>
                              </p:par>
                              <p:par>
                                <p:cTn id="35" presetID="3" presetClass="exit" presetSubtype="10" fill="hold" grpId="0" nodeType="withEffect">
                                  <p:stCondLst>
                                    <p:cond delay="0"/>
                                  </p:stCondLst>
                                  <p:childTnLst>
                                    <p:animEffect transition="out" filter="blinds(horizontal)">
                                      <p:cBhvr>
                                        <p:cTn id="36" dur="500"/>
                                        <p:tgtEl>
                                          <p:spTgt spid="5">
                                            <p:bg/>
                                          </p:spTgt>
                                        </p:tgtEl>
                                      </p:cBhvr>
                                    </p:animEffect>
                                    <p:set>
                                      <p:cBhvr>
                                        <p:cTn id="37" dur="1" fill="hold">
                                          <p:stCondLst>
                                            <p:cond delay="499"/>
                                          </p:stCondLst>
                                        </p:cTn>
                                        <p:tgtEl>
                                          <p:spTgt spid="5">
                                            <p:bg/>
                                          </p:spTgt>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9635">
                                            <p:txEl>
                                              <p:pRg st="12" end="12"/>
                                            </p:txEl>
                                          </p:spTgt>
                                        </p:tgtEl>
                                        <p:attrNameLst>
                                          <p:attrName>style.visibility</p:attrName>
                                        </p:attrNameLst>
                                      </p:cBhvr>
                                      <p:to>
                                        <p:strVal val="visible"/>
                                      </p:to>
                                    </p:set>
                                    <p:animEffect transition="in" filter="blinds(horizontal)">
                                      <p:cBhvr>
                                        <p:cTn id="42" dur="500"/>
                                        <p:tgtEl>
                                          <p:spTgt spid="69635">
                                            <p:txEl>
                                              <p:pRg st="12" end="12"/>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69635">
                                            <p:txEl>
                                              <p:pRg st="13" end="13"/>
                                            </p:txEl>
                                          </p:spTgt>
                                        </p:tgtEl>
                                        <p:attrNameLst>
                                          <p:attrName>style.visibility</p:attrName>
                                        </p:attrNameLst>
                                      </p:cBhvr>
                                      <p:to>
                                        <p:strVal val="visible"/>
                                      </p:to>
                                    </p:set>
                                    <p:animEffect transition="in" filter="blinds(horizontal)">
                                      <p:cBhvr>
                                        <p:cTn id="45" dur="500"/>
                                        <p:tgtEl>
                                          <p:spTgt spid="69635">
                                            <p:txEl>
                                              <p:pRg st="13" end="13"/>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69635">
                                            <p:txEl>
                                              <p:pRg st="14" end="14"/>
                                            </p:txEl>
                                          </p:spTgt>
                                        </p:tgtEl>
                                        <p:attrNameLst>
                                          <p:attrName>style.visibility</p:attrName>
                                        </p:attrNameLst>
                                      </p:cBhvr>
                                      <p:to>
                                        <p:strVal val="visible"/>
                                      </p:to>
                                    </p:set>
                                    <p:animEffect transition="in" filter="blinds(horizontal)">
                                      <p:cBhvr>
                                        <p:cTn id="48" dur="500"/>
                                        <p:tgtEl>
                                          <p:spTgt spid="69635">
                                            <p:txEl>
                                              <p:pRg st="14" end="14"/>
                                            </p:txEl>
                                          </p:spTgt>
                                        </p:tgtEl>
                                      </p:cBhvr>
                                    </p:animEffect>
                                  </p:childTnLst>
                                </p:cTn>
                              </p:par>
                              <p:par>
                                <p:cTn id="49" presetID="3" presetClass="entr" presetSubtype="10" fill="hold" nodeType="withEffect">
                                  <p:stCondLst>
                                    <p:cond delay="0"/>
                                  </p:stCondLst>
                                  <p:childTnLst>
                                    <p:set>
                                      <p:cBhvr>
                                        <p:cTn id="50" dur="1" fill="hold">
                                          <p:stCondLst>
                                            <p:cond delay="0"/>
                                          </p:stCondLst>
                                        </p:cTn>
                                        <p:tgtEl>
                                          <p:spTgt spid="69635">
                                            <p:txEl>
                                              <p:pRg st="15" end="15"/>
                                            </p:txEl>
                                          </p:spTgt>
                                        </p:tgtEl>
                                        <p:attrNameLst>
                                          <p:attrName>style.visibility</p:attrName>
                                        </p:attrNameLst>
                                      </p:cBhvr>
                                      <p:to>
                                        <p:strVal val="visible"/>
                                      </p:to>
                                    </p:set>
                                    <p:animEffect transition="in" filter="blinds(horizontal)">
                                      <p:cBhvr>
                                        <p:cTn id="51" dur="500"/>
                                        <p:tgtEl>
                                          <p:spTgt spid="69635">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p:cNvSpPr>
          <p:nvPr>
            <p:ph type="title" idx="4294967295"/>
          </p:nvPr>
        </p:nvSpPr>
        <p:spPr bwMode="auto">
          <a:noFill/>
        </p:spPr>
        <p:txBody>
          <a:bodyPr wrap="square" numCol="1" anchorCtr="0" compatLnSpc="1">
            <a:prstTxWarp prst="textNoShape">
              <a:avLst/>
            </a:prstTxWarp>
          </a:bodyPr>
          <a:lstStyle/>
          <a:p>
            <a:r>
              <a:rPr lang="en-US" b="0" smtClean="0">
                <a:cs typeface="Tahoma" pitchFamily="34" charset="0"/>
              </a:rPr>
              <a:t>Regression Testing</a:t>
            </a:r>
          </a:p>
        </p:txBody>
      </p:sp>
      <p:sp>
        <p:nvSpPr>
          <p:cNvPr id="70659" name="Rectangle 3"/>
          <p:cNvSpPr>
            <a:spLocks noGrp="1"/>
          </p:cNvSpPr>
          <p:nvPr>
            <p:ph type="body" idx="4294967295"/>
          </p:nvPr>
        </p:nvSpPr>
        <p:spPr>
          <a:xfrm>
            <a:off x="457200" y="1774825"/>
            <a:ext cx="8507413" cy="5083175"/>
          </a:xfrm>
        </p:spPr>
        <p:txBody>
          <a:bodyPr/>
          <a:lstStyle/>
          <a:p>
            <a:pPr>
              <a:lnSpc>
                <a:spcPct val="80000"/>
              </a:lnSpc>
              <a:buNone/>
            </a:pPr>
            <a:r>
              <a:rPr lang="en-US" sz="1600" b="1" i="1" dirty="0" smtClean="0">
                <a:solidFill>
                  <a:srgbClr val="FF0000"/>
                </a:solidFill>
                <a:cs typeface="Tahoma" pitchFamily="34" charset="0"/>
              </a:rPr>
              <a:t>Software Regression</a:t>
            </a:r>
            <a:r>
              <a:rPr lang="en-US" sz="1600" i="1" dirty="0" smtClean="0">
                <a:cs typeface="Tahoma" pitchFamily="34" charset="0"/>
              </a:rPr>
              <a:t>: is a software bug which makes a feature stop functioning as intended after a certain event (e.g. a system upgrade)</a:t>
            </a:r>
          </a:p>
          <a:p>
            <a:pPr>
              <a:lnSpc>
                <a:spcPct val="80000"/>
              </a:lnSpc>
            </a:pPr>
            <a:endParaRPr lang="en-US" sz="1600" dirty="0" smtClean="0">
              <a:cs typeface="Tahoma" pitchFamily="34" charset="0"/>
            </a:endParaRPr>
          </a:p>
          <a:p>
            <a:pPr>
              <a:lnSpc>
                <a:spcPct val="80000"/>
              </a:lnSpc>
            </a:pPr>
            <a:r>
              <a:rPr lang="en-US" sz="1600" dirty="0" smtClean="0">
                <a:cs typeface="Tahoma" pitchFamily="34" charset="0"/>
              </a:rPr>
              <a:t>When you make new changes to software.</a:t>
            </a:r>
          </a:p>
          <a:p>
            <a:pPr lvl="1">
              <a:lnSpc>
                <a:spcPct val="80000"/>
              </a:lnSpc>
            </a:pPr>
            <a:r>
              <a:rPr lang="en-US" sz="1400" dirty="0" smtClean="0">
                <a:cs typeface="Tahoma" pitchFamily="34" charset="0"/>
              </a:rPr>
              <a:t>The change may break in your program.</a:t>
            </a:r>
          </a:p>
          <a:p>
            <a:pPr lvl="1">
              <a:lnSpc>
                <a:spcPct val="80000"/>
              </a:lnSpc>
            </a:pPr>
            <a:r>
              <a:rPr lang="en-US" sz="1400" dirty="0" smtClean="0">
                <a:cs typeface="Tahoma" pitchFamily="34" charset="0"/>
              </a:rPr>
              <a:t>An old bug which you may have fixed arises again.</a:t>
            </a:r>
          </a:p>
          <a:p>
            <a:pPr lvl="1">
              <a:lnSpc>
                <a:spcPct val="80000"/>
              </a:lnSpc>
            </a:pPr>
            <a:endParaRPr lang="en-US" sz="1400" dirty="0" smtClean="0">
              <a:cs typeface="Tahoma" pitchFamily="34" charset="0"/>
            </a:endParaRPr>
          </a:p>
          <a:p>
            <a:pPr>
              <a:lnSpc>
                <a:spcPct val="80000"/>
              </a:lnSpc>
            </a:pPr>
            <a:r>
              <a:rPr lang="en-US" sz="1600" b="1" dirty="0" smtClean="0">
                <a:solidFill>
                  <a:srgbClr val="2D1DA3"/>
                </a:solidFill>
                <a:cs typeface="Tahoma" pitchFamily="34" charset="0"/>
              </a:rPr>
              <a:t>Regression testing</a:t>
            </a:r>
            <a:r>
              <a:rPr lang="en-US" sz="1600" dirty="0" smtClean="0">
                <a:cs typeface="Tahoma" pitchFamily="34" charset="0"/>
              </a:rPr>
              <a:t> is a quality control method where it:</a:t>
            </a:r>
          </a:p>
          <a:p>
            <a:pPr lvl="1">
              <a:lnSpc>
                <a:spcPct val="80000"/>
              </a:lnSpc>
            </a:pPr>
            <a:r>
              <a:rPr lang="en-US" sz="1400" dirty="0" smtClean="0">
                <a:cs typeface="Tahoma" pitchFamily="34" charset="0"/>
              </a:rPr>
              <a:t>Checks to see whether new code will compile.</a:t>
            </a:r>
          </a:p>
          <a:p>
            <a:pPr lvl="1">
              <a:lnSpc>
                <a:spcPct val="80000"/>
              </a:lnSpc>
            </a:pPr>
            <a:r>
              <a:rPr lang="en-US" sz="1400" dirty="0" smtClean="0">
                <a:cs typeface="Tahoma" pitchFamily="34" charset="0"/>
              </a:rPr>
              <a:t>Checks to see if the unmodified code still works.</a:t>
            </a:r>
          </a:p>
          <a:p>
            <a:pPr lvl="1">
              <a:lnSpc>
                <a:spcPct val="80000"/>
              </a:lnSpc>
            </a:pPr>
            <a:r>
              <a:rPr lang="en-US" sz="1400" dirty="0" smtClean="0">
                <a:cs typeface="Tahoma" pitchFamily="34" charset="0"/>
              </a:rPr>
              <a:t>Can be (and is strongly recommended to be) automated</a:t>
            </a:r>
          </a:p>
          <a:p>
            <a:pPr>
              <a:lnSpc>
                <a:spcPct val="80000"/>
              </a:lnSpc>
            </a:pPr>
            <a:endParaRPr lang="en-US" sz="1600" dirty="0" smtClean="0">
              <a:cs typeface="Tahoma" pitchFamily="34" charset="0"/>
            </a:endParaRPr>
          </a:p>
          <a:p>
            <a:pPr>
              <a:lnSpc>
                <a:spcPct val="80000"/>
              </a:lnSpc>
            </a:pPr>
            <a:r>
              <a:rPr lang="en-US" sz="1600" dirty="0" smtClean="0">
                <a:cs typeface="Tahoma" pitchFamily="34" charset="0"/>
              </a:rPr>
              <a:t>Regression testing is an integral part of the </a:t>
            </a:r>
            <a:r>
              <a:rPr lang="en-US" sz="1600" b="1" dirty="0" smtClean="0">
                <a:solidFill>
                  <a:srgbClr val="FF0000"/>
                </a:solidFill>
                <a:cs typeface="Tahoma" pitchFamily="34" charset="0"/>
              </a:rPr>
              <a:t>XP</a:t>
            </a:r>
          </a:p>
          <a:p>
            <a:pPr lvl="1">
              <a:lnSpc>
                <a:spcPct val="80000"/>
              </a:lnSpc>
            </a:pPr>
            <a:r>
              <a:rPr lang="en-US" sz="1400" dirty="0" smtClean="0">
                <a:cs typeface="Tahoma" pitchFamily="34" charset="0"/>
              </a:rPr>
              <a:t>Design documents are partly replaced by extensive, repeatable, and automated testing of the entire software package at every stage of development </a:t>
            </a:r>
          </a:p>
          <a:p>
            <a:pPr lvl="1">
              <a:lnSpc>
                <a:spcPct val="80000"/>
              </a:lnSpc>
            </a:pPr>
            <a:endParaRPr lang="en-US" sz="1400" dirty="0" smtClean="0">
              <a:cs typeface="Tahoma" pitchFamily="34" charset="0"/>
            </a:endParaRPr>
          </a:p>
          <a:p>
            <a:pPr>
              <a:lnSpc>
                <a:spcPct val="80000"/>
              </a:lnSpc>
            </a:pPr>
            <a:r>
              <a:rPr lang="en-US" sz="1600" dirty="0" smtClean="0">
                <a:solidFill>
                  <a:srgbClr val="008000"/>
                </a:solidFill>
                <a:cs typeface="Tahoma" pitchFamily="34" charset="0"/>
              </a:rPr>
              <a:t>Advantages</a:t>
            </a:r>
          </a:p>
          <a:p>
            <a:pPr lvl="1">
              <a:lnSpc>
                <a:spcPct val="80000"/>
              </a:lnSpc>
            </a:pPr>
            <a:r>
              <a:rPr lang="en-US" sz="1400" dirty="0" smtClean="0">
                <a:cs typeface="Tahoma" pitchFamily="34" charset="0"/>
              </a:rPr>
              <a:t>Since you test every time you add something new, you can easily find what caused the error.</a:t>
            </a:r>
          </a:p>
          <a:p>
            <a:pPr lvl="1">
              <a:lnSpc>
                <a:spcPct val="80000"/>
              </a:lnSpc>
            </a:pPr>
            <a:endParaRPr lang="en-US" sz="1400" dirty="0" smtClean="0">
              <a:cs typeface="Tahoma" pitchFamily="34" charset="0"/>
            </a:endParaRPr>
          </a:p>
          <a:p>
            <a:pPr>
              <a:lnSpc>
                <a:spcPct val="80000"/>
              </a:lnSpc>
            </a:pPr>
            <a:r>
              <a:rPr lang="en-US" sz="1600" dirty="0" smtClean="0">
                <a:solidFill>
                  <a:srgbClr val="D60093"/>
                </a:solidFill>
                <a:cs typeface="Tahoma" pitchFamily="34" charset="0"/>
              </a:rPr>
              <a:t>Disadvantages</a:t>
            </a:r>
          </a:p>
          <a:p>
            <a:pPr lvl="1">
              <a:lnSpc>
                <a:spcPct val="80000"/>
              </a:lnSpc>
            </a:pPr>
            <a:r>
              <a:rPr lang="en-US" sz="1400" dirty="0" smtClean="0">
                <a:cs typeface="Tahoma" pitchFamily="34" charset="0"/>
              </a:rPr>
              <a:t>In large scale projects, doing a regression test could take a long time.</a:t>
            </a:r>
          </a:p>
          <a:p>
            <a:pPr lvl="1">
              <a:lnSpc>
                <a:spcPct val="80000"/>
              </a:lnSpc>
              <a:buFont typeface="Wingdings" pitchFamily="2" charset="2"/>
              <a:buNone/>
            </a:pPr>
            <a:endParaRPr lang="en-US" sz="1000" dirty="0" smtClean="0">
              <a:cs typeface="Tahoma" pitchFamily="34" charset="0"/>
            </a:endParaRPr>
          </a:p>
          <a:p>
            <a:pPr lvl="1">
              <a:lnSpc>
                <a:spcPct val="80000"/>
              </a:lnSpc>
              <a:buFont typeface="Wingdings" pitchFamily="2" charset="2"/>
              <a:buNone/>
            </a:pPr>
            <a:endParaRPr lang="en-US" sz="1000" dirty="0" smtClean="0">
              <a:cs typeface="Tahoma" pitchFamily="34" charset="0"/>
            </a:endParaRPr>
          </a:p>
          <a:p>
            <a:pPr>
              <a:lnSpc>
                <a:spcPct val="80000"/>
              </a:lnSpc>
              <a:buFont typeface="Wingdings 2" pitchFamily="18" charset="2"/>
              <a:buNone/>
            </a:pPr>
            <a:r>
              <a:rPr lang="en-US" sz="1200" b="1" i="1" dirty="0" smtClean="0">
                <a:solidFill>
                  <a:schemeClr val="accent1"/>
                </a:solidFill>
                <a:cs typeface="Tahoma" pitchFamily="34" charset="0"/>
              </a:rPr>
              <a:t>						</a:t>
            </a:r>
            <a:r>
              <a:rPr lang="en-US" sz="1600" b="1" i="1" dirty="0" smtClean="0">
                <a:solidFill>
                  <a:schemeClr val="folHlink"/>
                </a:solidFill>
                <a:cs typeface="Tahoma" pitchFamily="34" charset="0"/>
              </a:rPr>
              <a:t>What is Software Performance Regression?</a:t>
            </a:r>
          </a:p>
        </p:txBody>
      </p:sp>
      <p:sp>
        <p:nvSpPr>
          <p:cNvPr id="4" name="Slide Number Placeholder 3"/>
          <p:cNvSpPr>
            <a:spLocks noGrp="1"/>
          </p:cNvSpPr>
          <p:nvPr>
            <p:ph type="sldNum" sz="quarter" idx="12"/>
          </p:nvPr>
        </p:nvSpPr>
        <p:spPr/>
        <p:txBody>
          <a:bodyPr/>
          <a:lstStyle/>
          <a:p>
            <a:pPr>
              <a:defRPr/>
            </a:pPr>
            <a:fld id="{4B1641D3-EDD0-4918-A121-5E8F76A587CC}" type="slidenum">
              <a:rPr lang="en-US" smtClean="0"/>
              <a:pPr>
                <a:defRPr/>
              </a:pPr>
              <a:t>18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0659">
                                            <p:txEl>
                                              <p:pRg st="6" end="6"/>
                                            </p:txEl>
                                          </p:spTgt>
                                        </p:tgtEl>
                                        <p:attrNameLst>
                                          <p:attrName>style.visibility</p:attrName>
                                        </p:attrNameLst>
                                      </p:cBhvr>
                                      <p:to>
                                        <p:strVal val="visible"/>
                                      </p:to>
                                    </p:set>
                                    <p:animEffect transition="in" filter="blinds(horizontal)">
                                      <p:cBhvr>
                                        <p:cTn id="7" dur="500"/>
                                        <p:tgtEl>
                                          <p:spTgt spid="70659">
                                            <p:txEl>
                                              <p:pRg st="6" end="6"/>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0659">
                                            <p:txEl>
                                              <p:pRg st="7" end="7"/>
                                            </p:txEl>
                                          </p:spTgt>
                                        </p:tgtEl>
                                        <p:attrNameLst>
                                          <p:attrName>style.visibility</p:attrName>
                                        </p:attrNameLst>
                                      </p:cBhvr>
                                      <p:to>
                                        <p:strVal val="visible"/>
                                      </p:to>
                                    </p:set>
                                    <p:animEffect transition="in" filter="blinds(horizontal)">
                                      <p:cBhvr>
                                        <p:cTn id="10" dur="500"/>
                                        <p:tgtEl>
                                          <p:spTgt spid="70659">
                                            <p:txEl>
                                              <p:pRg st="7" end="7"/>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0659">
                                            <p:txEl>
                                              <p:pRg st="8" end="8"/>
                                            </p:txEl>
                                          </p:spTgt>
                                        </p:tgtEl>
                                        <p:attrNameLst>
                                          <p:attrName>style.visibility</p:attrName>
                                        </p:attrNameLst>
                                      </p:cBhvr>
                                      <p:to>
                                        <p:strVal val="visible"/>
                                      </p:to>
                                    </p:set>
                                    <p:animEffect transition="in" filter="blinds(horizontal)">
                                      <p:cBhvr>
                                        <p:cTn id="13" dur="500"/>
                                        <p:tgtEl>
                                          <p:spTgt spid="70659">
                                            <p:txEl>
                                              <p:pRg st="8" end="8"/>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70659">
                                            <p:txEl>
                                              <p:pRg st="9" end="9"/>
                                            </p:txEl>
                                          </p:spTgt>
                                        </p:tgtEl>
                                        <p:attrNameLst>
                                          <p:attrName>style.visibility</p:attrName>
                                        </p:attrNameLst>
                                      </p:cBhvr>
                                      <p:to>
                                        <p:strVal val="visible"/>
                                      </p:to>
                                    </p:set>
                                    <p:animEffect transition="in" filter="blinds(horizontal)">
                                      <p:cBhvr>
                                        <p:cTn id="16" dur="500"/>
                                        <p:tgtEl>
                                          <p:spTgt spid="70659">
                                            <p:txEl>
                                              <p:pRg st="9" end="9"/>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70659">
                                            <p:txEl>
                                              <p:pRg st="11" end="11"/>
                                            </p:txEl>
                                          </p:spTgt>
                                        </p:tgtEl>
                                        <p:attrNameLst>
                                          <p:attrName>style.visibility</p:attrName>
                                        </p:attrNameLst>
                                      </p:cBhvr>
                                      <p:to>
                                        <p:strVal val="visible"/>
                                      </p:to>
                                    </p:set>
                                    <p:animEffect transition="in" filter="blinds(horizontal)">
                                      <p:cBhvr>
                                        <p:cTn id="21" dur="500"/>
                                        <p:tgtEl>
                                          <p:spTgt spid="70659">
                                            <p:txEl>
                                              <p:pRg st="11" end="11"/>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70659">
                                            <p:txEl>
                                              <p:pRg st="12" end="12"/>
                                            </p:txEl>
                                          </p:spTgt>
                                        </p:tgtEl>
                                        <p:attrNameLst>
                                          <p:attrName>style.visibility</p:attrName>
                                        </p:attrNameLst>
                                      </p:cBhvr>
                                      <p:to>
                                        <p:strVal val="visible"/>
                                      </p:to>
                                    </p:set>
                                    <p:animEffect transition="in" filter="blinds(horizontal)">
                                      <p:cBhvr>
                                        <p:cTn id="24" dur="500"/>
                                        <p:tgtEl>
                                          <p:spTgt spid="70659">
                                            <p:txEl>
                                              <p:pRg st="12" end="12"/>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70659">
                                            <p:txEl>
                                              <p:pRg st="14" end="14"/>
                                            </p:txEl>
                                          </p:spTgt>
                                        </p:tgtEl>
                                        <p:attrNameLst>
                                          <p:attrName>style.visibility</p:attrName>
                                        </p:attrNameLst>
                                      </p:cBhvr>
                                      <p:to>
                                        <p:strVal val="visible"/>
                                      </p:to>
                                    </p:set>
                                    <p:animEffect transition="in" filter="blinds(horizontal)">
                                      <p:cBhvr>
                                        <p:cTn id="27" dur="500"/>
                                        <p:tgtEl>
                                          <p:spTgt spid="70659">
                                            <p:txEl>
                                              <p:pRg st="14" end="1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0659">
                                            <p:txEl>
                                              <p:pRg st="15" end="15"/>
                                            </p:txEl>
                                          </p:spTgt>
                                        </p:tgtEl>
                                        <p:attrNameLst>
                                          <p:attrName>style.visibility</p:attrName>
                                        </p:attrNameLst>
                                      </p:cBhvr>
                                      <p:to>
                                        <p:strVal val="visible"/>
                                      </p:to>
                                    </p:set>
                                    <p:animEffect transition="in" filter="blinds(horizontal)">
                                      <p:cBhvr>
                                        <p:cTn id="32" dur="500"/>
                                        <p:tgtEl>
                                          <p:spTgt spid="70659">
                                            <p:txEl>
                                              <p:pRg st="15" end="15"/>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70659">
                                            <p:txEl>
                                              <p:pRg st="17" end="17"/>
                                            </p:txEl>
                                          </p:spTgt>
                                        </p:tgtEl>
                                        <p:attrNameLst>
                                          <p:attrName>style.visibility</p:attrName>
                                        </p:attrNameLst>
                                      </p:cBhvr>
                                      <p:to>
                                        <p:strVal val="visible"/>
                                      </p:to>
                                    </p:set>
                                    <p:animEffect transition="in" filter="blinds(horizontal)">
                                      <p:cBhvr>
                                        <p:cTn id="35" dur="500"/>
                                        <p:tgtEl>
                                          <p:spTgt spid="70659">
                                            <p:txEl>
                                              <p:pRg st="17" end="17"/>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70659">
                                            <p:txEl>
                                              <p:pRg st="18" end="18"/>
                                            </p:txEl>
                                          </p:spTgt>
                                        </p:tgtEl>
                                        <p:attrNameLst>
                                          <p:attrName>style.visibility</p:attrName>
                                        </p:attrNameLst>
                                      </p:cBhvr>
                                      <p:to>
                                        <p:strVal val="visible"/>
                                      </p:to>
                                    </p:set>
                                    <p:animEffect transition="in" filter="blinds(horizontal)">
                                      <p:cBhvr>
                                        <p:cTn id="38" dur="500"/>
                                        <p:tgtEl>
                                          <p:spTgt spid="70659">
                                            <p:txEl>
                                              <p:pRg st="18" end="1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70659">
                                            <p:txEl>
                                              <p:pRg st="21" end="21"/>
                                            </p:txEl>
                                          </p:spTgt>
                                        </p:tgtEl>
                                        <p:attrNameLst>
                                          <p:attrName>style.visibility</p:attrName>
                                        </p:attrNameLst>
                                      </p:cBhvr>
                                      <p:to>
                                        <p:strVal val="visible"/>
                                      </p:to>
                                    </p:set>
                                    <p:animEffect transition="in" filter="blinds(horizontal)">
                                      <p:cBhvr>
                                        <p:cTn id="43" dur="500"/>
                                        <p:tgtEl>
                                          <p:spTgt spid="70659">
                                            <p:txEl>
                                              <p:pRg st="21" end="2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p:cNvSpPr>
          <p:nvPr>
            <p:ph type="title" idx="4294967295"/>
          </p:nvPr>
        </p:nvSpPr>
        <p:spPr bwMode="auto">
          <a:noFill/>
        </p:spPr>
        <p:txBody>
          <a:bodyPr wrap="square" numCol="1" anchorCtr="0" compatLnSpc="1">
            <a:prstTxWarp prst="textNoShape">
              <a:avLst/>
            </a:prstTxWarp>
          </a:bodyPr>
          <a:lstStyle/>
          <a:p>
            <a:r>
              <a:rPr lang="en-US" smtClean="0">
                <a:cs typeface="Tahoma" pitchFamily="34" charset="0"/>
              </a:rPr>
              <a:t>Test Process management</a:t>
            </a:r>
          </a:p>
        </p:txBody>
      </p:sp>
      <p:sp>
        <p:nvSpPr>
          <p:cNvPr id="63491" name="Rectangle 3"/>
          <p:cNvSpPr>
            <a:spLocks noGrp="1"/>
          </p:cNvSpPr>
          <p:nvPr>
            <p:ph type="body" idx="4294967295"/>
          </p:nvPr>
        </p:nvSpPr>
        <p:spPr/>
        <p:txBody>
          <a:bodyPr/>
          <a:lstStyle/>
          <a:p>
            <a:r>
              <a:rPr lang="en-US" smtClean="0">
                <a:cs typeface="Tahoma" pitchFamily="34" charset="0"/>
              </a:rPr>
              <a:t>Classical Software Development</a:t>
            </a:r>
          </a:p>
          <a:p>
            <a:pPr lvl="1"/>
            <a:r>
              <a:rPr lang="en-US" smtClean="0">
                <a:cs typeface="Tahoma" pitchFamily="34" charset="0"/>
              </a:rPr>
              <a:t>Testing in </a:t>
            </a:r>
            <a:r>
              <a:rPr lang="en-US" smtClean="0">
                <a:solidFill>
                  <a:srgbClr val="2D1DA3"/>
                </a:solidFill>
                <a:cs typeface="Tahoma" pitchFamily="34" charset="0"/>
              </a:rPr>
              <a:t>Waterfall </a:t>
            </a:r>
            <a:r>
              <a:rPr lang="en-US" smtClean="0">
                <a:cs typeface="Tahoma" pitchFamily="34" charset="0"/>
              </a:rPr>
              <a:t>development</a:t>
            </a:r>
          </a:p>
          <a:p>
            <a:pPr lvl="1"/>
            <a:r>
              <a:rPr lang="en-US" smtClean="0">
                <a:cs typeface="Tahoma" pitchFamily="34" charset="0"/>
              </a:rPr>
              <a:t>Testing in </a:t>
            </a:r>
            <a:r>
              <a:rPr lang="en-US" smtClean="0">
                <a:solidFill>
                  <a:srgbClr val="2D1DA3"/>
                </a:solidFill>
                <a:cs typeface="Tahoma" pitchFamily="34" charset="0"/>
              </a:rPr>
              <a:t>V-Model</a:t>
            </a:r>
          </a:p>
          <a:p>
            <a:pPr lvl="1"/>
            <a:r>
              <a:rPr lang="en-US" smtClean="0">
                <a:cs typeface="Tahoma" pitchFamily="34" charset="0"/>
              </a:rPr>
              <a:t>Testing in</a:t>
            </a:r>
            <a:r>
              <a:rPr lang="en-US" smtClean="0">
                <a:solidFill>
                  <a:srgbClr val="2D1DA3"/>
                </a:solidFill>
                <a:cs typeface="Tahoma" pitchFamily="34" charset="0"/>
              </a:rPr>
              <a:t> RUP</a:t>
            </a:r>
          </a:p>
          <a:p>
            <a:pPr lvl="1">
              <a:buFont typeface="Wingdings" pitchFamily="2" charset="2"/>
              <a:buNone/>
            </a:pPr>
            <a:endParaRPr lang="en-US" smtClean="0">
              <a:solidFill>
                <a:srgbClr val="2D1DA3"/>
              </a:solidFill>
              <a:cs typeface="Tahoma" pitchFamily="34" charset="0"/>
            </a:endParaRPr>
          </a:p>
          <a:p>
            <a:r>
              <a:rPr lang="en-US" smtClean="0">
                <a:cs typeface="Tahoma" pitchFamily="34" charset="0"/>
              </a:rPr>
              <a:t>Agile Software Development </a:t>
            </a:r>
          </a:p>
          <a:p>
            <a:pPr lvl="1"/>
            <a:r>
              <a:rPr lang="en-US" smtClean="0">
                <a:solidFill>
                  <a:srgbClr val="FF0000"/>
                </a:solidFill>
                <a:cs typeface="Tahoma" pitchFamily="34" charset="0"/>
              </a:rPr>
              <a:t>TDD</a:t>
            </a:r>
            <a:r>
              <a:rPr lang="en-US" smtClean="0">
                <a:cs typeface="Tahoma" pitchFamily="34" charset="0"/>
              </a:rPr>
              <a:t> – Test Driven Development </a:t>
            </a:r>
          </a:p>
        </p:txBody>
      </p:sp>
      <p:sp>
        <p:nvSpPr>
          <p:cNvPr id="4" name="Slide Number Placeholder 3"/>
          <p:cNvSpPr>
            <a:spLocks noGrp="1"/>
          </p:cNvSpPr>
          <p:nvPr>
            <p:ph type="sldNum" sz="quarter" idx="12"/>
          </p:nvPr>
        </p:nvSpPr>
        <p:spPr/>
        <p:txBody>
          <a:bodyPr/>
          <a:lstStyle/>
          <a:p>
            <a:pPr>
              <a:defRPr/>
            </a:pPr>
            <a:fld id="{4B1641D3-EDD0-4918-A121-5E8F76A587CC}" type="slidenum">
              <a:rPr lang="en-US" smtClean="0"/>
              <a:pPr>
                <a:defRPr/>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2" name="Rectangle 6"/>
          <p:cNvSpPr>
            <a:spLocks noGrp="1"/>
          </p:cNvSpPr>
          <p:nvPr>
            <p:ph type="title" idx="4294967295"/>
          </p:nvPr>
        </p:nvSpPr>
        <p:spPr bwMode="auto">
          <a:noFill/>
        </p:spPr>
        <p:txBody>
          <a:bodyPr wrap="square" numCol="1" anchorCtr="0" compatLnSpc="1">
            <a:prstTxWarp prst="textNoShape">
              <a:avLst/>
            </a:prstTxWarp>
          </a:bodyPr>
          <a:lstStyle/>
          <a:p>
            <a:r>
              <a:rPr lang="en-US" smtClean="0">
                <a:cs typeface="Tahoma" pitchFamily="34" charset="0"/>
              </a:rPr>
              <a:t>Outline </a:t>
            </a:r>
          </a:p>
        </p:txBody>
      </p:sp>
      <p:sp>
        <p:nvSpPr>
          <p:cNvPr id="14343" name="Rectangle 7"/>
          <p:cNvSpPr>
            <a:spLocks noGrp="1"/>
          </p:cNvSpPr>
          <p:nvPr>
            <p:ph type="body" idx="4294967295"/>
          </p:nvPr>
        </p:nvSpPr>
        <p:spPr/>
        <p:txBody>
          <a:bodyPr/>
          <a:lstStyle/>
          <a:p>
            <a:pPr>
              <a:lnSpc>
                <a:spcPct val="80000"/>
              </a:lnSpc>
            </a:pPr>
            <a:r>
              <a:rPr lang="en-US" sz="2400" smtClean="0">
                <a:cs typeface="Tahoma" pitchFamily="34" charset="0"/>
              </a:rPr>
              <a:t>Introduction to Testing </a:t>
            </a:r>
          </a:p>
          <a:p>
            <a:pPr lvl="1">
              <a:lnSpc>
                <a:spcPct val="80000"/>
              </a:lnSpc>
            </a:pPr>
            <a:r>
              <a:rPr lang="en-US" sz="2000" smtClean="0">
                <a:cs typeface="Tahoma" pitchFamily="34" charset="0"/>
              </a:rPr>
              <a:t>Definition</a:t>
            </a:r>
          </a:p>
          <a:p>
            <a:pPr lvl="1">
              <a:lnSpc>
                <a:spcPct val="80000"/>
              </a:lnSpc>
            </a:pPr>
            <a:r>
              <a:rPr lang="en-US" sz="2000" smtClean="0">
                <a:cs typeface="Tahoma" pitchFamily="34" charset="0"/>
              </a:rPr>
              <a:t>Rationale</a:t>
            </a:r>
          </a:p>
          <a:p>
            <a:pPr>
              <a:lnSpc>
                <a:spcPct val="80000"/>
              </a:lnSpc>
            </a:pPr>
            <a:endParaRPr lang="en-US" sz="2400" smtClean="0">
              <a:cs typeface="Tahoma" pitchFamily="34" charset="0"/>
            </a:endParaRPr>
          </a:p>
          <a:p>
            <a:pPr>
              <a:lnSpc>
                <a:spcPct val="80000"/>
              </a:lnSpc>
            </a:pPr>
            <a:r>
              <a:rPr lang="en-US" sz="2400" smtClean="0">
                <a:cs typeface="Tahoma" pitchFamily="34" charset="0"/>
              </a:rPr>
              <a:t>Some Types of Testing</a:t>
            </a:r>
          </a:p>
          <a:p>
            <a:pPr lvl="1">
              <a:lnSpc>
                <a:spcPct val="80000"/>
              </a:lnSpc>
            </a:pPr>
            <a:r>
              <a:rPr lang="en-US" sz="2000" smtClean="0">
                <a:cs typeface="Tahoma" pitchFamily="34" charset="0"/>
              </a:rPr>
              <a:t>Black-Box , White-Box, Reliability, Security, Regression Testing</a:t>
            </a:r>
          </a:p>
          <a:p>
            <a:pPr>
              <a:lnSpc>
                <a:spcPct val="80000"/>
              </a:lnSpc>
            </a:pPr>
            <a:endParaRPr lang="en-US" sz="2400" smtClean="0">
              <a:cs typeface="Tahoma" pitchFamily="34" charset="0"/>
            </a:endParaRPr>
          </a:p>
          <a:p>
            <a:pPr>
              <a:lnSpc>
                <a:spcPct val="80000"/>
              </a:lnSpc>
            </a:pPr>
            <a:r>
              <a:rPr lang="en-US" sz="2400" smtClean="0">
                <a:cs typeface="Tahoma" pitchFamily="34" charset="0"/>
              </a:rPr>
              <a:t>Test Process Management</a:t>
            </a:r>
          </a:p>
          <a:p>
            <a:pPr lvl="1">
              <a:lnSpc>
                <a:spcPct val="80000"/>
              </a:lnSpc>
            </a:pPr>
            <a:r>
              <a:rPr lang="en-US" sz="2000" smtClean="0">
                <a:cs typeface="Tahoma" pitchFamily="34" charset="0"/>
              </a:rPr>
              <a:t>V Model  - for Classical Software Development: </a:t>
            </a:r>
          </a:p>
          <a:p>
            <a:pPr lvl="1">
              <a:lnSpc>
                <a:spcPct val="80000"/>
              </a:lnSpc>
            </a:pPr>
            <a:r>
              <a:rPr lang="en-US" sz="2000" smtClean="0">
                <a:cs typeface="Tahoma" pitchFamily="34" charset="0"/>
              </a:rPr>
              <a:t>TDD – for Agile Software Development: </a:t>
            </a:r>
          </a:p>
          <a:p>
            <a:pPr lvl="1">
              <a:lnSpc>
                <a:spcPct val="80000"/>
              </a:lnSpc>
            </a:pPr>
            <a:endParaRPr lang="en-US" sz="2000" smtClean="0">
              <a:cs typeface="Tahoma" pitchFamily="34" charset="0"/>
            </a:endParaRPr>
          </a:p>
          <a:p>
            <a:pPr>
              <a:lnSpc>
                <a:spcPct val="80000"/>
              </a:lnSpc>
            </a:pPr>
            <a:r>
              <a:rPr lang="en-US" sz="2400" smtClean="0">
                <a:cs typeface="Tahoma" pitchFamily="34" charset="0"/>
              </a:rPr>
              <a:t>Unit Testing</a:t>
            </a:r>
          </a:p>
          <a:p>
            <a:pPr>
              <a:lnSpc>
                <a:spcPct val="80000"/>
              </a:lnSpc>
            </a:pPr>
            <a:r>
              <a:rPr lang="en-US" sz="2400" smtClean="0">
                <a:cs typeface="Tahoma" pitchFamily="34" charset="0"/>
              </a:rPr>
              <a:t>Acceptance Testing</a:t>
            </a:r>
          </a:p>
          <a:p>
            <a:pPr>
              <a:lnSpc>
                <a:spcPct val="80000"/>
              </a:lnSpc>
            </a:pPr>
            <a:r>
              <a:rPr lang="en-US" sz="2400" smtClean="0">
                <a:cs typeface="Tahoma" pitchFamily="34" charset="0"/>
              </a:rPr>
              <a:t>Formal Verification</a:t>
            </a:r>
          </a:p>
        </p:txBody>
      </p:sp>
      <p:sp>
        <p:nvSpPr>
          <p:cNvPr id="14340"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75E227EA-1EFD-43B4-BEA5-4886086A5117}" type="slidenum">
              <a:rPr lang="en-US" smtClean="0">
                <a:solidFill>
                  <a:srgbClr val="3F3F3F"/>
                </a:solidFill>
              </a:rPr>
              <a:pPr/>
              <a:t>2</a:t>
            </a:fld>
            <a:endParaRPr lang="en-US" smtClean="0">
              <a:solidFill>
                <a:srgbClr val="3F3F3F"/>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7380288" y="3860800"/>
            <a:ext cx="1655762" cy="2592388"/>
          </a:xfrm>
          <a:prstGeom prst="rect">
            <a:avLst/>
          </a:prstGeom>
        </p:spPr>
        <p:style>
          <a:lnRef idx="1">
            <a:schemeClr val="dk1"/>
          </a:lnRef>
          <a:fillRef idx="2">
            <a:schemeClr val="dk1"/>
          </a:fillRef>
          <a:effectRef idx="1">
            <a:schemeClr val="dk1"/>
          </a:effectRef>
          <a:fontRef idx="minor">
            <a:schemeClr val="dk1"/>
          </a:fontRef>
        </p:style>
        <p:txBody>
          <a:bodyPr/>
          <a:lstStyle/>
          <a:p>
            <a:pPr>
              <a:defRPr/>
            </a:pPr>
            <a:r>
              <a:rPr lang="en-US" sz="1400" b="1" dirty="0">
                <a:solidFill>
                  <a:schemeClr val="tx1"/>
                </a:solidFill>
              </a:rPr>
              <a:t>Development Team(s)</a:t>
            </a:r>
          </a:p>
        </p:txBody>
      </p:sp>
      <p:sp>
        <p:nvSpPr>
          <p:cNvPr id="16" name="Rectangle 15"/>
          <p:cNvSpPr/>
          <p:nvPr/>
        </p:nvSpPr>
        <p:spPr>
          <a:xfrm>
            <a:off x="2627313" y="3860800"/>
            <a:ext cx="4321175" cy="2592388"/>
          </a:xfrm>
          <a:prstGeom prst="rect">
            <a:avLst/>
          </a:prstGeom>
        </p:spPr>
        <p:style>
          <a:lnRef idx="1">
            <a:schemeClr val="dk1"/>
          </a:lnRef>
          <a:fillRef idx="2">
            <a:schemeClr val="dk1"/>
          </a:fillRef>
          <a:effectRef idx="1">
            <a:schemeClr val="dk1"/>
          </a:effectRef>
          <a:fontRef idx="minor">
            <a:schemeClr val="dk1"/>
          </a:fontRef>
        </p:style>
        <p:txBody>
          <a:bodyPr/>
          <a:lstStyle/>
          <a:p>
            <a:pPr>
              <a:defRPr/>
            </a:pPr>
            <a:r>
              <a:rPr lang="en-US" sz="1400" b="1" dirty="0">
                <a:solidFill>
                  <a:schemeClr val="tx1"/>
                </a:solidFill>
              </a:rPr>
              <a:t>Testing Team(s)</a:t>
            </a:r>
          </a:p>
        </p:txBody>
      </p:sp>
      <p:sp>
        <p:nvSpPr>
          <p:cNvPr id="2" name="Title 1"/>
          <p:cNvSpPr>
            <a:spLocks noGrp="1"/>
          </p:cNvSpPr>
          <p:nvPr>
            <p:ph type="title"/>
          </p:nvPr>
        </p:nvSpPr>
        <p:spPr>
          <a:xfrm>
            <a:off x="457200" y="152400"/>
            <a:ext cx="8686800" cy="1250950"/>
          </a:xfrm>
        </p:spPr>
        <p:txBody>
          <a:bodyPr>
            <a:noAutofit/>
          </a:bodyPr>
          <a:lstStyle/>
          <a:p>
            <a:pPr>
              <a:defRPr/>
            </a:pPr>
            <a:r>
              <a:rPr lang="en-US" sz="4000" dirty="0" smtClean="0"/>
              <a:t>Management and Planning of Testing</a:t>
            </a:r>
            <a:br>
              <a:rPr lang="en-US" sz="4000" dirty="0" smtClean="0"/>
            </a:br>
            <a:r>
              <a:rPr lang="en-US" sz="4000" dirty="0" smtClean="0"/>
              <a:t>					</a:t>
            </a:r>
            <a:r>
              <a:rPr lang="en-US" sz="2800" i="1" dirty="0" smtClean="0">
                <a:solidFill>
                  <a:srgbClr val="FF0000"/>
                </a:solidFill>
              </a:rPr>
              <a:t>classical approach</a:t>
            </a:r>
            <a:r>
              <a:rPr lang="en-US" sz="4000" dirty="0" smtClean="0"/>
              <a:t> </a:t>
            </a:r>
            <a:endParaRPr lang="en-US" sz="4000" dirty="0"/>
          </a:p>
        </p:txBody>
      </p:sp>
      <p:sp>
        <p:nvSpPr>
          <p:cNvPr id="20485" name="Slide Number Placeholder 2"/>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6D785284-7205-42B2-8C6F-39B287BDD337}" type="slidenum">
              <a:rPr lang="en-US" smtClean="0">
                <a:solidFill>
                  <a:srgbClr val="3F3F3F"/>
                </a:solidFill>
              </a:rPr>
              <a:pPr/>
              <a:t>20</a:t>
            </a:fld>
            <a:endParaRPr lang="en-US" smtClean="0">
              <a:solidFill>
                <a:srgbClr val="3F3F3F"/>
              </a:solidFill>
            </a:endParaRPr>
          </a:p>
        </p:txBody>
      </p:sp>
      <p:sp>
        <p:nvSpPr>
          <p:cNvPr id="5" name="Rectangle 4"/>
          <p:cNvSpPr/>
          <p:nvPr/>
        </p:nvSpPr>
        <p:spPr>
          <a:xfrm>
            <a:off x="3141663" y="1844675"/>
            <a:ext cx="2735262" cy="5048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Senior Management</a:t>
            </a:r>
          </a:p>
        </p:txBody>
      </p:sp>
      <p:sp>
        <p:nvSpPr>
          <p:cNvPr id="6" name="Rectangle 5"/>
          <p:cNvSpPr/>
          <p:nvPr/>
        </p:nvSpPr>
        <p:spPr>
          <a:xfrm>
            <a:off x="3132138" y="2827338"/>
            <a:ext cx="2735262" cy="5032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Testing Manager</a:t>
            </a:r>
          </a:p>
        </p:txBody>
      </p:sp>
      <p:sp>
        <p:nvSpPr>
          <p:cNvPr id="7" name="Rectangle 6"/>
          <p:cNvSpPr/>
          <p:nvPr/>
        </p:nvSpPr>
        <p:spPr>
          <a:xfrm>
            <a:off x="3502025" y="4221163"/>
            <a:ext cx="2016125" cy="503237"/>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Test Team Leader</a:t>
            </a:r>
          </a:p>
        </p:txBody>
      </p:sp>
      <p:sp>
        <p:nvSpPr>
          <p:cNvPr id="8" name="Rectangle 7"/>
          <p:cNvSpPr/>
          <p:nvPr/>
        </p:nvSpPr>
        <p:spPr>
          <a:xfrm>
            <a:off x="2916238" y="5373688"/>
            <a:ext cx="1008062" cy="358775"/>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rPr>
              <a:t>Tester</a:t>
            </a:r>
          </a:p>
        </p:txBody>
      </p:sp>
      <p:sp>
        <p:nvSpPr>
          <p:cNvPr id="9" name="Rectangle 8"/>
          <p:cNvSpPr/>
          <p:nvPr/>
        </p:nvSpPr>
        <p:spPr>
          <a:xfrm>
            <a:off x="3348038" y="5680075"/>
            <a:ext cx="1008062" cy="360363"/>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rPr>
              <a:t>Tester</a:t>
            </a:r>
          </a:p>
        </p:txBody>
      </p:sp>
      <p:sp>
        <p:nvSpPr>
          <p:cNvPr id="10" name="Rectangle 9"/>
          <p:cNvSpPr/>
          <p:nvPr/>
        </p:nvSpPr>
        <p:spPr>
          <a:xfrm>
            <a:off x="3779838" y="6002338"/>
            <a:ext cx="1008062" cy="360362"/>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rPr>
              <a:t>Tester</a:t>
            </a:r>
          </a:p>
        </p:txBody>
      </p:sp>
      <p:sp>
        <p:nvSpPr>
          <p:cNvPr id="11" name="Rectangle 10"/>
          <p:cNvSpPr/>
          <p:nvPr/>
        </p:nvSpPr>
        <p:spPr>
          <a:xfrm>
            <a:off x="4787900" y="5354638"/>
            <a:ext cx="1223963" cy="358775"/>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400">
                <a:solidFill>
                  <a:schemeClr val="tx1"/>
                </a:solidFill>
                <a:cs typeface="Arial" charset="0"/>
              </a:rPr>
              <a:t>Test Analyst</a:t>
            </a:r>
          </a:p>
        </p:txBody>
      </p:sp>
      <p:sp>
        <p:nvSpPr>
          <p:cNvPr id="12" name="Rectangle 11"/>
          <p:cNvSpPr/>
          <p:nvPr/>
        </p:nvSpPr>
        <p:spPr>
          <a:xfrm>
            <a:off x="5219700" y="5680075"/>
            <a:ext cx="1223963" cy="360363"/>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400">
                <a:solidFill>
                  <a:schemeClr val="tx1"/>
                </a:solidFill>
                <a:cs typeface="Arial" charset="0"/>
              </a:rPr>
              <a:t>Test Analyst</a:t>
            </a:r>
          </a:p>
        </p:txBody>
      </p:sp>
      <p:sp>
        <p:nvSpPr>
          <p:cNvPr id="13" name="Rectangle 12"/>
          <p:cNvSpPr/>
          <p:nvPr/>
        </p:nvSpPr>
        <p:spPr>
          <a:xfrm>
            <a:off x="5651500" y="6021388"/>
            <a:ext cx="1223963" cy="360362"/>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400">
                <a:solidFill>
                  <a:schemeClr val="tx1"/>
                </a:solidFill>
                <a:cs typeface="Arial" charset="0"/>
              </a:rPr>
              <a:t>Test Analyst</a:t>
            </a:r>
          </a:p>
        </p:txBody>
      </p:sp>
      <p:sp>
        <p:nvSpPr>
          <p:cNvPr id="14" name="Rectangle 13"/>
          <p:cNvSpPr/>
          <p:nvPr/>
        </p:nvSpPr>
        <p:spPr>
          <a:xfrm>
            <a:off x="7451725" y="4652963"/>
            <a:ext cx="1512888" cy="504825"/>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600">
                <a:solidFill>
                  <a:schemeClr val="tx1"/>
                </a:solidFill>
                <a:cs typeface="Arial" charset="0"/>
              </a:rPr>
              <a:t>Development Leader</a:t>
            </a:r>
          </a:p>
        </p:txBody>
      </p:sp>
      <p:sp>
        <p:nvSpPr>
          <p:cNvPr id="15" name="Rectangle 14"/>
          <p:cNvSpPr/>
          <p:nvPr/>
        </p:nvSpPr>
        <p:spPr>
          <a:xfrm>
            <a:off x="7451725" y="5445125"/>
            <a:ext cx="1512888" cy="504825"/>
          </a:xfrm>
          <a:prstGeom prst="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600">
                <a:solidFill>
                  <a:schemeClr val="tx1"/>
                </a:solidFill>
                <a:cs typeface="Arial" charset="0"/>
              </a:rPr>
              <a:t>Development Team</a:t>
            </a:r>
          </a:p>
        </p:txBody>
      </p:sp>
      <p:sp>
        <p:nvSpPr>
          <p:cNvPr id="18" name="Rectangle 17"/>
          <p:cNvSpPr/>
          <p:nvPr/>
        </p:nvSpPr>
        <p:spPr>
          <a:xfrm>
            <a:off x="250825" y="3860800"/>
            <a:ext cx="1512888" cy="639763"/>
          </a:xfrm>
          <a:prstGeom prst="rect">
            <a:avLst/>
          </a:prstGeom>
        </p:spPr>
        <p:style>
          <a:lnRef idx="1">
            <a:schemeClr val="dk1"/>
          </a:lnRef>
          <a:fillRef idx="2">
            <a:schemeClr val="dk1"/>
          </a:fillRef>
          <a:effectRef idx="1">
            <a:schemeClr val="dk1"/>
          </a:effectRef>
          <a:fontRef idx="minor">
            <a:schemeClr val="dk1"/>
          </a:fontRef>
        </p:style>
        <p:txBody>
          <a:bodyPr/>
          <a:lstStyle/>
          <a:p>
            <a:pPr>
              <a:defRPr/>
            </a:pPr>
            <a:r>
              <a:rPr lang="en-US" sz="1400" b="1" dirty="0">
                <a:solidFill>
                  <a:schemeClr val="tx1"/>
                </a:solidFill>
              </a:rPr>
              <a:t>Design Team(s)</a:t>
            </a:r>
          </a:p>
        </p:txBody>
      </p:sp>
      <p:sp>
        <p:nvSpPr>
          <p:cNvPr id="19" name="Rectangle 18"/>
          <p:cNvSpPr/>
          <p:nvPr/>
        </p:nvSpPr>
        <p:spPr>
          <a:xfrm>
            <a:off x="250825" y="5300663"/>
            <a:ext cx="1512888" cy="639762"/>
          </a:xfrm>
          <a:prstGeom prst="rect">
            <a:avLst/>
          </a:prstGeom>
        </p:spPr>
        <p:style>
          <a:lnRef idx="1">
            <a:schemeClr val="dk1"/>
          </a:lnRef>
          <a:fillRef idx="2">
            <a:schemeClr val="dk1"/>
          </a:fillRef>
          <a:effectRef idx="1">
            <a:schemeClr val="dk1"/>
          </a:effectRef>
          <a:fontRef idx="minor">
            <a:schemeClr val="dk1"/>
          </a:fontRef>
        </p:style>
        <p:txBody>
          <a:bodyPr/>
          <a:lstStyle/>
          <a:p>
            <a:pPr>
              <a:defRPr/>
            </a:pPr>
            <a:r>
              <a:rPr lang="en-US" sz="1400" b="1" dirty="0">
                <a:solidFill>
                  <a:schemeClr val="tx1"/>
                </a:solidFill>
              </a:rPr>
              <a:t>Requirements Team(s)</a:t>
            </a:r>
          </a:p>
        </p:txBody>
      </p:sp>
      <p:sp>
        <p:nvSpPr>
          <p:cNvPr id="20" name="Rectangle 19"/>
          <p:cNvSpPr/>
          <p:nvPr/>
        </p:nvSpPr>
        <p:spPr>
          <a:xfrm>
            <a:off x="250825" y="4581525"/>
            <a:ext cx="1512888" cy="639763"/>
          </a:xfrm>
          <a:prstGeom prst="rect">
            <a:avLst/>
          </a:prstGeom>
        </p:spPr>
        <p:style>
          <a:lnRef idx="1">
            <a:schemeClr val="dk1"/>
          </a:lnRef>
          <a:fillRef idx="2">
            <a:schemeClr val="dk1"/>
          </a:fillRef>
          <a:effectRef idx="1">
            <a:schemeClr val="dk1"/>
          </a:effectRef>
          <a:fontRef idx="minor">
            <a:schemeClr val="dk1"/>
          </a:fontRef>
        </p:style>
        <p:txBody>
          <a:bodyPr/>
          <a:lstStyle/>
          <a:p>
            <a:pPr>
              <a:defRPr/>
            </a:pPr>
            <a:r>
              <a:rPr lang="en-US" sz="1400" b="1" dirty="0">
                <a:solidFill>
                  <a:schemeClr val="tx1"/>
                </a:solidFill>
              </a:rPr>
              <a:t>Analysis Team(s)</a:t>
            </a:r>
          </a:p>
        </p:txBody>
      </p:sp>
      <p:cxnSp>
        <p:nvCxnSpPr>
          <p:cNvPr id="22" name="Straight Connector 21"/>
          <p:cNvCxnSpPr>
            <a:stCxn id="5" idx="2"/>
            <a:endCxn id="6" idx="0"/>
          </p:cNvCxnSpPr>
          <p:nvPr/>
        </p:nvCxnSpPr>
        <p:spPr>
          <a:xfrm rot="5400000">
            <a:off x="4266407" y="2583656"/>
            <a:ext cx="477838" cy="9525"/>
          </a:xfrm>
          <a:prstGeom prst="line">
            <a:avLst/>
          </a:prstGeom>
          <a:ln>
            <a:solidFill>
              <a:srgbClr val="FF0000"/>
            </a:solidFill>
          </a:ln>
        </p:spPr>
        <p:style>
          <a:lnRef idx="1">
            <a:schemeClr val="dk1"/>
          </a:lnRef>
          <a:fillRef idx="0">
            <a:schemeClr val="dk1"/>
          </a:fillRef>
          <a:effectRef idx="0">
            <a:schemeClr val="dk1"/>
          </a:effectRef>
          <a:fontRef idx="minor">
            <a:schemeClr val="tx1"/>
          </a:fontRef>
        </p:style>
      </p:cxnSp>
      <p:cxnSp>
        <p:nvCxnSpPr>
          <p:cNvPr id="23" name="Straight Connector 22"/>
          <p:cNvCxnSpPr>
            <a:stCxn id="6" idx="2"/>
            <a:endCxn id="7" idx="0"/>
          </p:cNvCxnSpPr>
          <p:nvPr/>
        </p:nvCxnSpPr>
        <p:spPr>
          <a:xfrm rot="16200000" flipH="1">
            <a:off x="4060032" y="3771106"/>
            <a:ext cx="890588" cy="9525"/>
          </a:xfrm>
          <a:prstGeom prst="line">
            <a:avLst/>
          </a:prstGeom>
          <a:ln>
            <a:solidFill>
              <a:srgbClr val="FF0000"/>
            </a:solidFill>
          </a:ln>
        </p:spPr>
        <p:style>
          <a:lnRef idx="1">
            <a:schemeClr val="dk1"/>
          </a:lnRef>
          <a:fillRef idx="0">
            <a:schemeClr val="dk1"/>
          </a:fillRef>
          <a:effectRef idx="0">
            <a:schemeClr val="dk1"/>
          </a:effectRef>
          <a:fontRef idx="minor">
            <a:schemeClr val="tx1"/>
          </a:fontRef>
        </p:style>
      </p:cxnSp>
      <p:cxnSp>
        <p:nvCxnSpPr>
          <p:cNvPr id="26" name="Straight Connector 25"/>
          <p:cNvCxnSpPr>
            <a:stCxn id="7" idx="2"/>
          </p:cNvCxnSpPr>
          <p:nvPr/>
        </p:nvCxnSpPr>
        <p:spPr>
          <a:xfrm rot="5400000">
            <a:off x="4360863" y="4864100"/>
            <a:ext cx="288925" cy="9525"/>
          </a:xfrm>
          <a:prstGeom prst="line">
            <a:avLst/>
          </a:prstGeom>
          <a:ln>
            <a:solidFill>
              <a:srgbClr val="FF0000"/>
            </a:solidFill>
          </a:ln>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3419475" y="5013325"/>
            <a:ext cx="2089150" cy="0"/>
          </a:xfrm>
          <a:prstGeom prst="line">
            <a:avLst/>
          </a:prstGeom>
          <a:ln>
            <a:solidFill>
              <a:srgbClr val="FF0000"/>
            </a:solidFill>
          </a:ln>
        </p:spPr>
        <p:style>
          <a:lnRef idx="1">
            <a:schemeClr val="dk1"/>
          </a:lnRef>
          <a:fillRef idx="0">
            <a:schemeClr val="dk1"/>
          </a:fillRef>
          <a:effectRef idx="0">
            <a:schemeClr val="dk1"/>
          </a:effectRef>
          <a:fontRef idx="minor">
            <a:schemeClr val="tx1"/>
          </a:fontRef>
        </p:style>
      </p:cxnSp>
      <p:cxnSp>
        <p:nvCxnSpPr>
          <p:cNvPr id="34" name="Straight Connector 33"/>
          <p:cNvCxnSpPr>
            <a:endCxn id="8" idx="0"/>
          </p:cNvCxnSpPr>
          <p:nvPr/>
        </p:nvCxnSpPr>
        <p:spPr>
          <a:xfrm rot="5400000">
            <a:off x="3239293" y="5193507"/>
            <a:ext cx="360363" cy="0"/>
          </a:xfrm>
          <a:prstGeom prst="line">
            <a:avLst/>
          </a:prstGeom>
          <a:ln>
            <a:solidFill>
              <a:srgbClr val="FF0000"/>
            </a:solidFill>
          </a:ln>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rot="5400000">
            <a:off x="5328443" y="5193507"/>
            <a:ext cx="360363" cy="0"/>
          </a:xfrm>
          <a:prstGeom prst="line">
            <a:avLst/>
          </a:prstGeom>
          <a:ln>
            <a:solidFill>
              <a:srgbClr val="FF0000"/>
            </a:solidFill>
          </a:ln>
        </p:spPr>
        <p:style>
          <a:lnRef idx="1">
            <a:schemeClr val="dk1"/>
          </a:lnRef>
          <a:fillRef idx="0">
            <a:schemeClr val="dk1"/>
          </a:fillRef>
          <a:effectRef idx="0">
            <a:schemeClr val="dk1"/>
          </a:effectRef>
          <a:fontRef idx="minor">
            <a:schemeClr val="tx1"/>
          </a:fontRef>
        </p:style>
      </p:cxnSp>
      <p:cxnSp>
        <p:nvCxnSpPr>
          <p:cNvPr id="45" name="Straight Connector 44"/>
          <p:cNvCxnSpPr/>
          <p:nvPr/>
        </p:nvCxnSpPr>
        <p:spPr>
          <a:xfrm flipV="1">
            <a:off x="6948488" y="4283075"/>
            <a:ext cx="431800" cy="9525"/>
          </a:xfrm>
          <a:prstGeom prst="line">
            <a:avLst/>
          </a:prstGeom>
          <a:ln>
            <a:solidFill>
              <a:srgbClr val="2D1DA3"/>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0800000" flipV="1">
            <a:off x="1763713" y="4213225"/>
            <a:ext cx="863600" cy="7938"/>
          </a:xfrm>
          <a:prstGeom prst="line">
            <a:avLst/>
          </a:prstGeom>
          <a:ln>
            <a:solidFill>
              <a:srgbClr val="2D1DA3"/>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10800000">
            <a:off x="1763713" y="4941888"/>
            <a:ext cx="863600" cy="0"/>
          </a:xfrm>
          <a:prstGeom prst="line">
            <a:avLst/>
          </a:prstGeom>
          <a:ln>
            <a:solidFill>
              <a:srgbClr val="2D1DA3"/>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0800000">
            <a:off x="1763713" y="5661025"/>
            <a:ext cx="863600" cy="0"/>
          </a:xfrm>
          <a:prstGeom prst="line">
            <a:avLst/>
          </a:prstGeom>
          <a:ln>
            <a:solidFill>
              <a:srgbClr val="2D1DA3"/>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p:cNvSpPr>
          <p:nvPr>
            <p:ph type="title" idx="4294967295"/>
          </p:nvPr>
        </p:nvSpPr>
        <p:spPr bwMode="auto">
          <a:noFill/>
        </p:spPr>
        <p:txBody>
          <a:bodyPr wrap="square" numCol="1" anchorCtr="0" compatLnSpc="1">
            <a:prstTxWarp prst="textNoShape">
              <a:avLst/>
            </a:prstTxWarp>
          </a:bodyPr>
          <a:lstStyle/>
          <a:p>
            <a:r>
              <a:rPr lang="en-US" smtClean="0">
                <a:cs typeface="Tahoma" pitchFamily="34" charset="0"/>
              </a:rPr>
              <a:t>Testing in Waterfall model</a:t>
            </a:r>
          </a:p>
        </p:txBody>
      </p:sp>
      <p:pic>
        <p:nvPicPr>
          <p:cNvPr id="75781" name="Picture 5" descr="waterfall-model-diagram"/>
          <p:cNvPicPr>
            <a:picLocks noChangeAspect="1" noChangeArrowheads="1"/>
          </p:cNvPicPr>
          <p:nvPr/>
        </p:nvPicPr>
        <p:blipFill>
          <a:blip r:embed="rId2" cstate="print"/>
          <a:srcRect/>
          <a:stretch>
            <a:fillRect/>
          </a:stretch>
        </p:blipFill>
        <p:spPr bwMode="auto">
          <a:xfrm>
            <a:off x="395288" y="1773238"/>
            <a:ext cx="5003800" cy="5084762"/>
          </a:xfrm>
          <a:prstGeom prst="rect">
            <a:avLst/>
          </a:prstGeom>
          <a:noFill/>
        </p:spPr>
      </p:pic>
      <p:pic>
        <p:nvPicPr>
          <p:cNvPr id="75783" name="Picture 7" descr="waterfall-sdlc-300x180"/>
          <p:cNvPicPr>
            <a:picLocks noChangeAspect="1" noChangeArrowheads="1"/>
          </p:cNvPicPr>
          <p:nvPr/>
        </p:nvPicPr>
        <p:blipFill>
          <a:blip r:embed="rId3" cstate="print"/>
          <a:srcRect/>
          <a:stretch>
            <a:fillRect/>
          </a:stretch>
        </p:blipFill>
        <p:spPr bwMode="auto">
          <a:xfrm>
            <a:off x="4211638" y="1700213"/>
            <a:ext cx="4752975" cy="2851150"/>
          </a:xfrm>
          <a:prstGeom prst="rect">
            <a:avLst/>
          </a:prstGeom>
          <a:noFill/>
        </p:spPr>
      </p:pic>
      <p:sp>
        <p:nvSpPr>
          <p:cNvPr id="5" name="Slide Number Placeholder 4"/>
          <p:cNvSpPr>
            <a:spLocks noGrp="1"/>
          </p:cNvSpPr>
          <p:nvPr>
            <p:ph type="sldNum" sz="quarter" idx="12"/>
          </p:nvPr>
        </p:nvSpPr>
        <p:spPr/>
        <p:txBody>
          <a:bodyPr/>
          <a:lstStyle/>
          <a:p>
            <a:pPr>
              <a:defRPr/>
            </a:pPr>
            <a:fld id="{4B1641D3-EDD0-4918-A121-5E8F76A587CC}" type="slidenum">
              <a:rPr lang="en-US" smtClean="0"/>
              <a:pPr>
                <a:defRPr/>
              </a:pPr>
              <a:t>21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5781"/>
                                        </p:tgtEl>
                                        <p:attrNameLst>
                                          <p:attrName>style.visibility</p:attrName>
                                        </p:attrNameLst>
                                      </p:cBhvr>
                                      <p:to>
                                        <p:strVal val="visible"/>
                                      </p:to>
                                    </p:set>
                                    <p:animEffect transition="in" filter="blinds(horizontal)">
                                      <p:cBhvr>
                                        <p:cTn id="7" dur="500"/>
                                        <p:tgtEl>
                                          <p:spTgt spid="757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Slide Number Placeholder 2"/>
          <p:cNvSpPr>
            <a:spLocks noGrp="1"/>
          </p:cNvSpPr>
          <p:nvPr>
            <p:ph type="sldNum" sz="quarter" idx="12"/>
          </p:nvPr>
        </p:nvSpPr>
        <p:spPr bwMode="auto">
          <a:xfrm>
            <a:off x="8231188" y="6453188"/>
            <a:ext cx="733425" cy="274637"/>
          </a:xfrm>
          <a:noFill/>
          <a:ln>
            <a:miter lim="800000"/>
            <a:headEnd/>
            <a:tailEnd/>
          </a:ln>
        </p:spPr>
        <p:txBody>
          <a:bodyPr wrap="square" numCol="1" anchorCtr="0" compatLnSpc="1">
            <a:prstTxWarp prst="textNoShape">
              <a:avLst/>
            </a:prstTxWarp>
          </a:bodyPr>
          <a:lstStyle/>
          <a:p>
            <a:fld id="{4534B90E-399D-4C02-B3FD-9BAF75C2EEE4}" type="slidenum">
              <a:rPr lang="en-US" smtClean="0">
                <a:solidFill>
                  <a:srgbClr val="3F3F3F"/>
                </a:solidFill>
              </a:rPr>
              <a:pPr/>
              <a:t>22</a:t>
            </a:fld>
            <a:endParaRPr lang="en-US" smtClean="0">
              <a:solidFill>
                <a:srgbClr val="3F3F3F"/>
              </a:solidFill>
            </a:endParaRPr>
          </a:p>
        </p:txBody>
      </p:sp>
      <p:sp>
        <p:nvSpPr>
          <p:cNvPr id="4" name="Oval 3"/>
          <p:cNvSpPr/>
          <p:nvPr/>
        </p:nvSpPr>
        <p:spPr>
          <a:xfrm>
            <a:off x="34925" y="1700213"/>
            <a:ext cx="1944688" cy="86518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rPr>
              <a:t>Requirements</a:t>
            </a:r>
          </a:p>
        </p:txBody>
      </p:sp>
      <p:sp>
        <p:nvSpPr>
          <p:cNvPr id="5" name="Oval 4"/>
          <p:cNvSpPr/>
          <p:nvPr/>
        </p:nvSpPr>
        <p:spPr>
          <a:xfrm>
            <a:off x="684213" y="2924175"/>
            <a:ext cx="1943100" cy="8651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rPr>
              <a:t>Specification</a:t>
            </a:r>
          </a:p>
        </p:txBody>
      </p:sp>
      <p:sp>
        <p:nvSpPr>
          <p:cNvPr id="6" name="Oval 5"/>
          <p:cNvSpPr/>
          <p:nvPr/>
        </p:nvSpPr>
        <p:spPr>
          <a:xfrm>
            <a:off x="1403350" y="4221163"/>
            <a:ext cx="1944688" cy="863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rPr>
              <a:t>Design</a:t>
            </a:r>
          </a:p>
        </p:txBody>
      </p:sp>
      <p:sp>
        <p:nvSpPr>
          <p:cNvPr id="7" name="Oval 6"/>
          <p:cNvSpPr/>
          <p:nvPr/>
        </p:nvSpPr>
        <p:spPr>
          <a:xfrm>
            <a:off x="2484438" y="5651500"/>
            <a:ext cx="1943100" cy="863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rPr>
              <a:t>Code</a:t>
            </a:r>
          </a:p>
        </p:txBody>
      </p:sp>
      <p:sp>
        <p:nvSpPr>
          <p:cNvPr id="9" name="Oval 8"/>
          <p:cNvSpPr/>
          <p:nvPr/>
        </p:nvSpPr>
        <p:spPr>
          <a:xfrm>
            <a:off x="7199313" y="1700213"/>
            <a:ext cx="1944687" cy="86518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rPr>
              <a:t>Acceptance Testing</a:t>
            </a:r>
          </a:p>
        </p:txBody>
      </p:sp>
      <p:sp>
        <p:nvSpPr>
          <p:cNvPr id="10" name="Oval 9"/>
          <p:cNvSpPr/>
          <p:nvPr/>
        </p:nvSpPr>
        <p:spPr>
          <a:xfrm>
            <a:off x="6588125" y="2924175"/>
            <a:ext cx="1944688" cy="8651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rPr>
              <a:t>System Testing</a:t>
            </a:r>
          </a:p>
        </p:txBody>
      </p:sp>
      <p:sp>
        <p:nvSpPr>
          <p:cNvPr id="11" name="Oval 10"/>
          <p:cNvSpPr/>
          <p:nvPr/>
        </p:nvSpPr>
        <p:spPr>
          <a:xfrm>
            <a:off x="5580063" y="4221163"/>
            <a:ext cx="1944687" cy="863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rPr>
              <a:t>Integration Testing </a:t>
            </a:r>
          </a:p>
        </p:txBody>
      </p:sp>
      <p:sp>
        <p:nvSpPr>
          <p:cNvPr id="12" name="Oval 11"/>
          <p:cNvSpPr/>
          <p:nvPr/>
        </p:nvSpPr>
        <p:spPr>
          <a:xfrm>
            <a:off x="4679950" y="5651500"/>
            <a:ext cx="1943100" cy="863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rPr>
              <a:t>Unit Testing</a:t>
            </a:r>
          </a:p>
        </p:txBody>
      </p:sp>
      <p:cxnSp>
        <p:nvCxnSpPr>
          <p:cNvPr id="14" name="Straight Arrow Connector 13"/>
          <p:cNvCxnSpPr>
            <a:stCxn id="4" idx="4"/>
          </p:cNvCxnSpPr>
          <p:nvPr/>
        </p:nvCxnSpPr>
        <p:spPr>
          <a:xfrm rot="16200000" flipH="1">
            <a:off x="990600" y="2582863"/>
            <a:ext cx="358775" cy="3238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a:xfrm rot="16200000" flipH="1">
            <a:off x="1835944" y="3861594"/>
            <a:ext cx="431800" cy="28733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Straight Arrow Connector 19"/>
          <p:cNvCxnSpPr/>
          <p:nvPr/>
        </p:nvCxnSpPr>
        <p:spPr>
          <a:xfrm rot="16200000" flipH="1">
            <a:off x="2555082" y="5156994"/>
            <a:ext cx="576262" cy="431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3" name="Straight Arrow Connector 22"/>
          <p:cNvCxnSpPr/>
          <p:nvPr/>
        </p:nvCxnSpPr>
        <p:spPr>
          <a:xfrm rot="5400000" flipH="1" flipV="1">
            <a:off x="5688013" y="5121275"/>
            <a:ext cx="576262" cy="50323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Straight Arrow Connector 24"/>
          <p:cNvCxnSpPr/>
          <p:nvPr/>
        </p:nvCxnSpPr>
        <p:spPr>
          <a:xfrm rot="5400000" flipH="1" flipV="1">
            <a:off x="6623844" y="3752057"/>
            <a:ext cx="504825" cy="43338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8" name="Straight Arrow Connector 27"/>
          <p:cNvCxnSpPr>
            <a:stCxn id="10" idx="0"/>
          </p:cNvCxnSpPr>
          <p:nvPr/>
        </p:nvCxnSpPr>
        <p:spPr>
          <a:xfrm rot="5400000" flipH="1" flipV="1">
            <a:off x="7543006" y="2582069"/>
            <a:ext cx="358775" cy="32543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9" name="Straight Arrow Connector 28"/>
          <p:cNvCxnSpPr/>
          <p:nvPr/>
        </p:nvCxnSpPr>
        <p:spPr>
          <a:xfrm flipV="1">
            <a:off x="4427538" y="6426200"/>
            <a:ext cx="576262" cy="431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1" name="Straight Arrow Connector 30"/>
          <p:cNvCxnSpPr/>
          <p:nvPr/>
        </p:nvCxnSpPr>
        <p:spPr>
          <a:xfrm>
            <a:off x="3924300" y="6453188"/>
            <a:ext cx="503238" cy="404812"/>
          </a:xfrm>
          <a:prstGeom prst="straightConnector1">
            <a:avLst/>
          </a:prstGeom>
          <a:ln>
            <a:tailEnd type="none"/>
          </a:ln>
        </p:spPr>
        <p:style>
          <a:lnRef idx="2">
            <a:schemeClr val="dk1"/>
          </a:lnRef>
          <a:fillRef idx="0">
            <a:schemeClr val="dk1"/>
          </a:fillRef>
          <a:effectRef idx="1">
            <a:schemeClr val="dk1"/>
          </a:effectRef>
          <a:fontRef idx="minor">
            <a:schemeClr val="tx1"/>
          </a:fontRef>
        </p:style>
      </p:cxnSp>
      <p:cxnSp>
        <p:nvCxnSpPr>
          <p:cNvPr id="35" name="Straight Arrow Connector 34"/>
          <p:cNvCxnSpPr>
            <a:stCxn id="4" idx="6"/>
            <a:endCxn id="9" idx="2"/>
          </p:cNvCxnSpPr>
          <p:nvPr/>
        </p:nvCxnSpPr>
        <p:spPr>
          <a:xfrm>
            <a:off x="1979613" y="2133600"/>
            <a:ext cx="52197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525" name="TextBox 37"/>
          <p:cNvSpPr txBox="1">
            <a:spLocks noChangeArrowheads="1"/>
          </p:cNvSpPr>
          <p:nvPr/>
        </p:nvSpPr>
        <p:spPr bwMode="auto">
          <a:xfrm>
            <a:off x="3492500" y="1773238"/>
            <a:ext cx="2951163" cy="368300"/>
          </a:xfrm>
          <a:prstGeom prst="rect">
            <a:avLst/>
          </a:prstGeom>
          <a:noFill/>
          <a:ln w="9525">
            <a:noFill/>
            <a:miter lim="800000"/>
            <a:headEnd/>
            <a:tailEnd/>
          </a:ln>
        </p:spPr>
        <p:txBody>
          <a:bodyPr>
            <a:spAutoFit/>
          </a:bodyPr>
          <a:lstStyle/>
          <a:p>
            <a:r>
              <a:rPr lang="en-US" dirty="0"/>
              <a:t>Plan Acceptance Tests</a:t>
            </a:r>
          </a:p>
        </p:txBody>
      </p:sp>
      <p:cxnSp>
        <p:nvCxnSpPr>
          <p:cNvPr id="40" name="Straight Arrow Connector 39"/>
          <p:cNvCxnSpPr/>
          <p:nvPr/>
        </p:nvCxnSpPr>
        <p:spPr>
          <a:xfrm>
            <a:off x="2627313" y="3348038"/>
            <a:ext cx="3960812" cy="952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527" name="TextBox 40"/>
          <p:cNvSpPr txBox="1">
            <a:spLocks noChangeArrowheads="1"/>
          </p:cNvSpPr>
          <p:nvPr/>
        </p:nvSpPr>
        <p:spPr bwMode="auto">
          <a:xfrm>
            <a:off x="3419475" y="2924175"/>
            <a:ext cx="2952750" cy="369888"/>
          </a:xfrm>
          <a:prstGeom prst="rect">
            <a:avLst/>
          </a:prstGeom>
          <a:noFill/>
          <a:ln w="9525">
            <a:noFill/>
            <a:miter lim="800000"/>
            <a:headEnd/>
            <a:tailEnd/>
          </a:ln>
        </p:spPr>
        <p:txBody>
          <a:bodyPr>
            <a:spAutoFit/>
          </a:bodyPr>
          <a:lstStyle/>
          <a:p>
            <a:r>
              <a:rPr lang="en-US" dirty="0"/>
              <a:t>Plan System Tests</a:t>
            </a:r>
          </a:p>
        </p:txBody>
      </p:sp>
      <p:cxnSp>
        <p:nvCxnSpPr>
          <p:cNvPr id="43" name="Straight Arrow Connector 42"/>
          <p:cNvCxnSpPr>
            <a:endCxn id="11" idx="2"/>
          </p:cNvCxnSpPr>
          <p:nvPr/>
        </p:nvCxnSpPr>
        <p:spPr>
          <a:xfrm flipV="1">
            <a:off x="3348038" y="4652963"/>
            <a:ext cx="2232025" cy="1111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529" name="TextBox 43"/>
          <p:cNvSpPr txBox="1">
            <a:spLocks noChangeArrowheads="1"/>
          </p:cNvSpPr>
          <p:nvPr/>
        </p:nvSpPr>
        <p:spPr bwMode="auto">
          <a:xfrm>
            <a:off x="3275013" y="4230688"/>
            <a:ext cx="2952750" cy="366712"/>
          </a:xfrm>
          <a:prstGeom prst="rect">
            <a:avLst/>
          </a:prstGeom>
          <a:noFill/>
          <a:ln w="9525">
            <a:noFill/>
            <a:miter lim="800000"/>
            <a:headEnd/>
            <a:tailEnd/>
          </a:ln>
        </p:spPr>
        <p:txBody>
          <a:bodyPr>
            <a:spAutoFit/>
          </a:bodyPr>
          <a:lstStyle/>
          <a:p>
            <a:r>
              <a:rPr lang="en-US" dirty="0"/>
              <a:t>Plan Integration Tests</a:t>
            </a:r>
          </a:p>
        </p:txBody>
      </p:sp>
      <p:sp>
        <p:nvSpPr>
          <p:cNvPr id="21530" name="TextBox 46"/>
          <p:cNvSpPr txBox="1">
            <a:spLocks noChangeArrowheads="1"/>
          </p:cNvSpPr>
          <p:nvPr/>
        </p:nvSpPr>
        <p:spPr bwMode="auto">
          <a:xfrm>
            <a:off x="3635375" y="5084763"/>
            <a:ext cx="1873250" cy="369887"/>
          </a:xfrm>
          <a:prstGeom prst="rect">
            <a:avLst/>
          </a:prstGeom>
          <a:noFill/>
          <a:ln w="9525">
            <a:noFill/>
            <a:miter lim="800000"/>
            <a:headEnd/>
            <a:tailEnd/>
          </a:ln>
        </p:spPr>
        <p:txBody>
          <a:bodyPr>
            <a:spAutoFit/>
          </a:bodyPr>
          <a:lstStyle/>
          <a:p>
            <a:r>
              <a:rPr lang="en-US" dirty="0"/>
              <a:t>Plan Unit Tests</a:t>
            </a:r>
          </a:p>
        </p:txBody>
      </p:sp>
      <p:cxnSp>
        <p:nvCxnSpPr>
          <p:cNvPr id="52" name="Elbow Connector 51"/>
          <p:cNvCxnSpPr>
            <a:stCxn id="7" idx="0"/>
            <a:endCxn id="12" idx="0"/>
          </p:cNvCxnSpPr>
          <p:nvPr/>
        </p:nvCxnSpPr>
        <p:spPr>
          <a:xfrm rot="5400000" flipH="1" flipV="1">
            <a:off x="4553744" y="4552157"/>
            <a:ext cx="1587" cy="2197100"/>
          </a:xfrm>
          <a:prstGeom prst="bentConnector3">
            <a:avLst>
              <a:gd name="adj1" fmla="val 14395466"/>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533" name="Rectangle 29"/>
          <p:cNvSpPr>
            <a:spLocks/>
          </p:cNvSpPr>
          <p:nvPr/>
        </p:nvSpPr>
        <p:spPr bwMode="auto">
          <a:xfrm>
            <a:off x="457200" y="152400"/>
            <a:ext cx="8229600" cy="1250950"/>
          </a:xfrm>
          <a:prstGeom prst="rect">
            <a:avLst/>
          </a:prstGeom>
          <a:noFill/>
          <a:ln w="9525">
            <a:noFill/>
            <a:miter lim="800000"/>
            <a:headEnd/>
            <a:tailEnd/>
          </a:ln>
        </p:spPr>
        <p:txBody>
          <a:bodyPr lIns="91418" tIns="45710" rIns="45710" bIns="45710" anchor="ctr"/>
          <a:lstStyle/>
          <a:p>
            <a:pPr eaLnBrk="0" hangingPunct="0"/>
            <a:r>
              <a:rPr lang="en-US" sz="4500" b="1">
                <a:solidFill>
                  <a:srgbClr val="FFC800"/>
                </a:solidFill>
                <a:latin typeface="Corbel" pitchFamily="34" charset="0"/>
                <a:cs typeface="Tahoma" pitchFamily="34" charset="0"/>
              </a:rPr>
              <a:t>Testing in V-Model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525"/>
                                        </p:tgtEl>
                                        <p:attrNameLst>
                                          <p:attrName>style.visibility</p:attrName>
                                        </p:attrNameLst>
                                      </p:cBhvr>
                                      <p:to>
                                        <p:strVal val="visible"/>
                                      </p:to>
                                    </p:set>
                                    <p:anim calcmode="lin" valueType="num">
                                      <p:cBhvr additive="base">
                                        <p:cTn id="7" dur="1000" fill="hold"/>
                                        <p:tgtEl>
                                          <p:spTgt spid="21525"/>
                                        </p:tgtEl>
                                        <p:attrNameLst>
                                          <p:attrName>ppt_x</p:attrName>
                                        </p:attrNameLst>
                                      </p:cBhvr>
                                      <p:tavLst>
                                        <p:tav tm="0">
                                          <p:val>
                                            <p:strVal val="0-#ppt_w/2"/>
                                          </p:val>
                                        </p:tav>
                                        <p:tav tm="100000">
                                          <p:val>
                                            <p:strVal val="#ppt_x"/>
                                          </p:val>
                                        </p:tav>
                                      </p:tavLst>
                                    </p:anim>
                                    <p:anim calcmode="lin" valueType="num">
                                      <p:cBhvr additive="base">
                                        <p:cTn id="8" dur="1000" fill="hold"/>
                                        <p:tgtEl>
                                          <p:spTgt spid="2152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5"/>
                                        </p:tgtEl>
                                        <p:attrNameLst>
                                          <p:attrName>style.visibility</p:attrName>
                                        </p:attrNameLst>
                                      </p:cBhvr>
                                      <p:to>
                                        <p:strVal val="visible"/>
                                      </p:to>
                                    </p:set>
                                    <p:anim calcmode="lin" valueType="num">
                                      <p:cBhvr additive="base">
                                        <p:cTn id="11" dur="1000" fill="hold"/>
                                        <p:tgtEl>
                                          <p:spTgt spid="35"/>
                                        </p:tgtEl>
                                        <p:attrNameLst>
                                          <p:attrName>ppt_x</p:attrName>
                                        </p:attrNameLst>
                                      </p:cBhvr>
                                      <p:tavLst>
                                        <p:tav tm="0">
                                          <p:val>
                                            <p:strVal val="0-#ppt_w/2"/>
                                          </p:val>
                                        </p:tav>
                                        <p:tav tm="100000">
                                          <p:val>
                                            <p:strVal val="#ppt_x"/>
                                          </p:val>
                                        </p:tav>
                                      </p:tavLst>
                                    </p:anim>
                                    <p:anim calcmode="lin" valueType="num">
                                      <p:cBhvr additive="base">
                                        <p:cTn id="12" dur="1000" fill="hold"/>
                                        <p:tgtEl>
                                          <p:spTgt spid="3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527"/>
                                        </p:tgtEl>
                                        <p:attrNameLst>
                                          <p:attrName>style.visibility</p:attrName>
                                        </p:attrNameLst>
                                      </p:cBhvr>
                                      <p:to>
                                        <p:strVal val="visible"/>
                                      </p:to>
                                    </p:set>
                                    <p:animEffect transition="in" filter="blinds(horizontal)">
                                      <p:cBhvr>
                                        <p:cTn id="17" dur="500"/>
                                        <p:tgtEl>
                                          <p:spTgt spid="21527"/>
                                        </p:tgtEl>
                                      </p:cBhvr>
                                    </p:animEffect>
                                  </p:childTnLst>
                                </p:cTn>
                              </p:par>
                              <p:par>
                                <p:cTn id="18" presetID="3" presetClass="entr" presetSubtype="10" fill="hold" nodeType="with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blinds(horizontal)">
                                      <p:cBhvr>
                                        <p:cTn id="20" dur="500"/>
                                        <p:tgtEl>
                                          <p:spTgt spid="40"/>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1529"/>
                                        </p:tgtEl>
                                        <p:attrNameLst>
                                          <p:attrName>style.visibility</p:attrName>
                                        </p:attrNameLst>
                                      </p:cBhvr>
                                      <p:to>
                                        <p:strVal val="visible"/>
                                      </p:to>
                                    </p:set>
                                    <p:animEffect transition="in" filter="blinds(horizontal)">
                                      <p:cBhvr>
                                        <p:cTn id="25" dur="500"/>
                                        <p:tgtEl>
                                          <p:spTgt spid="21529"/>
                                        </p:tgtEl>
                                      </p:cBhvr>
                                    </p:animEffect>
                                  </p:childTnLst>
                                </p:cTn>
                              </p:par>
                              <p:par>
                                <p:cTn id="26" presetID="3" presetClass="entr" presetSubtype="10" fill="hold" nodeType="with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blinds(horizontal)">
                                      <p:cBhvr>
                                        <p:cTn id="28" dur="500"/>
                                        <p:tgtEl>
                                          <p:spTgt spid="43"/>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1530"/>
                                        </p:tgtEl>
                                        <p:attrNameLst>
                                          <p:attrName>style.visibility</p:attrName>
                                        </p:attrNameLst>
                                      </p:cBhvr>
                                      <p:to>
                                        <p:strVal val="visible"/>
                                      </p:to>
                                    </p:set>
                                    <p:animEffect transition="in" filter="blinds(horizontal)">
                                      <p:cBhvr>
                                        <p:cTn id="33" dur="500"/>
                                        <p:tgtEl>
                                          <p:spTgt spid="21530"/>
                                        </p:tgtEl>
                                      </p:cBhvr>
                                    </p:animEffect>
                                  </p:childTnLst>
                                </p:cTn>
                              </p:par>
                              <p:par>
                                <p:cTn id="34" presetID="3" presetClass="entr" presetSubtype="10" fill="hold" nodeType="withEffect">
                                  <p:stCondLst>
                                    <p:cond delay="0"/>
                                  </p:stCondLst>
                                  <p:childTnLst>
                                    <p:set>
                                      <p:cBhvr>
                                        <p:cTn id="35" dur="1" fill="hold">
                                          <p:stCondLst>
                                            <p:cond delay="0"/>
                                          </p:stCondLst>
                                        </p:cTn>
                                        <p:tgtEl>
                                          <p:spTgt spid="52"/>
                                        </p:tgtEl>
                                        <p:attrNameLst>
                                          <p:attrName>style.visibility</p:attrName>
                                        </p:attrNameLst>
                                      </p:cBhvr>
                                      <p:to>
                                        <p:strVal val="visible"/>
                                      </p:to>
                                    </p:set>
                                    <p:animEffect transition="in" filter="blinds(horizontal)">
                                      <p:cBhvr>
                                        <p:cTn id="36"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25" grpId="0"/>
      <p:bldP spid="21527" grpId="0"/>
      <p:bldP spid="21529" grpId="0"/>
      <p:bldP spid="2153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p:cNvSpPr>
          <p:nvPr>
            <p:ph type="title" idx="4294967295"/>
          </p:nvPr>
        </p:nvSpPr>
        <p:spPr bwMode="auto">
          <a:noFill/>
        </p:spPr>
        <p:txBody>
          <a:bodyPr wrap="square" numCol="1" anchorCtr="0" compatLnSpc="1">
            <a:prstTxWarp prst="textNoShape">
              <a:avLst/>
            </a:prstTxWarp>
          </a:bodyPr>
          <a:lstStyle/>
          <a:p>
            <a:r>
              <a:rPr lang="en-US" b="0" smtClean="0">
                <a:cs typeface="Tahoma" pitchFamily="34" charset="0"/>
              </a:rPr>
              <a:t>Unit Testing</a:t>
            </a:r>
          </a:p>
        </p:txBody>
      </p:sp>
      <p:sp>
        <p:nvSpPr>
          <p:cNvPr id="88067" name="Rectangle 3"/>
          <p:cNvSpPr>
            <a:spLocks noGrp="1"/>
          </p:cNvSpPr>
          <p:nvPr>
            <p:ph type="body" idx="4294967295"/>
          </p:nvPr>
        </p:nvSpPr>
        <p:spPr>
          <a:xfrm>
            <a:off x="457200" y="1774825"/>
            <a:ext cx="8686800" cy="4625975"/>
          </a:xfrm>
        </p:spPr>
        <p:txBody>
          <a:bodyPr/>
          <a:lstStyle/>
          <a:p>
            <a:pPr>
              <a:lnSpc>
                <a:spcPct val="80000"/>
              </a:lnSpc>
              <a:buFont typeface="Wingdings 2" pitchFamily="18" charset="2"/>
              <a:buNone/>
            </a:pPr>
            <a:r>
              <a:rPr lang="en-US" sz="1800" i="1" dirty="0" smtClean="0">
                <a:cs typeface="Tahoma" pitchFamily="34" charset="0"/>
              </a:rPr>
              <a:t>Testing individual units of source code to determine if they are fit for use.</a:t>
            </a:r>
            <a:br>
              <a:rPr lang="en-US" sz="1800" i="1" dirty="0" smtClean="0">
                <a:cs typeface="Tahoma" pitchFamily="34" charset="0"/>
              </a:rPr>
            </a:br>
            <a:endParaRPr lang="en-US" sz="1800" i="1" dirty="0" smtClean="0">
              <a:cs typeface="Tahoma" pitchFamily="34" charset="0"/>
            </a:endParaRPr>
          </a:p>
          <a:p>
            <a:pPr>
              <a:lnSpc>
                <a:spcPct val="80000"/>
              </a:lnSpc>
            </a:pPr>
            <a:r>
              <a:rPr lang="en-US" sz="1800" dirty="0" smtClean="0">
                <a:cs typeface="Tahoma" pitchFamily="34" charset="0"/>
              </a:rPr>
              <a:t>What is a </a:t>
            </a:r>
            <a:r>
              <a:rPr lang="en-US" sz="1800" dirty="0" smtClean="0">
                <a:solidFill>
                  <a:srgbClr val="FF0000"/>
                </a:solidFill>
                <a:cs typeface="Tahoma" pitchFamily="34" charset="0"/>
              </a:rPr>
              <a:t>unit of code</a:t>
            </a:r>
            <a:r>
              <a:rPr lang="en-US" sz="1800" dirty="0" smtClean="0">
                <a:cs typeface="Tahoma" pitchFamily="34" charset="0"/>
              </a:rPr>
              <a:t>?</a:t>
            </a:r>
          </a:p>
          <a:p>
            <a:pPr lvl="1">
              <a:lnSpc>
                <a:spcPct val="80000"/>
              </a:lnSpc>
            </a:pPr>
            <a:r>
              <a:rPr lang="en-US" sz="1600" dirty="0" smtClean="0">
                <a:cs typeface="Tahoma" pitchFamily="34" charset="0"/>
              </a:rPr>
              <a:t>A unit is the smallest testable part of an application </a:t>
            </a:r>
          </a:p>
          <a:p>
            <a:pPr>
              <a:lnSpc>
                <a:spcPct val="80000"/>
              </a:lnSpc>
            </a:pPr>
            <a:endParaRPr lang="en-US" sz="1800" dirty="0" smtClean="0">
              <a:cs typeface="Tahoma" pitchFamily="34" charset="0"/>
            </a:endParaRPr>
          </a:p>
          <a:p>
            <a:pPr>
              <a:lnSpc>
                <a:spcPct val="80000"/>
              </a:lnSpc>
            </a:pPr>
            <a:r>
              <a:rPr lang="en-US" sz="1800" dirty="0" smtClean="0">
                <a:cs typeface="Tahoma" pitchFamily="34" charset="0"/>
              </a:rPr>
              <a:t>Unit tests are typically </a:t>
            </a:r>
            <a:r>
              <a:rPr lang="en-US" sz="1800" b="1" dirty="0" smtClean="0">
                <a:solidFill>
                  <a:srgbClr val="2D1DA3"/>
                </a:solidFill>
                <a:cs typeface="Tahoma" pitchFamily="34" charset="0"/>
              </a:rPr>
              <a:t>written and run by software developers</a:t>
            </a:r>
            <a:r>
              <a:rPr lang="en-US" sz="1800" dirty="0" smtClean="0">
                <a:cs typeface="Tahoma" pitchFamily="34" charset="0"/>
              </a:rPr>
              <a:t> to ensure that code meets its design and behaves as intended</a:t>
            </a:r>
          </a:p>
          <a:p>
            <a:pPr>
              <a:lnSpc>
                <a:spcPct val="80000"/>
              </a:lnSpc>
            </a:pPr>
            <a:endParaRPr lang="en-US" sz="1800" dirty="0" smtClean="0">
              <a:cs typeface="Tahoma" pitchFamily="34" charset="0"/>
            </a:endParaRPr>
          </a:p>
          <a:p>
            <a:pPr>
              <a:lnSpc>
                <a:spcPct val="80000"/>
              </a:lnSpc>
            </a:pPr>
            <a:r>
              <a:rPr lang="en-US" sz="1800" dirty="0" smtClean="0">
                <a:cs typeface="Tahoma" pitchFamily="34" charset="0"/>
              </a:rPr>
              <a:t>A unit test provides a strict, written </a:t>
            </a:r>
            <a:r>
              <a:rPr lang="en-US" sz="1800" b="1" dirty="0" smtClean="0">
                <a:solidFill>
                  <a:srgbClr val="FF0000"/>
                </a:solidFill>
                <a:cs typeface="Tahoma" pitchFamily="34" charset="0"/>
              </a:rPr>
              <a:t>contract</a:t>
            </a:r>
            <a:r>
              <a:rPr lang="en-US" sz="1800" dirty="0" smtClean="0">
                <a:cs typeface="Tahoma" pitchFamily="34" charset="0"/>
              </a:rPr>
              <a:t> that the piece of code must satisfy </a:t>
            </a:r>
          </a:p>
          <a:p>
            <a:pPr>
              <a:lnSpc>
                <a:spcPct val="80000"/>
              </a:lnSpc>
            </a:pPr>
            <a:endParaRPr lang="en-US" sz="1800" dirty="0" smtClean="0">
              <a:cs typeface="Tahoma" pitchFamily="34" charset="0"/>
            </a:endParaRPr>
          </a:p>
          <a:p>
            <a:pPr>
              <a:lnSpc>
                <a:spcPct val="80000"/>
              </a:lnSpc>
            </a:pPr>
            <a:r>
              <a:rPr lang="en-US" sz="1800" dirty="0" smtClean="0">
                <a:cs typeface="Tahoma" pitchFamily="34" charset="0"/>
              </a:rPr>
              <a:t>Frameworks:</a:t>
            </a:r>
          </a:p>
          <a:p>
            <a:pPr lvl="1">
              <a:lnSpc>
                <a:spcPct val="80000"/>
              </a:lnSpc>
            </a:pPr>
            <a:r>
              <a:rPr lang="en-US" sz="1600" dirty="0" smtClean="0">
                <a:cs typeface="Tahoma" pitchFamily="34" charset="0"/>
              </a:rPr>
              <a:t>Started with </a:t>
            </a:r>
            <a:r>
              <a:rPr lang="en-US" sz="1600" dirty="0" err="1" smtClean="0">
                <a:cs typeface="Tahoma" pitchFamily="34" charset="0"/>
              </a:rPr>
              <a:t>SUnit</a:t>
            </a:r>
            <a:r>
              <a:rPr lang="en-US" sz="1600" dirty="0" smtClean="0">
                <a:cs typeface="Tahoma" pitchFamily="34" charset="0"/>
              </a:rPr>
              <a:t> for Smalltalk, written by Kent Beck</a:t>
            </a:r>
          </a:p>
          <a:p>
            <a:pPr lvl="1">
              <a:lnSpc>
                <a:spcPct val="80000"/>
              </a:lnSpc>
            </a:pPr>
            <a:r>
              <a:rPr lang="en-US" sz="1600" dirty="0" smtClean="0">
                <a:cs typeface="Tahoma" pitchFamily="34" charset="0"/>
              </a:rPr>
              <a:t>You're probably familiar with </a:t>
            </a:r>
            <a:r>
              <a:rPr lang="en-US" sz="1600" dirty="0" err="1" smtClean="0">
                <a:cs typeface="Tahoma" pitchFamily="34" charset="0"/>
              </a:rPr>
              <a:t>JUnit</a:t>
            </a:r>
            <a:r>
              <a:rPr lang="en-US" sz="1600" dirty="0" smtClean="0">
                <a:cs typeface="Tahoma" pitchFamily="34" charset="0"/>
              </a:rPr>
              <a:t>.</a:t>
            </a:r>
          </a:p>
          <a:p>
            <a:pPr>
              <a:lnSpc>
                <a:spcPct val="80000"/>
              </a:lnSpc>
            </a:pPr>
            <a:endParaRPr lang="en-US" sz="1800" dirty="0" smtClean="0">
              <a:cs typeface="Tahoma" pitchFamily="34" charset="0"/>
            </a:endParaRPr>
          </a:p>
          <a:p>
            <a:pPr>
              <a:lnSpc>
                <a:spcPct val="80000"/>
              </a:lnSpc>
            </a:pPr>
            <a:r>
              <a:rPr lang="en-US" sz="1800" b="1" dirty="0" smtClean="0">
                <a:solidFill>
                  <a:srgbClr val="008000"/>
                </a:solidFill>
                <a:cs typeface="Tahoma" pitchFamily="34" charset="0"/>
              </a:rPr>
              <a:t>Benefits of Unit Testing:</a:t>
            </a:r>
          </a:p>
          <a:p>
            <a:pPr lvl="1">
              <a:lnSpc>
                <a:spcPct val="80000"/>
              </a:lnSpc>
            </a:pPr>
            <a:r>
              <a:rPr lang="en-US" sz="1600" dirty="0" smtClean="0">
                <a:cs typeface="Tahoma" pitchFamily="34" charset="0"/>
              </a:rPr>
              <a:t>To isolate each part of the program and show that the individual parts are correct </a:t>
            </a:r>
          </a:p>
          <a:p>
            <a:pPr lvl="1">
              <a:lnSpc>
                <a:spcPct val="80000"/>
              </a:lnSpc>
            </a:pPr>
            <a:r>
              <a:rPr lang="en-US" sz="1600" dirty="0" smtClean="0">
                <a:cs typeface="Tahoma" pitchFamily="34" charset="0"/>
              </a:rPr>
              <a:t>Facilitates Change  </a:t>
            </a:r>
          </a:p>
          <a:p>
            <a:pPr lvl="1">
              <a:lnSpc>
                <a:spcPct val="80000"/>
              </a:lnSpc>
            </a:pPr>
            <a:r>
              <a:rPr lang="en-US" sz="1600" dirty="0" smtClean="0">
                <a:cs typeface="Tahoma" pitchFamily="34" charset="0"/>
              </a:rPr>
              <a:t>Simplifies Integration</a:t>
            </a:r>
          </a:p>
          <a:p>
            <a:pPr lvl="1">
              <a:lnSpc>
                <a:spcPct val="80000"/>
              </a:lnSpc>
            </a:pPr>
            <a:r>
              <a:rPr lang="en-US" sz="1600" dirty="0" smtClean="0">
                <a:cs typeface="Tahoma" pitchFamily="34" charset="0"/>
              </a:rPr>
              <a:t>Documentation</a:t>
            </a:r>
          </a:p>
          <a:p>
            <a:pPr lvl="1">
              <a:lnSpc>
                <a:spcPct val="80000"/>
              </a:lnSpc>
              <a:buNone/>
            </a:pPr>
            <a:endParaRPr lang="en-US" sz="1600" dirty="0" smtClean="0">
              <a:cs typeface="Tahoma" pitchFamily="34" charset="0"/>
            </a:endParaRPr>
          </a:p>
          <a:p>
            <a:pPr lvl="1">
              <a:lnSpc>
                <a:spcPct val="80000"/>
              </a:lnSpc>
              <a:buNone/>
            </a:pPr>
            <a:r>
              <a:rPr lang="en-US" sz="1600" i="1" dirty="0" smtClean="0">
                <a:cs typeface="Tahoma" pitchFamily="34" charset="0"/>
              </a:rPr>
              <a:t>						A </a:t>
            </a:r>
            <a:r>
              <a:rPr lang="en-US" sz="1600" i="1" dirty="0" smtClean="0">
                <a:cs typeface="Tahoma" pitchFamily="34" charset="0"/>
                <a:hlinkClick r:id="rId3"/>
              </a:rPr>
              <a:t>link </a:t>
            </a:r>
            <a:r>
              <a:rPr lang="en-US" sz="1600" i="1" dirty="0" smtClean="0">
                <a:cs typeface="Tahoma" pitchFamily="34" charset="0"/>
              </a:rPr>
              <a:t>to the list of Unit Testing Frameworks !! </a:t>
            </a:r>
          </a:p>
          <a:p>
            <a:pPr>
              <a:lnSpc>
                <a:spcPct val="80000"/>
              </a:lnSpc>
              <a:buNone/>
            </a:pPr>
            <a:endParaRPr lang="en-US" sz="1800" dirty="0" smtClean="0">
              <a:cs typeface="Tahoma" pitchFamily="34" charset="0"/>
            </a:endParaRPr>
          </a:p>
        </p:txBody>
      </p:sp>
      <p:sp>
        <p:nvSpPr>
          <p:cNvPr id="4" name="Slide Number Placeholder 3"/>
          <p:cNvSpPr>
            <a:spLocks noGrp="1"/>
          </p:cNvSpPr>
          <p:nvPr>
            <p:ph type="sldNum" sz="quarter" idx="12"/>
          </p:nvPr>
        </p:nvSpPr>
        <p:spPr/>
        <p:txBody>
          <a:bodyPr/>
          <a:lstStyle/>
          <a:p>
            <a:pPr>
              <a:defRPr/>
            </a:pPr>
            <a:fld id="{4B1641D3-EDD0-4918-A121-5E8F76A587CC}" type="slidenum">
              <a:rPr lang="en-US" smtClean="0"/>
              <a:pPr>
                <a:defRPr/>
              </a:pPr>
              <a:t>23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8067">
                                            <p:txEl>
                                              <p:pRg st="1" end="1"/>
                                            </p:txEl>
                                          </p:spTgt>
                                        </p:tgtEl>
                                        <p:attrNameLst>
                                          <p:attrName>style.visibility</p:attrName>
                                        </p:attrNameLst>
                                      </p:cBhvr>
                                      <p:to>
                                        <p:strVal val="visible"/>
                                      </p:to>
                                    </p:set>
                                    <p:animEffect transition="in" filter="blinds(horizontal)">
                                      <p:cBhvr>
                                        <p:cTn id="7" dur="500"/>
                                        <p:tgtEl>
                                          <p:spTgt spid="8806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8067">
                                            <p:txEl>
                                              <p:pRg st="2" end="2"/>
                                            </p:txEl>
                                          </p:spTgt>
                                        </p:tgtEl>
                                        <p:attrNameLst>
                                          <p:attrName>style.visibility</p:attrName>
                                        </p:attrNameLst>
                                      </p:cBhvr>
                                      <p:to>
                                        <p:strVal val="visible"/>
                                      </p:to>
                                    </p:set>
                                    <p:animEffect transition="in" filter="blinds(horizontal)">
                                      <p:cBhvr>
                                        <p:cTn id="12" dur="500"/>
                                        <p:tgtEl>
                                          <p:spTgt spid="8806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8067">
                                            <p:txEl>
                                              <p:pRg st="4" end="4"/>
                                            </p:txEl>
                                          </p:spTgt>
                                        </p:tgtEl>
                                        <p:attrNameLst>
                                          <p:attrName>style.visibility</p:attrName>
                                        </p:attrNameLst>
                                      </p:cBhvr>
                                      <p:to>
                                        <p:strVal val="visible"/>
                                      </p:to>
                                    </p:set>
                                    <p:animEffect transition="in" filter="blinds(horizontal)">
                                      <p:cBhvr>
                                        <p:cTn id="17" dur="500"/>
                                        <p:tgtEl>
                                          <p:spTgt spid="88067">
                                            <p:txEl>
                                              <p:pRg st="4" end="4"/>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88067">
                                            <p:txEl>
                                              <p:pRg st="6" end="6"/>
                                            </p:txEl>
                                          </p:spTgt>
                                        </p:tgtEl>
                                        <p:attrNameLst>
                                          <p:attrName>style.visibility</p:attrName>
                                        </p:attrNameLst>
                                      </p:cBhvr>
                                      <p:to>
                                        <p:strVal val="visible"/>
                                      </p:to>
                                    </p:set>
                                    <p:animEffect transition="in" filter="blinds(horizontal)">
                                      <p:cBhvr>
                                        <p:cTn id="20" dur="500"/>
                                        <p:tgtEl>
                                          <p:spTgt spid="88067">
                                            <p:txEl>
                                              <p:pRg st="6" end="6"/>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88067">
                                            <p:txEl>
                                              <p:pRg st="8" end="8"/>
                                            </p:txEl>
                                          </p:spTgt>
                                        </p:tgtEl>
                                        <p:attrNameLst>
                                          <p:attrName>style.visibility</p:attrName>
                                        </p:attrNameLst>
                                      </p:cBhvr>
                                      <p:to>
                                        <p:strVal val="visible"/>
                                      </p:to>
                                    </p:set>
                                    <p:animEffect transition="in" filter="blinds(horizontal)">
                                      <p:cBhvr>
                                        <p:cTn id="23" dur="500"/>
                                        <p:tgtEl>
                                          <p:spTgt spid="88067">
                                            <p:txEl>
                                              <p:pRg st="8" end="8"/>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88067">
                                            <p:txEl>
                                              <p:pRg st="9" end="9"/>
                                            </p:txEl>
                                          </p:spTgt>
                                        </p:tgtEl>
                                        <p:attrNameLst>
                                          <p:attrName>style.visibility</p:attrName>
                                        </p:attrNameLst>
                                      </p:cBhvr>
                                      <p:to>
                                        <p:strVal val="visible"/>
                                      </p:to>
                                    </p:set>
                                    <p:animEffect transition="in" filter="blinds(horizontal)">
                                      <p:cBhvr>
                                        <p:cTn id="26" dur="500"/>
                                        <p:tgtEl>
                                          <p:spTgt spid="88067">
                                            <p:txEl>
                                              <p:pRg st="9" end="9"/>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88067">
                                            <p:txEl>
                                              <p:pRg st="10" end="10"/>
                                            </p:txEl>
                                          </p:spTgt>
                                        </p:tgtEl>
                                        <p:attrNameLst>
                                          <p:attrName>style.visibility</p:attrName>
                                        </p:attrNameLst>
                                      </p:cBhvr>
                                      <p:to>
                                        <p:strVal val="visible"/>
                                      </p:to>
                                    </p:set>
                                    <p:animEffect transition="in" filter="blinds(horizontal)">
                                      <p:cBhvr>
                                        <p:cTn id="29" dur="500"/>
                                        <p:tgtEl>
                                          <p:spTgt spid="88067">
                                            <p:txEl>
                                              <p:pRg st="10" end="10"/>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88067">
                                            <p:txEl>
                                              <p:pRg st="12" end="12"/>
                                            </p:txEl>
                                          </p:spTgt>
                                        </p:tgtEl>
                                        <p:attrNameLst>
                                          <p:attrName>style.visibility</p:attrName>
                                        </p:attrNameLst>
                                      </p:cBhvr>
                                      <p:to>
                                        <p:strVal val="visible"/>
                                      </p:to>
                                    </p:set>
                                    <p:animEffect transition="in" filter="blinds(horizontal)">
                                      <p:cBhvr>
                                        <p:cTn id="32" dur="500"/>
                                        <p:tgtEl>
                                          <p:spTgt spid="88067">
                                            <p:txEl>
                                              <p:pRg st="12" end="1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8067">
                                            <p:txEl>
                                              <p:pRg st="13" end="13"/>
                                            </p:txEl>
                                          </p:spTgt>
                                        </p:tgtEl>
                                        <p:attrNameLst>
                                          <p:attrName>style.visibility</p:attrName>
                                        </p:attrNameLst>
                                      </p:cBhvr>
                                      <p:to>
                                        <p:strVal val="visible"/>
                                      </p:to>
                                    </p:set>
                                    <p:animEffect transition="in" filter="blinds(horizontal)">
                                      <p:cBhvr>
                                        <p:cTn id="37" dur="500"/>
                                        <p:tgtEl>
                                          <p:spTgt spid="88067">
                                            <p:txEl>
                                              <p:pRg st="13" end="13"/>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88067">
                                            <p:txEl>
                                              <p:pRg st="14" end="14"/>
                                            </p:txEl>
                                          </p:spTgt>
                                        </p:tgtEl>
                                        <p:attrNameLst>
                                          <p:attrName>style.visibility</p:attrName>
                                        </p:attrNameLst>
                                      </p:cBhvr>
                                      <p:to>
                                        <p:strVal val="visible"/>
                                      </p:to>
                                    </p:set>
                                    <p:animEffect transition="in" filter="blinds(horizontal)">
                                      <p:cBhvr>
                                        <p:cTn id="40" dur="500"/>
                                        <p:tgtEl>
                                          <p:spTgt spid="88067">
                                            <p:txEl>
                                              <p:pRg st="14" end="14"/>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88067">
                                            <p:txEl>
                                              <p:pRg st="15" end="15"/>
                                            </p:txEl>
                                          </p:spTgt>
                                        </p:tgtEl>
                                        <p:attrNameLst>
                                          <p:attrName>style.visibility</p:attrName>
                                        </p:attrNameLst>
                                      </p:cBhvr>
                                      <p:to>
                                        <p:strVal val="visible"/>
                                      </p:to>
                                    </p:set>
                                    <p:animEffect transition="in" filter="blinds(horizontal)">
                                      <p:cBhvr>
                                        <p:cTn id="43" dur="500"/>
                                        <p:tgtEl>
                                          <p:spTgt spid="88067">
                                            <p:txEl>
                                              <p:pRg st="15" end="15"/>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88067">
                                            <p:txEl>
                                              <p:pRg st="16" end="16"/>
                                            </p:txEl>
                                          </p:spTgt>
                                        </p:tgtEl>
                                        <p:attrNameLst>
                                          <p:attrName>style.visibility</p:attrName>
                                        </p:attrNameLst>
                                      </p:cBhvr>
                                      <p:to>
                                        <p:strVal val="visible"/>
                                      </p:to>
                                    </p:set>
                                    <p:animEffect transition="in" filter="blinds(horizontal)">
                                      <p:cBhvr>
                                        <p:cTn id="46" dur="500"/>
                                        <p:tgtEl>
                                          <p:spTgt spid="88067">
                                            <p:txEl>
                                              <p:pRg st="16" end="16"/>
                                            </p:txEl>
                                          </p:spTgt>
                                        </p:tgtEl>
                                      </p:cBhvr>
                                    </p:animEffect>
                                  </p:childTnLst>
                                </p:cTn>
                              </p:par>
                              <p:par>
                                <p:cTn id="47" presetID="3" presetClass="entr" presetSubtype="10" fill="hold" nodeType="withEffect">
                                  <p:stCondLst>
                                    <p:cond delay="0"/>
                                  </p:stCondLst>
                                  <p:childTnLst>
                                    <p:set>
                                      <p:cBhvr>
                                        <p:cTn id="48" dur="1" fill="hold">
                                          <p:stCondLst>
                                            <p:cond delay="0"/>
                                          </p:stCondLst>
                                        </p:cTn>
                                        <p:tgtEl>
                                          <p:spTgt spid="88067">
                                            <p:txEl>
                                              <p:pRg st="18" end="18"/>
                                            </p:txEl>
                                          </p:spTgt>
                                        </p:tgtEl>
                                        <p:attrNameLst>
                                          <p:attrName>style.visibility</p:attrName>
                                        </p:attrNameLst>
                                      </p:cBhvr>
                                      <p:to>
                                        <p:strVal val="visible"/>
                                      </p:to>
                                    </p:set>
                                    <p:animEffect transition="in" filter="blinds(horizontal)">
                                      <p:cBhvr>
                                        <p:cTn id="49" dur="500"/>
                                        <p:tgtEl>
                                          <p:spTgt spid="88067">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Number Placeholder 2"/>
          <p:cNvSpPr txBox="1">
            <a:spLocks noGrp="1"/>
          </p:cNvSpPr>
          <p:nvPr/>
        </p:nvSpPr>
        <p:spPr bwMode="auto">
          <a:xfrm>
            <a:off x="8231188" y="6453188"/>
            <a:ext cx="733425" cy="274637"/>
          </a:xfrm>
          <a:prstGeom prst="rect">
            <a:avLst/>
          </a:prstGeom>
          <a:noFill/>
          <a:ln w="9525">
            <a:noFill/>
            <a:miter lim="800000"/>
            <a:headEnd/>
            <a:tailEnd/>
          </a:ln>
        </p:spPr>
        <p:txBody>
          <a:bodyPr lIns="91418" tIns="45710" rIns="91418" bIns="0" anchor="b"/>
          <a:lstStyle/>
          <a:p>
            <a:pPr algn="r" rtl="1"/>
            <a:fld id="{EBFA4D12-DE94-4E7A-A149-5DB87CC53EAA}" type="slidenum">
              <a:rPr lang="en-US" sz="1200">
                <a:solidFill>
                  <a:srgbClr val="3F3F3F"/>
                </a:solidFill>
              </a:rPr>
              <a:pPr algn="r" rtl="1"/>
              <a:t>24</a:t>
            </a:fld>
            <a:endParaRPr lang="en-US" sz="1200">
              <a:solidFill>
                <a:srgbClr val="3F3F3F"/>
              </a:solidFill>
            </a:endParaRPr>
          </a:p>
        </p:txBody>
      </p:sp>
      <p:sp>
        <p:nvSpPr>
          <p:cNvPr id="4" name="Oval 3"/>
          <p:cNvSpPr/>
          <p:nvPr/>
        </p:nvSpPr>
        <p:spPr>
          <a:xfrm>
            <a:off x="34925" y="1700213"/>
            <a:ext cx="1944688" cy="86518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rPr>
              <a:t>Requirements</a:t>
            </a:r>
          </a:p>
        </p:txBody>
      </p:sp>
      <p:sp>
        <p:nvSpPr>
          <p:cNvPr id="5" name="Oval 4"/>
          <p:cNvSpPr/>
          <p:nvPr/>
        </p:nvSpPr>
        <p:spPr>
          <a:xfrm>
            <a:off x="684213" y="2924175"/>
            <a:ext cx="1943100" cy="8651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rPr>
              <a:t>Specification</a:t>
            </a:r>
          </a:p>
        </p:txBody>
      </p:sp>
      <p:sp>
        <p:nvSpPr>
          <p:cNvPr id="6" name="Oval 5"/>
          <p:cNvSpPr/>
          <p:nvPr/>
        </p:nvSpPr>
        <p:spPr>
          <a:xfrm>
            <a:off x="1403350" y="4221163"/>
            <a:ext cx="1944688" cy="863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rPr>
              <a:t>Design</a:t>
            </a:r>
          </a:p>
        </p:txBody>
      </p:sp>
      <p:sp>
        <p:nvSpPr>
          <p:cNvPr id="7" name="Oval 6"/>
          <p:cNvSpPr/>
          <p:nvPr/>
        </p:nvSpPr>
        <p:spPr>
          <a:xfrm>
            <a:off x="2484438" y="5651500"/>
            <a:ext cx="1943100" cy="863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rPr>
              <a:t>Code</a:t>
            </a:r>
          </a:p>
        </p:txBody>
      </p:sp>
      <p:sp>
        <p:nvSpPr>
          <p:cNvPr id="9" name="Oval 8"/>
          <p:cNvSpPr/>
          <p:nvPr/>
        </p:nvSpPr>
        <p:spPr>
          <a:xfrm>
            <a:off x="7199313" y="1700213"/>
            <a:ext cx="1944687" cy="86518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rPr>
              <a:t>Acceptance Testing</a:t>
            </a:r>
          </a:p>
        </p:txBody>
      </p:sp>
      <p:sp>
        <p:nvSpPr>
          <p:cNvPr id="10" name="Oval 9"/>
          <p:cNvSpPr/>
          <p:nvPr/>
        </p:nvSpPr>
        <p:spPr>
          <a:xfrm>
            <a:off x="6588125" y="2924175"/>
            <a:ext cx="1944688" cy="8651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rPr>
              <a:t>System Testing</a:t>
            </a:r>
          </a:p>
        </p:txBody>
      </p:sp>
      <p:sp>
        <p:nvSpPr>
          <p:cNvPr id="11" name="Oval 10"/>
          <p:cNvSpPr/>
          <p:nvPr/>
        </p:nvSpPr>
        <p:spPr>
          <a:xfrm>
            <a:off x="5580063" y="4221163"/>
            <a:ext cx="1944687" cy="863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rPr>
              <a:t>Integration Testing </a:t>
            </a:r>
          </a:p>
        </p:txBody>
      </p:sp>
      <p:sp>
        <p:nvSpPr>
          <p:cNvPr id="12" name="Oval 11"/>
          <p:cNvSpPr/>
          <p:nvPr/>
        </p:nvSpPr>
        <p:spPr>
          <a:xfrm>
            <a:off x="4679950" y="5651500"/>
            <a:ext cx="1943100" cy="863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rPr>
              <a:t>Unit Testing</a:t>
            </a:r>
          </a:p>
        </p:txBody>
      </p:sp>
      <p:cxnSp>
        <p:nvCxnSpPr>
          <p:cNvPr id="14" name="Straight Arrow Connector 13"/>
          <p:cNvCxnSpPr>
            <a:stCxn id="4" idx="4"/>
          </p:cNvCxnSpPr>
          <p:nvPr/>
        </p:nvCxnSpPr>
        <p:spPr>
          <a:xfrm rot="16200000" flipH="1">
            <a:off x="990600" y="2582863"/>
            <a:ext cx="358775" cy="3238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a:xfrm rot="16200000" flipH="1">
            <a:off x="1835944" y="3861594"/>
            <a:ext cx="431800" cy="28733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Straight Arrow Connector 19"/>
          <p:cNvCxnSpPr/>
          <p:nvPr/>
        </p:nvCxnSpPr>
        <p:spPr>
          <a:xfrm rot="16200000" flipH="1">
            <a:off x="2555082" y="5156994"/>
            <a:ext cx="576262" cy="431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3" name="Straight Arrow Connector 22"/>
          <p:cNvCxnSpPr/>
          <p:nvPr/>
        </p:nvCxnSpPr>
        <p:spPr>
          <a:xfrm rot="5400000" flipH="1" flipV="1">
            <a:off x="5688013" y="5121275"/>
            <a:ext cx="576262" cy="50323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Straight Arrow Connector 24"/>
          <p:cNvCxnSpPr/>
          <p:nvPr/>
        </p:nvCxnSpPr>
        <p:spPr>
          <a:xfrm rot="5400000" flipH="1" flipV="1">
            <a:off x="6623844" y="3752057"/>
            <a:ext cx="504825" cy="43338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8" name="Straight Arrow Connector 27"/>
          <p:cNvCxnSpPr>
            <a:stCxn id="10" idx="0"/>
          </p:cNvCxnSpPr>
          <p:nvPr/>
        </p:nvCxnSpPr>
        <p:spPr>
          <a:xfrm rot="5400000" flipH="1" flipV="1">
            <a:off x="7543006" y="2582069"/>
            <a:ext cx="358775" cy="32543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9" name="Straight Arrow Connector 28"/>
          <p:cNvCxnSpPr/>
          <p:nvPr/>
        </p:nvCxnSpPr>
        <p:spPr>
          <a:xfrm flipV="1">
            <a:off x="4427538" y="6426200"/>
            <a:ext cx="576262" cy="431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1" name="Straight Arrow Connector 30"/>
          <p:cNvCxnSpPr/>
          <p:nvPr/>
        </p:nvCxnSpPr>
        <p:spPr>
          <a:xfrm>
            <a:off x="3924300" y="6453188"/>
            <a:ext cx="503238" cy="404812"/>
          </a:xfrm>
          <a:prstGeom prst="straightConnector1">
            <a:avLst/>
          </a:prstGeom>
          <a:ln>
            <a:tailEnd type="none"/>
          </a:ln>
        </p:spPr>
        <p:style>
          <a:lnRef idx="2">
            <a:schemeClr val="dk1"/>
          </a:lnRef>
          <a:fillRef idx="0">
            <a:schemeClr val="dk1"/>
          </a:fillRef>
          <a:effectRef idx="1">
            <a:schemeClr val="dk1"/>
          </a:effectRef>
          <a:fontRef idx="minor">
            <a:schemeClr val="tx1"/>
          </a:fontRef>
        </p:style>
      </p:cxnSp>
      <p:cxnSp>
        <p:nvCxnSpPr>
          <p:cNvPr id="35" name="Straight Arrow Connector 34"/>
          <p:cNvCxnSpPr>
            <a:stCxn id="4" idx="6"/>
            <a:endCxn id="9" idx="2"/>
          </p:cNvCxnSpPr>
          <p:nvPr/>
        </p:nvCxnSpPr>
        <p:spPr>
          <a:xfrm>
            <a:off x="1979613" y="2133600"/>
            <a:ext cx="52197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4228" name="TextBox 37"/>
          <p:cNvSpPr txBox="1">
            <a:spLocks noChangeArrowheads="1"/>
          </p:cNvSpPr>
          <p:nvPr/>
        </p:nvSpPr>
        <p:spPr bwMode="auto">
          <a:xfrm>
            <a:off x="3492500" y="1773238"/>
            <a:ext cx="2951163" cy="368300"/>
          </a:xfrm>
          <a:prstGeom prst="rect">
            <a:avLst/>
          </a:prstGeom>
          <a:noFill/>
          <a:ln w="9525">
            <a:noFill/>
            <a:miter lim="800000"/>
            <a:headEnd/>
            <a:tailEnd/>
          </a:ln>
        </p:spPr>
        <p:txBody>
          <a:bodyPr>
            <a:spAutoFit/>
          </a:bodyPr>
          <a:lstStyle/>
          <a:p>
            <a:r>
              <a:rPr lang="en-US"/>
              <a:t>Plan Acceptance Tests</a:t>
            </a:r>
          </a:p>
        </p:txBody>
      </p:sp>
      <p:cxnSp>
        <p:nvCxnSpPr>
          <p:cNvPr id="40" name="Straight Arrow Connector 39"/>
          <p:cNvCxnSpPr/>
          <p:nvPr/>
        </p:nvCxnSpPr>
        <p:spPr>
          <a:xfrm>
            <a:off x="2627313" y="3348038"/>
            <a:ext cx="3960812" cy="952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4230" name="TextBox 40"/>
          <p:cNvSpPr txBox="1">
            <a:spLocks noChangeArrowheads="1"/>
          </p:cNvSpPr>
          <p:nvPr/>
        </p:nvSpPr>
        <p:spPr bwMode="auto">
          <a:xfrm>
            <a:off x="3419475" y="2924175"/>
            <a:ext cx="2952750" cy="369888"/>
          </a:xfrm>
          <a:prstGeom prst="rect">
            <a:avLst/>
          </a:prstGeom>
          <a:noFill/>
          <a:ln w="9525">
            <a:noFill/>
            <a:miter lim="800000"/>
            <a:headEnd/>
            <a:tailEnd/>
          </a:ln>
        </p:spPr>
        <p:txBody>
          <a:bodyPr>
            <a:spAutoFit/>
          </a:bodyPr>
          <a:lstStyle/>
          <a:p>
            <a:r>
              <a:rPr lang="en-US"/>
              <a:t>Plan System Tests</a:t>
            </a:r>
          </a:p>
        </p:txBody>
      </p:sp>
      <p:cxnSp>
        <p:nvCxnSpPr>
          <p:cNvPr id="43" name="Straight Arrow Connector 42"/>
          <p:cNvCxnSpPr/>
          <p:nvPr/>
        </p:nvCxnSpPr>
        <p:spPr>
          <a:xfrm flipV="1">
            <a:off x="3348038" y="4570016"/>
            <a:ext cx="2232025" cy="1111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4232" name="TextBox 43"/>
          <p:cNvSpPr txBox="1">
            <a:spLocks noChangeArrowheads="1"/>
          </p:cNvSpPr>
          <p:nvPr/>
        </p:nvSpPr>
        <p:spPr bwMode="auto">
          <a:xfrm>
            <a:off x="3231883" y="4168286"/>
            <a:ext cx="2952750" cy="366712"/>
          </a:xfrm>
          <a:prstGeom prst="rect">
            <a:avLst/>
          </a:prstGeom>
          <a:noFill/>
          <a:ln w="9525">
            <a:noFill/>
            <a:miter lim="800000"/>
            <a:headEnd/>
            <a:tailEnd/>
          </a:ln>
        </p:spPr>
        <p:txBody>
          <a:bodyPr>
            <a:spAutoFit/>
          </a:bodyPr>
          <a:lstStyle/>
          <a:p>
            <a:r>
              <a:rPr lang="en-US" b="1" dirty="0">
                <a:solidFill>
                  <a:srgbClr val="7030A0"/>
                </a:solidFill>
              </a:rPr>
              <a:t>Plan Integration Tests</a:t>
            </a:r>
          </a:p>
        </p:txBody>
      </p:sp>
      <p:sp>
        <p:nvSpPr>
          <p:cNvPr id="94233" name="TextBox 46"/>
          <p:cNvSpPr txBox="1">
            <a:spLocks noChangeArrowheads="1"/>
          </p:cNvSpPr>
          <p:nvPr/>
        </p:nvSpPr>
        <p:spPr bwMode="auto">
          <a:xfrm>
            <a:off x="3635375" y="5084763"/>
            <a:ext cx="1873250" cy="369887"/>
          </a:xfrm>
          <a:prstGeom prst="rect">
            <a:avLst/>
          </a:prstGeom>
          <a:noFill/>
          <a:ln w="9525">
            <a:noFill/>
            <a:miter lim="800000"/>
            <a:headEnd/>
            <a:tailEnd/>
          </a:ln>
        </p:spPr>
        <p:txBody>
          <a:bodyPr>
            <a:spAutoFit/>
          </a:bodyPr>
          <a:lstStyle/>
          <a:p>
            <a:r>
              <a:rPr lang="en-US" b="1" dirty="0">
                <a:solidFill>
                  <a:srgbClr val="008000"/>
                </a:solidFill>
              </a:rPr>
              <a:t>Plan Unit Tests</a:t>
            </a:r>
          </a:p>
        </p:txBody>
      </p:sp>
      <p:cxnSp>
        <p:nvCxnSpPr>
          <p:cNvPr id="52" name="Elbow Connector 51"/>
          <p:cNvCxnSpPr>
            <a:stCxn id="7" idx="0"/>
            <a:endCxn id="12" idx="0"/>
          </p:cNvCxnSpPr>
          <p:nvPr/>
        </p:nvCxnSpPr>
        <p:spPr>
          <a:xfrm rot="5400000" flipH="1" flipV="1">
            <a:off x="4553744" y="4552157"/>
            <a:ext cx="1587" cy="2197100"/>
          </a:xfrm>
          <a:prstGeom prst="bentConnector3">
            <a:avLst>
              <a:gd name="adj1" fmla="val 14395466"/>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4235" name="Rectangle 27"/>
          <p:cNvSpPr>
            <a:spLocks/>
          </p:cNvSpPr>
          <p:nvPr/>
        </p:nvSpPr>
        <p:spPr bwMode="auto">
          <a:xfrm>
            <a:off x="457200" y="152400"/>
            <a:ext cx="8229600" cy="1250950"/>
          </a:xfrm>
          <a:prstGeom prst="rect">
            <a:avLst/>
          </a:prstGeom>
          <a:noFill/>
          <a:ln w="9525">
            <a:noFill/>
            <a:miter lim="800000"/>
            <a:headEnd/>
            <a:tailEnd/>
          </a:ln>
        </p:spPr>
        <p:txBody>
          <a:bodyPr lIns="91418" tIns="45710" rIns="45710" bIns="45710" anchor="ctr"/>
          <a:lstStyle/>
          <a:p>
            <a:pPr eaLnBrk="0" hangingPunct="0"/>
            <a:r>
              <a:rPr lang="en-US" sz="4500" b="1">
                <a:solidFill>
                  <a:srgbClr val="FFC800"/>
                </a:solidFill>
                <a:latin typeface="Corbel" pitchFamily="34" charset="0"/>
                <a:cs typeface="Tahoma" pitchFamily="34" charset="0"/>
              </a:rPr>
              <a:t>Testing in V-Model</a:t>
            </a:r>
          </a:p>
        </p:txBody>
      </p:sp>
      <p:sp>
        <p:nvSpPr>
          <p:cNvPr id="30" name="Slide Number Placeholder 29"/>
          <p:cNvSpPr>
            <a:spLocks noGrp="1"/>
          </p:cNvSpPr>
          <p:nvPr>
            <p:ph type="sldNum" sz="quarter" idx="12"/>
          </p:nvPr>
        </p:nvSpPr>
        <p:spPr/>
        <p:txBody>
          <a:bodyPr/>
          <a:lstStyle/>
          <a:p>
            <a:pPr>
              <a:defRPr/>
            </a:pPr>
            <a:fld id="{4B1641D3-EDD0-4918-A121-5E8F76A587CC}" type="slidenum">
              <a:rPr lang="en-US" smtClean="0"/>
              <a:pPr>
                <a:defRPr/>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p:cNvSpPr>
          <p:nvPr>
            <p:ph type="title" idx="4294967295"/>
          </p:nvPr>
        </p:nvSpPr>
        <p:spPr bwMode="auto">
          <a:noFill/>
        </p:spPr>
        <p:txBody>
          <a:bodyPr wrap="square" numCol="1" anchorCtr="0" compatLnSpc="1">
            <a:prstTxWarp prst="textNoShape">
              <a:avLst/>
            </a:prstTxWarp>
          </a:bodyPr>
          <a:lstStyle/>
          <a:p>
            <a:r>
              <a:rPr lang="en-US" smtClean="0">
                <a:cs typeface="Tahoma" pitchFamily="34" charset="0"/>
              </a:rPr>
              <a:t>Integration Testing </a:t>
            </a:r>
          </a:p>
        </p:txBody>
      </p:sp>
      <p:sp>
        <p:nvSpPr>
          <p:cNvPr id="90115" name="Rectangle 3"/>
          <p:cNvSpPr>
            <a:spLocks noGrp="1"/>
          </p:cNvSpPr>
          <p:nvPr>
            <p:ph type="body" idx="4294967295"/>
          </p:nvPr>
        </p:nvSpPr>
        <p:spPr>
          <a:xfrm>
            <a:off x="457200" y="1774825"/>
            <a:ext cx="8435280" cy="4625975"/>
          </a:xfrm>
        </p:spPr>
        <p:txBody>
          <a:bodyPr>
            <a:normAutofit fontScale="92500" lnSpcReduction="10000"/>
          </a:bodyPr>
          <a:lstStyle/>
          <a:p>
            <a:pPr>
              <a:lnSpc>
                <a:spcPct val="80000"/>
              </a:lnSpc>
              <a:buFont typeface="Wingdings 2" pitchFamily="18" charset="2"/>
              <a:buNone/>
            </a:pPr>
            <a:r>
              <a:rPr lang="en-US" sz="2000" i="1" dirty="0" smtClean="0">
                <a:cs typeface="Tahoma" pitchFamily="34" charset="0"/>
              </a:rPr>
              <a:t>Combining units of system and testing them as a group</a:t>
            </a:r>
          </a:p>
          <a:p>
            <a:pPr>
              <a:lnSpc>
                <a:spcPct val="80000"/>
              </a:lnSpc>
              <a:buFont typeface="Wingdings 2" pitchFamily="18" charset="2"/>
              <a:buNone/>
            </a:pPr>
            <a:endParaRPr lang="en-US" sz="2000" i="1" dirty="0" smtClean="0">
              <a:cs typeface="Tahoma" pitchFamily="34" charset="0"/>
            </a:endParaRPr>
          </a:p>
          <a:p>
            <a:pPr>
              <a:lnSpc>
                <a:spcPct val="80000"/>
              </a:lnSpc>
            </a:pPr>
            <a:r>
              <a:rPr lang="en-US" sz="2000" dirty="0" smtClean="0">
                <a:cs typeface="Tahoma" pitchFamily="34" charset="0"/>
              </a:rPr>
              <a:t> It occurs after </a:t>
            </a:r>
            <a:r>
              <a:rPr lang="en-US" sz="2000" dirty="0" smtClean="0">
                <a:solidFill>
                  <a:srgbClr val="0070C0"/>
                </a:solidFill>
                <a:cs typeface="Tahoma" pitchFamily="34" charset="0"/>
              </a:rPr>
              <a:t>unit testing </a:t>
            </a:r>
            <a:r>
              <a:rPr lang="en-US" sz="2000" dirty="0" smtClean="0">
                <a:cs typeface="Tahoma" pitchFamily="34" charset="0"/>
              </a:rPr>
              <a:t>and before </a:t>
            </a:r>
            <a:r>
              <a:rPr lang="en-US" sz="2000" dirty="0" smtClean="0">
                <a:solidFill>
                  <a:schemeClr val="accent6">
                    <a:lumMod val="75000"/>
                  </a:schemeClr>
                </a:solidFill>
                <a:cs typeface="Tahoma" pitchFamily="34" charset="0"/>
              </a:rPr>
              <a:t>system testing</a:t>
            </a:r>
          </a:p>
          <a:p>
            <a:pPr lvl="1">
              <a:lnSpc>
                <a:spcPct val="80000"/>
              </a:lnSpc>
            </a:pPr>
            <a:r>
              <a:rPr lang="en-US" sz="1800" dirty="0" smtClean="0">
                <a:cs typeface="Tahoma" pitchFamily="34" charset="0"/>
              </a:rPr>
              <a:t>Takes as its input </a:t>
            </a:r>
            <a:r>
              <a:rPr lang="en-US" sz="1800" dirty="0" smtClean="0">
                <a:solidFill>
                  <a:schemeClr val="accent5">
                    <a:lumMod val="75000"/>
                  </a:schemeClr>
                </a:solidFill>
                <a:cs typeface="Tahoma" pitchFamily="34" charset="0"/>
              </a:rPr>
              <a:t>modules</a:t>
            </a:r>
            <a:r>
              <a:rPr lang="en-US" sz="1800" dirty="0" smtClean="0">
                <a:cs typeface="Tahoma" pitchFamily="34" charset="0"/>
              </a:rPr>
              <a:t> that have been unit tested</a:t>
            </a:r>
          </a:p>
          <a:p>
            <a:pPr lvl="1">
              <a:lnSpc>
                <a:spcPct val="80000"/>
              </a:lnSpc>
            </a:pPr>
            <a:r>
              <a:rPr lang="en-US" sz="1800" dirty="0" smtClean="0">
                <a:cs typeface="Tahoma" pitchFamily="34" charset="0"/>
              </a:rPr>
              <a:t>Groups them in larger </a:t>
            </a:r>
            <a:r>
              <a:rPr lang="en-US" sz="1800" dirty="0" smtClean="0">
                <a:solidFill>
                  <a:schemeClr val="accent1">
                    <a:lumMod val="50000"/>
                  </a:schemeClr>
                </a:solidFill>
                <a:cs typeface="Tahoma" pitchFamily="34" charset="0"/>
              </a:rPr>
              <a:t>aggregates</a:t>
            </a:r>
          </a:p>
          <a:p>
            <a:pPr lvl="1">
              <a:lnSpc>
                <a:spcPct val="80000"/>
              </a:lnSpc>
            </a:pPr>
            <a:r>
              <a:rPr lang="en-US" sz="1800" dirty="0" smtClean="0">
                <a:cs typeface="Tahoma" pitchFamily="34" charset="0"/>
              </a:rPr>
              <a:t>Applies tests defined in an </a:t>
            </a:r>
            <a:r>
              <a:rPr lang="en-US" sz="1800" b="1" i="1" dirty="0" smtClean="0">
                <a:solidFill>
                  <a:schemeClr val="accent4">
                    <a:lumMod val="75000"/>
                  </a:schemeClr>
                </a:solidFill>
                <a:cs typeface="Tahoma" pitchFamily="34" charset="0"/>
              </a:rPr>
              <a:t>integration test plan</a:t>
            </a:r>
            <a:r>
              <a:rPr lang="en-US" sz="1800" dirty="0" smtClean="0">
                <a:cs typeface="Tahoma" pitchFamily="34" charset="0"/>
              </a:rPr>
              <a:t> to those aggregates</a:t>
            </a:r>
          </a:p>
          <a:p>
            <a:pPr lvl="1">
              <a:lnSpc>
                <a:spcPct val="80000"/>
              </a:lnSpc>
            </a:pPr>
            <a:r>
              <a:rPr lang="en-US" sz="1800" dirty="0" smtClean="0">
                <a:cs typeface="Tahoma" pitchFamily="34" charset="0"/>
              </a:rPr>
              <a:t>Delivers as its output the integrated system ready for system testing. </a:t>
            </a:r>
          </a:p>
          <a:p>
            <a:pPr>
              <a:lnSpc>
                <a:spcPct val="80000"/>
              </a:lnSpc>
            </a:pPr>
            <a:endParaRPr lang="en-US" sz="2000" dirty="0" smtClean="0">
              <a:cs typeface="Tahoma" pitchFamily="34" charset="0"/>
            </a:endParaRPr>
          </a:p>
          <a:p>
            <a:pPr>
              <a:lnSpc>
                <a:spcPct val="80000"/>
              </a:lnSpc>
            </a:pPr>
            <a:endParaRPr lang="en-US" sz="2000" dirty="0" smtClean="0">
              <a:cs typeface="Tahoma" pitchFamily="34" charset="0"/>
            </a:endParaRPr>
          </a:p>
          <a:p>
            <a:pPr>
              <a:lnSpc>
                <a:spcPct val="80000"/>
              </a:lnSpc>
            </a:pPr>
            <a:r>
              <a:rPr lang="en-US" sz="2000" dirty="0" smtClean="0">
                <a:cs typeface="Tahoma" pitchFamily="34" charset="0"/>
              </a:rPr>
              <a:t>Purpose</a:t>
            </a:r>
          </a:p>
          <a:p>
            <a:pPr lvl="1">
              <a:lnSpc>
                <a:spcPct val="80000"/>
              </a:lnSpc>
            </a:pPr>
            <a:r>
              <a:rPr lang="en-US" sz="1800" dirty="0" smtClean="0">
                <a:cs typeface="Tahoma" pitchFamily="34" charset="0"/>
              </a:rPr>
              <a:t>Testing functionality, reliability, and performance of Major Design Components</a:t>
            </a:r>
          </a:p>
          <a:p>
            <a:pPr lvl="2">
              <a:lnSpc>
                <a:spcPct val="80000"/>
              </a:lnSpc>
            </a:pPr>
            <a:r>
              <a:rPr lang="en-US" sz="1600" dirty="0" smtClean="0">
                <a:cs typeface="Tahoma" pitchFamily="34" charset="0"/>
              </a:rPr>
              <a:t>E.g. separate subsystems of overall system</a:t>
            </a:r>
          </a:p>
          <a:p>
            <a:pPr>
              <a:lnSpc>
                <a:spcPct val="80000"/>
              </a:lnSpc>
            </a:pPr>
            <a:endParaRPr lang="en-US" sz="2000" dirty="0" smtClean="0">
              <a:cs typeface="Tahoma" pitchFamily="34" charset="0"/>
            </a:endParaRPr>
          </a:p>
          <a:p>
            <a:pPr>
              <a:lnSpc>
                <a:spcPct val="80000"/>
              </a:lnSpc>
            </a:pPr>
            <a:endParaRPr lang="en-US" sz="2000" dirty="0" smtClean="0">
              <a:cs typeface="Tahoma" pitchFamily="34" charset="0"/>
            </a:endParaRPr>
          </a:p>
          <a:p>
            <a:pPr>
              <a:lnSpc>
                <a:spcPct val="80000"/>
              </a:lnSpc>
            </a:pPr>
            <a:r>
              <a:rPr lang="en-US" sz="2000" dirty="0" smtClean="0">
                <a:cs typeface="Tahoma" pitchFamily="34" charset="0"/>
              </a:rPr>
              <a:t>Major approaches</a:t>
            </a:r>
          </a:p>
          <a:p>
            <a:pPr lvl="1">
              <a:lnSpc>
                <a:spcPct val="80000"/>
              </a:lnSpc>
            </a:pPr>
            <a:r>
              <a:rPr lang="en-US" sz="1800" b="1" dirty="0" smtClean="0">
                <a:cs typeface="Tahoma" pitchFamily="34" charset="0"/>
              </a:rPr>
              <a:t>Top-down testing</a:t>
            </a:r>
          </a:p>
          <a:p>
            <a:pPr lvl="2">
              <a:lnSpc>
                <a:spcPct val="80000"/>
              </a:lnSpc>
            </a:pPr>
            <a:r>
              <a:rPr lang="en-US" sz="1400" dirty="0" smtClean="0">
                <a:latin typeface="Arial" charset="0"/>
                <a:cs typeface="Arial" charset="0"/>
              </a:rPr>
              <a:t>The top integrated modules are tested and the </a:t>
            </a:r>
            <a:r>
              <a:rPr lang="en-US" sz="1400" dirty="0" smtClean="0">
                <a:solidFill>
                  <a:schemeClr val="accent6">
                    <a:lumMod val="75000"/>
                  </a:schemeClr>
                </a:solidFill>
                <a:latin typeface="Arial" charset="0"/>
                <a:cs typeface="Arial" charset="0"/>
              </a:rPr>
              <a:t>branch</a:t>
            </a:r>
            <a:r>
              <a:rPr lang="en-US" sz="1400" dirty="0" smtClean="0">
                <a:latin typeface="Arial" charset="0"/>
                <a:cs typeface="Arial" charset="0"/>
              </a:rPr>
              <a:t> of the module is tested step by step until the end of the related module.</a:t>
            </a:r>
            <a:endParaRPr lang="en-US" sz="1400" dirty="0" smtClean="0">
              <a:cs typeface="Tahoma" pitchFamily="34" charset="0"/>
            </a:endParaRPr>
          </a:p>
          <a:p>
            <a:pPr lvl="1">
              <a:lnSpc>
                <a:spcPct val="80000"/>
              </a:lnSpc>
            </a:pPr>
            <a:r>
              <a:rPr lang="en-US" sz="1800" b="1" dirty="0" smtClean="0">
                <a:cs typeface="Tahoma" pitchFamily="34" charset="0"/>
              </a:rPr>
              <a:t>Bottom-up testing</a:t>
            </a:r>
          </a:p>
          <a:p>
            <a:pPr lvl="2">
              <a:lnSpc>
                <a:spcPct val="80000"/>
              </a:lnSpc>
            </a:pPr>
            <a:r>
              <a:rPr lang="en-US" sz="1400" dirty="0" smtClean="0">
                <a:latin typeface="Arial" charset="0"/>
                <a:cs typeface="Arial" charset="0"/>
              </a:rPr>
              <a:t>The lowest level components are tested first, then used to facilitate the testing of higher level components</a:t>
            </a:r>
            <a:endParaRPr lang="en-US" sz="1400" dirty="0" smtClean="0">
              <a:cs typeface="Tahoma" pitchFamily="34" charset="0"/>
            </a:endParaRPr>
          </a:p>
        </p:txBody>
      </p:sp>
      <p:sp>
        <p:nvSpPr>
          <p:cNvPr id="4" name="Slide Number Placeholder 3"/>
          <p:cNvSpPr>
            <a:spLocks noGrp="1"/>
          </p:cNvSpPr>
          <p:nvPr>
            <p:ph type="sldNum" sz="quarter" idx="12"/>
          </p:nvPr>
        </p:nvSpPr>
        <p:spPr/>
        <p:txBody>
          <a:bodyPr/>
          <a:lstStyle/>
          <a:p>
            <a:pPr>
              <a:defRPr/>
            </a:pPr>
            <a:fld id="{4B1641D3-EDD0-4918-A121-5E8F76A587CC}" type="slidenum">
              <a:rPr lang="en-US" smtClean="0"/>
              <a:pPr>
                <a:defRPr/>
              </a:pPr>
              <a:t>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0115">
                                            <p:txEl>
                                              <p:pRg st="14" end="14"/>
                                            </p:txEl>
                                          </p:spTgt>
                                        </p:tgtEl>
                                        <p:attrNameLst>
                                          <p:attrName>style.visibility</p:attrName>
                                        </p:attrNameLst>
                                      </p:cBhvr>
                                      <p:to>
                                        <p:strVal val="visible"/>
                                      </p:to>
                                    </p:set>
                                    <p:animEffect transition="in" filter="blinds(horizontal)">
                                      <p:cBhvr>
                                        <p:cTn id="7" dur="500"/>
                                        <p:tgtEl>
                                          <p:spTgt spid="90115">
                                            <p:txEl>
                                              <p:pRg st="14" end="1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0115">
                                            <p:txEl>
                                              <p:pRg st="15" end="15"/>
                                            </p:txEl>
                                          </p:spTgt>
                                        </p:tgtEl>
                                        <p:attrNameLst>
                                          <p:attrName>style.visibility</p:attrName>
                                        </p:attrNameLst>
                                      </p:cBhvr>
                                      <p:to>
                                        <p:strVal val="visible"/>
                                      </p:to>
                                    </p:set>
                                    <p:animEffect transition="in" filter="blinds(horizontal)">
                                      <p:cBhvr>
                                        <p:cTn id="10" dur="500"/>
                                        <p:tgtEl>
                                          <p:spTgt spid="90115">
                                            <p:txEl>
                                              <p:pRg st="15" end="1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90115">
                                            <p:txEl>
                                              <p:pRg st="16" end="16"/>
                                            </p:txEl>
                                          </p:spTgt>
                                        </p:tgtEl>
                                        <p:attrNameLst>
                                          <p:attrName>style.visibility</p:attrName>
                                        </p:attrNameLst>
                                      </p:cBhvr>
                                      <p:to>
                                        <p:strVal val="visible"/>
                                      </p:to>
                                    </p:set>
                                    <p:animEffect transition="in" filter="blinds(horizontal)">
                                      <p:cBhvr>
                                        <p:cTn id="13" dur="500"/>
                                        <p:tgtEl>
                                          <p:spTgt spid="90115">
                                            <p:txEl>
                                              <p:pRg st="16" end="16"/>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90115">
                                            <p:txEl>
                                              <p:pRg st="17" end="17"/>
                                            </p:txEl>
                                          </p:spTgt>
                                        </p:tgtEl>
                                        <p:attrNameLst>
                                          <p:attrName>style.visibility</p:attrName>
                                        </p:attrNameLst>
                                      </p:cBhvr>
                                      <p:to>
                                        <p:strVal val="visible"/>
                                      </p:to>
                                    </p:set>
                                    <p:animEffect transition="in" filter="blinds(horizontal)">
                                      <p:cBhvr>
                                        <p:cTn id="16" dur="500"/>
                                        <p:tgtEl>
                                          <p:spTgt spid="90115">
                                            <p:txEl>
                                              <p:pRg st="17" end="17"/>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90115">
                                            <p:txEl>
                                              <p:pRg st="18" end="18"/>
                                            </p:txEl>
                                          </p:spTgt>
                                        </p:tgtEl>
                                        <p:attrNameLst>
                                          <p:attrName>style.visibility</p:attrName>
                                        </p:attrNameLst>
                                      </p:cBhvr>
                                      <p:to>
                                        <p:strVal val="visible"/>
                                      </p:to>
                                    </p:set>
                                    <p:animEffect transition="in" filter="blinds(horizontal)">
                                      <p:cBhvr>
                                        <p:cTn id="19" dur="500"/>
                                        <p:tgtEl>
                                          <p:spTgt spid="90115">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Sample Integration Test Plan</a:t>
            </a:r>
            <a:endParaRPr lang="en-US" sz="3600" dirty="0"/>
          </a:p>
        </p:txBody>
      </p:sp>
      <p:sp>
        <p:nvSpPr>
          <p:cNvPr id="3" name="Slide Number Placeholder 2"/>
          <p:cNvSpPr>
            <a:spLocks noGrp="1"/>
          </p:cNvSpPr>
          <p:nvPr>
            <p:ph type="sldNum" sz="quarter" idx="12"/>
          </p:nvPr>
        </p:nvSpPr>
        <p:spPr/>
        <p:txBody>
          <a:bodyPr/>
          <a:lstStyle/>
          <a:p>
            <a:pPr>
              <a:defRPr/>
            </a:pPr>
            <a:fld id="{4B1641D3-EDD0-4918-A121-5E8F76A587CC}" type="slidenum">
              <a:rPr lang="en-US" smtClean="0"/>
              <a:pPr>
                <a:defRPr/>
              </a:pPr>
              <a:t>26</a:t>
            </a:fld>
            <a:endParaRPr lang="en-US"/>
          </a:p>
        </p:txBody>
      </p:sp>
      <p:sp>
        <p:nvSpPr>
          <p:cNvPr id="4" name="Rectangle 3"/>
          <p:cNvSpPr txBox="1">
            <a:spLocks/>
          </p:cNvSpPr>
          <p:nvPr/>
        </p:nvSpPr>
        <p:spPr bwMode="auto">
          <a:xfrm>
            <a:off x="457200" y="1774825"/>
            <a:ext cx="8435280" cy="4625975"/>
          </a:xfrm>
          <a:prstGeom prst="rect">
            <a:avLst/>
          </a:prstGeom>
          <a:noFill/>
          <a:ln w="9525">
            <a:noFill/>
            <a:miter lim="800000"/>
            <a:headEnd/>
            <a:tailEnd/>
          </a:ln>
        </p:spPr>
        <p:txBody>
          <a:bodyPr vert="horz" wrap="square" lIns="54852" tIns="91418" rIns="91418" bIns="45710" numCol="1" anchor="t" anchorCtr="0" compatLnSpc="1">
            <a:prstTxWarp prst="textNoShape">
              <a:avLst/>
            </a:prstTxWarp>
            <a:normAutofit/>
          </a:bodyPr>
          <a:lstStyle/>
          <a:p>
            <a:pPr marL="436563" marR="0" lvl="0" indent="-317500" algn="l" defTabSz="914400" rtl="0" eaLnBrk="0" fontAlgn="base" latinLnBrk="0" hangingPunct="0">
              <a:lnSpc>
                <a:spcPct val="80000"/>
              </a:lnSpc>
              <a:spcBef>
                <a:spcPct val="0"/>
              </a:spcBef>
              <a:spcAft>
                <a:spcPct val="0"/>
              </a:spcAft>
              <a:buClr>
                <a:schemeClr val="accent1"/>
              </a:buClr>
              <a:buSzPct val="80000"/>
              <a:buFont typeface="Wingdings 2" pitchFamily="18" charset="2"/>
              <a:buNone/>
              <a:tabLst/>
              <a:defRPr/>
            </a:pPr>
            <a:r>
              <a:rPr kumimoji="0" lang="en-US" sz="2000" b="0" i="1" u="none" strike="noStrike" kern="1200" cap="none" spc="0" normalizeH="0" baseline="0" noProof="0" dirty="0" smtClean="0">
                <a:ln>
                  <a:noFill/>
                </a:ln>
                <a:solidFill>
                  <a:schemeClr val="tx1"/>
                </a:solidFill>
                <a:effectLst/>
                <a:uLnTx/>
                <a:uFillTx/>
                <a:latin typeface="+mn-lt"/>
                <a:ea typeface="+mn-ea"/>
                <a:cs typeface="Tahoma" pitchFamily="34" charset="0"/>
                <a:hlinkClick r:id="rId2" action="ppaction://hlinkfile"/>
              </a:rPr>
              <a:t>Link 1</a:t>
            </a:r>
            <a:endParaRPr kumimoji="0" lang="en-US" sz="2000" b="0" i="1" u="none" strike="noStrike" kern="1200" cap="none" spc="0" normalizeH="0" baseline="0" noProof="0" dirty="0" smtClean="0">
              <a:ln>
                <a:noFill/>
              </a:ln>
              <a:solidFill>
                <a:schemeClr val="tx1"/>
              </a:solidFill>
              <a:effectLst/>
              <a:uLnTx/>
              <a:uFillTx/>
              <a:latin typeface="+mn-lt"/>
              <a:ea typeface="+mn-ea"/>
              <a:cs typeface="Tahoma" pitchFamily="34" charset="0"/>
              <a:hlinkClick r:id="rId3"/>
            </a:endParaRPr>
          </a:p>
          <a:p>
            <a:pPr marL="436563" marR="0" lvl="0" indent="-317500" algn="l" defTabSz="914400" rtl="0" eaLnBrk="0" fontAlgn="base" latinLnBrk="0" hangingPunct="0">
              <a:lnSpc>
                <a:spcPct val="80000"/>
              </a:lnSpc>
              <a:spcBef>
                <a:spcPct val="0"/>
              </a:spcBef>
              <a:spcAft>
                <a:spcPct val="0"/>
              </a:spcAft>
              <a:buClr>
                <a:schemeClr val="accent1"/>
              </a:buClr>
              <a:buSzPct val="80000"/>
              <a:buFont typeface="Wingdings 2" pitchFamily="18" charset="2"/>
              <a:buNone/>
              <a:tabLst/>
              <a:defRPr/>
            </a:pPr>
            <a:endParaRPr kumimoji="0" lang="en-US" sz="2000" b="0" i="1" u="none" strike="noStrike" kern="1200" cap="none" spc="0" normalizeH="0" baseline="0" noProof="0" dirty="0" smtClean="0">
              <a:ln>
                <a:noFill/>
              </a:ln>
              <a:solidFill>
                <a:schemeClr val="tx1"/>
              </a:solidFill>
              <a:effectLst/>
              <a:uLnTx/>
              <a:uFillTx/>
              <a:latin typeface="+mn-lt"/>
              <a:ea typeface="+mn-ea"/>
              <a:cs typeface="Tahoma" pitchFamily="34" charset="0"/>
              <a:hlinkClick r:id="rId3"/>
            </a:endParaRPr>
          </a:p>
          <a:p>
            <a:pPr marL="436563" marR="0" lvl="0" indent="-317500" algn="l" defTabSz="914400" rtl="0" eaLnBrk="0" fontAlgn="base" latinLnBrk="0" hangingPunct="0">
              <a:lnSpc>
                <a:spcPct val="80000"/>
              </a:lnSpc>
              <a:spcBef>
                <a:spcPct val="0"/>
              </a:spcBef>
              <a:spcAft>
                <a:spcPct val="0"/>
              </a:spcAft>
              <a:buClr>
                <a:schemeClr val="accent1"/>
              </a:buClr>
              <a:buSzPct val="80000"/>
              <a:buFont typeface="Wingdings 2" pitchFamily="18" charset="2"/>
              <a:buNone/>
              <a:tabLst/>
              <a:defRPr/>
            </a:pPr>
            <a:r>
              <a:rPr kumimoji="0" lang="en-US" sz="2000" b="0" i="1" u="none" strike="noStrike" kern="1200" cap="none" spc="0" normalizeH="0" baseline="0" noProof="0" dirty="0" smtClean="0">
                <a:ln>
                  <a:noFill/>
                </a:ln>
                <a:solidFill>
                  <a:schemeClr val="tx1"/>
                </a:solidFill>
                <a:effectLst/>
                <a:uLnTx/>
                <a:uFillTx/>
                <a:latin typeface="+mn-lt"/>
                <a:ea typeface="+mn-ea"/>
                <a:cs typeface="Tahoma" pitchFamily="34" charset="0"/>
                <a:hlinkClick r:id="rId3"/>
              </a:rPr>
              <a:t>Link</a:t>
            </a:r>
            <a:endParaRPr kumimoji="0" lang="en-US" sz="2000" b="0" i="1" u="none" strike="noStrike" kern="1200" cap="none" spc="0" normalizeH="0" baseline="0" noProof="0" dirty="0" smtClean="0">
              <a:ln>
                <a:noFill/>
              </a:ln>
              <a:solidFill>
                <a:schemeClr val="tx1"/>
              </a:solidFill>
              <a:effectLst/>
              <a:uLnTx/>
              <a:uFillTx/>
              <a:latin typeface="+mn-lt"/>
              <a:ea typeface="+mn-ea"/>
              <a:cs typeface="Tahoma"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Number Placeholder 2"/>
          <p:cNvSpPr txBox="1">
            <a:spLocks noGrp="1"/>
          </p:cNvSpPr>
          <p:nvPr/>
        </p:nvSpPr>
        <p:spPr bwMode="auto">
          <a:xfrm>
            <a:off x="8231188" y="6453188"/>
            <a:ext cx="733425" cy="274637"/>
          </a:xfrm>
          <a:prstGeom prst="rect">
            <a:avLst/>
          </a:prstGeom>
          <a:noFill/>
          <a:ln w="9525">
            <a:noFill/>
            <a:miter lim="800000"/>
            <a:headEnd/>
            <a:tailEnd/>
          </a:ln>
        </p:spPr>
        <p:txBody>
          <a:bodyPr lIns="91418" tIns="45710" rIns="91418" bIns="0" anchor="b"/>
          <a:lstStyle/>
          <a:p>
            <a:pPr algn="r" rtl="1"/>
            <a:fld id="{DC372171-8AD2-444C-8EE2-B41A5D52311F}" type="slidenum">
              <a:rPr lang="en-US" sz="1200">
                <a:solidFill>
                  <a:srgbClr val="3F3F3F"/>
                </a:solidFill>
              </a:rPr>
              <a:pPr algn="r" rtl="1"/>
              <a:t>27</a:t>
            </a:fld>
            <a:endParaRPr lang="en-US" sz="1200">
              <a:solidFill>
                <a:srgbClr val="3F3F3F"/>
              </a:solidFill>
            </a:endParaRPr>
          </a:p>
        </p:txBody>
      </p:sp>
      <p:sp>
        <p:nvSpPr>
          <p:cNvPr id="4" name="Oval 3"/>
          <p:cNvSpPr/>
          <p:nvPr/>
        </p:nvSpPr>
        <p:spPr>
          <a:xfrm>
            <a:off x="34925" y="1700213"/>
            <a:ext cx="1944688" cy="86518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rPr>
              <a:t>Requirements</a:t>
            </a:r>
          </a:p>
        </p:txBody>
      </p:sp>
      <p:sp>
        <p:nvSpPr>
          <p:cNvPr id="5" name="Oval 4"/>
          <p:cNvSpPr/>
          <p:nvPr/>
        </p:nvSpPr>
        <p:spPr>
          <a:xfrm>
            <a:off x="684213" y="2924175"/>
            <a:ext cx="1943100" cy="8651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rPr>
              <a:t>Specification</a:t>
            </a:r>
          </a:p>
        </p:txBody>
      </p:sp>
      <p:sp>
        <p:nvSpPr>
          <p:cNvPr id="6" name="Oval 5"/>
          <p:cNvSpPr/>
          <p:nvPr/>
        </p:nvSpPr>
        <p:spPr>
          <a:xfrm>
            <a:off x="1403350" y="4221163"/>
            <a:ext cx="1944688" cy="863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rPr>
              <a:t>Design</a:t>
            </a:r>
          </a:p>
        </p:txBody>
      </p:sp>
      <p:sp>
        <p:nvSpPr>
          <p:cNvPr id="7" name="Oval 6"/>
          <p:cNvSpPr/>
          <p:nvPr/>
        </p:nvSpPr>
        <p:spPr>
          <a:xfrm>
            <a:off x="2484438" y="5651500"/>
            <a:ext cx="1943100" cy="863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rPr>
              <a:t>Code</a:t>
            </a:r>
          </a:p>
        </p:txBody>
      </p:sp>
      <p:sp>
        <p:nvSpPr>
          <p:cNvPr id="9" name="Oval 8"/>
          <p:cNvSpPr/>
          <p:nvPr/>
        </p:nvSpPr>
        <p:spPr>
          <a:xfrm>
            <a:off x="7199313" y="1700213"/>
            <a:ext cx="1944687" cy="86518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rPr>
              <a:t>Acceptance Testing</a:t>
            </a:r>
          </a:p>
        </p:txBody>
      </p:sp>
      <p:sp>
        <p:nvSpPr>
          <p:cNvPr id="10" name="Oval 9"/>
          <p:cNvSpPr/>
          <p:nvPr/>
        </p:nvSpPr>
        <p:spPr>
          <a:xfrm>
            <a:off x="6588125" y="2924175"/>
            <a:ext cx="1944688" cy="8651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rPr>
              <a:t>System Testing</a:t>
            </a:r>
          </a:p>
        </p:txBody>
      </p:sp>
      <p:sp>
        <p:nvSpPr>
          <p:cNvPr id="11" name="Oval 10"/>
          <p:cNvSpPr/>
          <p:nvPr/>
        </p:nvSpPr>
        <p:spPr>
          <a:xfrm>
            <a:off x="5580063" y="4221163"/>
            <a:ext cx="1944687" cy="863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rPr>
              <a:t>Integration Testing </a:t>
            </a:r>
          </a:p>
        </p:txBody>
      </p:sp>
      <p:sp>
        <p:nvSpPr>
          <p:cNvPr id="12" name="Oval 11"/>
          <p:cNvSpPr/>
          <p:nvPr/>
        </p:nvSpPr>
        <p:spPr>
          <a:xfrm>
            <a:off x="4679950" y="5651500"/>
            <a:ext cx="1943100" cy="863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rPr>
              <a:t>Unit Testing</a:t>
            </a:r>
          </a:p>
        </p:txBody>
      </p:sp>
      <p:cxnSp>
        <p:nvCxnSpPr>
          <p:cNvPr id="14" name="Straight Arrow Connector 13"/>
          <p:cNvCxnSpPr>
            <a:stCxn id="4" idx="4"/>
          </p:cNvCxnSpPr>
          <p:nvPr/>
        </p:nvCxnSpPr>
        <p:spPr>
          <a:xfrm rot="16200000" flipH="1">
            <a:off x="990600" y="2582863"/>
            <a:ext cx="358775" cy="3238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a:xfrm rot="16200000" flipH="1">
            <a:off x="1835944" y="3861594"/>
            <a:ext cx="431800" cy="28733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Straight Arrow Connector 19"/>
          <p:cNvCxnSpPr/>
          <p:nvPr/>
        </p:nvCxnSpPr>
        <p:spPr>
          <a:xfrm rot="16200000" flipH="1">
            <a:off x="2555082" y="5156994"/>
            <a:ext cx="576262" cy="431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3" name="Straight Arrow Connector 22"/>
          <p:cNvCxnSpPr/>
          <p:nvPr/>
        </p:nvCxnSpPr>
        <p:spPr>
          <a:xfrm rot="5400000" flipH="1" flipV="1">
            <a:off x="5688013" y="5121275"/>
            <a:ext cx="576262" cy="50323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Straight Arrow Connector 24"/>
          <p:cNvCxnSpPr/>
          <p:nvPr/>
        </p:nvCxnSpPr>
        <p:spPr>
          <a:xfrm rot="5400000" flipH="1" flipV="1">
            <a:off x="6623844" y="3752057"/>
            <a:ext cx="504825" cy="43338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8" name="Straight Arrow Connector 27"/>
          <p:cNvCxnSpPr>
            <a:stCxn id="10" idx="0"/>
          </p:cNvCxnSpPr>
          <p:nvPr/>
        </p:nvCxnSpPr>
        <p:spPr>
          <a:xfrm rot="5400000" flipH="1" flipV="1">
            <a:off x="7543006" y="2582069"/>
            <a:ext cx="358775" cy="32543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9" name="Straight Arrow Connector 28"/>
          <p:cNvCxnSpPr/>
          <p:nvPr/>
        </p:nvCxnSpPr>
        <p:spPr>
          <a:xfrm flipV="1">
            <a:off x="4427538" y="6426200"/>
            <a:ext cx="576262" cy="431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1" name="Straight Arrow Connector 30"/>
          <p:cNvCxnSpPr/>
          <p:nvPr/>
        </p:nvCxnSpPr>
        <p:spPr>
          <a:xfrm>
            <a:off x="3924300" y="6453188"/>
            <a:ext cx="503238" cy="404812"/>
          </a:xfrm>
          <a:prstGeom prst="straightConnector1">
            <a:avLst/>
          </a:prstGeom>
          <a:ln>
            <a:tailEnd type="none"/>
          </a:ln>
        </p:spPr>
        <p:style>
          <a:lnRef idx="2">
            <a:schemeClr val="dk1"/>
          </a:lnRef>
          <a:fillRef idx="0">
            <a:schemeClr val="dk1"/>
          </a:fillRef>
          <a:effectRef idx="1">
            <a:schemeClr val="dk1"/>
          </a:effectRef>
          <a:fontRef idx="minor">
            <a:schemeClr val="tx1"/>
          </a:fontRef>
        </p:style>
      </p:cxnSp>
      <p:cxnSp>
        <p:nvCxnSpPr>
          <p:cNvPr id="35" name="Straight Arrow Connector 34"/>
          <p:cNvCxnSpPr>
            <a:stCxn id="4" idx="6"/>
            <a:endCxn id="9" idx="2"/>
          </p:cNvCxnSpPr>
          <p:nvPr/>
        </p:nvCxnSpPr>
        <p:spPr>
          <a:xfrm>
            <a:off x="1979613" y="2133600"/>
            <a:ext cx="52197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5252" name="TextBox 37"/>
          <p:cNvSpPr txBox="1">
            <a:spLocks noChangeArrowheads="1"/>
          </p:cNvSpPr>
          <p:nvPr/>
        </p:nvSpPr>
        <p:spPr bwMode="auto">
          <a:xfrm>
            <a:off x="3492500" y="1773238"/>
            <a:ext cx="2951163" cy="368300"/>
          </a:xfrm>
          <a:prstGeom prst="rect">
            <a:avLst/>
          </a:prstGeom>
          <a:noFill/>
          <a:ln w="9525">
            <a:noFill/>
            <a:miter lim="800000"/>
            <a:headEnd/>
            <a:tailEnd/>
          </a:ln>
        </p:spPr>
        <p:txBody>
          <a:bodyPr>
            <a:spAutoFit/>
          </a:bodyPr>
          <a:lstStyle/>
          <a:p>
            <a:r>
              <a:rPr lang="en-US"/>
              <a:t>Plan Acceptance Tests</a:t>
            </a:r>
          </a:p>
        </p:txBody>
      </p:sp>
      <p:cxnSp>
        <p:nvCxnSpPr>
          <p:cNvPr id="40" name="Straight Arrow Connector 39"/>
          <p:cNvCxnSpPr/>
          <p:nvPr/>
        </p:nvCxnSpPr>
        <p:spPr>
          <a:xfrm>
            <a:off x="2627313" y="3348038"/>
            <a:ext cx="3960812" cy="952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5254" name="TextBox 40"/>
          <p:cNvSpPr txBox="1">
            <a:spLocks noChangeArrowheads="1"/>
          </p:cNvSpPr>
          <p:nvPr/>
        </p:nvSpPr>
        <p:spPr bwMode="auto">
          <a:xfrm>
            <a:off x="3419475" y="2924175"/>
            <a:ext cx="2952750" cy="369888"/>
          </a:xfrm>
          <a:prstGeom prst="rect">
            <a:avLst/>
          </a:prstGeom>
          <a:noFill/>
          <a:ln w="9525">
            <a:noFill/>
            <a:miter lim="800000"/>
            <a:headEnd/>
            <a:tailEnd/>
          </a:ln>
        </p:spPr>
        <p:txBody>
          <a:bodyPr>
            <a:spAutoFit/>
          </a:bodyPr>
          <a:lstStyle/>
          <a:p>
            <a:r>
              <a:rPr lang="en-US" b="1" dirty="0">
                <a:solidFill>
                  <a:schemeClr val="accent6">
                    <a:lumMod val="75000"/>
                  </a:schemeClr>
                </a:solidFill>
              </a:rPr>
              <a:t>Plan System Tests</a:t>
            </a:r>
          </a:p>
        </p:txBody>
      </p:sp>
      <p:cxnSp>
        <p:nvCxnSpPr>
          <p:cNvPr id="43" name="Straight Arrow Connector 42"/>
          <p:cNvCxnSpPr>
            <a:endCxn id="11" idx="2"/>
          </p:cNvCxnSpPr>
          <p:nvPr/>
        </p:nvCxnSpPr>
        <p:spPr>
          <a:xfrm flipV="1">
            <a:off x="3348038" y="4652963"/>
            <a:ext cx="2232025" cy="1111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5256" name="TextBox 43"/>
          <p:cNvSpPr txBox="1">
            <a:spLocks noChangeArrowheads="1"/>
          </p:cNvSpPr>
          <p:nvPr/>
        </p:nvSpPr>
        <p:spPr bwMode="auto">
          <a:xfrm>
            <a:off x="3275013" y="4230688"/>
            <a:ext cx="2952750" cy="366712"/>
          </a:xfrm>
          <a:prstGeom prst="rect">
            <a:avLst/>
          </a:prstGeom>
          <a:noFill/>
          <a:ln w="9525">
            <a:noFill/>
            <a:miter lim="800000"/>
            <a:headEnd/>
            <a:tailEnd/>
          </a:ln>
        </p:spPr>
        <p:txBody>
          <a:bodyPr>
            <a:spAutoFit/>
          </a:bodyPr>
          <a:lstStyle/>
          <a:p>
            <a:r>
              <a:rPr lang="en-US" dirty="0">
                <a:solidFill>
                  <a:schemeClr val="accent4">
                    <a:lumMod val="75000"/>
                  </a:schemeClr>
                </a:solidFill>
              </a:rPr>
              <a:t>Plan Integration Tests</a:t>
            </a:r>
          </a:p>
        </p:txBody>
      </p:sp>
      <p:sp>
        <p:nvSpPr>
          <p:cNvPr id="95257" name="TextBox 46"/>
          <p:cNvSpPr txBox="1">
            <a:spLocks noChangeArrowheads="1"/>
          </p:cNvSpPr>
          <p:nvPr/>
        </p:nvSpPr>
        <p:spPr bwMode="auto">
          <a:xfrm>
            <a:off x="3635375" y="5084763"/>
            <a:ext cx="1873250" cy="369887"/>
          </a:xfrm>
          <a:prstGeom prst="rect">
            <a:avLst/>
          </a:prstGeom>
          <a:noFill/>
          <a:ln w="9525">
            <a:noFill/>
            <a:miter lim="800000"/>
            <a:headEnd/>
            <a:tailEnd/>
          </a:ln>
        </p:spPr>
        <p:txBody>
          <a:bodyPr>
            <a:spAutoFit/>
          </a:bodyPr>
          <a:lstStyle/>
          <a:p>
            <a:r>
              <a:rPr lang="en-US" dirty="0">
                <a:solidFill>
                  <a:schemeClr val="accent4">
                    <a:lumMod val="75000"/>
                  </a:schemeClr>
                </a:solidFill>
              </a:rPr>
              <a:t>Plan Unit Tests</a:t>
            </a:r>
          </a:p>
        </p:txBody>
      </p:sp>
      <p:cxnSp>
        <p:nvCxnSpPr>
          <p:cNvPr id="52" name="Elbow Connector 51"/>
          <p:cNvCxnSpPr>
            <a:stCxn id="7" idx="0"/>
            <a:endCxn id="12" idx="0"/>
          </p:cNvCxnSpPr>
          <p:nvPr/>
        </p:nvCxnSpPr>
        <p:spPr>
          <a:xfrm rot="5400000" flipH="1" flipV="1">
            <a:off x="4553744" y="4552157"/>
            <a:ext cx="1587" cy="2197100"/>
          </a:xfrm>
          <a:prstGeom prst="bentConnector3">
            <a:avLst>
              <a:gd name="adj1" fmla="val 14395466"/>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5259" name="Rectangle 27"/>
          <p:cNvSpPr>
            <a:spLocks/>
          </p:cNvSpPr>
          <p:nvPr/>
        </p:nvSpPr>
        <p:spPr bwMode="auto">
          <a:xfrm>
            <a:off x="457200" y="152400"/>
            <a:ext cx="8229600" cy="1250950"/>
          </a:xfrm>
          <a:prstGeom prst="rect">
            <a:avLst/>
          </a:prstGeom>
          <a:noFill/>
          <a:ln w="9525">
            <a:noFill/>
            <a:miter lim="800000"/>
            <a:headEnd/>
            <a:tailEnd/>
          </a:ln>
        </p:spPr>
        <p:txBody>
          <a:bodyPr lIns="91418" tIns="45710" rIns="45710" bIns="45710" anchor="ctr"/>
          <a:lstStyle/>
          <a:p>
            <a:pPr eaLnBrk="0" hangingPunct="0"/>
            <a:r>
              <a:rPr lang="en-US" sz="4500" b="1">
                <a:solidFill>
                  <a:srgbClr val="FFC800"/>
                </a:solidFill>
                <a:latin typeface="Corbel" pitchFamily="34" charset="0"/>
                <a:cs typeface="Tahoma" pitchFamily="34" charset="0"/>
              </a:rPr>
              <a:t>Testing in V-Model</a:t>
            </a:r>
          </a:p>
        </p:txBody>
      </p:sp>
      <p:sp>
        <p:nvSpPr>
          <p:cNvPr id="30" name="Slide Number Placeholder 29"/>
          <p:cNvSpPr>
            <a:spLocks noGrp="1"/>
          </p:cNvSpPr>
          <p:nvPr>
            <p:ph type="sldNum" sz="quarter" idx="12"/>
          </p:nvPr>
        </p:nvSpPr>
        <p:spPr/>
        <p:txBody>
          <a:bodyPr/>
          <a:lstStyle/>
          <a:p>
            <a:pPr>
              <a:defRPr/>
            </a:pPr>
            <a:fld id="{4B1641D3-EDD0-4918-A121-5E8F76A587CC}" type="slidenum">
              <a:rPr lang="en-US" smtClean="0"/>
              <a:pPr>
                <a:defRPr/>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p:cNvSpPr>
          <p:nvPr>
            <p:ph type="title" idx="4294967295"/>
          </p:nvPr>
        </p:nvSpPr>
        <p:spPr bwMode="auto">
          <a:noFill/>
        </p:spPr>
        <p:txBody>
          <a:bodyPr wrap="square" numCol="1" anchorCtr="0" compatLnSpc="1">
            <a:prstTxWarp prst="textNoShape">
              <a:avLst/>
            </a:prstTxWarp>
          </a:bodyPr>
          <a:lstStyle/>
          <a:p>
            <a:r>
              <a:rPr lang="en-US" smtClean="0">
                <a:cs typeface="Tahoma" pitchFamily="34" charset="0"/>
              </a:rPr>
              <a:t>System Testing</a:t>
            </a:r>
          </a:p>
        </p:txBody>
      </p:sp>
      <p:sp>
        <p:nvSpPr>
          <p:cNvPr id="92163" name="Rectangle 3"/>
          <p:cNvSpPr>
            <a:spLocks noGrp="1"/>
          </p:cNvSpPr>
          <p:nvPr>
            <p:ph type="body" idx="4294967295"/>
          </p:nvPr>
        </p:nvSpPr>
        <p:spPr>
          <a:xfrm>
            <a:off x="457200" y="1774825"/>
            <a:ext cx="8229600" cy="2733675"/>
          </a:xfrm>
        </p:spPr>
        <p:txBody>
          <a:bodyPr/>
          <a:lstStyle/>
          <a:p>
            <a:pPr>
              <a:lnSpc>
                <a:spcPct val="90000"/>
              </a:lnSpc>
              <a:buFont typeface="Wingdings 2" pitchFamily="18" charset="2"/>
              <a:buNone/>
            </a:pPr>
            <a:r>
              <a:rPr lang="en-US" sz="2400" i="1" dirty="0" smtClean="0">
                <a:cs typeface="Tahoma" pitchFamily="34" charset="0"/>
              </a:rPr>
              <a:t>Testing a complete, integrated system to verify it matches its requirements (user requirements and system requirements)</a:t>
            </a:r>
          </a:p>
          <a:p>
            <a:pPr>
              <a:lnSpc>
                <a:spcPct val="90000"/>
              </a:lnSpc>
              <a:buFont typeface="Wingdings 2" pitchFamily="18" charset="2"/>
              <a:buNone/>
            </a:pPr>
            <a:endParaRPr lang="en-US" sz="2400" i="1" dirty="0" smtClean="0">
              <a:cs typeface="Tahoma" pitchFamily="34" charset="0"/>
            </a:endParaRPr>
          </a:p>
          <a:p>
            <a:pPr>
              <a:lnSpc>
                <a:spcPct val="90000"/>
              </a:lnSpc>
            </a:pPr>
            <a:endParaRPr lang="en-US" sz="2400" dirty="0" smtClean="0">
              <a:cs typeface="Tahoma" pitchFamily="34" charset="0"/>
            </a:endParaRPr>
          </a:p>
          <a:p>
            <a:pPr>
              <a:lnSpc>
                <a:spcPct val="90000"/>
              </a:lnSpc>
            </a:pPr>
            <a:r>
              <a:rPr lang="en-US" sz="2000" dirty="0" smtClean="0">
                <a:cs typeface="Tahoma" pitchFamily="34" charset="0"/>
              </a:rPr>
              <a:t>Tests that can be performed in System Testing:</a:t>
            </a:r>
          </a:p>
          <a:p>
            <a:pPr>
              <a:lnSpc>
                <a:spcPct val="90000"/>
              </a:lnSpc>
            </a:pPr>
            <a:endParaRPr lang="en-US" sz="2400" dirty="0" smtClean="0">
              <a:cs typeface="Tahoma" pitchFamily="34" charset="0"/>
            </a:endParaRPr>
          </a:p>
        </p:txBody>
      </p:sp>
      <p:sp>
        <p:nvSpPr>
          <p:cNvPr id="92164" name="Rectangle 4"/>
          <p:cNvSpPr>
            <a:spLocks/>
          </p:cNvSpPr>
          <p:nvPr/>
        </p:nvSpPr>
        <p:spPr bwMode="auto">
          <a:xfrm>
            <a:off x="673100" y="4129088"/>
            <a:ext cx="4043363" cy="2540000"/>
          </a:xfrm>
          <a:prstGeom prst="rect">
            <a:avLst/>
          </a:prstGeom>
          <a:noFill/>
          <a:ln w="9525">
            <a:noFill/>
            <a:miter lim="800000"/>
            <a:headEnd/>
            <a:tailEnd/>
          </a:ln>
        </p:spPr>
        <p:txBody>
          <a:bodyPr lIns="54852" tIns="91418" rIns="91418" bIns="45710"/>
          <a:lstStyle/>
          <a:p>
            <a:pPr marL="436563" indent="-317500" eaLnBrk="0" hangingPunct="0">
              <a:lnSpc>
                <a:spcPct val="80000"/>
              </a:lnSpc>
              <a:buClr>
                <a:schemeClr val="accent1"/>
              </a:buClr>
              <a:buSzPct val="80000"/>
              <a:buFont typeface="Wingdings 2" pitchFamily="18" charset="2"/>
              <a:buChar char=""/>
            </a:pPr>
            <a:r>
              <a:rPr lang="en-US" sz="2000">
                <a:latin typeface="Corbel" pitchFamily="34" charset="0"/>
                <a:cs typeface="Tahoma" pitchFamily="34" charset="0"/>
                <a:hlinkClick r:id="rId2" tooltip="GUI software testing"/>
              </a:rPr>
              <a:t>GUI software testing</a:t>
            </a:r>
            <a:endParaRPr lang="en-US" sz="2000">
              <a:latin typeface="Corbel" pitchFamily="34" charset="0"/>
              <a:cs typeface="Tahoma" pitchFamily="34" charset="0"/>
            </a:endParaRPr>
          </a:p>
          <a:p>
            <a:pPr marL="436563" indent="-317500" eaLnBrk="0" hangingPunct="0">
              <a:lnSpc>
                <a:spcPct val="80000"/>
              </a:lnSpc>
              <a:buClr>
                <a:schemeClr val="accent1"/>
              </a:buClr>
              <a:buSzPct val="80000"/>
              <a:buFont typeface="Wingdings 2" pitchFamily="18" charset="2"/>
              <a:buChar char=""/>
            </a:pPr>
            <a:r>
              <a:rPr lang="en-US" sz="2000">
                <a:latin typeface="Corbel" pitchFamily="34" charset="0"/>
                <a:cs typeface="Tahoma" pitchFamily="34" charset="0"/>
                <a:hlinkClick r:id="rId3"/>
              </a:rPr>
              <a:t>Usability testing</a:t>
            </a:r>
            <a:endParaRPr lang="en-US" sz="2000">
              <a:latin typeface="Corbel" pitchFamily="34" charset="0"/>
              <a:cs typeface="Tahoma" pitchFamily="34" charset="0"/>
            </a:endParaRPr>
          </a:p>
          <a:p>
            <a:pPr marL="436563" indent="-317500" eaLnBrk="0" hangingPunct="0">
              <a:lnSpc>
                <a:spcPct val="80000"/>
              </a:lnSpc>
              <a:buClr>
                <a:schemeClr val="accent1"/>
              </a:buClr>
              <a:buSzPct val="80000"/>
              <a:buFont typeface="Wingdings 2" pitchFamily="18" charset="2"/>
              <a:buChar char=""/>
            </a:pPr>
            <a:r>
              <a:rPr lang="en-US" sz="2000">
                <a:latin typeface="Corbel" pitchFamily="34" charset="0"/>
                <a:cs typeface="Tahoma" pitchFamily="34" charset="0"/>
                <a:hlinkClick r:id="rId4"/>
              </a:rPr>
              <a:t>Performance testing</a:t>
            </a:r>
            <a:endParaRPr lang="en-US" sz="2000">
              <a:latin typeface="Corbel" pitchFamily="34" charset="0"/>
              <a:cs typeface="Tahoma" pitchFamily="34" charset="0"/>
            </a:endParaRPr>
          </a:p>
          <a:p>
            <a:pPr marL="436563" indent="-317500" eaLnBrk="0" hangingPunct="0">
              <a:lnSpc>
                <a:spcPct val="80000"/>
              </a:lnSpc>
              <a:buClr>
                <a:schemeClr val="accent1"/>
              </a:buClr>
              <a:buSzPct val="80000"/>
              <a:buFont typeface="Wingdings 2" pitchFamily="18" charset="2"/>
              <a:buChar char=""/>
            </a:pPr>
            <a:r>
              <a:rPr lang="en-US" sz="2000">
                <a:latin typeface="Corbel" pitchFamily="34" charset="0"/>
                <a:cs typeface="Tahoma" pitchFamily="34" charset="0"/>
                <a:hlinkClick r:id="rId5"/>
              </a:rPr>
              <a:t>Compatibility testing</a:t>
            </a:r>
            <a:endParaRPr lang="en-US" sz="2000">
              <a:latin typeface="Corbel" pitchFamily="34" charset="0"/>
              <a:cs typeface="Tahoma" pitchFamily="34" charset="0"/>
            </a:endParaRPr>
          </a:p>
          <a:p>
            <a:pPr marL="436563" indent="-317500" eaLnBrk="0" hangingPunct="0">
              <a:lnSpc>
                <a:spcPct val="80000"/>
              </a:lnSpc>
              <a:buClr>
                <a:schemeClr val="accent1"/>
              </a:buClr>
              <a:buSzPct val="80000"/>
              <a:buFont typeface="Wingdings 2" pitchFamily="18" charset="2"/>
              <a:buChar char=""/>
            </a:pPr>
            <a:r>
              <a:rPr lang="en-US" sz="2000">
                <a:latin typeface="Corbel" pitchFamily="34" charset="0"/>
                <a:cs typeface="Tahoma" pitchFamily="34" charset="0"/>
                <a:hlinkClick r:id="rId6" tooltip="Error handling testing"/>
              </a:rPr>
              <a:t>Error handling testing</a:t>
            </a:r>
            <a:endParaRPr lang="en-US" sz="2000">
              <a:latin typeface="Corbel" pitchFamily="34" charset="0"/>
              <a:cs typeface="Tahoma" pitchFamily="34" charset="0"/>
            </a:endParaRPr>
          </a:p>
          <a:p>
            <a:pPr marL="436563" indent="-317500" eaLnBrk="0" hangingPunct="0">
              <a:lnSpc>
                <a:spcPct val="80000"/>
              </a:lnSpc>
              <a:buClr>
                <a:schemeClr val="accent1"/>
              </a:buClr>
              <a:buSzPct val="80000"/>
              <a:buFont typeface="Wingdings 2" pitchFamily="18" charset="2"/>
              <a:buChar char=""/>
            </a:pPr>
            <a:r>
              <a:rPr lang="en-US" sz="2000">
                <a:latin typeface="Corbel" pitchFamily="34" charset="0"/>
                <a:cs typeface="Tahoma" pitchFamily="34" charset="0"/>
                <a:hlinkClick r:id="rId7"/>
              </a:rPr>
              <a:t>Load testing</a:t>
            </a:r>
            <a:endParaRPr lang="en-US" sz="2000">
              <a:latin typeface="Corbel" pitchFamily="34" charset="0"/>
              <a:cs typeface="Tahoma" pitchFamily="34" charset="0"/>
            </a:endParaRPr>
          </a:p>
          <a:p>
            <a:pPr marL="436563" indent="-317500" eaLnBrk="0" hangingPunct="0">
              <a:lnSpc>
                <a:spcPct val="80000"/>
              </a:lnSpc>
              <a:buClr>
                <a:schemeClr val="accent1"/>
              </a:buClr>
              <a:buSzPct val="80000"/>
              <a:buFont typeface="Wingdings 2" pitchFamily="18" charset="2"/>
              <a:buChar char=""/>
            </a:pPr>
            <a:r>
              <a:rPr lang="en-US" sz="2000">
                <a:latin typeface="Corbel" pitchFamily="34" charset="0"/>
                <a:cs typeface="Tahoma" pitchFamily="34" charset="0"/>
                <a:hlinkClick r:id="rId8"/>
              </a:rPr>
              <a:t>Volume testing</a:t>
            </a:r>
            <a:endParaRPr lang="en-US" sz="2000">
              <a:latin typeface="Corbel" pitchFamily="34" charset="0"/>
              <a:cs typeface="Tahoma" pitchFamily="34" charset="0"/>
            </a:endParaRPr>
          </a:p>
          <a:p>
            <a:pPr marL="436563" indent="-317500" eaLnBrk="0" hangingPunct="0">
              <a:lnSpc>
                <a:spcPct val="80000"/>
              </a:lnSpc>
              <a:buClr>
                <a:schemeClr val="accent1"/>
              </a:buClr>
              <a:buSzPct val="80000"/>
              <a:buFont typeface="Wingdings 2" pitchFamily="18" charset="2"/>
              <a:buChar char=""/>
            </a:pPr>
            <a:r>
              <a:rPr lang="en-US" sz="2000">
                <a:latin typeface="Corbel" pitchFamily="34" charset="0"/>
                <a:cs typeface="Tahoma" pitchFamily="34" charset="0"/>
                <a:hlinkClick r:id="rId9"/>
              </a:rPr>
              <a:t>Stress testing</a:t>
            </a:r>
            <a:endParaRPr lang="en-US" sz="2000">
              <a:latin typeface="Corbel" pitchFamily="34" charset="0"/>
              <a:cs typeface="Tahoma" pitchFamily="34" charset="0"/>
            </a:endParaRPr>
          </a:p>
          <a:p>
            <a:pPr marL="436563" indent="-317500" eaLnBrk="0" hangingPunct="0">
              <a:lnSpc>
                <a:spcPct val="80000"/>
              </a:lnSpc>
              <a:buClr>
                <a:schemeClr val="accent1"/>
              </a:buClr>
              <a:buSzPct val="80000"/>
              <a:buFont typeface="Wingdings 2" pitchFamily="18" charset="2"/>
              <a:buChar char=""/>
            </a:pPr>
            <a:r>
              <a:rPr lang="en-US" sz="2000">
                <a:latin typeface="Corbel" pitchFamily="34" charset="0"/>
                <a:cs typeface="Tahoma" pitchFamily="34" charset="0"/>
                <a:hlinkClick r:id="rId10"/>
              </a:rPr>
              <a:t>Security testing</a:t>
            </a:r>
            <a:endParaRPr lang="en-US" sz="2000">
              <a:latin typeface="Corbel" pitchFamily="34" charset="0"/>
              <a:cs typeface="Tahoma" pitchFamily="34" charset="0"/>
            </a:endParaRPr>
          </a:p>
        </p:txBody>
      </p:sp>
      <p:sp>
        <p:nvSpPr>
          <p:cNvPr id="92165" name="Rectangle 5"/>
          <p:cNvSpPr>
            <a:spLocks/>
          </p:cNvSpPr>
          <p:nvPr/>
        </p:nvSpPr>
        <p:spPr bwMode="auto">
          <a:xfrm>
            <a:off x="4560888" y="4057650"/>
            <a:ext cx="4043362" cy="2608263"/>
          </a:xfrm>
          <a:prstGeom prst="rect">
            <a:avLst/>
          </a:prstGeom>
          <a:noFill/>
          <a:ln w="9525">
            <a:noFill/>
            <a:miter lim="800000"/>
            <a:headEnd/>
            <a:tailEnd/>
          </a:ln>
        </p:spPr>
        <p:txBody>
          <a:bodyPr lIns="54852" tIns="91418" rIns="91418" bIns="45710"/>
          <a:lstStyle/>
          <a:p>
            <a:pPr marL="436563" indent="-317500" eaLnBrk="0" hangingPunct="0">
              <a:lnSpc>
                <a:spcPct val="80000"/>
              </a:lnSpc>
              <a:buClr>
                <a:schemeClr val="accent1"/>
              </a:buClr>
              <a:buSzPct val="80000"/>
              <a:buFont typeface="Wingdings 2" pitchFamily="18" charset="2"/>
              <a:buChar char=""/>
            </a:pPr>
            <a:r>
              <a:rPr lang="en-US">
                <a:latin typeface="Corbel" pitchFamily="34" charset="0"/>
                <a:cs typeface="Tahoma" pitchFamily="34" charset="0"/>
                <a:hlinkClick r:id="rId11"/>
              </a:rPr>
              <a:t>Scalability testing</a:t>
            </a:r>
            <a:endParaRPr lang="en-US">
              <a:latin typeface="Corbel" pitchFamily="34" charset="0"/>
              <a:cs typeface="Tahoma" pitchFamily="34" charset="0"/>
            </a:endParaRPr>
          </a:p>
          <a:p>
            <a:pPr marL="436563" indent="-317500" eaLnBrk="0" hangingPunct="0">
              <a:lnSpc>
                <a:spcPct val="80000"/>
              </a:lnSpc>
              <a:buClr>
                <a:schemeClr val="accent1"/>
              </a:buClr>
              <a:buSzPct val="80000"/>
              <a:buFont typeface="Wingdings 2" pitchFamily="18" charset="2"/>
              <a:buChar char=""/>
            </a:pPr>
            <a:r>
              <a:rPr lang="en-US">
                <a:latin typeface="Corbel" pitchFamily="34" charset="0"/>
                <a:cs typeface="Tahoma" pitchFamily="34" charset="0"/>
                <a:hlinkClick r:id="rId12" tooltip="Sanity test"/>
              </a:rPr>
              <a:t>Sanity testing</a:t>
            </a:r>
            <a:endParaRPr lang="en-US">
              <a:latin typeface="Corbel" pitchFamily="34" charset="0"/>
              <a:cs typeface="Tahoma" pitchFamily="34" charset="0"/>
            </a:endParaRPr>
          </a:p>
          <a:p>
            <a:pPr marL="436563" indent="-317500" eaLnBrk="0" hangingPunct="0">
              <a:lnSpc>
                <a:spcPct val="80000"/>
              </a:lnSpc>
              <a:buClr>
                <a:schemeClr val="accent1"/>
              </a:buClr>
              <a:buSzPct val="80000"/>
              <a:buFont typeface="Wingdings 2" pitchFamily="18" charset="2"/>
              <a:buChar char=""/>
            </a:pPr>
            <a:r>
              <a:rPr lang="en-US">
                <a:latin typeface="Corbel" pitchFamily="34" charset="0"/>
                <a:cs typeface="Tahoma" pitchFamily="34" charset="0"/>
                <a:hlinkClick r:id="rId13" tooltip="Smoke test"/>
              </a:rPr>
              <a:t>Smoke testing</a:t>
            </a:r>
            <a:endParaRPr lang="en-US">
              <a:latin typeface="Corbel" pitchFamily="34" charset="0"/>
              <a:cs typeface="Tahoma" pitchFamily="34" charset="0"/>
            </a:endParaRPr>
          </a:p>
          <a:p>
            <a:pPr marL="436563" indent="-317500" eaLnBrk="0" hangingPunct="0">
              <a:lnSpc>
                <a:spcPct val="80000"/>
              </a:lnSpc>
              <a:buClr>
                <a:schemeClr val="accent1"/>
              </a:buClr>
              <a:buSzPct val="80000"/>
              <a:buFont typeface="Wingdings 2" pitchFamily="18" charset="2"/>
              <a:buChar char=""/>
            </a:pPr>
            <a:r>
              <a:rPr lang="en-US">
                <a:latin typeface="Corbel" pitchFamily="34" charset="0"/>
                <a:cs typeface="Tahoma" pitchFamily="34" charset="0"/>
                <a:hlinkClick r:id="rId14"/>
              </a:rPr>
              <a:t>Exploratory testing</a:t>
            </a:r>
            <a:endParaRPr lang="en-US">
              <a:latin typeface="Corbel" pitchFamily="34" charset="0"/>
              <a:cs typeface="Tahoma" pitchFamily="34" charset="0"/>
            </a:endParaRPr>
          </a:p>
          <a:p>
            <a:pPr marL="436563" indent="-317500" eaLnBrk="0" hangingPunct="0">
              <a:lnSpc>
                <a:spcPct val="80000"/>
              </a:lnSpc>
              <a:buClr>
                <a:schemeClr val="accent1"/>
              </a:buClr>
              <a:buSzPct val="80000"/>
              <a:buFont typeface="Wingdings 2" pitchFamily="18" charset="2"/>
              <a:buChar char=""/>
            </a:pPr>
            <a:r>
              <a:rPr lang="en-US">
                <a:latin typeface="Corbel" pitchFamily="34" charset="0"/>
                <a:cs typeface="Tahoma" pitchFamily="34" charset="0"/>
                <a:hlinkClick r:id="rId15"/>
              </a:rPr>
              <a:t>Ad hoc testing</a:t>
            </a:r>
            <a:endParaRPr lang="en-US">
              <a:latin typeface="Corbel" pitchFamily="34" charset="0"/>
              <a:cs typeface="Tahoma" pitchFamily="34" charset="0"/>
            </a:endParaRPr>
          </a:p>
          <a:p>
            <a:pPr marL="436563" indent="-317500" eaLnBrk="0" hangingPunct="0">
              <a:lnSpc>
                <a:spcPct val="80000"/>
              </a:lnSpc>
              <a:buClr>
                <a:schemeClr val="accent1"/>
              </a:buClr>
              <a:buSzPct val="80000"/>
              <a:buFont typeface="Wingdings 2" pitchFamily="18" charset="2"/>
              <a:buChar char=""/>
            </a:pPr>
            <a:r>
              <a:rPr lang="en-US">
                <a:latin typeface="Corbel" pitchFamily="34" charset="0"/>
                <a:cs typeface="Tahoma" pitchFamily="34" charset="0"/>
                <a:hlinkClick r:id="rId16"/>
              </a:rPr>
              <a:t>Regression testing</a:t>
            </a:r>
            <a:endParaRPr lang="en-US">
              <a:latin typeface="Corbel" pitchFamily="34" charset="0"/>
              <a:cs typeface="Tahoma" pitchFamily="34" charset="0"/>
            </a:endParaRPr>
          </a:p>
          <a:p>
            <a:pPr marL="436563" indent="-317500" eaLnBrk="0" hangingPunct="0">
              <a:lnSpc>
                <a:spcPct val="80000"/>
              </a:lnSpc>
              <a:buClr>
                <a:schemeClr val="accent1"/>
              </a:buClr>
              <a:buSzPct val="80000"/>
              <a:buFont typeface="Wingdings 2" pitchFamily="18" charset="2"/>
              <a:buChar char=""/>
            </a:pPr>
            <a:r>
              <a:rPr lang="en-US">
                <a:latin typeface="Corbel" pitchFamily="34" charset="0"/>
                <a:cs typeface="Tahoma" pitchFamily="34" charset="0"/>
                <a:hlinkClick r:id="rId17" tooltip="Reliability testing"/>
              </a:rPr>
              <a:t>Reliability testing</a:t>
            </a:r>
            <a:endParaRPr lang="en-US">
              <a:latin typeface="Corbel" pitchFamily="34" charset="0"/>
              <a:cs typeface="Tahoma" pitchFamily="34" charset="0"/>
            </a:endParaRPr>
          </a:p>
          <a:p>
            <a:pPr marL="436563" indent="-317500" eaLnBrk="0" hangingPunct="0">
              <a:lnSpc>
                <a:spcPct val="80000"/>
              </a:lnSpc>
              <a:buClr>
                <a:schemeClr val="accent1"/>
              </a:buClr>
              <a:buSzPct val="80000"/>
              <a:buFont typeface="Wingdings 2" pitchFamily="18" charset="2"/>
              <a:buChar char=""/>
            </a:pPr>
            <a:r>
              <a:rPr lang="en-US">
                <a:latin typeface="Corbel" pitchFamily="34" charset="0"/>
                <a:cs typeface="Tahoma" pitchFamily="34" charset="0"/>
                <a:hlinkClick r:id="rId18"/>
              </a:rPr>
              <a:t>Installation testing</a:t>
            </a:r>
            <a:endParaRPr lang="en-US">
              <a:latin typeface="Corbel" pitchFamily="34" charset="0"/>
              <a:cs typeface="Tahoma" pitchFamily="34" charset="0"/>
            </a:endParaRPr>
          </a:p>
          <a:p>
            <a:pPr marL="436563" indent="-317500" eaLnBrk="0" hangingPunct="0">
              <a:lnSpc>
                <a:spcPct val="80000"/>
              </a:lnSpc>
              <a:buClr>
                <a:schemeClr val="accent1"/>
              </a:buClr>
              <a:buSzPct val="80000"/>
              <a:buFont typeface="Wingdings 2" pitchFamily="18" charset="2"/>
              <a:buChar char=""/>
            </a:pPr>
            <a:r>
              <a:rPr lang="en-US">
                <a:latin typeface="Corbel" pitchFamily="34" charset="0"/>
                <a:cs typeface="Tahoma" pitchFamily="34" charset="0"/>
                <a:hlinkClick r:id="rId19"/>
              </a:rPr>
              <a:t>Maintenance testing</a:t>
            </a:r>
            <a:endParaRPr lang="en-US">
              <a:latin typeface="Corbel" pitchFamily="34" charset="0"/>
              <a:cs typeface="Tahoma" pitchFamily="34" charset="0"/>
            </a:endParaRPr>
          </a:p>
          <a:p>
            <a:pPr marL="436563" indent="-317500" eaLnBrk="0" hangingPunct="0">
              <a:lnSpc>
                <a:spcPct val="80000"/>
              </a:lnSpc>
              <a:buClr>
                <a:schemeClr val="accent1"/>
              </a:buClr>
              <a:buSzPct val="80000"/>
              <a:buFont typeface="Wingdings 2" pitchFamily="18" charset="2"/>
              <a:buChar char=""/>
            </a:pPr>
            <a:r>
              <a:rPr lang="en-US">
                <a:latin typeface="Corbel" pitchFamily="34" charset="0"/>
                <a:cs typeface="Tahoma" pitchFamily="34" charset="0"/>
                <a:hlinkClick r:id="rId20"/>
              </a:rPr>
              <a:t>Recovery testing</a:t>
            </a:r>
            <a:r>
              <a:rPr lang="en-US">
                <a:latin typeface="Corbel" pitchFamily="34" charset="0"/>
                <a:cs typeface="Tahoma" pitchFamily="34" charset="0"/>
              </a:rPr>
              <a:t> </a:t>
            </a:r>
          </a:p>
        </p:txBody>
      </p:sp>
      <p:sp>
        <p:nvSpPr>
          <p:cNvPr id="6" name="Slide Number Placeholder 5"/>
          <p:cNvSpPr>
            <a:spLocks noGrp="1"/>
          </p:cNvSpPr>
          <p:nvPr>
            <p:ph type="sldNum" sz="quarter" idx="12"/>
          </p:nvPr>
        </p:nvSpPr>
        <p:spPr/>
        <p:txBody>
          <a:bodyPr/>
          <a:lstStyle/>
          <a:p>
            <a:pPr>
              <a:defRPr/>
            </a:pPr>
            <a:fld id="{4B1641D3-EDD0-4918-A121-5E8F76A587CC}" type="slidenum">
              <a:rPr lang="en-US" smtClean="0"/>
              <a:pPr>
                <a:defRPr/>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Number Placeholder 2"/>
          <p:cNvSpPr txBox="1">
            <a:spLocks noGrp="1"/>
          </p:cNvSpPr>
          <p:nvPr/>
        </p:nvSpPr>
        <p:spPr bwMode="auto">
          <a:xfrm>
            <a:off x="8231188" y="6453188"/>
            <a:ext cx="733425" cy="274637"/>
          </a:xfrm>
          <a:prstGeom prst="rect">
            <a:avLst/>
          </a:prstGeom>
          <a:noFill/>
          <a:ln w="9525">
            <a:noFill/>
            <a:miter lim="800000"/>
            <a:headEnd/>
            <a:tailEnd/>
          </a:ln>
        </p:spPr>
        <p:txBody>
          <a:bodyPr lIns="91418" tIns="45710" rIns="91418" bIns="0" anchor="b"/>
          <a:lstStyle/>
          <a:p>
            <a:pPr algn="r" rtl="1"/>
            <a:fld id="{B5F9D446-DF63-4B1B-8FA8-096C4D284399}" type="slidenum">
              <a:rPr lang="en-US" sz="1200">
                <a:solidFill>
                  <a:srgbClr val="3F3F3F"/>
                </a:solidFill>
              </a:rPr>
              <a:pPr algn="r" rtl="1"/>
              <a:t>29</a:t>
            </a:fld>
            <a:endParaRPr lang="en-US" sz="1200">
              <a:solidFill>
                <a:srgbClr val="3F3F3F"/>
              </a:solidFill>
            </a:endParaRPr>
          </a:p>
        </p:txBody>
      </p:sp>
      <p:sp>
        <p:nvSpPr>
          <p:cNvPr id="4" name="Oval 3"/>
          <p:cNvSpPr/>
          <p:nvPr/>
        </p:nvSpPr>
        <p:spPr>
          <a:xfrm>
            <a:off x="34925" y="1700213"/>
            <a:ext cx="1944688" cy="86518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rPr>
              <a:t>Requirements</a:t>
            </a:r>
          </a:p>
        </p:txBody>
      </p:sp>
      <p:sp>
        <p:nvSpPr>
          <p:cNvPr id="5" name="Oval 4"/>
          <p:cNvSpPr/>
          <p:nvPr/>
        </p:nvSpPr>
        <p:spPr>
          <a:xfrm>
            <a:off x="684213" y="2924175"/>
            <a:ext cx="1943100" cy="8651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rPr>
              <a:t>Specification</a:t>
            </a:r>
          </a:p>
        </p:txBody>
      </p:sp>
      <p:sp>
        <p:nvSpPr>
          <p:cNvPr id="6" name="Oval 5"/>
          <p:cNvSpPr/>
          <p:nvPr/>
        </p:nvSpPr>
        <p:spPr>
          <a:xfrm>
            <a:off x="1403350" y="4221163"/>
            <a:ext cx="1944688" cy="863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rPr>
              <a:t>Design</a:t>
            </a:r>
          </a:p>
        </p:txBody>
      </p:sp>
      <p:sp>
        <p:nvSpPr>
          <p:cNvPr id="7" name="Oval 6"/>
          <p:cNvSpPr/>
          <p:nvPr/>
        </p:nvSpPr>
        <p:spPr>
          <a:xfrm>
            <a:off x="2484438" y="5651500"/>
            <a:ext cx="1943100" cy="863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rPr>
              <a:t>Code</a:t>
            </a:r>
          </a:p>
        </p:txBody>
      </p:sp>
      <p:sp>
        <p:nvSpPr>
          <p:cNvPr id="9" name="Oval 8"/>
          <p:cNvSpPr/>
          <p:nvPr/>
        </p:nvSpPr>
        <p:spPr>
          <a:xfrm>
            <a:off x="7199313" y="1700213"/>
            <a:ext cx="1944687" cy="86518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rPr>
              <a:t>Acceptance Testing</a:t>
            </a:r>
          </a:p>
        </p:txBody>
      </p:sp>
      <p:sp>
        <p:nvSpPr>
          <p:cNvPr id="10" name="Oval 9"/>
          <p:cNvSpPr/>
          <p:nvPr/>
        </p:nvSpPr>
        <p:spPr>
          <a:xfrm>
            <a:off x="6588125" y="2924175"/>
            <a:ext cx="1944688" cy="8651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rPr>
              <a:t>System Testing</a:t>
            </a:r>
          </a:p>
        </p:txBody>
      </p:sp>
      <p:sp>
        <p:nvSpPr>
          <p:cNvPr id="11" name="Oval 10"/>
          <p:cNvSpPr/>
          <p:nvPr/>
        </p:nvSpPr>
        <p:spPr>
          <a:xfrm>
            <a:off x="5580063" y="4221163"/>
            <a:ext cx="1944687" cy="863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rPr>
              <a:t>Integration Testing </a:t>
            </a:r>
          </a:p>
        </p:txBody>
      </p:sp>
      <p:sp>
        <p:nvSpPr>
          <p:cNvPr id="12" name="Oval 11"/>
          <p:cNvSpPr/>
          <p:nvPr/>
        </p:nvSpPr>
        <p:spPr>
          <a:xfrm>
            <a:off x="4679950" y="5651500"/>
            <a:ext cx="1943100" cy="863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rPr>
              <a:t>Unit Testing</a:t>
            </a:r>
          </a:p>
        </p:txBody>
      </p:sp>
      <p:cxnSp>
        <p:nvCxnSpPr>
          <p:cNvPr id="14" name="Straight Arrow Connector 13"/>
          <p:cNvCxnSpPr>
            <a:stCxn id="4" idx="4"/>
          </p:cNvCxnSpPr>
          <p:nvPr/>
        </p:nvCxnSpPr>
        <p:spPr>
          <a:xfrm rot="16200000" flipH="1">
            <a:off x="990600" y="2582863"/>
            <a:ext cx="358775" cy="3238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a:xfrm rot="16200000" flipH="1">
            <a:off x="1835944" y="3861594"/>
            <a:ext cx="431800" cy="28733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Straight Arrow Connector 19"/>
          <p:cNvCxnSpPr/>
          <p:nvPr/>
        </p:nvCxnSpPr>
        <p:spPr>
          <a:xfrm rot="16200000" flipH="1">
            <a:off x="2555082" y="5156994"/>
            <a:ext cx="576262" cy="431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3" name="Straight Arrow Connector 22"/>
          <p:cNvCxnSpPr/>
          <p:nvPr/>
        </p:nvCxnSpPr>
        <p:spPr>
          <a:xfrm rot="5400000" flipH="1" flipV="1">
            <a:off x="5688013" y="5121275"/>
            <a:ext cx="576262" cy="50323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Straight Arrow Connector 24"/>
          <p:cNvCxnSpPr/>
          <p:nvPr/>
        </p:nvCxnSpPr>
        <p:spPr>
          <a:xfrm rot="5400000" flipH="1" flipV="1">
            <a:off x="6623844" y="3752057"/>
            <a:ext cx="504825" cy="43338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8" name="Straight Arrow Connector 27"/>
          <p:cNvCxnSpPr>
            <a:stCxn id="10" idx="0"/>
          </p:cNvCxnSpPr>
          <p:nvPr/>
        </p:nvCxnSpPr>
        <p:spPr>
          <a:xfrm rot="5400000" flipH="1" flipV="1">
            <a:off x="7543006" y="2582069"/>
            <a:ext cx="358775" cy="32543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9" name="Straight Arrow Connector 28"/>
          <p:cNvCxnSpPr/>
          <p:nvPr/>
        </p:nvCxnSpPr>
        <p:spPr>
          <a:xfrm flipV="1">
            <a:off x="4427538" y="6426200"/>
            <a:ext cx="576262" cy="431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1" name="Straight Arrow Connector 30"/>
          <p:cNvCxnSpPr/>
          <p:nvPr/>
        </p:nvCxnSpPr>
        <p:spPr>
          <a:xfrm>
            <a:off x="3924300" y="6453188"/>
            <a:ext cx="503238" cy="404812"/>
          </a:xfrm>
          <a:prstGeom prst="straightConnector1">
            <a:avLst/>
          </a:prstGeom>
          <a:ln>
            <a:tailEnd type="none"/>
          </a:ln>
        </p:spPr>
        <p:style>
          <a:lnRef idx="2">
            <a:schemeClr val="dk1"/>
          </a:lnRef>
          <a:fillRef idx="0">
            <a:schemeClr val="dk1"/>
          </a:fillRef>
          <a:effectRef idx="1">
            <a:schemeClr val="dk1"/>
          </a:effectRef>
          <a:fontRef idx="minor">
            <a:schemeClr val="tx1"/>
          </a:fontRef>
        </p:style>
      </p:cxnSp>
      <p:cxnSp>
        <p:nvCxnSpPr>
          <p:cNvPr id="35" name="Straight Arrow Connector 34"/>
          <p:cNvCxnSpPr>
            <a:stCxn id="4" idx="6"/>
            <a:endCxn id="9" idx="2"/>
          </p:cNvCxnSpPr>
          <p:nvPr/>
        </p:nvCxnSpPr>
        <p:spPr>
          <a:xfrm>
            <a:off x="1979613" y="2133600"/>
            <a:ext cx="52197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6276" name="TextBox 37"/>
          <p:cNvSpPr txBox="1">
            <a:spLocks noChangeArrowheads="1"/>
          </p:cNvSpPr>
          <p:nvPr/>
        </p:nvSpPr>
        <p:spPr bwMode="auto">
          <a:xfrm>
            <a:off x="2699792" y="1772816"/>
            <a:ext cx="3384376" cy="368300"/>
          </a:xfrm>
          <a:prstGeom prst="rect">
            <a:avLst/>
          </a:prstGeom>
          <a:noFill/>
          <a:ln w="9525">
            <a:noFill/>
            <a:miter lim="800000"/>
            <a:headEnd/>
            <a:tailEnd/>
          </a:ln>
        </p:spPr>
        <p:txBody>
          <a:bodyPr wrap="square">
            <a:spAutoFit/>
          </a:bodyPr>
          <a:lstStyle/>
          <a:p>
            <a:pPr algn="ctr"/>
            <a:r>
              <a:rPr lang="en-US" b="1" dirty="0">
                <a:solidFill>
                  <a:schemeClr val="accent6">
                    <a:lumMod val="75000"/>
                  </a:schemeClr>
                </a:solidFill>
              </a:rPr>
              <a:t>Plan Acceptance Tests</a:t>
            </a:r>
          </a:p>
        </p:txBody>
      </p:sp>
      <p:cxnSp>
        <p:nvCxnSpPr>
          <p:cNvPr id="40" name="Straight Arrow Connector 39"/>
          <p:cNvCxnSpPr/>
          <p:nvPr/>
        </p:nvCxnSpPr>
        <p:spPr>
          <a:xfrm>
            <a:off x="2627313" y="3348038"/>
            <a:ext cx="3960812" cy="952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6278" name="TextBox 40"/>
          <p:cNvSpPr txBox="1">
            <a:spLocks noChangeArrowheads="1"/>
          </p:cNvSpPr>
          <p:nvPr/>
        </p:nvSpPr>
        <p:spPr bwMode="auto">
          <a:xfrm>
            <a:off x="3419475" y="2924175"/>
            <a:ext cx="2952750" cy="369888"/>
          </a:xfrm>
          <a:prstGeom prst="rect">
            <a:avLst/>
          </a:prstGeom>
          <a:noFill/>
          <a:ln w="9525">
            <a:noFill/>
            <a:miter lim="800000"/>
            <a:headEnd/>
            <a:tailEnd/>
          </a:ln>
        </p:spPr>
        <p:txBody>
          <a:bodyPr>
            <a:spAutoFit/>
          </a:bodyPr>
          <a:lstStyle/>
          <a:p>
            <a:r>
              <a:rPr lang="en-US" dirty="0">
                <a:solidFill>
                  <a:srgbClr val="339966"/>
                </a:solidFill>
              </a:rPr>
              <a:t>Plan System Tests</a:t>
            </a:r>
          </a:p>
        </p:txBody>
      </p:sp>
      <p:cxnSp>
        <p:nvCxnSpPr>
          <p:cNvPr id="43" name="Straight Arrow Connector 42"/>
          <p:cNvCxnSpPr>
            <a:endCxn id="11" idx="2"/>
          </p:cNvCxnSpPr>
          <p:nvPr/>
        </p:nvCxnSpPr>
        <p:spPr>
          <a:xfrm flipV="1">
            <a:off x="3348038" y="4652963"/>
            <a:ext cx="2232025" cy="1111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6280" name="TextBox 43"/>
          <p:cNvSpPr txBox="1">
            <a:spLocks noChangeArrowheads="1"/>
          </p:cNvSpPr>
          <p:nvPr/>
        </p:nvSpPr>
        <p:spPr bwMode="auto">
          <a:xfrm>
            <a:off x="3275013" y="4230688"/>
            <a:ext cx="2952750" cy="366712"/>
          </a:xfrm>
          <a:prstGeom prst="rect">
            <a:avLst/>
          </a:prstGeom>
          <a:noFill/>
          <a:ln w="9525">
            <a:noFill/>
            <a:miter lim="800000"/>
            <a:headEnd/>
            <a:tailEnd/>
          </a:ln>
        </p:spPr>
        <p:txBody>
          <a:bodyPr>
            <a:spAutoFit/>
          </a:bodyPr>
          <a:lstStyle/>
          <a:p>
            <a:r>
              <a:rPr lang="en-US" dirty="0">
                <a:solidFill>
                  <a:srgbClr val="339966"/>
                </a:solidFill>
              </a:rPr>
              <a:t>Plan Integration Tests</a:t>
            </a:r>
          </a:p>
        </p:txBody>
      </p:sp>
      <p:sp>
        <p:nvSpPr>
          <p:cNvPr id="96281" name="TextBox 46"/>
          <p:cNvSpPr txBox="1">
            <a:spLocks noChangeArrowheads="1"/>
          </p:cNvSpPr>
          <p:nvPr/>
        </p:nvSpPr>
        <p:spPr bwMode="auto">
          <a:xfrm>
            <a:off x="3635375" y="5084763"/>
            <a:ext cx="1873250" cy="369887"/>
          </a:xfrm>
          <a:prstGeom prst="rect">
            <a:avLst/>
          </a:prstGeom>
          <a:noFill/>
          <a:ln w="9525">
            <a:noFill/>
            <a:miter lim="800000"/>
            <a:headEnd/>
            <a:tailEnd/>
          </a:ln>
        </p:spPr>
        <p:txBody>
          <a:bodyPr>
            <a:spAutoFit/>
          </a:bodyPr>
          <a:lstStyle/>
          <a:p>
            <a:r>
              <a:rPr lang="en-US" dirty="0">
                <a:solidFill>
                  <a:srgbClr val="339966"/>
                </a:solidFill>
              </a:rPr>
              <a:t>Plan Unit Tests</a:t>
            </a:r>
          </a:p>
        </p:txBody>
      </p:sp>
      <p:cxnSp>
        <p:nvCxnSpPr>
          <p:cNvPr id="52" name="Elbow Connector 51"/>
          <p:cNvCxnSpPr>
            <a:stCxn id="7" idx="0"/>
            <a:endCxn id="12" idx="0"/>
          </p:cNvCxnSpPr>
          <p:nvPr/>
        </p:nvCxnSpPr>
        <p:spPr>
          <a:xfrm rot="5400000" flipH="1" flipV="1">
            <a:off x="4553744" y="4552157"/>
            <a:ext cx="1587" cy="2197100"/>
          </a:xfrm>
          <a:prstGeom prst="bentConnector3">
            <a:avLst>
              <a:gd name="adj1" fmla="val 14395466"/>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6283" name="Rectangle 27"/>
          <p:cNvSpPr>
            <a:spLocks/>
          </p:cNvSpPr>
          <p:nvPr/>
        </p:nvSpPr>
        <p:spPr bwMode="auto">
          <a:xfrm>
            <a:off x="457200" y="152400"/>
            <a:ext cx="8229600" cy="1250950"/>
          </a:xfrm>
          <a:prstGeom prst="rect">
            <a:avLst/>
          </a:prstGeom>
          <a:noFill/>
          <a:ln w="9525">
            <a:noFill/>
            <a:miter lim="800000"/>
            <a:headEnd/>
            <a:tailEnd/>
          </a:ln>
        </p:spPr>
        <p:txBody>
          <a:bodyPr lIns="91418" tIns="45710" rIns="45710" bIns="45710" anchor="ctr"/>
          <a:lstStyle/>
          <a:p>
            <a:pPr eaLnBrk="0" hangingPunct="0"/>
            <a:r>
              <a:rPr lang="en-US" sz="4500" b="1">
                <a:solidFill>
                  <a:srgbClr val="FFC800"/>
                </a:solidFill>
                <a:latin typeface="Corbel" pitchFamily="34" charset="0"/>
                <a:cs typeface="Tahoma" pitchFamily="34" charset="0"/>
              </a:rPr>
              <a:t>Testing in V-Model</a:t>
            </a:r>
          </a:p>
        </p:txBody>
      </p:sp>
      <p:sp>
        <p:nvSpPr>
          <p:cNvPr id="30" name="Slide Number Placeholder 29"/>
          <p:cNvSpPr>
            <a:spLocks noGrp="1"/>
          </p:cNvSpPr>
          <p:nvPr>
            <p:ph type="sldNum" sz="quarter" idx="12"/>
          </p:nvPr>
        </p:nvSpPr>
        <p:spPr/>
        <p:txBody>
          <a:bodyPr/>
          <a:lstStyle/>
          <a:p>
            <a:pPr>
              <a:defRPr/>
            </a:pPr>
            <a:fld id="{4B1641D3-EDD0-4918-A121-5E8F76A587CC}" type="slidenum">
              <a:rPr lang="en-US" smtClean="0"/>
              <a:pPr>
                <a:defRPr/>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Definition of Software Testing</a:t>
            </a:r>
            <a:endParaRPr lang="en-US" dirty="0"/>
          </a:p>
        </p:txBody>
      </p:sp>
      <p:sp>
        <p:nvSpPr>
          <p:cNvPr id="15363" name="Content Placeholder 2"/>
          <p:cNvSpPr>
            <a:spLocks noGrp="1"/>
          </p:cNvSpPr>
          <p:nvPr>
            <p:ph idx="1"/>
          </p:nvPr>
        </p:nvSpPr>
        <p:spPr>
          <a:xfrm>
            <a:off x="468313" y="1773238"/>
            <a:ext cx="8496300" cy="4625975"/>
          </a:xfrm>
        </p:spPr>
        <p:txBody>
          <a:bodyPr/>
          <a:lstStyle/>
          <a:p>
            <a:r>
              <a:rPr lang="en-US" smtClean="0">
                <a:cs typeface="Tahoma" pitchFamily="34" charset="0"/>
              </a:rPr>
              <a:t>Software Testing is the process of </a:t>
            </a:r>
          </a:p>
          <a:p>
            <a:endParaRPr lang="en-US" smtClean="0">
              <a:cs typeface="Tahoma" pitchFamily="34" charset="0"/>
            </a:endParaRPr>
          </a:p>
          <a:p>
            <a:pPr lvl="1"/>
            <a:r>
              <a:rPr lang="en-US" sz="2400" smtClean="0">
                <a:solidFill>
                  <a:srgbClr val="008000"/>
                </a:solidFill>
                <a:cs typeface="Tahoma" pitchFamily="34" charset="0"/>
              </a:rPr>
              <a:t>Evaluating</a:t>
            </a:r>
            <a:r>
              <a:rPr lang="en-US" sz="2400" smtClean="0">
                <a:cs typeface="Tahoma" pitchFamily="34" charset="0"/>
              </a:rPr>
              <a:t> an attribute or capability of a program or system</a:t>
            </a:r>
          </a:p>
          <a:p>
            <a:pPr lvl="1"/>
            <a:endParaRPr lang="en-US" sz="2400" smtClean="0">
              <a:cs typeface="Tahoma" pitchFamily="34" charset="0"/>
            </a:endParaRPr>
          </a:p>
          <a:p>
            <a:pPr lvl="1"/>
            <a:r>
              <a:rPr lang="en-US" sz="2400" smtClean="0">
                <a:cs typeface="Tahoma" pitchFamily="34" charset="0"/>
              </a:rPr>
              <a:t>Determining that a system meets its </a:t>
            </a:r>
            <a:r>
              <a:rPr lang="en-US" sz="2400" smtClean="0">
                <a:solidFill>
                  <a:srgbClr val="2D1DA3"/>
                </a:solidFill>
                <a:cs typeface="Tahoma" pitchFamily="34" charset="0"/>
              </a:rPr>
              <a:t>requirements</a:t>
            </a:r>
          </a:p>
          <a:p>
            <a:pPr lvl="1"/>
            <a:endParaRPr lang="en-US" sz="2400" smtClean="0">
              <a:cs typeface="Tahoma" pitchFamily="34" charset="0"/>
            </a:endParaRPr>
          </a:p>
          <a:p>
            <a:pPr lvl="1"/>
            <a:r>
              <a:rPr lang="en-US" sz="2400" smtClean="0">
                <a:cs typeface="Tahoma" pitchFamily="34" charset="0"/>
              </a:rPr>
              <a:t>Fining </a:t>
            </a:r>
            <a:r>
              <a:rPr lang="en-US" sz="2400" smtClean="0">
                <a:solidFill>
                  <a:srgbClr val="FF0000"/>
                </a:solidFill>
                <a:cs typeface="Tahoma" pitchFamily="34" charset="0"/>
              </a:rPr>
              <a:t>defects</a:t>
            </a:r>
          </a:p>
          <a:p>
            <a:pPr lvl="1"/>
            <a:endParaRPr lang="en-US" sz="2400" smtClean="0">
              <a:cs typeface="Tahoma" pitchFamily="34" charset="0"/>
            </a:endParaRPr>
          </a:p>
          <a:p>
            <a:pPr lvl="1"/>
            <a:r>
              <a:rPr lang="en-US" sz="2400" smtClean="0">
                <a:cs typeface="Tahoma" pitchFamily="34" charset="0"/>
              </a:rPr>
              <a:t>Exploring and understanding the status of the benefits and risks associated with the </a:t>
            </a:r>
            <a:r>
              <a:rPr lang="en-US" sz="2400" smtClean="0">
                <a:solidFill>
                  <a:srgbClr val="D60093"/>
                </a:solidFill>
                <a:cs typeface="Tahoma" pitchFamily="34" charset="0"/>
              </a:rPr>
              <a:t>release</a:t>
            </a:r>
            <a:r>
              <a:rPr lang="en-US" sz="2400" smtClean="0">
                <a:cs typeface="Tahoma" pitchFamily="34" charset="0"/>
              </a:rPr>
              <a:t> of a software system</a:t>
            </a:r>
          </a:p>
        </p:txBody>
      </p:sp>
      <p:sp>
        <p:nvSpPr>
          <p:cNvPr id="15364" name="Slide Number Placeholder 3"/>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A9DAD375-78B3-40BF-AEE5-6FB7820A69EE}" type="slidenum">
              <a:rPr lang="en-US" smtClean="0">
                <a:solidFill>
                  <a:srgbClr val="3F3F3F"/>
                </a:solidFill>
              </a:rPr>
              <a:pPr/>
              <a:t>3</a:t>
            </a:fld>
            <a:endParaRPr lang="en-US" smtClean="0">
              <a:solidFill>
                <a:srgbClr val="3F3F3F"/>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p:cNvSpPr>
          <p:nvPr>
            <p:ph type="title" idx="4294967295"/>
          </p:nvPr>
        </p:nvSpPr>
        <p:spPr bwMode="auto">
          <a:noFill/>
        </p:spPr>
        <p:txBody>
          <a:bodyPr wrap="square" numCol="1" anchorCtr="0" compatLnSpc="1">
            <a:prstTxWarp prst="textNoShape">
              <a:avLst/>
            </a:prstTxWarp>
          </a:bodyPr>
          <a:lstStyle/>
          <a:p>
            <a:r>
              <a:rPr lang="en-US" smtClean="0">
                <a:cs typeface="Tahoma" pitchFamily="34" charset="0"/>
              </a:rPr>
              <a:t>Acceptance Testing</a:t>
            </a:r>
          </a:p>
        </p:txBody>
      </p:sp>
      <p:sp>
        <p:nvSpPr>
          <p:cNvPr id="93187" name="Rectangle 3"/>
          <p:cNvSpPr>
            <a:spLocks noGrp="1"/>
          </p:cNvSpPr>
          <p:nvPr>
            <p:ph type="body" idx="4294967295"/>
          </p:nvPr>
        </p:nvSpPr>
        <p:spPr>
          <a:xfrm>
            <a:off x="457200" y="1774825"/>
            <a:ext cx="8507288" cy="4625975"/>
          </a:xfrm>
        </p:spPr>
        <p:txBody>
          <a:bodyPr>
            <a:normAutofit/>
          </a:bodyPr>
          <a:lstStyle/>
          <a:p>
            <a:pPr>
              <a:lnSpc>
                <a:spcPct val="80000"/>
              </a:lnSpc>
              <a:buFont typeface="Wingdings 2" pitchFamily="18" charset="2"/>
              <a:buNone/>
            </a:pPr>
            <a:r>
              <a:rPr lang="en-US" sz="2400" i="1" dirty="0" smtClean="0">
                <a:cs typeface="Tahoma" pitchFamily="34" charset="0"/>
              </a:rPr>
              <a:t>A process to obtain </a:t>
            </a:r>
            <a:r>
              <a:rPr lang="en-US" sz="2400" b="1" i="1" dirty="0" smtClean="0">
                <a:solidFill>
                  <a:schemeClr val="accent6">
                    <a:lumMod val="75000"/>
                  </a:schemeClr>
                </a:solidFill>
                <a:cs typeface="Tahoma" pitchFamily="34" charset="0"/>
              </a:rPr>
              <a:t>confirmation</a:t>
            </a:r>
            <a:r>
              <a:rPr lang="en-US" sz="2400" i="1" dirty="0" smtClean="0">
                <a:cs typeface="Tahoma" pitchFamily="34" charset="0"/>
              </a:rPr>
              <a:t> that a system meets mutually agreed-upon requirements </a:t>
            </a:r>
          </a:p>
          <a:p>
            <a:pPr>
              <a:lnSpc>
                <a:spcPct val="80000"/>
              </a:lnSpc>
            </a:pPr>
            <a:endParaRPr lang="en-US" sz="2400" dirty="0" smtClean="0">
              <a:cs typeface="Tahoma" pitchFamily="34" charset="0"/>
            </a:endParaRPr>
          </a:p>
          <a:p>
            <a:pPr>
              <a:lnSpc>
                <a:spcPct val="80000"/>
              </a:lnSpc>
            </a:pPr>
            <a:r>
              <a:rPr lang="en-US" sz="2400" i="1" dirty="0" smtClean="0">
                <a:cs typeface="Tahoma" pitchFamily="34" charset="0"/>
              </a:rPr>
              <a:t>Acceptance Tests/Criteria</a:t>
            </a:r>
            <a:r>
              <a:rPr lang="en-US" sz="2400" dirty="0" smtClean="0">
                <a:cs typeface="Tahoma" pitchFamily="34" charset="0"/>
              </a:rPr>
              <a:t> are usually </a:t>
            </a:r>
            <a:r>
              <a:rPr lang="en-US" sz="2400" dirty="0" smtClean="0">
                <a:solidFill>
                  <a:srgbClr val="FF0000"/>
                </a:solidFill>
                <a:cs typeface="Tahoma" pitchFamily="34" charset="0"/>
              </a:rPr>
              <a:t>created by business customers</a:t>
            </a:r>
            <a:r>
              <a:rPr lang="en-US" sz="2400" dirty="0" smtClean="0">
                <a:cs typeface="Tahoma" pitchFamily="34" charset="0"/>
              </a:rPr>
              <a:t> and expressed in a </a:t>
            </a:r>
            <a:r>
              <a:rPr lang="en-US" sz="2400" dirty="0" smtClean="0">
                <a:solidFill>
                  <a:srgbClr val="2D1DA3"/>
                </a:solidFill>
                <a:cs typeface="Tahoma" pitchFamily="34" charset="0"/>
              </a:rPr>
              <a:t>business domain language</a:t>
            </a:r>
            <a:r>
              <a:rPr lang="en-US" sz="2400" dirty="0" smtClean="0">
                <a:cs typeface="Tahoma" pitchFamily="34" charset="0"/>
              </a:rPr>
              <a:t>. </a:t>
            </a:r>
          </a:p>
          <a:p>
            <a:pPr lvl="1">
              <a:lnSpc>
                <a:spcPct val="80000"/>
              </a:lnSpc>
            </a:pPr>
            <a:r>
              <a:rPr lang="en-US" sz="2000" dirty="0" smtClean="0">
                <a:cs typeface="Tahoma" pitchFamily="34" charset="0"/>
              </a:rPr>
              <a:t>High-level tests to test the completeness of a </a:t>
            </a:r>
            <a:r>
              <a:rPr lang="en-US" sz="2000" dirty="0" smtClean="0">
                <a:cs typeface="Tahoma" pitchFamily="34" charset="0"/>
                <a:hlinkClick r:id="rId2"/>
              </a:rPr>
              <a:t>user story</a:t>
            </a:r>
            <a:r>
              <a:rPr lang="en-US" sz="2000" dirty="0" smtClean="0">
                <a:cs typeface="Tahoma" pitchFamily="34" charset="0"/>
              </a:rPr>
              <a:t> during any sprint</a:t>
            </a:r>
          </a:p>
          <a:p>
            <a:pPr>
              <a:lnSpc>
                <a:spcPct val="80000"/>
              </a:lnSpc>
            </a:pPr>
            <a:endParaRPr lang="en-US" sz="2400" dirty="0" smtClean="0">
              <a:cs typeface="Tahoma" pitchFamily="34" charset="0"/>
            </a:endParaRPr>
          </a:p>
          <a:p>
            <a:pPr>
              <a:lnSpc>
                <a:spcPct val="80000"/>
              </a:lnSpc>
            </a:pPr>
            <a:r>
              <a:rPr lang="en-US" sz="2400" dirty="0" smtClean="0">
                <a:cs typeface="Tahoma" pitchFamily="34" charset="0"/>
              </a:rPr>
              <a:t>Acceptance phase may also act as the final </a:t>
            </a:r>
            <a:r>
              <a:rPr lang="en-US" sz="2400" dirty="0" smtClean="0">
                <a:cs typeface="Tahoma" pitchFamily="34" charset="0"/>
                <a:hlinkClick r:id="rId3" tooltip="Quality (business)"/>
              </a:rPr>
              <a:t>quality</a:t>
            </a:r>
            <a:r>
              <a:rPr lang="en-US" sz="2400" dirty="0" smtClean="0">
                <a:cs typeface="Tahoma" pitchFamily="34" charset="0"/>
              </a:rPr>
              <a:t> gateway </a:t>
            </a:r>
          </a:p>
          <a:p>
            <a:pPr>
              <a:lnSpc>
                <a:spcPct val="80000"/>
              </a:lnSpc>
            </a:pPr>
            <a:endParaRPr lang="en-US" sz="2400" dirty="0" smtClean="0">
              <a:cs typeface="Tahoma" pitchFamily="34" charset="0"/>
            </a:endParaRPr>
          </a:p>
          <a:p>
            <a:pPr>
              <a:lnSpc>
                <a:spcPct val="80000"/>
              </a:lnSpc>
            </a:pPr>
            <a:r>
              <a:rPr lang="en-US" sz="2000" dirty="0" smtClean="0">
                <a:cs typeface="Tahoma" pitchFamily="34" charset="0"/>
              </a:rPr>
              <a:t>Acceptance testing performed by the customer is also known as</a:t>
            </a:r>
          </a:p>
          <a:p>
            <a:pPr lvl="1">
              <a:lnSpc>
                <a:spcPct val="80000"/>
              </a:lnSpc>
            </a:pPr>
            <a:r>
              <a:rPr lang="en-US" sz="2000" dirty="0" smtClean="0">
                <a:cs typeface="Tahoma" pitchFamily="34" charset="0"/>
              </a:rPr>
              <a:t>user acceptance testing (UAT)</a:t>
            </a:r>
          </a:p>
          <a:p>
            <a:pPr lvl="1">
              <a:lnSpc>
                <a:spcPct val="80000"/>
              </a:lnSpc>
            </a:pPr>
            <a:r>
              <a:rPr lang="en-US" sz="2000" dirty="0" smtClean="0">
                <a:cs typeface="Tahoma" pitchFamily="34" charset="0"/>
              </a:rPr>
              <a:t>end-user testing</a:t>
            </a:r>
          </a:p>
          <a:p>
            <a:pPr lvl="1">
              <a:lnSpc>
                <a:spcPct val="80000"/>
              </a:lnSpc>
            </a:pPr>
            <a:r>
              <a:rPr lang="en-US" sz="2000" dirty="0" smtClean="0">
                <a:cs typeface="Tahoma" pitchFamily="34" charset="0"/>
              </a:rPr>
              <a:t>site (acceptance) testing</a:t>
            </a:r>
          </a:p>
          <a:p>
            <a:pPr lvl="1">
              <a:lnSpc>
                <a:spcPct val="80000"/>
              </a:lnSpc>
            </a:pPr>
            <a:r>
              <a:rPr lang="en-US" sz="2000" dirty="0" smtClean="0">
                <a:cs typeface="Tahoma" pitchFamily="34" charset="0"/>
              </a:rPr>
              <a:t>field (acceptance) testing. </a:t>
            </a:r>
          </a:p>
        </p:txBody>
      </p:sp>
      <p:sp>
        <p:nvSpPr>
          <p:cNvPr id="4" name="Slide Number Placeholder 3"/>
          <p:cNvSpPr>
            <a:spLocks noGrp="1"/>
          </p:cNvSpPr>
          <p:nvPr>
            <p:ph type="sldNum" sz="quarter" idx="12"/>
          </p:nvPr>
        </p:nvSpPr>
        <p:spPr/>
        <p:txBody>
          <a:bodyPr/>
          <a:lstStyle/>
          <a:p>
            <a:pPr>
              <a:defRPr/>
            </a:pPr>
            <a:fld id="{4B1641D3-EDD0-4918-A121-5E8F76A587CC}" type="slidenum">
              <a:rPr lang="en-US" smtClean="0"/>
              <a:pPr>
                <a:defRPr/>
              </a:pPr>
              <a:t>30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3187">
                                            <p:txEl>
                                              <p:pRg st="2" end="2"/>
                                            </p:txEl>
                                          </p:spTgt>
                                        </p:tgtEl>
                                        <p:attrNameLst>
                                          <p:attrName>style.visibility</p:attrName>
                                        </p:attrNameLst>
                                      </p:cBhvr>
                                      <p:to>
                                        <p:strVal val="visible"/>
                                      </p:to>
                                    </p:set>
                                    <p:animEffect transition="in" filter="blinds(horizontal)">
                                      <p:cBhvr>
                                        <p:cTn id="7" dur="500"/>
                                        <p:tgtEl>
                                          <p:spTgt spid="93187">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3187">
                                            <p:txEl>
                                              <p:pRg st="3" end="3"/>
                                            </p:txEl>
                                          </p:spTgt>
                                        </p:tgtEl>
                                        <p:attrNameLst>
                                          <p:attrName>style.visibility</p:attrName>
                                        </p:attrNameLst>
                                      </p:cBhvr>
                                      <p:to>
                                        <p:strVal val="visible"/>
                                      </p:to>
                                    </p:set>
                                    <p:animEffect transition="in" filter="blinds(horizontal)">
                                      <p:cBhvr>
                                        <p:cTn id="10" dur="500"/>
                                        <p:tgtEl>
                                          <p:spTgt spid="93187">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93187">
                                            <p:txEl>
                                              <p:pRg st="5" end="5"/>
                                            </p:txEl>
                                          </p:spTgt>
                                        </p:tgtEl>
                                        <p:attrNameLst>
                                          <p:attrName>style.visibility</p:attrName>
                                        </p:attrNameLst>
                                      </p:cBhvr>
                                      <p:to>
                                        <p:strVal val="visible"/>
                                      </p:to>
                                    </p:set>
                                    <p:animEffect transition="in" filter="blinds(horizontal)">
                                      <p:cBhvr>
                                        <p:cTn id="13" dur="500"/>
                                        <p:tgtEl>
                                          <p:spTgt spid="93187">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93187">
                                            <p:txEl>
                                              <p:pRg st="7" end="7"/>
                                            </p:txEl>
                                          </p:spTgt>
                                        </p:tgtEl>
                                        <p:attrNameLst>
                                          <p:attrName>style.visibility</p:attrName>
                                        </p:attrNameLst>
                                      </p:cBhvr>
                                      <p:to>
                                        <p:strVal val="visible"/>
                                      </p:to>
                                    </p:set>
                                    <p:animEffect transition="in" filter="blinds(horizontal)">
                                      <p:cBhvr>
                                        <p:cTn id="18" dur="500"/>
                                        <p:tgtEl>
                                          <p:spTgt spid="93187">
                                            <p:txEl>
                                              <p:pRg st="7" end="7"/>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93187">
                                            <p:txEl>
                                              <p:pRg st="8" end="8"/>
                                            </p:txEl>
                                          </p:spTgt>
                                        </p:tgtEl>
                                        <p:attrNameLst>
                                          <p:attrName>style.visibility</p:attrName>
                                        </p:attrNameLst>
                                      </p:cBhvr>
                                      <p:to>
                                        <p:strVal val="visible"/>
                                      </p:to>
                                    </p:set>
                                    <p:animEffect transition="in" filter="blinds(horizontal)">
                                      <p:cBhvr>
                                        <p:cTn id="21" dur="500"/>
                                        <p:tgtEl>
                                          <p:spTgt spid="93187">
                                            <p:txEl>
                                              <p:pRg st="8" end="8"/>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93187">
                                            <p:txEl>
                                              <p:pRg st="9" end="9"/>
                                            </p:txEl>
                                          </p:spTgt>
                                        </p:tgtEl>
                                        <p:attrNameLst>
                                          <p:attrName>style.visibility</p:attrName>
                                        </p:attrNameLst>
                                      </p:cBhvr>
                                      <p:to>
                                        <p:strVal val="visible"/>
                                      </p:to>
                                    </p:set>
                                    <p:animEffect transition="in" filter="blinds(horizontal)">
                                      <p:cBhvr>
                                        <p:cTn id="24" dur="500"/>
                                        <p:tgtEl>
                                          <p:spTgt spid="93187">
                                            <p:txEl>
                                              <p:pRg st="9" end="9"/>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93187">
                                            <p:txEl>
                                              <p:pRg st="10" end="10"/>
                                            </p:txEl>
                                          </p:spTgt>
                                        </p:tgtEl>
                                        <p:attrNameLst>
                                          <p:attrName>style.visibility</p:attrName>
                                        </p:attrNameLst>
                                      </p:cBhvr>
                                      <p:to>
                                        <p:strVal val="visible"/>
                                      </p:to>
                                    </p:set>
                                    <p:animEffect transition="in" filter="blinds(horizontal)">
                                      <p:cBhvr>
                                        <p:cTn id="27" dur="500"/>
                                        <p:tgtEl>
                                          <p:spTgt spid="93187">
                                            <p:txEl>
                                              <p:pRg st="10" end="10"/>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93187">
                                            <p:txEl>
                                              <p:pRg st="11" end="11"/>
                                            </p:txEl>
                                          </p:spTgt>
                                        </p:tgtEl>
                                        <p:attrNameLst>
                                          <p:attrName>style.visibility</p:attrName>
                                        </p:attrNameLst>
                                      </p:cBhvr>
                                      <p:to>
                                        <p:strVal val="visible"/>
                                      </p:to>
                                    </p:set>
                                    <p:animEffect transition="in" filter="blinds(horizontal)">
                                      <p:cBhvr>
                                        <p:cTn id="30" dur="500"/>
                                        <p:tgtEl>
                                          <p:spTgt spid="9318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2D021C43-639B-49F9-90A7-891D5A9C2FA4}" type="slidenum">
              <a:rPr lang="en-US"/>
              <a:pPr/>
              <a:t>31</a:t>
            </a:fld>
            <a:endParaRPr lang="en-US"/>
          </a:p>
        </p:txBody>
      </p:sp>
      <p:sp>
        <p:nvSpPr>
          <p:cNvPr id="275458" name="Rectangle 2"/>
          <p:cNvSpPr>
            <a:spLocks noGrp="1" noChangeArrowheads="1"/>
          </p:cNvSpPr>
          <p:nvPr>
            <p:ph type="body" idx="1"/>
          </p:nvPr>
        </p:nvSpPr>
        <p:spPr>
          <a:xfrm>
            <a:off x="323850" y="1844675"/>
            <a:ext cx="4967288" cy="3859213"/>
          </a:xfrm>
          <a:ln/>
        </p:spPr>
        <p:txBody>
          <a:bodyPr lIns="90000" tIns="46800" rIns="90000" bIns="46800"/>
          <a:lstStyle/>
          <a:p>
            <a:pPr algn="just">
              <a:lnSpc>
                <a:spcPct val="80000"/>
              </a:lnSpc>
              <a:spcBef>
                <a:spcPts val="60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b="1" dirty="0"/>
              <a:t>Manual Acceptance testing.</a:t>
            </a:r>
            <a:r>
              <a:rPr lang="en-GB" sz="2400" dirty="0"/>
              <a:t> User exercises the system manually using his creativity.</a:t>
            </a:r>
          </a:p>
          <a:p>
            <a:pPr algn="just">
              <a:lnSpc>
                <a:spcPct val="80000"/>
              </a:lnSpc>
              <a:spcBef>
                <a:spcPts val="60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z="2400" b="1" dirty="0" smtClean="0"/>
          </a:p>
          <a:p>
            <a:pPr algn="just">
              <a:lnSpc>
                <a:spcPct val="80000"/>
              </a:lnSpc>
              <a:spcBef>
                <a:spcPts val="60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b="1" dirty="0" smtClean="0"/>
              <a:t>Acceptance </a:t>
            </a:r>
            <a:r>
              <a:rPr lang="en-GB" sz="2400" b="1" dirty="0"/>
              <a:t>testing with “GUI Test Drivers”</a:t>
            </a:r>
            <a:r>
              <a:rPr lang="en-GB" sz="2400" dirty="0"/>
              <a:t> (at the GUI level). These tools help the developer do functional/acceptance testing through a user interface such as a native GUI or web interface. “</a:t>
            </a:r>
            <a:r>
              <a:rPr lang="en-GB" sz="2400" b="1" dirty="0"/>
              <a:t>Capture and Replay” Tools capture events</a:t>
            </a:r>
            <a:r>
              <a:rPr lang="en-GB" sz="2400" dirty="0"/>
              <a:t> (e.g. mouse, keyboard) in modifiable script.</a:t>
            </a:r>
          </a:p>
        </p:txBody>
      </p:sp>
      <p:sp>
        <p:nvSpPr>
          <p:cNvPr id="275459" name="AutoShape 3"/>
          <p:cNvSpPr>
            <a:spLocks noChangeArrowheads="1"/>
          </p:cNvSpPr>
          <p:nvPr/>
        </p:nvSpPr>
        <p:spPr bwMode="auto">
          <a:xfrm>
            <a:off x="5940425" y="2133600"/>
            <a:ext cx="2520950" cy="1008063"/>
          </a:xfrm>
          <a:prstGeom prst="wedgeRoundRectCallout">
            <a:avLst>
              <a:gd name="adj1" fmla="val -70088"/>
              <a:gd name="adj2" fmla="val -41653"/>
              <a:gd name="adj3" fmla="val 16667"/>
            </a:avLst>
          </a:prstGeom>
          <a:solidFill>
            <a:srgbClr val="CCFFFF"/>
          </a:solidFill>
          <a:ln w="12600">
            <a:solidFill>
              <a:srgbClr val="003366"/>
            </a:solidFill>
            <a:miter lim="800000"/>
            <a:headEnd/>
            <a:tailEnd/>
          </a:ln>
          <a:effectLst/>
        </p:spPr>
        <p:txBody>
          <a:bodyPr lIns="90000" tIns="46800" rIns="90000" bIns="46800"/>
          <a:lstStyle/>
          <a:p>
            <a:pPr algn="ctr" defTabSz="449263">
              <a:lnSpc>
                <a:spcPct val="90000"/>
              </a:lnSpc>
              <a:spcBef>
                <a:spcPts val="450"/>
              </a:spcBef>
              <a:buClr>
                <a:srgbClr val="003366"/>
              </a:buClr>
              <a:buSzPct val="100000"/>
              <a:buFont typeface="Wingdings" pitchFamily="2" charset="2"/>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b="1" dirty="0">
                <a:solidFill>
                  <a:srgbClr val="003366"/>
                </a:solidFill>
                <a:latin typeface="Times New Roman" pitchFamily="18" charset="0"/>
                <a:cs typeface="Lucida Sans Unicode" pitchFamily="34" charset="0"/>
              </a:rPr>
              <a:t>Disadvantages</a:t>
            </a:r>
            <a:r>
              <a:rPr lang="en-GB" dirty="0">
                <a:solidFill>
                  <a:srgbClr val="003366"/>
                </a:solidFill>
                <a:latin typeface="Times New Roman" pitchFamily="18" charset="0"/>
                <a:cs typeface="Lucida Sans Unicode" pitchFamily="34" charset="0"/>
              </a:rPr>
              <a:t>: expensive, error prone, not repeatable, …</a:t>
            </a:r>
          </a:p>
          <a:p>
            <a:pPr algn="just" defTabSz="449263">
              <a:lnSpc>
                <a:spcPct val="90000"/>
              </a:lnSpc>
              <a:spcBef>
                <a:spcPts val="450"/>
              </a:spcBef>
              <a:buClr>
                <a:srgbClr val="003366"/>
              </a:buClr>
              <a:buSzPct val="100000"/>
              <a:buFont typeface="Wingdings" pitchFamily="2" charset="2"/>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dirty="0">
              <a:solidFill>
                <a:srgbClr val="003366"/>
              </a:solidFill>
              <a:latin typeface="Times New Roman" pitchFamily="18" charset="0"/>
              <a:cs typeface="Lucida Sans Unicode" pitchFamily="34" charset="0"/>
            </a:endParaRPr>
          </a:p>
        </p:txBody>
      </p:sp>
      <p:sp>
        <p:nvSpPr>
          <p:cNvPr id="275460" name="AutoShape 4"/>
          <p:cNvSpPr>
            <a:spLocks noChangeArrowheads="1"/>
          </p:cNvSpPr>
          <p:nvPr/>
        </p:nvSpPr>
        <p:spPr bwMode="auto">
          <a:xfrm>
            <a:off x="5867400" y="3716338"/>
            <a:ext cx="2736850" cy="1511300"/>
          </a:xfrm>
          <a:prstGeom prst="wedgeRoundRectCallout">
            <a:avLst>
              <a:gd name="adj1" fmla="val -69028"/>
              <a:gd name="adj2" fmla="val -40023"/>
              <a:gd name="adj3" fmla="val 16667"/>
            </a:avLst>
          </a:prstGeom>
          <a:solidFill>
            <a:srgbClr val="CCFFFF"/>
          </a:solidFill>
          <a:ln w="12600">
            <a:solidFill>
              <a:srgbClr val="003366"/>
            </a:solidFill>
            <a:miter lim="800000"/>
            <a:headEnd/>
            <a:tailEnd/>
          </a:ln>
          <a:effectLst/>
        </p:spPr>
        <p:txBody>
          <a:bodyPr lIns="90000" tIns="46800" rIns="90000" bIns="46800"/>
          <a:lstStyle/>
          <a:p>
            <a:pPr algn="ctr" defTabSz="449263">
              <a:buClr>
                <a:srgbClr val="003366"/>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b="1">
                <a:solidFill>
                  <a:srgbClr val="003366"/>
                </a:solidFill>
                <a:latin typeface="Times New Roman" pitchFamily="18" charset="0"/>
                <a:cs typeface="Lucida Sans Unicode" pitchFamily="34" charset="0"/>
              </a:rPr>
              <a:t>Disavantages:</a:t>
            </a:r>
          </a:p>
          <a:p>
            <a:pPr algn="just" defTabSz="449263">
              <a:buClr>
                <a:srgbClr val="003366"/>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solidFill>
                  <a:srgbClr val="003366"/>
                </a:solidFill>
                <a:latin typeface="Times New Roman" pitchFamily="18" charset="0"/>
                <a:cs typeface="Lucida Sans Unicode" pitchFamily="34" charset="0"/>
              </a:rPr>
              <a:t>Tests are brittle, i.e., have to be re-captured if the GUI changes. </a:t>
            </a:r>
          </a:p>
        </p:txBody>
      </p:sp>
      <p:sp>
        <p:nvSpPr>
          <p:cNvPr id="275461" name="Text Box 5"/>
          <p:cNvSpPr txBox="1">
            <a:spLocks noChangeArrowheads="1"/>
          </p:cNvSpPr>
          <p:nvPr/>
        </p:nvSpPr>
        <p:spPr bwMode="auto">
          <a:xfrm>
            <a:off x="395288" y="5949950"/>
            <a:ext cx="7981950" cy="427038"/>
          </a:xfrm>
          <a:prstGeom prst="rect">
            <a:avLst/>
          </a:prstGeom>
          <a:noFill/>
          <a:ln w="9525">
            <a:noFill/>
            <a:round/>
            <a:headEnd/>
            <a:tailEnd/>
          </a:ln>
          <a:effectLst/>
        </p:spPr>
        <p:txBody>
          <a:bodyPr wrap="none" lIns="90000" tIns="46800" rIns="90000" bIns="46800">
            <a:spAutoFit/>
          </a:bodyPr>
          <a:lstStyle/>
          <a:p>
            <a:pPr defTabSz="449263">
              <a:buClr>
                <a:srgbClr val="003366"/>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200" b="1" i="1">
                <a:solidFill>
                  <a:srgbClr val="003366"/>
                </a:solidFill>
                <a:latin typeface="Times New Roman" pitchFamily="18" charset="0"/>
                <a:cs typeface="Lucida Sans Unicode" pitchFamily="34" charset="0"/>
              </a:rPr>
              <a:t>“Avoid acceptance testing only in final stage: Too late to find bugs”</a:t>
            </a:r>
          </a:p>
        </p:txBody>
      </p:sp>
      <p:sp>
        <p:nvSpPr>
          <p:cNvPr id="275462" name="Rectangle 6"/>
          <p:cNvSpPr>
            <a:spLocks noGrp="1" noChangeArrowheads="1"/>
          </p:cNvSpPr>
          <p:nvPr>
            <p:ph type="title"/>
          </p:nvPr>
        </p:nvSpPr>
        <p:spPr>
          <a:xfrm>
            <a:off x="457200" y="457200"/>
            <a:ext cx="8229600" cy="1027113"/>
          </a:xfrm>
          <a:ln/>
        </p:spPr>
        <p:txBody>
          <a:bodyPr/>
          <a:lstStyle/>
          <a:p>
            <a:pPr>
              <a:lnSpc>
                <a:spcPct val="85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3200" dirty="0" smtClean="0"/>
              <a:t>Approaches </a:t>
            </a:r>
            <a:r>
              <a:rPr lang="en-GB" sz="3200" dirty="0"/>
              <a:t>for acceptance testing</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5459"/>
                                        </p:tgtEl>
                                        <p:attrNameLst>
                                          <p:attrName>style.visibility</p:attrName>
                                        </p:attrNameLst>
                                      </p:cBhvr>
                                      <p:to>
                                        <p:strVal val="visible"/>
                                      </p:to>
                                    </p:set>
                                    <p:animEffect transition="in" filter="blinds(horizontal)">
                                      <p:cBhvr>
                                        <p:cTn id="7" dur="500"/>
                                        <p:tgtEl>
                                          <p:spTgt spid="27545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75458">
                                            <p:txEl>
                                              <p:pRg st="2" end="2"/>
                                            </p:txEl>
                                          </p:spTgt>
                                        </p:tgtEl>
                                        <p:attrNameLst>
                                          <p:attrName>style.visibility</p:attrName>
                                        </p:attrNameLst>
                                      </p:cBhvr>
                                      <p:to>
                                        <p:strVal val="visible"/>
                                      </p:to>
                                    </p:set>
                                    <p:animEffect transition="in" filter="blinds(horizontal)">
                                      <p:cBhvr>
                                        <p:cTn id="12" dur="500"/>
                                        <p:tgtEl>
                                          <p:spTgt spid="27545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5460"/>
                                        </p:tgtEl>
                                        <p:attrNameLst>
                                          <p:attrName>style.visibility</p:attrName>
                                        </p:attrNameLst>
                                      </p:cBhvr>
                                      <p:to>
                                        <p:strVal val="visible"/>
                                      </p:to>
                                    </p:set>
                                    <p:animEffect transition="in" filter="blinds(horizontal)">
                                      <p:cBhvr>
                                        <p:cTn id="17" dur="500"/>
                                        <p:tgtEl>
                                          <p:spTgt spid="275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459" grpId="0" animBg="1"/>
      <p:bldP spid="27546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p:cNvSpPr>
          <p:nvPr>
            <p:ph type="title" idx="4294967295"/>
          </p:nvPr>
        </p:nvSpPr>
        <p:spPr bwMode="auto">
          <a:noFill/>
        </p:spPr>
        <p:txBody>
          <a:bodyPr wrap="square" numCol="1" anchorCtr="0" compatLnSpc="1">
            <a:prstTxWarp prst="textNoShape">
              <a:avLst/>
            </a:prstTxWarp>
          </a:bodyPr>
          <a:lstStyle/>
          <a:p>
            <a:r>
              <a:rPr lang="en-US" smtClean="0">
                <a:cs typeface="Tahoma" pitchFamily="34" charset="0"/>
              </a:rPr>
              <a:t>Testing in RUP</a:t>
            </a:r>
          </a:p>
        </p:txBody>
      </p:sp>
      <p:sp>
        <p:nvSpPr>
          <p:cNvPr id="76803" name="Rectangle 3"/>
          <p:cNvSpPr>
            <a:spLocks noGrp="1"/>
          </p:cNvSpPr>
          <p:nvPr>
            <p:ph type="body" idx="4294967295"/>
          </p:nvPr>
        </p:nvSpPr>
        <p:spPr>
          <a:xfrm>
            <a:off x="457200" y="4652963"/>
            <a:ext cx="8075613" cy="2016125"/>
          </a:xfrm>
        </p:spPr>
        <p:txBody>
          <a:bodyPr/>
          <a:lstStyle/>
          <a:p>
            <a:pPr>
              <a:lnSpc>
                <a:spcPct val="80000"/>
              </a:lnSpc>
            </a:pPr>
            <a:r>
              <a:rPr lang="en-US" sz="1800" smtClean="0">
                <a:cs typeface="Tahoma" pitchFamily="34" charset="0"/>
              </a:rPr>
              <a:t>RUP considers testing as a </a:t>
            </a:r>
            <a:r>
              <a:rPr lang="en-US" sz="1800" smtClean="0">
                <a:solidFill>
                  <a:srgbClr val="FF0000"/>
                </a:solidFill>
                <a:cs typeface="Tahoma" pitchFamily="34" charset="0"/>
              </a:rPr>
              <a:t>distinct iterative discipline</a:t>
            </a:r>
            <a:r>
              <a:rPr lang="en-US" sz="1800" smtClean="0">
                <a:cs typeface="Tahoma" pitchFamily="34" charset="0"/>
              </a:rPr>
              <a:t>, which will be carried out along the development process</a:t>
            </a:r>
          </a:p>
          <a:p>
            <a:pPr>
              <a:lnSpc>
                <a:spcPct val="80000"/>
              </a:lnSpc>
            </a:pPr>
            <a:endParaRPr lang="en-US" sz="1800" smtClean="0">
              <a:cs typeface="Tahoma" pitchFamily="34" charset="0"/>
            </a:endParaRPr>
          </a:p>
          <a:p>
            <a:pPr>
              <a:lnSpc>
                <a:spcPct val="80000"/>
              </a:lnSpc>
            </a:pPr>
            <a:r>
              <a:rPr lang="en-US" sz="1800" smtClean="0">
                <a:cs typeface="Tahoma" pitchFamily="34" charset="0"/>
              </a:rPr>
              <a:t>Four quality dimensions:</a:t>
            </a:r>
          </a:p>
          <a:p>
            <a:pPr lvl="1">
              <a:lnSpc>
                <a:spcPct val="80000"/>
              </a:lnSpc>
            </a:pPr>
            <a:r>
              <a:rPr lang="en-US" sz="1600" i="1" smtClean="0">
                <a:cs typeface="Tahoma" pitchFamily="34" charset="0"/>
              </a:rPr>
              <a:t>Reliability</a:t>
            </a:r>
          </a:p>
          <a:p>
            <a:pPr lvl="1">
              <a:lnSpc>
                <a:spcPct val="80000"/>
              </a:lnSpc>
            </a:pPr>
            <a:r>
              <a:rPr lang="en-US" sz="1600" i="1" smtClean="0">
                <a:cs typeface="Tahoma" pitchFamily="34" charset="0"/>
              </a:rPr>
              <a:t>Functionality</a:t>
            </a:r>
          </a:p>
          <a:p>
            <a:pPr lvl="1">
              <a:lnSpc>
                <a:spcPct val="80000"/>
              </a:lnSpc>
            </a:pPr>
            <a:r>
              <a:rPr lang="en-US" sz="1600" i="1" smtClean="0">
                <a:cs typeface="Tahoma" pitchFamily="34" charset="0"/>
              </a:rPr>
              <a:t>Application Performance</a:t>
            </a:r>
          </a:p>
          <a:p>
            <a:pPr lvl="1">
              <a:lnSpc>
                <a:spcPct val="80000"/>
              </a:lnSpc>
            </a:pPr>
            <a:r>
              <a:rPr lang="en-US" sz="1600" i="1" smtClean="0">
                <a:cs typeface="Tahoma" pitchFamily="34" charset="0"/>
              </a:rPr>
              <a:t>System Performance</a:t>
            </a:r>
            <a:r>
              <a:rPr lang="en-US" sz="1600" smtClean="0">
                <a:cs typeface="Tahoma" pitchFamily="34" charset="0"/>
              </a:rPr>
              <a:t>.  </a:t>
            </a:r>
          </a:p>
        </p:txBody>
      </p:sp>
      <p:pic>
        <p:nvPicPr>
          <p:cNvPr id="76805" name="Picture 5" descr="File:Development-iterative.gif"/>
          <p:cNvPicPr>
            <a:picLocks noChangeAspect="1" noChangeArrowheads="1"/>
          </p:cNvPicPr>
          <p:nvPr/>
        </p:nvPicPr>
        <p:blipFill>
          <a:blip r:embed="rId2" cstate="print"/>
          <a:srcRect t="19949" b="10194"/>
          <a:stretch>
            <a:fillRect/>
          </a:stretch>
        </p:blipFill>
        <p:spPr bwMode="auto">
          <a:xfrm>
            <a:off x="1187450" y="1557338"/>
            <a:ext cx="6732588" cy="3024187"/>
          </a:xfrm>
          <a:prstGeom prst="rect">
            <a:avLst/>
          </a:prstGeom>
          <a:noFill/>
        </p:spPr>
      </p:pic>
      <p:sp>
        <p:nvSpPr>
          <p:cNvPr id="5" name="Slide Number Placeholder 4"/>
          <p:cNvSpPr>
            <a:spLocks noGrp="1"/>
          </p:cNvSpPr>
          <p:nvPr>
            <p:ph type="sldNum" sz="quarter" idx="12"/>
          </p:nvPr>
        </p:nvSpPr>
        <p:spPr/>
        <p:txBody>
          <a:bodyPr/>
          <a:lstStyle/>
          <a:p>
            <a:pPr>
              <a:defRPr/>
            </a:pPr>
            <a:fld id="{4B1641D3-EDD0-4918-A121-5E8F76A587CC}" type="slidenum">
              <a:rPr lang="en-US" smtClean="0"/>
              <a:pPr>
                <a:defRPr/>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idx="4294967295"/>
          </p:nvPr>
        </p:nvSpPr>
        <p:spPr bwMode="auto">
          <a:noFill/>
        </p:spPr>
        <p:txBody>
          <a:bodyPr wrap="square" numCol="1" anchorCtr="0" compatLnSpc="1">
            <a:prstTxWarp prst="textNoShape">
              <a:avLst/>
            </a:prstTxWarp>
          </a:bodyPr>
          <a:lstStyle/>
          <a:p>
            <a:r>
              <a:rPr lang="en-US" smtClean="0">
                <a:cs typeface="Tahoma" pitchFamily="34" charset="0"/>
              </a:rPr>
              <a:t>Agile and Testing</a:t>
            </a:r>
          </a:p>
        </p:txBody>
      </p:sp>
      <p:sp>
        <p:nvSpPr>
          <p:cNvPr id="34819" name="Rectangle 3"/>
          <p:cNvSpPr>
            <a:spLocks noGrp="1"/>
          </p:cNvSpPr>
          <p:nvPr>
            <p:ph type="body" idx="4294967295"/>
          </p:nvPr>
        </p:nvSpPr>
        <p:spPr/>
        <p:txBody>
          <a:bodyPr/>
          <a:lstStyle/>
          <a:p>
            <a:pPr>
              <a:lnSpc>
                <a:spcPct val="90000"/>
              </a:lnSpc>
            </a:pPr>
            <a:r>
              <a:rPr lang="en-US" sz="2400" dirty="0" smtClean="0">
                <a:cs typeface="Tahoma" pitchFamily="34" charset="0"/>
              </a:rPr>
              <a:t>Agile team structure?</a:t>
            </a:r>
          </a:p>
          <a:p>
            <a:pPr>
              <a:lnSpc>
                <a:spcPct val="90000"/>
              </a:lnSpc>
            </a:pPr>
            <a:r>
              <a:rPr lang="en-US" sz="2400" dirty="0" smtClean="0">
                <a:cs typeface="Tahoma" pitchFamily="34" charset="0"/>
              </a:rPr>
              <a:t>In Agile Development it might </a:t>
            </a:r>
            <a:r>
              <a:rPr lang="en-US" sz="2400" i="1" dirty="0" smtClean="0">
                <a:solidFill>
                  <a:schemeClr val="accent6">
                    <a:lumMod val="75000"/>
                  </a:schemeClr>
                </a:solidFill>
                <a:cs typeface="Tahoma" pitchFamily="34" charset="0"/>
              </a:rPr>
              <a:t>not</a:t>
            </a:r>
            <a:r>
              <a:rPr lang="en-US" sz="2400" dirty="0" smtClean="0">
                <a:cs typeface="Tahoma" pitchFamily="34" charset="0"/>
              </a:rPr>
              <a:t> be needed to have a separate team of testers </a:t>
            </a:r>
          </a:p>
          <a:p>
            <a:pPr lvl="1">
              <a:lnSpc>
                <a:spcPct val="90000"/>
              </a:lnSpc>
            </a:pPr>
            <a:r>
              <a:rPr lang="en-US" sz="2000" dirty="0" smtClean="0">
                <a:solidFill>
                  <a:srgbClr val="FF0000"/>
                </a:solidFill>
                <a:cs typeface="Tahoma" pitchFamily="34" charset="0"/>
              </a:rPr>
              <a:t>Not having a separate test team does not mean that Agile considers testing to be any less important</a:t>
            </a:r>
          </a:p>
          <a:p>
            <a:pPr>
              <a:lnSpc>
                <a:spcPct val="90000"/>
              </a:lnSpc>
            </a:pPr>
            <a:endParaRPr lang="en-US" sz="2400" dirty="0" smtClean="0">
              <a:cs typeface="Tahoma" pitchFamily="34" charset="0"/>
            </a:endParaRPr>
          </a:p>
          <a:p>
            <a:pPr>
              <a:lnSpc>
                <a:spcPct val="90000"/>
              </a:lnSpc>
            </a:pPr>
            <a:r>
              <a:rPr lang="en-US" sz="2400" dirty="0" smtClean="0">
                <a:cs typeface="Tahoma" pitchFamily="34" charset="0"/>
              </a:rPr>
              <a:t>Basics of Agile Testing: </a:t>
            </a:r>
          </a:p>
          <a:p>
            <a:pPr lvl="1">
              <a:lnSpc>
                <a:spcPct val="90000"/>
              </a:lnSpc>
            </a:pPr>
            <a:r>
              <a:rPr lang="en-US" sz="2000" dirty="0" smtClean="0">
                <a:cs typeface="Tahoma" pitchFamily="34" charset="0"/>
              </a:rPr>
              <a:t>Testing can done </a:t>
            </a:r>
            <a:r>
              <a:rPr lang="en-US" sz="2000" b="1" dirty="0" smtClean="0">
                <a:solidFill>
                  <a:schemeClr val="accent4">
                    <a:lumMod val="75000"/>
                  </a:schemeClr>
                </a:solidFill>
                <a:cs typeface="Tahoma" pitchFamily="34" charset="0"/>
              </a:rPr>
              <a:t>more effectively </a:t>
            </a:r>
            <a:r>
              <a:rPr lang="en-US" sz="2000" dirty="0" smtClean="0">
                <a:cs typeface="Tahoma" pitchFamily="34" charset="0"/>
              </a:rPr>
              <a:t>in </a:t>
            </a:r>
            <a:r>
              <a:rPr lang="en-US" sz="2000" b="1" dirty="0" smtClean="0">
                <a:solidFill>
                  <a:srgbClr val="0070C0"/>
                </a:solidFill>
                <a:cs typeface="Tahoma" pitchFamily="34" charset="0"/>
              </a:rPr>
              <a:t>short turn around times</a:t>
            </a:r>
            <a:r>
              <a:rPr lang="en-US" sz="2000" dirty="0" smtClean="0">
                <a:cs typeface="Tahoma" pitchFamily="34" charset="0"/>
              </a:rPr>
              <a:t>, by people who know the system and its objectives very well </a:t>
            </a:r>
          </a:p>
          <a:p>
            <a:pPr lvl="2">
              <a:lnSpc>
                <a:spcPct val="90000"/>
              </a:lnSpc>
            </a:pPr>
            <a:r>
              <a:rPr lang="en-US" sz="1800" dirty="0" smtClean="0">
                <a:cs typeface="Tahoma" pitchFamily="34" charset="0"/>
              </a:rPr>
              <a:t>Developers write </a:t>
            </a:r>
            <a:r>
              <a:rPr lang="en-US" sz="1800" b="1" i="1" dirty="0" smtClean="0">
                <a:cs typeface="Tahoma" pitchFamily="34" charset="0"/>
              </a:rPr>
              <a:t>unit tests</a:t>
            </a:r>
            <a:r>
              <a:rPr lang="en-US" sz="1800" dirty="0" smtClean="0">
                <a:cs typeface="Tahoma" pitchFamily="34" charset="0"/>
              </a:rPr>
              <a:t> as part of their coding activity </a:t>
            </a:r>
          </a:p>
          <a:p>
            <a:pPr lvl="2">
              <a:lnSpc>
                <a:spcPct val="90000"/>
              </a:lnSpc>
            </a:pPr>
            <a:r>
              <a:rPr lang="en-US" sz="1800" dirty="0" smtClean="0">
                <a:cs typeface="Tahoma" pitchFamily="34" charset="0"/>
              </a:rPr>
              <a:t>Business analyst or Product owner to define and in some cases run the </a:t>
            </a:r>
            <a:r>
              <a:rPr lang="en-US" sz="1800" b="1" dirty="0" smtClean="0">
                <a:cs typeface="Tahoma" pitchFamily="34" charset="0"/>
              </a:rPr>
              <a:t>acceptance tests</a:t>
            </a:r>
          </a:p>
          <a:p>
            <a:pPr lvl="1">
              <a:lnSpc>
                <a:spcPct val="90000"/>
              </a:lnSpc>
            </a:pPr>
            <a:r>
              <a:rPr lang="en-US" sz="2000" b="1" dirty="0" smtClean="0">
                <a:cs typeface="Tahoma" pitchFamily="34" charset="0"/>
              </a:rPr>
              <a:t>Automated Testing</a:t>
            </a:r>
          </a:p>
          <a:p>
            <a:pPr lvl="2">
              <a:lnSpc>
                <a:spcPct val="90000"/>
              </a:lnSpc>
            </a:pPr>
            <a:r>
              <a:rPr lang="en-US" sz="1800" dirty="0" smtClean="0">
                <a:cs typeface="Tahoma" pitchFamily="34" charset="0"/>
              </a:rPr>
              <a:t>Can be simple test-running scripts</a:t>
            </a:r>
          </a:p>
        </p:txBody>
      </p:sp>
      <p:sp>
        <p:nvSpPr>
          <p:cNvPr id="4" name="Slide Number Placeholder 3"/>
          <p:cNvSpPr>
            <a:spLocks noGrp="1"/>
          </p:cNvSpPr>
          <p:nvPr>
            <p:ph type="sldNum" sz="quarter" idx="12"/>
          </p:nvPr>
        </p:nvSpPr>
        <p:spPr/>
        <p:txBody>
          <a:bodyPr/>
          <a:lstStyle/>
          <a:p>
            <a:pPr>
              <a:defRPr/>
            </a:pPr>
            <a:fld id="{4B1641D3-EDD0-4918-A121-5E8F76A587CC}" type="slidenum">
              <a:rPr lang="en-US" smtClean="0"/>
              <a:pPr>
                <a:defRPr/>
              </a:pPr>
              <a:t>33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819">
                                            <p:txEl>
                                              <p:pRg st="1" end="1"/>
                                            </p:txEl>
                                          </p:spTgt>
                                        </p:tgtEl>
                                        <p:attrNameLst>
                                          <p:attrName>style.visibility</p:attrName>
                                        </p:attrNameLst>
                                      </p:cBhvr>
                                      <p:to>
                                        <p:strVal val="visible"/>
                                      </p:to>
                                    </p:set>
                                    <p:animEffect transition="in" filter="blinds(horizontal)">
                                      <p:cBhvr>
                                        <p:cTn id="7" dur="500"/>
                                        <p:tgtEl>
                                          <p:spTgt spid="34819">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4819">
                                            <p:txEl>
                                              <p:pRg st="2" end="2"/>
                                            </p:txEl>
                                          </p:spTgt>
                                        </p:tgtEl>
                                        <p:attrNameLst>
                                          <p:attrName>style.visibility</p:attrName>
                                        </p:attrNameLst>
                                      </p:cBhvr>
                                      <p:to>
                                        <p:strVal val="visible"/>
                                      </p:to>
                                    </p:set>
                                    <p:animEffect transition="in" filter="blinds(horizontal)">
                                      <p:cBhvr>
                                        <p:cTn id="10" dur="500"/>
                                        <p:tgtEl>
                                          <p:spTgt spid="34819">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4819">
                                            <p:txEl>
                                              <p:pRg st="4" end="4"/>
                                            </p:txEl>
                                          </p:spTgt>
                                        </p:tgtEl>
                                        <p:attrNameLst>
                                          <p:attrName>style.visibility</p:attrName>
                                        </p:attrNameLst>
                                      </p:cBhvr>
                                      <p:to>
                                        <p:strVal val="visible"/>
                                      </p:to>
                                    </p:set>
                                    <p:animEffect transition="in" filter="blinds(horizontal)">
                                      <p:cBhvr>
                                        <p:cTn id="15" dur="500"/>
                                        <p:tgtEl>
                                          <p:spTgt spid="34819">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4819">
                                            <p:txEl>
                                              <p:pRg st="5" end="5"/>
                                            </p:txEl>
                                          </p:spTgt>
                                        </p:tgtEl>
                                        <p:attrNameLst>
                                          <p:attrName>style.visibility</p:attrName>
                                        </p:attrNameLst>
                                      </p:cBhvr>
                                      <p:to>
                                        <p:strVal val="visible"/>
                                      </p:to>
                                    </p:set>
                                    <p:animEffect transition="in" filter="blinds(horizontal)">
                                      <p:cBhvr>
                                        <p:cTn id="18" dur="500"/>
                                        <p:tgtEl>
                                          <p:spTgt spid="34819">
                                            <p:txEl>
                                              <p:pRg st="5" end="5"/>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4819">
                                            <p:txEl>
                                              <p:pRg st="6" end="6"/>
                                            </p:txEl>
                                          </p:spTgt>
                                        </p:tgtEl>
                                        <p:attrNameLst>
                                          <p:attrName>style.visibility</p:attrName>
                                        </p:attrNameLst>
                                      </p:cBhvr>
                                      <p:to>
                                        <p:strVal val="visible"/>
                                      </p:to>
                                    </p:set>
                                    <p:animEffect transition="in" filter="blinds(horizontal)">
                                      <p:cBhvr>
                                        <p:cTn id="21" dur="500"/>
                                        <p:tgtEl>
                                          <p:spTgt spid="34819">
                                            <p:txEl>
                                              <p:pRg st="6" end="6"/>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4819">
                                            <p:txEl>
                                              <p:pRg st="7" end="7"/>
                                            </p:txEl>
                                          </p:spTgt>
                                        </p:tgtEl>
                                        <p:attrNameLst>
                                          <p:attrName>style.visibility</p:attrName>
                                        </p:attrNameLst>
                                      </p:cBhvr>
                                      <p:to>
                                        <p:strVal val="visible"/>
                                      </p:to>
                                    </p:set>
                                    <p:animEffect transition="in" filter="blinds(horizontal)">
                                      <p:cBhvr>
                                        <p:cTn id="24" dur="500"/>
                                        <p:tgtEl>
                                          <p:spTgt spid="34819">
                                            <p:txEl>
                                              <p:pRg st="7" end="7"/>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4819">
                                            <p:txEl>
                                              <p:pRg st="8" end="8"/>
                                            </p:txEl>
                                          </p:spTgt>
                                        </p:tgtEl>
                                        <p:attrNameLst>
                                          <p:attrName>style.visibility</p:attrName>
                                        </p:attrNameLst>
                                      </p:cBhvr>
                                      <p:to>
                                        <p:strVal val="visible"/>
                                      </p:to>
                                    </p:set>
                                    <p:animEffect transition="in" filter="blinds(horizontal)">
                                      <p:cBhvr>
                                        <p:cTn id="27" dur="500"/>
                                        <p:tgtEl>
                                          <p:spTgt spid="34819">
                                            <p:txEl>
                                              <p:pRg st="8" end="8"/>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4819">
                                            <p:txEl>
                                              <p:pRg st="9" end="9"/>
                                            </p:txEl>
                                          </p:spTgt>
                                        </p:tgtEl>
                                        <p:attrNameLst>
                                          <p:attrName>style.visibility</p:attrName>
                                        </p:attrNameLst>
                                      </p:cBhvr>
                                      <p:to>
                                        <p:strVal val="visible"/>
                                      </p:to>
                                    </p:set>
                                    <p:animEffect transition="in" filter="blinds(horizontal)">
                                      <p:cBhvr>
                                        <p:cTn id="30" dur="500"/>
                                        <p:tgtEl>
                                          <p:spTgt spid="3481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p:cNvSpPr>
          <p:nvPr>
            <p:ph type="title" idx="4294967295"/>
          </p:nvPr>
        </p:nvSpPr>
        <p:spPr bwMode="auto">
          <a:noFill/>
        </p:spPr>
        <p:txBody>
          <a:bodyPr wrap="square" numCol="1" anchorCtr="0" compatLnSpc="1">
            <a:prstTxWarp prst="textNoShape">
              <a:avLst/>
            </a:prstTxWarp>
          </a:bodyPr>
          <a:lstStyle/>
          <a:p>
            <a:r>
              <a:rPr lang="en-US" b="0" smtClean="0">
                <a:cs typeface="Tahoma" pitchFamily="34" charset="0"/>
              </a:rPr>
              <a:t>Test-Driven Development (TDD)</a:t>
            </a:r>
          </a:p>
        </p:txBody>
      </p:sp>
      <p:sp>
        <p:nvSpPr>
          <p:cNvPr id="35843" name="Rectangle 3"/>
          <p:cNvSpPr>
            <a:spLocks noGrp="1"/>
          </p:cNvSpPr>
          <p:nvPr>
            <p:ph type="body" idx="4294967295"/>
          </p:nvPr>
        </p:nvSpPr>
        <p:spPr/>
        <p:txBody>
          <a:bodyPr/>
          <a:lstStyle/>
          <a:p>
            <a:pPr>
              <a:buFont typeface="Wingdings 2" pitchFamily="18" charset="2"/>
              <a:buNone/>
            </a:pPr>
            <a:r>
              <a:rPr lang="en-US" sz="2800" i="1" dirty="0" smtClean="0">
                <a:solidFill>
                  <a:schemeClr val="accent6">
                    <a:lumMod val="75000"/>
                  </a:schemeClr>
                </a:solidFill>
                <a:cs typeface="Tahoma" pitchFamily="34" charset="0"/>
              </a:rPr>
              <a:t>TDD</a:t>
            </a:r>
            <a:r>
              <a:rPr lang="en-US" sz="2800" i="1" dirty="0" smtClean="0">
                <a:cs typeface="Tahoma" pitchFamily="34" charset="0"/>
              </a:rPr>
              <a:t> is a </a:t>
            </a:r>
            <a:r>
              <a:rPr lang="en-US" sz="2800" i="1" dirty="0" smtClean="0">
                <a:solidFill>
                  <a:srgbClr val="0070C0"/>
                </a:solidFill>
                <a:cs typeface="Tahoma" pitchFamily="34" charset="0"/>
              </a:rPr>
              <a:t>software development process </a:t>
            </a:r>
            <a:r>
              <a:rPr lang="en-US" sz="2800" i="1" dirty="0" smtClean="0">
                <a:cs typeface="Tahoma" pitchFamily="34" charset="0"/>
              </a:rPr>
              <a:t>that relies on the repetition of a very short development cycle.</a:t>
            </a:r>
          </a:p>
          <a:p>
            <a:pPr>
              <a:buFont typeface="Wingdings 2" pitchFamily="18" charset="2"/>
              <a:buNone/>
            </a:pPr>
            <a:endParaRPr lang="en-US" sz="2800" dirty="0" smtClean="0">
              <a:cs typeface="Tahoma" pitchFamily="34" charset="0"/>
            </a:endParaRPr>
          </a:p>
          <a:p>
            <a:pPr lvl="1"/>
            <a:r>
              <a:rPr lang="en-US" sz="2400" dirty="0" smtClean="0">
                <a:cs typeface="Tahoma" pitchFamily="34" charset="0"/>
              </a:rPr>
              <a:t>Related to the </a:t>
            </a:r>
            <a:r>
              <a:rPr lang="en-US" sz="2400" dirty="0" smtClean="0">
                <a:solidFill>
                  <a:schemeClr val="accent6">
                    <a:lumMod val="75000"/>
                  </a:schemeClr>
                </a:solidFill>
                <a:cs typeface="Tahoma" pitchFamily="34" charset="0"/>
              </a:rPr>
              <a:t>test-first programming </a:t>
            </a:r>
            <a:r>
              <a:rPr lang="en-US" sz="2400" dirty="0" smtClean="0">
                <a:cs typeface="Tahoma" pitchFamily="34" charset="0"/>
              </a:rPr>
              <a:t>concepts of </a:t>
            </a:r>
            <a:r>
              <a:rPr lang="en-US" sz="2400" dirty="0" err="1" smtClean="0">
                <a:cs typeface="Tahoma" pitchFamily="34" charset="0"/>
              </a:rPr>
              <a:t>eXtreme</a:t>
            </a:r>
            <a:r>
              <a:rPr lang="en-US" sz="2400" dirty="0" smtClean="0">
                <a:cs typeface="Tahoma" pitchFamily="34" charset="0"/>
              </a:rPr>
              <a:t> Programming in 1999.</a:t>
            </a:r>
          </a:p>
          <a:p>
            <a:pPr lvl="1"/>
            <a:r>
              <a:rPr lang="en-US" sz="2400" dirty="0" smtClean="0">
                <a:cs typeface="Tahoma" pitchFamily="34" charset="0"/>
              </a:rPr>
              <a:t>Requires developers to create automated unit tests that define code requirements </a:t>
            </a:r>
            <a:r>
              <a:rPr lang="en-US" sz="2400" dirty="0" smtClean="0">
                <a:solidFill>
                  <a:schemeClr val="accent3">
                    <a:lumMod val="75000"/>
                  </a:schemeClr>
                </a:solidFill>
                <a:cs typeface="Tahoma" pitchFamily="34" charset="0"/>
              </a:rPr>
              <a:t>BEFORE</a:t>
            </a:r>
            <a:r>
              <a:rPr lang="en-US" sz="2400" dirty="0" smtClean="0">
                <a:cs typeface="Tahoma" pitchFamily="34" charset="0"/>
              </a:rPr>
              <a:t> writing the code itself.</a:t>
            </a:r>
          </a:p>
          <a:p>
            <a:pPr lvl="1"/>
            <a:r>
              <a:rPr lang="en-US" sz="2400" dirty="0" smtClean="0">
                <a:cs typeface="Tahoma" pitchFamily="34" charset="0"/>
              </a:rPr>
              <a:t>This type of method has been experienced in CSC108 and other previous programming courses.</a:t>
            </a:r>
          </a:p>
        </p:txBody>
      </p:sp>
      <p:sp>
        <p:nvSpPr>
          <p:cNvPr id="4" name="Slide Number Placeholder 3"/>
          <p:cNvSpPr>
            <a:spLocks noGrp="1"/>
          </p:cNvSpPr>
          <p:nvPr>
            <p:ph type="sldNum" sz="quarter" idx="12"/>
          </p:nvPr>
        </p:nvSpPr>
        <p:spPr/>
        <p:txBody>
          <a:bodyPr/>
          <a:lstStyle/>
          <a:p>
            <a:pPr>
              <a:defRPr/>
            </a:pPr>
            <a:fld id="{4B1641D3-EDD0-4918-A121-5E8F76A587CC}" type="slidenum">
              <a:rPr lang="en-US" smtClean="0"/>
              <a:pPr>
                <a:defRPr/>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idx="4294967295"/>
          </p:nvPr>
        </p:nvSpPr>
        <p:spPr bwMode="auto">
          <a:noFill/>
        </p:spPr>
        <p:txBody>
          <a:bodyPr wrap="square" numCol="1" anchorCtr="0" compatLnSpc="1">
            <a:prstTxWarp prst="textNoShape">
              <a:avLst/>
            </a:prstTxWarp>
          </a:bodyPr>
          <a:lstStyle/>
          <a:p>
            <a:r>
              <a:rPr lang="en-US" b="0" smtClean="0">
                <a:cs typeface="Tahoma" pitchFamily="34" charset="0"/>
              </a:rPr>
              <a:t>Test-Driven Development Cycle</a:t>
            </a:r>
          </a:p>
        </p:txBody>
      </p:sp>
      <p:sp>
        <p:nvSpPr>
          <p:cNvPr id="36867" name="Rectangle 3"/>
          <p:cNvSpPr>
            <a:spLocks noGrp="1"/>
          </p:cNvSpPr>
          <p:nvPr>
            <p:ph type="body" idx="4294967295"/>
          </p:nvPr>
        </p:nvSpPr>
        <p:spPr/>
        <p:txBody>
          <a:bodyPr/>
          <a:lstStyle/>
          <a:p>
            <a:pPr>
              <a:buFont typeface="Wingdings 2" pitchFamily="18" charset="2"/>
              <a:buNone/>
            </a:pPr>
            <a:r>
              <a:rPr lang="en-US" smtClean="0">
                <a:cs typeface="Tahoma" pitchFamily="34" charset="0"/>
              </a:rPr>
              <a:t>1. Add a New Test</a:t>
            </a:r>
          </a:p>
          <a:p>
            <a:pPr>
              <a:buFont typeface="Wingdings 2" pitchFamily="18" charset="2"/>
              <a:buNone/>
            </a:pPr>
            <a:r>
              <a:rPr lang="en-US" smtClean="0">
                <a:cs typeface="Tahoma" pitchFamily="34" charset="0"/>
              </a:rPr>
              <a:t>2. Run Tests and Verify New Test</a:t>
            </a:r>
          </a:p>
          <a:p>
            <a:pPr>
              <a:buFont typeface="Wingdings 2" pitchFamily="18" charset="2"/>
              <a:buNone/>
            </a:pPr>
            <a:r>
              <a:rPr lang="en-US" smtClean="0">
                <a:cs typeface="Tahoma" pitchFamily="34" charset="0"/>
              </a:rPr>
              <a:t>3. Write Code to Satisfy New Test</a:t>
            </a:r>
          </a:p>
          <a:p>
            <a:pPr>
              <a:buFont typeface="Wingdings 2" pitchFamily="18" charset="2"/>
              <a:buNone/>
            </a:pPr>
            <a:r>
              <a:rPr lang="en-US" smtClean="0">
                <a:cs typeface="Tahoma" pitchFamily="34" charset="0"/>
              </a:rPr>
              <a:t>4. Run Tests and Check Validity</a:t>
            </a:r>
          </a:p>
          <a:p>
            <a:pPr>
              <a:buFont typeface="Wingdings 2" pitchFamily="18" charset="2"/>
              <a:buNone/>
            </a:pPr>
            <a:r>
              <a:rPr lang="en-US" smtClean="0">
                <a:cs typeface="Tahoma" pitchFamily="34" charset="0"/>
              </a:rPr>
              <a:t>5. Re-factor Code</a:t>
            </a:r>
          </a:p>
          <a:p>
            <a:pPr>
              <a:buFont typeface="Wingdings 2" pitchFamily="18" charset="2"/>
              <a:buNone/>
            </a:pPr>
            <a:r>
              <a:rPr lang="en-US" smtClean="0">
                <a:cs typeface="Tahoma" pitchFamily="34" charset="0"/>
              </a:rPr>
              <a:t>6. Repeat</a:t>
            </a:r>
          </a:p>
        </p:txBody>
      </p:sp>
      <p:sp>
        <p:nvSpPr>
          <p:cNvPr id="4" name="Slide Number Placeholder 3"/>
          <p:cNvSpPr>
            <a:spLocks noGrp="1"/>
          </p:cNvSpPr>
          <p:nvPr>
            <p:ph type="sldNum" sz="quarter" idx="12"/>
          </p:nvPr>
        </p:nvSpPr>
        <p:spPr/>
        <p:txBody>
          <a:bodyPr/>
          <a:lstStyle/>
          <a:p>
            <a:pPr>
              <a:defRPr/>
            </a:pPr>
            <a:fld id="{4B1641D3-EDD0-4918-A121-5E8F76A587CC}" type="slidenum">
              <a:rPr lang="en-US" smtClean="0"/>
              <a:pPr>
                <a:defRPr/>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p:cNvSpPr>
          <p:nvPr>
            <p:ph type="title" idx="4294967295"/>
          </p:nvPr>
        </p:nvSpPr>
        <p:spPr bwMode="auto">
          <a:noFill/>
        </p:spPr>
        <p:txBody>
          <a:bodyPr wrap="square" numCol="1" anchorCtr="0" compatLnSpc="1">
            <a:prstTxWarp prst="textNoShape">
              <a:avLst/>
            </a:prstTxWarp>
          </a:bodyPr>
          <a:lstStyle/>
          <a:p>
            <a:r>
              <a:rPr lang="en-US" b="0" smtClean="0">
                <a:cs typeface="Tahoma" pitchFamily="34" charset="0"/>
              </a:rPr>
              <a:t>Test-Driven Development Cycle</a:t>
            </a:r>
          </a:p>
        </p:txBody>
      </p:sp>
      <p:pic>
        <p:nvPicPr>
          <p:cNvPr id="37892" name="Picture 4"/>
          <p:cNvPicPr>
            <a:picLocks noChangeAspect="1" noChangeArrowheads="1"/>
          </p:cNvPicPr>
          <p:nvPr/>
        </p:nvPicPr>
        <p:blipFill>
          <a:blip r:embed="rId2" cstate="print"/>
          <a:srcRect t="1213"/>
          <a:stretch>
            <a:fillRect/>
          </a:stretch>
        </p:blipFill>
        <p:spPr bwMode="auto">
          <a:xfrm>
            <a:off x="1619250" y="1557338"/>
            <a:ext cx="7458075" cy="5300662"/>
          </a:xfrm>
          <a:prstGeom prst="rect">
            <a:avLst/>
          </a:prstGeom>
          <a:noFill/>
          <a:ln w="9525">
            <a:noFill/>
            <a:miter lim="800000"/>
            <a:headEnd/>
            <a:tailEnd/>
          </a:ln>
          <a:effectLst/>
        </p:spPr>
      </p:pic>
      <p:sp>
        <p:nvSpPr>
          <p:cNvPr id="37893" name="Rectangle 5"/>
          <p:cNvSpPr>
            <a:spLocks noGrp="1"/>
          </p:cNvSpPr>
          <p:nvPr>
            <p:ph type="body" idx="4294967295"/>
          </p:nvPr>
        </p:nvSpPr>
        <p:spPr>
          <a:xfrm>
            <a:off x="0" y="4481513"/>
            <a:ext cx="3492500" cy="2376487"/>
          </a:xfrm>
          <a:noFill/>
        </p:spPr>
        <p:txBody>
          <a:bodyPr/>
          <a:lstStyle/>
          <a:p>
            <a:pPr>
              <a:lnSpc>
                <a:spcPct val="80000"/>
              </a:lnSpc>
              <a:buFont typeface="Wingdings 2" pitchFamily="18" charset="2"/>
              <a:buNone/>
            </a:pPr>
            <a:r>
              <a:rPr lang="en-US" sz="2000" b="1" smtClean="0">
                <a:solidFill>
                  <a:srgbClr val="FF0000"/>
                </a:solidFill>
                <a:cs typeface="Tahoma" pitchFamily="34" charset="0"/>
              </a:rPr>
              <a:t>Step 1</a:t>
            </a:r>
          </a:p>
          <a:p>
            <a:pPr>
              <a:lnSpc>
                <a:spcPct val="80000"/>
              </a:lnSpc>
            </a:pPr>
            <a:endParaRPr lang="en-US" sz="2000" b="1" smtClean="0">
              <a:solidFill>
                <a:srgbClr val="FF0000"/>
              </a:solidFill>
              <a:cs typeface="Tahoma" pitchFamily="34" charset="0"/>
            </a:endParaRPr>
          </a:p>
          <a:p>
            <a:pPr>
              <a:lnSpc>
                <a:spcPct val="80000"/>
              </a:lnSpc>
            </a:pPr>
            <a:r>
              <a:rPr lang="en-US" sz="1600" smtClean="0">
                <a:cs typeface="Tahoma" pitchFamily="34" charset="0"/>
              </a:rPr>
              <a:t>Before adding a new feature to a program, write a test case.</a:t>
            </a:r>
          </a:p>
          <a:p>
            <a:pPr>
              <a:lnSpc>
                <a:spcPct val="80000"/>
              </a:lnSpc>
            </a:pPr>
            <a:endParaRPr lang="en-US" sz="1600" smtClean="0">
              <a:cs typeface="Tahoma" pitchFamily="34" charset="0"/>
            </a:endParaRPr>
          </a:p>
          <a:p>
            <a:pPr>
              <a:lnSpc>
                <a:spcPct val="80000"/>
              </a:lnSpc>
            </a:pPr>
            <a:r>
              <a:rPr lang="en-US" sz="1600" smtClean="0">
                <a:cs typeface="Tahoma" pitchFamily="34" charset="0"/>
              </a:rPr>
              <a:t>Test case should meet feature requirements and specifications.</a:t>
            </a:r>
          </a:p>
          <a:p>
            <a:pPr>
              <a:lnSpc>
                <a:spcPct val="80000"/>
              </a:lnSpc>
            </a:pPr>
            <a:endParaRPr lang="en-US" sz="1600" smtClean="0">
              <a:cs typeface="Tahoma" pitchFamily="34" charset="0"/>
            </a:endParaRPr>
          </a:p>
          <a:p>
            <a:pPr>
              <a:lnSpc>
                <a:spcPct val="80000"/>
              </a:lnSpc>
            </a:pPr>
            <a:r>
              <a:rPr lang="en-US" sz="1600" smtClean="0">
                <a:cs typeface="Tahoma" pitchFamily="34" charset="0"/>
              </a:rPr>
              <a:t>Helps the programmer focus on requirements before coding.</a:t>
            </a:r>
          </a:p>
        </p:txBody>
      </p:sp>
      <p:sp>
        <p:nvSpPr>
          <p:cNvPr id="37895" name="Rectangle 7"/>
          <p:cNvSpPr>
            <a:spLocks/>
          </p:cNvSpPr>
          <p:nvPr/>
        </p:nvSpPr>
        <p:spPr bwMode="auto">
          <a:xfrm>
            <a:off x="0" y="4437063"/>
            <a:ext cx="4859338" cy="2374900"/>
          </a:xfrm>
          <a:prstGeom prst="rect">
            <a:avLst/>
          </a:prstGeom>
          <a:noFill/>
          <a:ln w="9525">
            <a:noFill/>
            <a:miter lim="800000"/>
            <a:headEnd/>
            <a:tailEnd/>
          </a:ln>
        </p:spPr>
        <p:txBody>
          <a:bodyPr lIns="54852" tIns="91418" rIns="91418" bIns="45710"/>
          <a:lstStyle/>
          <a:p>
            <a:pPr marL="436563" indent="-317500" eaLnBrk="0" hangingPunct="0">
              <a:lnSpc>
                <a:spcPct val="90000"/>
              </a:lnSpc>
              <a:buClr>
                <a:schemeClr val="accent1"/>
              </a:buClr>
              <a:buSzPct val="80000"/>
              <a:buFont typeface="Wingdings 2" pitchFamily="18" charset="2"/>
              <a:buNone/>
            </a:pPr>
            <a:r>
              <a:rPr lang="en-US" sz="2000" b="1">
                <a:solidFill>
                  <a:srgbClr val="FF0000"/>
                </a:solidFill>
                <a:latin typeface="Corbel" pitchFamily="34" charset="0"/>
                <a:cs typeface="Tahoma" pitchFamily="34" charset="0"/>
              </a:rPr>
              <a:t>Step 2</a:t>
            </a:r>
          </a:p>
          <a:p>
            <a:pPr marL="436563" indent="-317500" eaLnBrk="0" hangingPunct="0">
              <a:lnSpc>
                <a:spcPct val="90000"/>
              </a:lnSpc>
              <a:buClr>
                <a:schemeClr val="accent1"/>
              </a:buClr>
              <a:buSzPct val="80000"/>
              <a:buFont typeface="Wingdings 2" pitchFamily="18" charset="2"/>
              <a:buNone/>
            </a:pPr>
            <a:endParaRPr lang="en-US" b="1">
              <a:solidFill>
                <a:srgbClr val="FF0000"/>
              </a:solidFill>
              <a:latin typeface="Corbel" pitchFamily="34" charset="0"/>
              <a:cs typeface="Tahoma" pitchFamily="34" charset="0"/>
            </a:endParaRPr>
          </a:p>
          <a:p>
            <a:pPr marL="436563" indent="-317500" eaLnBrk="0" hangingPunct="0">
              <a:lnSpc>
                <a:spcPct val="90000"/>
              </a:lnSpc>
              <a:buClr>
                <a:schemeClr val="accent1"/>
              </a:buClr>
              <a:buSzPct val="80000"/>
              <a:buFont typeface="Wingdings 2" pitchFamily="18" charset="2"/>
              <a:buChar char=""/>
            </a:pPr>
            <a:r>
              <a:rPr lang="en-US" sz="1400">
                <a:latin typeface="Corbel" pitchFamily="34" charset="0"/>
                <a:cs typeface="Tahoma" pitchFamily="34" charset="0"/>
              </a:rPr>
              <a:t>The new test case is run along with previous written cases to verify proper testing.</a:t>
            </a:r>
          </a:p>
          <a:p>
            <a:pPr marL="436563" indent="-317500" eaLnBrk="0" hangingPunct="0">
              <a:lnSpc>
                <a:spcPct val="90000"/>
              </a:lnSpc>
              <a:buClr>
                <a:schemeClr val="accent1"/>
              </a:buClr>
              <a:buSzPct val="80000"/>
              <a:buFont typeface="Wingdings 2" pitchFamily="18" charset="2"/>
              <a:buChar char=""/>
            </a:pPr>
            <a:endParaRPr lang="en-US" sz="1400">
              <a:solidFill>
                <a:srgbClr val="2D1DA3"/>
              </a:solidFill>
              <a:latin typeface="Corbel" pitchFamily="34" charset="0"/>
              <a:cs typeface="Tahoma" pitchFamily="34" charset="0"/>
            </a:endParaRPr>
          </a:p>
          <a:p>
            <a:pPr marL="436563" indent="-317500" eaLnBrk="0" hangingPunct="0">
              <a:lnSpc>
                <a:spcPct val="90000"/>
              </a:lnSpc>
              <a:buClr>
                <a:schemeClr val="accent1"/>
              </a:buClr>
              <a:buSzPct val="80000"/>
              <a:buFont typeface="Wingdings 2" pitchFamily="18" charset="2"/>
              <a:buChar char=""/>
            </a:pPr>
            <a:r>
              <a:rPr lang="en-US" sz="1400">
                <a:solidFill>
                  <a:srgbClr val="2D1DA3"/>
                </a:solidFill>
                <a:latin typeface="Corbel" pitchFamily="34" charset="0"/>
                <a:cs typeface="Tahoma" pitchFamily="34" charset="0"/>
              </a:rPr>
              <a:t>New test case should fail</a:t>
            </a:r>
            <a:r>
              <a:rPr lang="en-US" sz="1400">
                <a:latin typeface="Corbel" pitchFamily="34" charset="0"/>
                <a:cs typeface="Tahoma" pitchFamily="34" charset="0"/>
              </a:rPr>
              <a:t>, or test case is covering wrong feature. Other case results should remain the same as before.</a:t>
            </a:r>
          </a:p>
          <a:p>
            <a:pPr marL="436563" indent="-317500" eaLnBrk="0" hangingPunct="0">
              <a:lnSpc>
                <a:spcPct val="90000"/>
              </a:lnSpc>
              <a:buClr>
                <a:schemeClr val="accent1"/>
              </a:buClr>
              <a:buSzPct val="80000"/>
              <a:buFont typeface="Wingdings 2" pitchFamily="18" charset="2"/>
              <a:buChar char=""/>
            </a:pPr>
            <a:endParaRPr lang="en-US" sz="1400">
              <a:latin typeface="Corbel" pitchFamily="34" charset="0"/>
              <a:cs typeface="Tahoma" pitchFamily="34" charset="0"/>
            </a:endParaRPr>
          </a:p>
          <a:p>
            <a:pPr marL="436563" indent="-317500" eaLnBrk="0" hangingPunct="0">
              <a:lnSpc>
                <a:spcPct val="90000"/>
              </a:lnSpc>
              <a:buClr>
                <a:schemeClr val="accent1"/>
              </a:buClr>
              <a:buSzPct val="80000"/>
              <a:buFont typeface="Wingdings 2" pitchFamily="18" charset="2"/>
              <a:buChar char=""/>
            </a:pPr>
            <a:r>
              <a:rPr lang="en-US" sz="1400">
                <a:latin typeface="Corbel" pitchFamily="34" charset="0"/>
                <a:cs typeface="Tahoma" pitchFamily="34" charset="0"/>
              </a:rPr>
              <a:t>Knowing the case failed reinforces the programmer's confidence that he is on the right path.</a:t>
            </a:r>
          </a:p>
        </p:txBody>
      </p:sp>
      <p:sp>
        <p:nvSpPr>
          <p:cNvPr id="37896" name="Rectangle 8"/>
          <p:cNvSpPr>
            <a:spLocks/>
          </p:cNvSpPr>
          <p:nvPr/>
        </p:nvSpPr>
        <p:spPr bwMode="auto">
          <a:xfrm>
            <a:off x="0" y="4437063"/>
            <a:ext cx="4500563" cy="2205037"/>
          </a:xfrm>
          <a:prstGeom prst="rect">
            <a:avLst/>
          </a:prstGeom>
          <a:noFill/>
          <a:ln w="9525">
            <a:noFill/>
            <a:miter lim="800000"/>
            <a:headEnd/>
            <a:tailEnd/>
          </a:ln>
        </p:spPr>
        <p:txBody>
          <a:bodyPr lIns="54852" tIns="91418" rIns="91418" bIns="45710"/>
          <a:lstStyle/>
          <a:p>
            <a:pPr marL="436563" indent="-317500" eaLnBrk="0" hangingPunct="0">
              <a:lnSpc>
                <a:spcPct val="90000"/>
              </a:lnSpc>
              <a:buClr>
                <a:schemeClr val="accent1"/>
              </a:buClr>
              <a:buSzPct val="80000"/>
              <a:buFont typeface="Wingdings 2" pitchFamily="18" charset="2"/>
              <a:buNone/>
            </a:pPr>
            <a:r>
              <a:rPr lang="en-US" sz="2000" b="1">
                <a:solidFill>
                  <a:srgbClr val="FF0000"/>
                </a:solidFill>
                <a:latin typeface="Corbel" pitchFamily="34" charset="0"/>
                <a:cs typeface="Tahoma" pitchFamily="34" charset="0"/>
              </a:rPr>
              <a:t>Step 3</a:t>
            </a:r>
          </a:p>
          <a:p>
            <a:pPr marL="436563" indent="-317500" eaLnBrk="0" hangingPunct="0">
              <a:buClr>
                <a:schemeClr val="accent1"/>
              </a:buClr>
              <a:buSzPct val="80000"/>
              <a:buFont typeface="Wingdings 2" pitchFamily="18" charset="2"/>
              <a:buNone/>
            </a:pPr>
            <a:endParaRPr lang="en-US" sz="1000">
              <a:latin typeface="Corbel" pitchFamily="34" charset="0"/>
              <a:cs typeface="Tahoma" pitchFamily="34" charset="0"/>
            </a:endParaRPr>
          </a:p>
          <a:p>
            <a:pPr marL="436563" indent="-317500" eaLnBrk="0" hangingPunct="0">
              <a:buClr>
                <a:schemeClr val="accent1"/>
              </a:buClr>
              <a:buSzPct val="80000"/>
              <a:buFont typeface="Wingdings 2" pitchFamily="18" charset="2"/>
              <a:buChar char=""/>
            </a:pPr>
            <a:r>
              <a:rPr lang="en-US">
                <a:latin typeface="Corbel" pitchFamily="34" charset="0"/>
                <a:cs typeface="Tahoma" pitchFamily="34" charset="0"/>
              </a:rPr>
              <a:t>Code which will satisfy the test case requirements.</a:t>
            </a:r>
          </a:p>
          <a:p>
            <a:pPr marL="436563" indent="-317500" eaLnBrk="0" hangingPunct="0">
              <a:buClr>
                <a:schemeClr val="accent1"/>
              </a:buClr>
              <a:buSzPct val="80000"/>
              <a:buFont typeface="Wingdings 2" pitchFamily="18" charset="2"/>
              <a:buChar char=""/>
            </a:pPr>
            <a:endParaRPr lang="en-US">
              <a:latin typeface="Corbel" pitchFamily="34" charset="0"/>
              <a:cs typeface="Tahoma" pitchFamily="34" charset="0"/>
            </a:endParaRPr>
          </a:p>
          <a:p>
            <a:pPr marL="436563" indent="-317500" eaLnBrk="0" hangingPunct="0">
              <a:buClr>
                <a:schemeClr val="accent1"/>
              </a:buClr>
              <a:buSzPct val="80000"/>
              <a:buFont typeface="Wingdings 2" pitchFamily="18" charset="2"/>
              <a:buChar char=""/>
            </a:pPr>
            <a:r>
              <a:rPr lang="en-US">
                <a:latin typeface="Corbel" pitchFamily="34" charset="0"/>
                <a:cs typeface="Tahoma" pitchFamily="34" charset="0"/>
              </a:rPr>
              <a:t>Code may not be pretty, but will suffice. In a later step, you will work to improve the code.</a:t>
            </a:r>
          </a:p>
        </p:txBody>
      </p:sp>
      <p:sp>
        <p:nvSpPr>
          <p:cNvPr id="37897" name="Rectangle 9"/>
          <p:cNvSpPr>
            <a:spLocks/>
          </p:cNvSpPr>
          <p:nvPr/>
        </p:nvSpPr>
        <p:spPr bwMode="auto">
          <a:xfrm>
            <a:off x="-7938" y="4438650"/>
            <a:ext cx="4691063" cy="2374900"/>
          </a:xfrm>
          <a:prstGeom prst="rect">
            <a:avLst/>
          </a:prstGeom>
          <a:noFill/>
          <a:ln w="9525">
            <a:noFill/>
            <a:miter lim="800000"/>
            <a:headEnd/>
            <a:tailEnd/>
          </a:ln>
        </p:spPr>
        <p:txBody>
          <a:bodyPr lIns="54852" tIns="91418" rIns="91418" bIns="45710"/>
          <a:lstStyle/>
          <a:p>
            <a:pPr marL="436563" indent="-317500" eaLnBrk="0" hangingPunct="0">
              <a:buClr>
                <a:schemeClr val="accent1"/>
              </a:buClr>
              <a:buSzPct val="80000"/>
              <a:buFont typeface="Wingdings 2" pitchFamily="18" charset="2"/>
              <a:buNone/>
            </a:pPr>
            <a:r>
              <a:rPr lang="en-US" sz="2000" b="1">
                <a:solidFill>
                  <a:srgbClr val="FF0000"/>
                </a:solidFill>
                <a:latin typeface="Corbel" pitchFamily="34" charset="0"/>
                <a:cs typeface="Tahoma" pitchFamily="34" charset="0"/>
              </a:rPr>
              <a:t>Step 4</a:t>
            </a:r>
          </a:p>
          <a:p>
            <a:pPr marL="436563" indent="-317500" eaLnBrk="0" hangingPunct="0">
              <a:buClr>
                <a:schemeClr val="accent1"/>
              </a:buClr>
              <a:buSzPct val="80000"/>
              <a:buFont typeface="Wingdings 2" pitchFamily="18" charset="2"/>
              <a:buNone/>
            </a:pPr>
            <a:endParaRPr lang="en-US" sz="2000" b="1">
              <a:solidFill>
                <a:srgbClr val="FF0000"/>
              </a:solidFill>
              <a:latin typeface="Corbel" pitchFamily="34" charset="0"/>
              <a:cs typeface="Tahoma" pitchFamily="34" charset="0"/>
            </a:endParaRPr>
          </a:p>
          <a:p>
            <a:pPr marL="436563" indent="-317500" eaLnBrk="0" hangingPunct="0">
              <a:buClr>
                <a:schemeClr val="accent1"/>
              </a:buClr>
              <a:buSzPct val="80000"/>
              <a:buFont typeface="Wingdings 2" pitchFamily="18" charset="2"/>
              <a:buChar char=""/>
            </a:pPr>
            <a:r>
              <a:rPr lang="en-US" sz="2000">
                <a:latin typeface="Corbel" pitchFamily="34" charset="0"/>
                <a:cs typeface="Tahoma" pitchFamily="34" charset="0"/>
              </a:rPr>
              <a:t>Run all the test cases.</a:t>
            </a:r>
          </a:p>
          <a:p>
            <a:pPr marL="436563" indent="-317500" eaLnBrk="0" hangingPunct="0">
              <a:buClr>
                <a:schemeClr val="accent1"/>
              </a:buClr>
              <a:buSzPct val="80000"/>
              <a:buFont typeface="Wingdings 2" pitchFamily="18" charset="2"/>
              <a:buChar char=""/>
            </a:pPr>
            <a:endParaRPr lang="en-US" sz="2000">
              <a:latin typeface="Corbel" pitchFamily="34" charset="0"/>
              <a:cs typeface="Tahoma" pitchFamily="34" charset="0"/>
            </a:endParaRPr>
          </a:p>
          <a:p>
            <a:pPr marL="436563" indent="-317500" eaLnBrk="0" hangingPunct="0">
              <a:buClr>
                <a:schemeClr val="accent1"/>
              </a:buClr>
              <a:buSzPct val="80000"/>
              <a:buFont typeface="Wingdings 2" pitchFamily="18" charset="2"/>
              <a:buChar char=""/>
            </a:pPr>
            <a:r>
              <a:rPr lang="en-US" sz="2000">
                <a:latin typeface="Corbel" pitchFamily="34" charset="0"/>
                <a:cs typeface="Tahoma" pitchFamily="34" charset="0"/>
              </a:rPr>
              <a:t>If all tests pass, programmer can be confident in his code and move on to re-factoring code.</a:t>
            </a:r>
          </a:p>
        </p:txBody>
      </p:sp>
      <p:sp>
        <p:nvSpPr>
          <p:cNvPr id="37898" name="Rectangle 10"/>
          <p:cNvSpPr>
            <a:spLocks/>
          </p:cNvSpPr>
          <p:nvPr/>
        </p:nvSpPr>
        <p:spPr bwMode="auto">
          <a:xfrm>
            <a:off x="0" y="4418013"/>
            <a:ext cx="4284663" cy="2439987"/>
          </a:xfrm>
          <a:prstGeom prst="rect">
            <a:avLst/>
          </a:prstGeom>
          <a:noFill/>
          <a:ln w="9525">
            <a:noFill/>
            <a:miter lim="800000"/>
            <a:headEnd/>
            <a:tailEnd/>
          </a:ln>
        </p:spPr>
        <p:txBody>
          <a:bodyPr lIns="54852" tIns="91418" rIns="91418" bIns="45710"/>
          <a:lstStyle/>
          <a:p>
            <a:pPr marL="436563" indent="-317500" eaLnBrk="0" hangingPunct="0">
              <a:buClr>
                <a:schemeClr val="accent1"/>
              </a:buClr>
              <a:buSzPct val="80000"/>
              <a:buFont typeface="Wingdings 2" pitchFamily="18" charset="2"/>
              <a:buNone/>
            </a:pPr>
            <a:r>
              <a:rPr lang="en-US" sz="2000" b="1">
                <a:solidFill>
                  <a:srgbClr val="FF0000"/>
                </a:solidFill>
                <a:latin typeface="Corbel" pitchFamily="34" charset="0"/>
                <a:cs typeface="Tahoma" pitchFamily="34" charset="0"/>
              </a:rPr>
              <a:t>Step 5</a:t>
            </a:r>
          </a:p>
          <a:p>
            <a:pPr marL="436563" indent="-317500" eaLnBrk="0" hangingPunct="0">
              <a:buClr>
                <a:schemeClr val="accent1"/>
              </a:buClr>
              <a:buSzPct val="80000"/>
              <a:buFont typeface="Wingdings 2" pitchFamily="18" charset="2"/>
              <a:buChar char=""/>
            </a:pPr>
            <a:r>
              <a:rPr lang="en-US">
                <a:latin typeface="Corbel" pitchFamily="34" charset="0"/>
                <a:cs typeface="Tahoma" pitchFamily="34" charset="0"/>
              </a:rPr>
              <a:t>Having test cases already made, gives the programmer confidence to re-factor code.</a:t>
            </a:r>
          </a:p>
          <a:p>
            <a:pPr marL="436563" indent="-317500" eaLnBrk="0" hangingPunct="0">
              <a:buClr>
                <a:schemeClr val="accent1"/>
              </a:buClr>
              <a:buSzPct val="80000"/>
              <a:buFont typeface="Wingdings 2" pitchFamily="18" charset="2"/>
              <a:buChar char=""/>
            </a:pPr>
            <a:endParaRPr lang="en-US">
              <a:latin typeface="Corbel" pitchFamily="34" charset="0"/>
              <a:cs typeface="Tahoma" pitchFamily="34" charset="0"/>
            </a:endParaRPr>
          </a:p>
          <a:p>
            <a:pPr marL="436563" indent="-317500" eaLnBrk="0" hangingPunct="0">
              <a:buClr>
                <a:schemeClr val="accent1"/>
              </a:buClr>
              <a:buSzPct val="80000"/>
              <a:buFont typeface="Wingdings 2" pitchFamily="18" charset="2"/>
              <a:buChar char=""/>
            </a:pPr>
            <a:r>
              <a:rPr lang="en-US">
                <a:latin typeface="Corbel" pitchFamily="34" charset="0"/>
                <a:cs typeface="Tahoma" pitchFamily="34" charset="0"/>
              </a:rPr>
              <a:t>If errors are made while re-factoring, simple undo can be done.</a:t>
            </a:r>
          </a:p>
        </p:txBody>
      </p:sp>
      <p:sp>
        <p:nvSpPr>
          <p:cNvPr id="37899" name="Rectangle 11"/>
          <p:cNvSpPr>
            <a:spLocks/>
          </p:cNvSpPr>
          <p:nvPr/>
        </p:nvSpPr>
        <p:spPr bwMode="auto">
          <a:xfrm>
            <a:off x="4572000" y="1773238"/>
            <a:ext cx="4257675" cy="1727200"/>
          </a:xfrm>
          <a:prstGeom prst="rect">
            <a:avLst/>
          </a:prstGeom>
          <a:noFill/>
          <a:ln w="9525">
            <a:noFill/>
            <a:miter lim="800000"/>
            <a:headEnd/>
            <a:tailEnd/>
          </a:ln>
        </p:spPr>
        <p:txBody>
          <a:bodyPr lIns="54852" tIns="91418" rIns="91418" bIns="45710"/>
          <a:lstStyle/>
          <a:p>
            <a:pPr marL="436563" indent="-317500" eaLnBrk="0" hangingPunct="0">
              <a:buClr>
                <a:schemeClr val="accent1"/>
              </a:buClr>
              <a:buSzPct val="80000"/>
              <a:buFont typeface="Wingdings 2" pitchFamily="18" charset="2"/>
              <a:buNone/>
            </a:pPr>
            <a:r>
              <a:rPr lang="en-US" sz="2000" b="1">
                <a:solidFill>
                  <a:srgbClr val="FF0000"/>
                </a:solidFill>
                <a:latin typeface="Corbel" pitchFamily="34" charset="0"/>
                <a:cs typeface="Tahoma" pitchFamily="34" charset="0"/>
              </a:rPr>
              <a:t>Step 6 - Repeat</a:t>
            </a:r>
          </a:p>
          <a:p>
            <a:pPr marL="436563" indent="-317500" eaLnBrk="0" hangingPunct="0">
              <a:buClr>
                <a:schemeClr val="accent1"/>
              </a:buClr>
              <a:buSzPct val="80000"/>
              <a:buFont typeface="Wingdings 2" pitchFamily="18" charset="2"/>
              <a:buChar char=""/>
            </a:pPr>
            <a:r>
              <a:rPr lang="en-US" sz="1600">
                <a:latin typeface="Corbel" pitchFamily="34" charset="0"/>
                <a:cs typeface="Tahoma" pitchFamily="34" charset="0"/>
              </a:rPr>
              <a:t>Start new test and repeat cycle.</a:t>
            </a:r>
          </a:p>
          <a:p>
            <a:pPr marL="436563" indent="-317500" eaLnBrk="0" hangingPunct="0">
              <a:buClr>
                <a:schemeClr val="accent1"/>
              </a:buClr>
              <a:buSzPct val="80000"/>
              <a:buFont typeface="Wingdings 2" pitchFamily="18" charset="2"/>
              <a:buChar char=""/>
            </a:pPr>
            <a:r>
              <a:rPr lang="en-US" sz="1600">
                <a:latin typeface="Corbel" pitchFamily="34" charset="0"/>
                <a:cs typeface="Tahoma" pitchFamily="34" charset="0"/>
              </a:rPr>
              <a:t>Size of steps should always be small</a:t>
            </a:r>
          </a:p>
        </p:txBody>
      </p:sp>
      <p:sp>
        <p:nvSpPr>
          <p:cNvPr id="10" name="Slide Number Placeholder 9"/>
          <p:cNvSpPr>
            <a:spLocks noGrp="1"/>
          </p:cNvSpPr>
          <p:nvPr>
            <p:ph type="sldNum" sz="quarter" idx="12"/>
          </p:nvPr>
        </p:nvSpPr>
        <p:spPr/>
        <p:txBody>
          <a:bodyPr/>
          <a:lstStyle/>
          <a:p>
            <a:pPr>
              <a:defRPr/>
            </a:pPr>
            <a:fld id="{4B1641D3-EDD0-4918-A121-5E8F76A587CC}" type="slidenum">
              <a:rPr lang="en-US" smtClean="0"/>
              <a:pPr>
                <a:defRPr/>
              </a:pPr>
              <a:t>36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7893">
                                            <p:txEl>
                                              <p:pRg st="0" end="0"/>
                                            </p:txEl>
                                          </p:spTgt>
                                        </p:tgtEl>
                                        <p:attrNameLst>
                                          <p:attrName>style.visibility</p:attrName>
                                        </p:attrNameLst>
                                      </p:cBhvr>
                                      <p:to>
                                        <p:strVal val="visible"/>
                                      </p:to>
                                    </p:set>
                                    <p:animEffect transition="in" filter="blinds(horizontal)">
                                      <p:cBhvr>
                                        <p:cTn id="7" dur="500"/>
                                        <p:tgtEl>
                                          <p:spTgt spid="3789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7893">
                                            <p:txEl>
                                              <p:pRg st="2" end="2"/>
                                            </p:txEl>
                                          </p:spTgt>
                                        </p:tgtEl>
                                        <p:attrNameLst>
                                          <p:attrName>style.visibility</p:attrName>
                                        </p:attrNameLst>
                                      </p:cBhvr>
                                      <p:to>
                                        <p:strVal val="visible"/>
                                      </p:to>
                                    </p:set>
                                    <p:animEffect transition="in" filter="blinds(horizontal)">
                                      <p:cBhvr>
                                        <p:cTn id="10" dur="500"/>
                                        <p:tgtEl>
                                          <p:spTgt spid="37893">
                                            <p:txEl>
                                              <p:pRg st="2" end="2"/>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7893">
                                            <p:txEl>
                                              <p:pRg st="4" end="4"/>
                                            </p:txEl>
                                          </p:spTgt>
                                        </p:tgtEl>
                                        <p:attrNameLst>
                                          <p:attrName>style.visibility</p:attrName>
                                        </p:attrNameLst>
                                      </p:cBhvr>
                                      <p:to>
                                        <p:strVal val="visible"/>
                                      </p:to>
                                    </p:set>
                                    <p:animEffect transition="in" filter="blinds(horizontal)">
                                      <p:cBhvr>
                                        <p:cTn id="13" dur="500"/>
                                        <p:tgtEl>
                                          <p:spTgt spid="37893">
                                            <p:txEl>
                                              <p:pRg st="4" end="4"/>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7893">
                                            <p:txEl>
                                              <p:pRg st="6" end="6"/>
                                            </p:txEl>
                                          </p:spTgt>
                                        </p:tgtEl>
                                        <p:attrNameLst>
                                          <p:attrName>style.visibility</p:attrName>
                                        </p:attrNameLst>
                                      </p:cBhvr>
                                      <p:to>
                                        <p:strVal val="visible"/>
                                      </p:to>
                                    </p:set>
                                    <p:animEffect transition="in" filter="blinds(horizontal)">
                                      <p:cBhvr>
                                        <p:cTn id="16" dur="500"/>
                                        <p:tgtEl>
                                          <p:spTgt spid="37893">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7895"/>
                                        </p:tgtEl>
                                        <p:attrNameLst>
                                          <p:attrName>style.visibility</p:attrName>
                                        </p:attrNameLst>
                                      </p:cBhvr>
                                      <p:to>
                                        <p:strVal val="visible"/>
                                      </p:to>
                                    </p:set>
                                    <p:animEffect transition="in" filter="blinds(horizontal)">
                                      <p:cBhvr>
                                        <p:cTn id="21" dur="500"/>
                                        <p:tgtEl>
                                          <p:spTgt spid="37895"/>
                                        </p:tgtEl>
                                      </p:cBhvr>
                                    </p:animEffect>
                                  </p:childTnLst>
                                </p:cTn>
                              </p:par>
                              <p:par>
                                <p:cTn id="22" presetID="3" presetClass="exit" presetSubtype="10" fill="hold" grpId="1" nodeType="withEffect">
                                  <p:stCondLst>
                                    <p:cond delay="0"/>
                                  </p:stCondLst>
                                  <p:childTnLst>
                                    <p:animEffect transition="out" filter="blinds(horizontal)">
                                      <p:cBhvr>
                                        <p:cTn id="23" dur="500"/>
                                        <p:tgtEl>
                                          <p:spTgt spid="37893">
                                            <p:txEl>
                                              <p:pRg st="0" end="0"/>
                                            </p:txEl>
                                          </p:spTgt>
                                        </p:tgtEl>
                                      </p:cBhvr>
                                    </p:animEffect>
                                    <p:set>
                                      <p:cBhvr>
                                        <p:cTn id="24" dur="1" fill="hold">
                                          <p:stCondLst>
                                            <p:cond delay="499"/>
                                          </p:stCondLst>
                                        </p:cTn>
                                        <p:tgtEl>
                                          <p:spTgt spid="37893">
                                            <p:txEl>
                                              <p:pRg st="0" end="0"/>
                                            </p:txEl>
                                          </p:spTgt>
                                        </p:tgtEl>
                                        <p:attrNameLst>
                                          <p:attrName>style.visibility</p:attrName>
                                        </p:attrNameLst>
                                      </p:cBhvr>
                                      <p:to>
                                        <p:strVal val="hidden"/>
                                      </p:to>
                                    </p:set>
                                  </p:childTnLst>
                                </p:cTn>
                              </p:par>
                              <p:par>
                                <p:cTn id="25" presetID="3" presetClass="exit" presetSubtype="10" fill="hold" grpId="1" nodeType="withEffect">
                                  <p:stCondLst>
                                    <p:cond delay="0"/>
                                  </p:stCondLst>
                                  <p:childTnLst>
                                    <p:animEffect transition="out" filter="blinds(horizontal)">
                                      <p:cBhvr>
                                        <p:cTn id="26" dur="500"/>
                                        <p:tgtEl>
                                          <p:spTgt spid="37893">
                                            <p:txEl>
                                              <p:pRg st="2" end="2"/>
                                            </p:txEl>
                                          </p:spTgt>
                                        </p:tgtEl>
                                      </p:cBhvr>
                                    </p:animEffect>
                                    <p:set>
                                      <p:cBhvr>
                                        <p:cTn id="27" dur="1" fill="hold">
                                          <p:stCondLst>
                                            <p:cond delay="499"/>
                                          </p:stCondLst>
                                        </p:cTn>
                                        <p:tgtEl>
                                          <p:spTgt spid="37893">
                                            <p:txEl>
                                              <p:pRg st="2" end="2"/>
                                            </p:txEl>
                                          </p:spTgt>
                                        </p:tgtEl>
                                        <p:attrNameLst>
                                          <p:attrName>style.visibility</p:attrName>
                                        </p:attrNameLst>
                                      </p:cBhvr>
                                      <p:to>
                                        <p:strVal val="hidden"/>
                                      </p:to>
                                    </p:set>
                                  </p:childTnLst>
                                </p:cTn>
                              </p:par>
                              <p:par>
                                <p:cTn id="28" presetID="3" presetClass="exit" presetSubtype="10" fill="hold" grpId="1" nodeType="withEffect">
                                  <p:stCondLst>
                                    <p:cond delay="0"/>
                                  </p:stCondLst>
                                  <p:childTnLst>
                                    <p:animEffect transition="out" filter="blinds(horizontal)">
                                      <p:cBhvr>
                                        <p:cTn id="29" dur="500"/>
                                        <p:tgtEl>
                                          <p:spTgt spid="37893">
                                            <p:txEl>
                                              <p:pRg st="4" end="4"/>
                                            </p:txEl>
                                          </p:spTgt>
                                        </p:tgtEl>
                                      </p:cBhvr>
                                    </p:animEffect>
                                    <p:set>
                                      <p:cBhvr>
                                        <p:cTn id="30" dur="1" fill="hold">
                                          <p:stCondLst>
                                            <p:cond delay="499"/>
                                          </p:stCondLst>
                                        </p:cTn>
                                        <p:tgtEl>
                                          <p:spTgt spid="37893">
                                            <p:txEl>
                                              <p:pRg st="4" end="4"/>
                                            </p:txEl>
                                          </p:spTgt>
                                        </p:tgtEl>
                                        <p:attrNameLst>
                                          <p:attrName>style.visibility</p:attrName>
                                        </p:attrNameLst>
                                      </p:cBhvr>
                                      <p:to>
                                        <p:strVal val="hidden"/>
                                      </p:to>
                                    </p:set>
                                  </p:childTnLst>
                                </p:cTn>
                              </p:par>
                              <p:par>
                                <p:cTn id="31" presetID="3" presetClass="exit" presetSubtype="10" fill="hold" grpId="1" nodeType="withEffect">
                                  <p:stCondLst>
                                    <p:cond delay="0"/>
                                  </p:stCondLst>
                                  <p:childTnLst>
                                    <p:animEffect transition="out" filter="blinds(horizontal)">
                                      <p:cBhvr>
                                        <p:cTn id="32" dur="500"/>
                                        <p:tgtEl>
                                          <p:spTgt spid="37893">
                                            <p:txEl>
                                              <p:pRg st="6" end="6"/>
                                            </p:txEl>
                                          </p:spTgt>
                                        </p:tgtEl>
                                      </p:cBhvr>
                                    </p:animEffect>
                                    <p:set>
                                      <p:cBhvr>
                                        <p:cTn id="33" dur="1" fill="hold">
                                          <p:stCondLst>
                                            <p:cond delay="499"/>
                                          </p:stCondLst>
                                        </p:cTn>
                                        <p:tgtEl>
                                          <p:spTgt spid="37893">
                                            <p:txEl>
                                              <p:pRg st="6" end="6"/>
                                            </p:txEl>
                                          </p:spTgt>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3" presetClass="exit" presetSubtype="10" fill="hold" grpId="1" nodeType="clickEffect">
                                  <p:stCondLst>
                                    <p:cond delay="0"/>
                                  </p:stCondLst>
                                  <p:childTnLst>
                                    <p:animEffect transition="out" filter="blinds(horizontal)">
                                      <p:cBhvr>
                                        <p:cTn id="37" dur="500"/>
                                        <p:tgtEl>
                                          <p:spTgt spid="37895"/>
                                        </p:tgtEl>
                                      </p:cBhvr>
                                    </p:animEffect>
                                    <p:set>
                                      <p:cBhvr>
                                        <p:cTn id="38" dur="1" fill="hold">
                                          <p:stCondLst>
                                            <p:cond delay="499"/>
                                          </p:stCondLst>
                                        </p:cTn>
                                        <p:tgtEl>
                                          <p:spTgt spid="37895"/>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37896"/>
                                        </p:tgtEl>
                                        <p:attrNameLst>
                                          <p:attrName>style.visibility</p:attrName>
                                        </p:attrNameLst>
                                      </p:cBhvr>
                                      <p:to>
                                        <p:strVal val="visible"/>
                                      </p:to>
                                    </p:set>
                                    <p:animEffect transition="in" filter="blinds(horizontal)">
                                      <p:cBhvr>
                                        <p:cTn id="43" dur="500"/>
                                        <p:tgtEl>
                                          <p:spTgt spid="37896"/>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xit" presetSubtype="10" fill="hold" grpId="1" nodeType="clickEffect">
                                  <p:stCondLst>
                                    <p:cond delay="0"/>
                                  </p:stCondLst>
                                  <p:childTnLst>
                                    <p:animEffect transition="out" filter="blinds(horizontal)">
                                      <p:cBhvr>
                                        <p:cTn id="47" dur="500"/>
                                        <p:tgtEl>
                                          <p:spTgt spid="37896"/>
                                        </p:tgtEl>
                                      </p:cBhvr>
                                    </p:animEffect>
                                    <p:set>
                                      <p:cBhvr>
                                        <p:cTn id="48" dur="1" fill="hold">
                                          <p:stCondLst>
                                            <p:cond delay="499"/>
                                          </p:stCondLst>
                                        </p:cTn>
                                        <p:tgtEl>
                                          <p:spTgt spid="37896"/>
                                        </p:tgtEl>
                                        <p:attrNameLst>
                                          <p:attrName>style.visibility</p:attrName>
                                        </p:attrNameLst>
                                      </p:cBhvr>
                                      <p:to>
                                        <p:strVal val="hidden"/>
                                      </p:to>
                                    </p:set>
                                  </p:childTnLst>
                                </p:cTn>
                              </p:par>
                              <p:par>
                                <p:cTn id="49" presetID="3" presetClass="entr" presetSubtype="10" fill="hold" grpId="0" nodeType="withEffect">
                                  <p:stCondLst>
                                    <p:cond delay="0"/>
                                  </p:stCondLst>
                                  <p:childTnLst>
                                    <p:set>
                                      <p:cBhvr>
                                        <p:cTn id="50" dur="1" fill="hold">
                                          <p:stCondLst>
                                            <p:cond delay="0"/>
                                          </p:stCondLst>
                                        </p:cTn>
                                        <p:tgtEl>
                                          <p:spTgt spid="37897"/>
                                        </p:tgtEl>
                                        <p:attrNameLst>
                                          <p:attrName>style.visibility</p:attrName>
                                        </p:attrNameLst>
                                      </p:cBhvr>
                                      <p:to>
                                        <p:strVal val="visible"/>
                                      </p:to>
                                    </p:set>
                                    <p:animEffect transition="in" filter="blinds(horizontal)">
                                      <p:cBhvr>
                                        <p:cTn id="51" dur="500"/>
                                        <p:tgtEl>
                                          <p:spTgt spid="37897"/>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xit" presetSubtype="10" fill="hold" grpId="1" nodeType="clickEffect">
                                  <p:stCondLst>
                                    <p:cond delay="0"/>
                                  </p:stCondLst>
                                  <p:childTnLst>
                                    <p:animEffect transition="out" filter="blinds(horizontal)">
                                      <p:cBhvr>
                                        <p:cTn id="55" dur="500"/>
                                        <p:tgtEl>
                                          <p:spTgt spid="37897"/>
                                        </p:tgtEl>
                                      </p:cBhvr>
                                    </p:animEffect>
                                    <p:set>
                                      <p:cBhvr>
                                        <p:cTn id="56" dur="1" fill="hold">
                                          <p:stCondLst>
                                            <p:cond delay="499"/>
                                          </p:stCondLst>
                                        </p:cTn>
                                        <p:tgtEl>
                                          <p:spTgt spid="37897"/>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37898"/>
                                        </p:tgtEl>
                                        <p:attrNameLst>
                                          <p:attrName>style.visibility</p:attrName>
                                        </p:attrNameLst>
                                      </p:cBhvr>
                                      <p:to>
                                        <p:strVal val="visible"/>
                                      </p:to>
                                    </p:set>
                                    <p:animEffect transition="in" filter="blinds(horizontal)">
                                      <p:cBhvr>
                                        <p:cTn id="61" dur="500"/>
                                        <p:tgtEl>
                                          <p:spTgt spid="37898"/>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37899"/>
                                        </p:tgtEl>
                                        <p:attrNameLst>
                                          <p:attrName>style.visibility</p:attrName>
                                        </p:attrNameLst>
                                      </p:cBhvr>
                                      <p:to>
                                        <p:strVal val="visible"/>
                                      </p:to>
                                    </p:set>
                                    <p:animEffect transition="in" filter="blinds(horizontal)">
                                      <p:cBhvr>
                                        <p:cTn id="66" dur="500"/>
                                        <p:tgtEl>
                                          <p:spTgt spid="378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3" grpId="0" build="p"/>
      <p:bldP spid="37893" grpId="1" build="p"/>
      <p:bldP spid="37895" grpId="0"/>
      <p:bldP spid="37895" grpId="1"/>
      <p:bldP spid="37896" grpId="0"/>
      <p:bldP spid="37896" grpId="1"/>
      <p:bldP spid="37897" grpId="0"/>
      <p:bldP spid="37897" grpId="1"/>
      <p:bldP spid="37898" grpId="0"/>
      <p:bldP spid="3789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p:cNvSpPr>
          <p:nvPr>
            <p:ph type="title" idx="4294967295"/>
          </p:nvPr>
        </p:nvSpPr>
        <p:spPr bwMode="auto">
          <a:noFill/>
        </p:spPr>
        <p:txBody>
          <a:bodyPr wrap="square" numCol="1" anchorCtr="0" compatLnSpc="1">
            <a:prstTxWarp prst="textNoShape">
              <a:avLst/>
            </a:prstTxWarp>
          </a:bodyPr>
          <a:lstStyle/>
          <a:p>
            <a:r>
              <a:rPr lang="en-US" b="0" smtClean="0">
                <a:cs typeface="Tahoma" pitchFamily="34" charset="0"/>
              </a:rPr>
              <a:t>TDD Process </a:t>
            </a:r>
          </a:p>
        </p:txBody>
      </p:sp>
      <p:sp>
        <p:nvSpPr>
          <p:cNvPr id="38915" name="Rectangle 3"/>
          <p:cNvSpPr>
            <a:spLocks noGrp="1"/>
          </p:cNvSpPr>
          <p:nvPr>
            <p:ph type="body" idx="4294967295"/>
          </p:nvPr>
        </p:nvSpPr>
        <p:spPr>
          <a:xfrm>
            <a:off x="457200" y="1774825"/>
            <a:ext cx="8686800" cy="4625975"/>
          </a:xfrm>
        </p:spPr>
        <p:txBody>
          <a:bodyPr/>
          <a:lstStyle/>
          <a:p>
            <a:pPr>
              <a:lnSpc>
                <a:spcPct val="80000"/>
              </a:lnSpc>
              <a:buFont typeface="Wingdings 2" pitchFamily="18" charset="2"/>
              <a:buNone/>
            </a:pPr>
            <a:r>
              <a:rPr lang="en-US" sz="2800" b="1" dirty="0" smtClean="0">
                <a:cs typeface="Tahoma" pitchFamily="34" charset="0"/>
              </a:rPr>
              <a:t>1. Add a New Test</a:t>
            </a:r>
            <a:endParaRPr lang="en-US" sz="2800" dirty="0" smtClean="0">
              <a:cs typeface="Tahoma" pitchFamily="34" charset="0"/>
            </a:endParaRPr>
          </a:p>
          <a:p>
            <a:pPr>
              <a:lnSpc>
                <a:spcPct val="80000"/>
              </a:lnSpc>
            </a:pPr>
            <a:r>
              <a:rPr lang="en-US" sz="2000" dirty="0" smtClean="0">
                <a:cs typeface="Tahoma" pitchFamily="34" charset="0"/>
              </a:rPr>
              <a:t>Before adding a new feature to a program, write a test case.</a:t>
            </a:r>
          </a:p>
          <a:p>
            <a:pPr>
              <a:lnSpc>
                <a:spcPct val="80000"/>
              </a:lnSpc>
            </a:pPr>
            <a:r>
              <a:rPr lang="en-US" sz="2000" dirty="0" smtClean="0">
                <a:cs typeface="Tahoma" pitchFamily="34" charset="0"/>
              </a:rPr>
              <a:t>Test case should meet feature requirements and specifications.</a:t>
            </a:r>
          </a:p>
          <a:p>
            <a:pPr>
              <a:lnSpc>
                <a:spcPct val="80000"/>
              </a:lnSpc>
            </a:pPr>
            <a:r>
              <a:rPr lang="en-US" sz="2000" dirty="0" smtClean="0">
                <a:cs typeface="Tahoma" pitchFamily="34" charset="0"/>
              </a:rPr>
              <a:t>Helps the programmer focus on requirements before coding.</a:t>
            </a:r>
          </a:p>
          <a:p>
            <a:pPr>
              <a:lnSpc>
                <a:spcPct val="80000"/>
              </a:lnSpc>
              <a:buFont typeface="Wingdings 2" pitchFamily="18" charset="2"/>
              <a:buNone/>
            </a:pPr>
            <a:endParaRPr lang="en-US" sz="2000" b="1" dirty="0" smtClean="0">
              <a:cs typeface="Tahoma" pitchFamily="34" charset="0"/>
            </a:endParaRPr>
          </a:p>
          <a:p>
            <a:pPr>
              <a:lnSpc>
                <a:spcPct val="80000"/>
              </a:lnSpc>
              <a:buFont typeface="Wingdings 2" pitchFamily="18" charset="2"/>
              <a:buNone/>
            </a:pPr>
            <a:r>
              <a:rPr lang="en-US" sz="2800" b="1" dirty="0" smtClean="0">
                <a:cs typeface="Tahoma" pitchFamily="34" charset="0"/>
              </a:rPr>
              <a:t>2. Run Tests and Verify New Test</a:t>
            </a:r>
          </a:p>
          <a:p>
            <a:pPr>
              <a:lnSpc>
                <a:spcPct val="80000"/>
              </a:lnSpc>
            </a:pPr>
            <a:r>
              <a:rPr lang="en-US" sz="2000" dirty="0" smtClean="0">
                <a:cs typeface="Tahoma" pitchFamily="34" charset="0"/>
              </a:rPr>
              <a:t>The new test case is run along with previous written cases to verify proper testing.</a:t>
            </a:r>
          </a:p>
          <a:p>
            <a:pPr>
              <a:lnSpc>
                <a:spcPct val="80000"/>
              </a:lnSpc>
            </a:pPr>
            <a:r>
              <a:rPr lang="en-US" sz="2000" dirty="0" smtClean="0">
                <a:cs typeface="Tahoma" pitchFamily="34" charset="0"/>
              </a:rPr>
              <a:t>New test case should fail, or test case is covering wrong feature. Other case results should remain the same as before.</a:t>
            </a:r>
          </a:p>
          <a:p>
            <a:pPr>
              <a:lnSpc>
                <a:spcPct val="80000"/>
              </a:lnSpc>
            </a:pPr>
            <a:r>
              <a:rPr lang="en-US" sz="2000" dirty="0" smtClean="0">
                <a:cs typeface="Tahoma" pitchFamily="34" charset="0"/>
              </a:rPr>
              <a:t>Knowing the case failed reinforces the programmer's confidence that he is on the right path.</a:t>
            </a:r>
          </a:p>
          <a:p>
            <a:pPr>
              <a:lnSpc>
                <a:spcPct val="80000"/>
              </a:lnSpc>
            </a:pPr>
            <a:endParaRPr lang="en-US" sz="2000" dirty="0" smtClean="0">
              <a:cs typeface="Tahoma" pitchFamily="34" charset="0"/>
            </a:endParaRPr>
          </a:p>
          <a:p>
            <a:pPr>
              <a:lnSpc>
                <a:spcPct val="80000"/>
              </a:lnSpc>
              <a:buFont typeface="Wingdings 2" pitchFamily="18" charset="2"/>
              <a:buNone/>
            </a:pPr>
            <a:r>
              <a:rPr lang="en-US" sz="2000" b="1" dirty="0" smtClean="0">
                <a:cs typeface="Tahoma" pitchFamily="34" charset="0"/>
              </a:rPr>
              <a:t>3. Write code</a:t>
            </a:r>
            <a:endParaRPr lang="en-US" sz="2000" dirty="0" smtClean="0">
              <a:cs typeface="Tahoma" pitchFamily="34" charset="0"/>
            </a:endParaRPr>
          </a:p>
          <a:p>
            <a:pPr>
              <a:lnSpc>
                <a:spcPct val="80000"/>
              </a:lnSpc>
            </a:pPr>
            <a:r>
              <a:rPr lang="en-US" sz="2000" dirty="0" smtClean="0">
                <a:cs typeface="Tahoma" pitchFamily="34" charset="0"/>
              </a:rPr>
              <a:t>Code which will satisfy the test case requirements.</a:t>
            </a:r>
          </a:p>
          <a:p>
            <a:pPr>
              <a:lnSpc>
                <a:spcPct val="80000"/>
              </a:lnSpc>
            </a:pPr>
            <a:r>
              <a:rPr lang="en-US" sz="2000" dirty="0" smtClean="0">
                <a:cs typeface="Tahoma" pitchFamily="34" charset="0"/>
              </a:rPr>
              <a:t>Code may not be pretty, but will suffice. In a later step, you will work to improve the code.</a:t>
            </a:r>
          </a:p>
          <a:p>
            <a:pPr>
              <a:lnSpc>
                <a:spcPct val="80000"/>
              </a:lnSpc>
              <a:buFont typeface="Wingdings 2" pitchFamily="18" charset="2"/>
              <a:buNone/>
            </a:pPr>
            <a:endParaRPr lang="en-US" sz="2000" dirty="0" smtClean="0">
              <a:cs typeface="Tahoma" pitchFamily="34" charset="0"/>
            </a:endParaRPr>
          </a:p>
          <a:p>
            <a:pPr>
              <a:lnSpc>
                <a:spcPct val="80000"/>
              </a:lnSpc>
            </a:pPr>
            <a:endParaRPr lang="en-US" sz="2000" dirty="0" smtClean="0">
              <a:cs typeface="Tahoma" pitchFamily="34" charset="0"/>
            </a:endParaRPr>
          </a:p>
          <a:p>
            <a:pPr>
              <a:lnSpc>
                <a:spcPct val="80000"/>
              </a:lnSpc>
            </a:pPr>
            <a:endParaRPr lang="en-US" sz="2000" b="1" dirty="0" smtClean="0">
              <a:cs typeface="Tahoma" pitchFamily="34" charset="0"/>
            </a:endParaRPr>
          </a:p>
        </p:txBody>
      </p:sp>
      <p:sp>
        <p:nvSpPr>
          <p:cNvPr id="4" name="Slide Number Placeholder 3"/>
          <p:cNvSpPr>
            <a:spLocks noGrp="1"/>
          </p:cNvSpPr>
          <p:nvPr>
            <p:ph type="sldNum" sz="quarter" idx="12"/>
          </p:nvPr>
        </p:nvSpPr>
        <p:spPr/>
        <p:txBody>
          <a:bodyPr/>
          <a:lstStyle/>
          <a:p>
            <a:pPr>
              <a:defRPr/>
            </a:pPr>
            <a:fld id="{4B1641D3-EDD0-4918-A121-5E8F76A587CC}" type="slidenum">
              <a:rPr lang="en-US" smtClean="0"/>
              <a:pPr>
                <a:defRPr/>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p:cNvSpPr>
          <p:nvPr>
            <p:ph type="title" idx="4294967295"/>
          </p:nvPr>
        </p:nvSpPr>
        <p:spPr bwMode="auto">
          <a:noFill/>
        </p:spPr>
        <p:txBody>
          <a:bodyPr wrap="square" numCol="1" anchorCtr="0" compatLnSpc="1">
            <a:prstTxWarp prst="textNoShape">
              <a:avLst/>
            </a:prstTxWarp>
          </a:bodyPr>
          <a:lstStyle/>
          <a:p>
            <a:r>
              <a:rPr lang="en-US" b="0" smtClean="0">
                <a:cs typeface="Tahoma" pitchFamily="34" charset="0"/>
              </a:rPr>
              <a:t>TDD Process</a:t>
            </a:r>
          </a:p>
        </p:txBody>
      </p:sp>
      <p:sp>
        <p:nvSpPr>
          <p:cNvPr id="40963" name="Rectangle 3"/>
          <p:cNvSpPr>
            <a:spLocks noGrp="1"/>
          </p:cNvSpPr>
          <p:nvPr>
            <p:ph type="body" idx="4294967295"/>
          </p:nvPr>
        </p:nvSpPr>
        <p:spPr/>
        <p:txBody>
          <a:bodyPr/>
          <a:lstStyle/>
          <a:p>
            <a:pPr>
              <a:lnSpc>
                <a:spcPct val="80000"/>
              </a:lnSpc>
              <a:buFont typeface="Wingdings 2" pitchFamily="18" charset="2"/>
              <a:buNone/>
            </a:pPr>
            <a:r>
              <a:rPr lang="en-US" sz="2000" b="1" smtClean="0">
                <a:cs typeface="Tahoma" pitchFamily="34" charset="0"/>
              </a:rPr>
              <a:t>4. Run Tests</a:t>
            </a:r>
          </a:p>
          <a:p>
            <a:pPr>
              <a:lnSpc>
                <a:spcPct val="80000"/>
              </a:lnSpc>
            </a:pPr>
            <a:r>
              <a:rPr lang="en-US" sz="2000" smtClean="0">
                <a:cs typeface="Tahoma" pitchFamily="34" charset="0"/>
              </a:rPr>
              <a:t>Run all the test cases.</a:t>
            </a:r>
          </a:p>
          <a:p>
            <a:pPr>
              <a:lnSpc>
                <a:spcPct val="80000"/>
              </a:lnSpc>
            </a:pPr>
            <a:r>
              <a:rPr lang="en-US" sz="2000" smtClean="0">
                <a:cs typeface="Tahoma" pitchFamily="34" charset="0"/>
              </a:rPr>
              <a:t>If all tests pass, programmer can be confident in his code and move on to re-factoring code.</a:t>
            </a:r>
          </a:p>
          <a:p>
            <a:pPr>
              <a:lnSpc>
                <a:spcPct val="80000"/>
              </a:lnSpc>
            </a:pPr>
            <a:endParaRPr lang="en-US" sz="2000" smtClean="0">
              <a:cs typeface="Tahoma" pitchFamily="34" charset="0"/>
            </a:endParaRPr>
          </a:p>
          <a:p>
            <a:pPr>
              <a:lnSpc>
                <a:spcPct val="80000"/>
              </a:lnSpc>
            </a:pPr>
            <a:endParaRPr lang="en-US" sz="2000" smtClean="0">
              <a:cs typeface="Tahoma" pitchFamily="34" charset="0"/>
            </a:endParaRPr>
          </a:p>
          <a:p>
            <a:pPr>
              <a:lnSpc>
                <a:spcPct val="80000"/>
              </a:lnSpc>
              <a:buFont typeface="Wingdings 2" pitchFamily="18" charset="2"/>
              <a:buNone/>
            </a:pPr>
            <a:r>
              <a:rPr lang="en-US" sz="2000" b="1" smtClean="0">
                <a:cs typeface="Tahoma" pitchFamily="34" charset="0"/>
              </a:rPr>
              <a:t>5. Re-factor Code</a:t>
            </a:r>
          </a:p>
          <a:p>
            <a:pPr>
              <a:lnSpc>
                <a:spcPct val="80000"/>
              </a:lnSpc>
            </a:pPr>
            <a:r>
              <a:rPr lang="en-US" sz="2000" smtClean="0">
                <a:cs typeface="Tahoma" pitchFamily="34" charset="0"/>
              </a:rPr>
              <a:t>Having test cases already made, gives the programmer confidence to re-factor code.</a:t>
            </a:r>
          </a:p>
          <a:p>
            <a:pPr>
              <a:lnSpc>
                <a:spcPct val="80000"/>
              </a:lnSpc>
            </a:pPr>
            <a:r>
              <a:rPr lang="en-US" sz="2000" smtClean="0">
                <a:cs typeface="Tahoma" pitchFamily="34" charset="0"/>
              </a:rPr>
              <a:t>If errors are made while re-factoring, simple undo can be done.</a:t>
            </a:r>
          </a:p>
          <a:p>
            <a:pPr>
              <a:lnSpc>
                <a:spcPct val="80000"/>
              </a:lnSpc>
            </a:pPr>
            <a:endParaRPr lang="en-US" sz="2000" smtClean="0">
              <a:cs typeface="Tahoma" pitchFamily="34" charset="0"/>
            </a:endParaRPr>
          </a:p>
          <a:p>
            <a:pPr>
              <a:lnSpc>
                <a:spcPct val="80000"/>
              </a:lnSpc>
            </a:pPr>
            <a:endParaRPr lang="en-US" sz="2000" smtClean="0">
              <a:cs typeface="Tahoma" pitchFamily="34" charset="0"/>
            </a:endParaRPr>
          </a:p>
          <a:p>
            <a:pPr>
              <a:lnSpc>
                <a:spcPct val="80000"/>
              </a:lnSpc>
              <a:buFont typeface="Wingdings 2" pitchFamily="18" charset="2"/>
              <a:buNone/>
            </a:pPr>
            <a:r>
              <a:rPr lang="en-US" sz="2000" b="1" smtClean="0">
                <a:cs typeface="Tahoma" pitchFamily="34" charset="0"/>
              </a:rPr>
              <a:t>6. Repeat</a:t>
            </a:r>
            <a:endParaRPr lang="en-US" sz="2000" smtClean="0">
              <a:cs typeface="Tahoma" pitchFamily="34" charset="0"/>
            </a:endParaRPr>
          </a:p>
          <a:p>
            <a:pPr>
              <a:lnSpc>
                <a:spcPct val="80000"/>
              </a:lnSpc>
            </a:pPr>
            <a:r>
              <a:rPr lang="en-US" sz="2000" smtClean="0">
                <a:cs typeface="Tahoma" pitchFamily="34" charset="0"/>
              </a:rPr>
              <a:t>Start new test and repeat cycle.</a:t>
            </a:r>
          </a:p>
          <a:p>
            <a:pPr>
              <a:lnSpc>
                <a:spcPct val="80000"/>
              </a:lnSpc>
            </a:pPr>
            <a:r>
              <a:rPr lang="en-US" sz="2000" smtClean="0">
                <a:cs typeface="Tahoma" pitchFamily="34" charset="0"/>
              </a:rPr>
              <a:t>Size of steps should always be small</a:t>
            </a:r>
          </a:p>
          <a:p>
            <a:pPr>
              <a:lnSpc>
                <a:spcPct val="80000"/>
              </a:lnSpc>
            </a:pPr>
            <a:endParaRPr lang="en-US" sz="2000" smtClean="0">
              <a:cs typeface="Tahoma" pitchFamily="34" charset="0"/>
            </a:endParaRPr>
          </a:p>
          <a:p>
            <a:pPr>
              <a:lnSpc>
                <a:spcPct val="80000"/>
              </a:lnSpc>
              <a:buFont typeface="Wingdings 2" pitchFamily="18" charset="2"/>
              <a:buNone/>
            </a:pPr>
            <a:endParaRPr lang="en-US" sz="2000" b="1" smtClean="0">
              <a:cs typeface="Tahoma" pitchFamily="34" charset="0"/>
            </a:endParaRPr>
          </a:p>
        </p:txBody>
      </p:sp>
      <p:sp>
        <p:nvSpPr>
          <p:cNvPr id="4" name="Slide Number Placeholder 3"/>
          <p:cNvSpPr>
            <a:spLocks noGrp="1"/>
          </p:cNvSpPr>
          <p:nvPr>
            <p:ph type="sldNum" sz="quarter" idx="12"/>
          </p:nvPr>
        </p:nvSpPr>
        <p:spPr/>
        <p:txBody>
          <a:bodyPr/>
          <a:lstStyle/>
          <a:p>
            <a:pPr>
              <a:defRPr/>
            </a:pPr>
            <a:fld id="{4B1641D3-EDD0-4918-A121-5E8F76A587CC}" type="slidenum">
              <a:rPr lang="en-US" smtClean="0"/>
              <a:pPr>
                <a:defRPr/>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idx="4294967295"/>
          </p:nvPr>
        </p:nvSpPr>
        <p:spPr bwMode="auto">
          <a:noFill/>
        </p:spPr>
        <p:txBody>
          <a:bodyPr wrap="square" numCol="1" anchorCtr="0" compatLnSpc="1">
            <a:prstTxWarp prst="textNoShape">
              <a:avLst/>
            </a:prstTxWarp>
          </a:bodyPr>
          <a:lstStyle/>
          <a:p>
            <a:r>
              <a:rPr lang="en-US" dirty="0" smtClean="0">
                <a:cs typeface="Tahoma" pitchFamily="34" charset="0"/>
              </a:rPr>
              <a:t>TDD </a:t>
            </a:r>
          </a:p>
        </p:txBody>
      </p:sp>
      <p:sp>
        <p:nvSpPr>
          <p:cNvPr id="45059" name="Rectangle 3"/>
          <p:cNvSpPr>
            <a:spLocks noGrp="1"/>
          </p:cNvSpPr>
          <p:nvPr>
            <p:ph type="body" idx="4294967295"/>
          </p:nvPr>
        </p:nvSpPr>
        <p:spPr/>
        <p:txBody>
          <a:bodyPr/>
          <a:lstStyle/>
          <a:p>
            <a:pPr algn="just">
              <a:lnSpc>
                <a:spcPct val="90000"/>
              </a:lnSpc>
              <a:buFont typeface="Wingdings 2" pitchFamily="18" charset="2"/>
              <a:buNone/>
            </a:pPr>
            <a:r>
              <a:rPr lang="en-US" sz="2400" b="1" dirty="0" smtClean="0">
                <a:solidFill>
                  <a:srgbClr val="FF0000"/>
                </a:solidFill>
                <a:cs typeface="Tahoma" pitchFamily="34" charset="0"/>
              </a:rPr>
              <a:t>TDD</a:t>
            </a:r>
            <a:r>
              <a:rPr lang="en-US" sz="2400" dirty="0" smtClean="0">
                <a:cs typeface="Tahoma" pitchFamily="34" charset="0"/>
              </a:rPr>
              <a:t> is a </a:t>
            </a:r>
            <a:r>
              <a:rPr lang="en-US" sz="2400" i="1" dirty="0" smtClean="0">
                <a:solidFill>
                  <a:srgbClr val="D60093"/>
                </a:solidFill>
                <a:cs typeface="Tahoma" pitchFamily="34" charset="0"/>
              </a:rPr>
              <a:t>confidence builder</a:t>
            </a:r>
            <a:r>
              <a:rPr lang="en-US" sz="2400" dirty="0" smtClean="0">
                <a:cs typeface="Tahoma" pitchFamily="34" charset="0"/>
              </a:rPr>
              <a:t> and helps programmers </a:t>
            </a:r>
            <a:r>
              <a:rPr lang="en-US" sz="2400" dirty="0" smtClean="0">
                <a:solidFill>
                  <a:srgbClr val="2D1DA3"/>
                </a:solidFill>
                <a:cs typeface="Tahoma" pitchFamily="34" charset="0"/>
              </a:rPr>
              <a:t>focus on the requirements</a:t>
            </a:r>
            <a:r>
              <a:rPr lang="en-US" sz="2400" dirty="0" smtClean="0">
                <a:cs typeface="Tahoma" pitchFamily="34" charset="0"/>
              </a:rPr>
              <a:t>. When a test fails, progress has been made since the programmer knows the correct problem has to be solved. There is a clear </a:t>
            </a:r>
            <a:r>
              <a:rPr lang="en-US" sz="2400" dirty="0" smtClean="0">
                <a:solidFill>
                  <a:srgbClr val="FF0000"/>
                </a:solidFill>
                <a:cs typeface="Tahoma" pitchFamily="34" charset="0"/>
              </a:rPr>
              <a:t>measure of success</a:t>
            </a:r>
            <a:r>
              <a:rPr lang="en-US" sz="2400" dirty="0" smtClean="0">
                <a:cs typeface="Tahoma" pitchFamily="34" charset="0"/>
              </a:rPr>
              <a:t> after passing a test. By showing that the function works and meets the requirement, it gives the developer </a:t>
            </a:r>
            <a:r>
              <a:rPr lang="en-US" sz="2400" dirty="0" smtClean="0">
                <a:solidFill>
                  <a:schemeClr val="hlink"/>
                </a:solidFill>
                <a:cs typeface="Tahoma" pitchFamily="34" charset="0"/>
              </a:rPr>
              <a:t>confidence to move on</a:t>
            </a:r>
            <a:r>
              <a:rPr lang="en-US" sz="2400" dirty="0" smtClean="0">
                <a:cs typeface="Tahoma" pitchFamily="34" charset="0"/>
              </a:rPr>
              <a:t>. The point of TDD is to "</a:t>
            </a:r>
            <a:r>
              <a:rPr lang="en-US" sz="2400" b="1" dirty="0" smtClean="0">
                <a:solidFill>
                  <a:srgbClr val="D60093"/>
                </a:solidFill>
                <a:cs typeface="Tahoma" pitchFamily="34" charset="0"/>
              </a:rPr>
              <a:t>test with a purpose</a:t>
            </a:r>
            <a:r>
              <a:rPr lang="en-US" sz="2400" dirty="0" smtClean="0">
                <a:cs typeface="Tahoma" pitchFamily="34" charset="0"/>
              </a:rPr>
              <a:t>".</a:t>
            </a:r>
          </a:p>
          <a:p>
            <a:pPr algn="just">
              <a:lnSpc>
                <a:spcPct val="90000"/>
              </a:lnSpc>
              <a:buFont typeface="Wingdings 2" pitchFamily="18" charset="2"/>
              <a:buNone/>
            </a:pPr>
            <a:endParaRPr lang="en-US" sz="2400" dirty="0" smtClean="0">
              <a:cs typeface="Tahoma" pitchFamily="34" charset="0"/>
            </a:endParaRPr>
          </a:p>
          <a:p>
            <a:pPr algn="just">
              <a:lnSpc>
                <a:spcPct val="90000"/>
              </a:lnSpc>
              <a:buFont typeface="Wingdings 2" pitchFamily="18" charset="2"/>
              <a:buNone/>
            </a:pPr>
            <a:r>
              <a:rPr lang="en-US" sz="2400" b="1" dirty="0" smtClean="0">
                <a:solidFill>
                  <a:schemeClr val="accent3">
                    <a:lumMod val="75000"/>
                  </a:schemeClr>
                </a:solidFill>
                <a:cs typeface="Tahoma" pitchFamily="34" charset="0"/>
              </a:rPr>
              <a:t>Disadvantages:</a:t>
            </a:r>
          </a:p>
          <a:p>
            <a:pPr algn="just">
              <a:lnSpc>
                <a:spcPct val="90000"/>
              </a:lnSpc>
            </a:pPr>
            <a:r>
              <a:rPr lang="en-US" sz="2400" dirty="0" smtClean="0">
                <a:cs typeface="Tahoma" pitchFamily="34" charset="0"/>
              </a:rPr>
              <a:t>False sense of security </a:t>
            </a:r>
          </a:p>
          <a:p>
            <a:pPr lvl="1" algn="just">
              <a:lnSpc>
                <a:spcPct val="90000"/>
              </a:lnSpc>
            </a:pPr>
            <a:r>
              <a:rPr lang="en-US" sz="2000" dirty="0" smtClean="0"/>
              <a:t>All of the tests that developers had written were passed, but they neglected some of the important faults !!</a:t>
            </a:r>
            <a:endParaRPr lang="en-US" sz="2000" dirty="0" smtClean="0">
              <a:cs typeface="Tahoma" pitchFamily="34" charset="0"/>
            </a:endParaRPr>
          </a:p>
          <a:p>
            <a:pPr algn="just">
              <a:lnSpc>
                <a:spcPct val="90000"/>
              </a:lnSpc>
            </a:pPr>
            <a:r>
              <a:rPr lang="en-US" sz="2400" dirty="0" smtClean="0">
                <a:cs typeface="Tahoma" pitchFamily="34" charset="0"/>
              </a:rPr>
              <a:t>Excessive number of test cases, reduced productivity</a:t>
            </a:r>
          </a:p>
        </p:txBody>
      </p:sp>
      <p:sp>
        <p:nvSpPr>
          <p:cNvPr id="4" name="Slide Number Placeholder 3"/>
          <p:cNvSpPr>
            <a:spLocks noGrp="1"/>
          </p:cNvSpPr>
          <p:nvPr>
            <p:ph type="sldNum" sz="quarter" idx="12"/>
          </p:nvPr>
        </p:nvSpPr>
        <p:spPr/>
        <p:txBody>
          <a:bodyPr/>
          <a:lstStyle/>
          <a:p>
            <a:pPr>
              <a:defRPr/>
            </a:pPr>
            <a:fld id="{4B1641D3-EDD0-4918-A121-5E8F76A587CC}" type="slidenum">
              <a:rPr lang="en-US" smtClean="0"/>
              <a:pPr>
                <a:defRPr/>
              </a:pPr>
              <a:t>39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5059">
                                            <p:txEl>
                                              <p:pRg st="2" end="2"/>
                                            </p:txEl>
                                          </p:spTgt>
                                        </p:tgtEl>
                                        <p:attrNameLst>
                                          <p:attrName>style.visibility</p:attrName>
                                        </p:attrNameLst>
                                      </p:cBhvr>
                                      <p:to>
                                        <p:strVal val="visible"/>
                                      </p:to>
                                    </p:set>
                                    <p:animEffect transition="in" filter="blinds(horizontal)">
                                      <p:cBhvr>
                                        <p:cTn id="7" dur="500"/>
                                        <p:tgtEl>
                                          <p:spTgt spid="4505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5059">
                                            <p:txEl>
                                              <p:pRg st="3" end="3"/>
                                            </p:txEl>
                                          </p:spTgt>
                                        </p:tgtEl>
                                        <p:attrNameLst>
                                          <p:attrName>style.visibility</p:attrName>
                                        </p:attrNameLst>
                                      </p:cBhvr>
                                      <p:to>
                                        <p:strVal val="visible"/>
                                      </p:to>
                                    </p:set>
                                    <p:animEffect transition="in" filter="blinds(horizontal)">
                                      <p:cBhvr>
                                        <p:cTn id="12" dur="500"/>
                                        <p:tgtEl>
                                          <p:spTgt spid="45059">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5059">
                                            <p:txEl>
                                              <p:pRg st="4" end="4"/>
                                            </p:txEl>
                                          </p:spTgt>
                                        </p:tgtEl>
                                        <p:attrNameLst>
                                          <p:attrName>style.visibility</p:attrName>
                                        </p:attrNameLst>
                                      </p:cBhvr>
                                      <p:to>
                                        <p:strVal val="visible"/>
                                      </p:to>
                                    </p:set>
                                    <p:animEffect transition="in" filter="blinds(horizontal)">
                                      <p:cBhvr>
                                        <p:cTn id="17" dur="500"/>
                                        <p:tgtEl>
                                          <p:spTgt spid="45059">
                                            <p:txEl>
                                              <p:pRg st="4" end="4"/>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45059">
                                            <p:txEl>
                                              <p:pRg st="5" end="5"/>
                                            </p:txEl>
                                          </p:spTgt>
                                        </p:tgtEl>
                                        <p:attrNameLst>
                                          <p:attrName>style.visibility</p:attrName>
                                        </p:attrNameLst>
                                      </p:cBhvr>
                                      <p:to>
                                        <p:strVal val="visible"/>
                                      </p:to>
                                    </p:set>
                                    <p:animEffect transition="in" filter="blinds(horizontal)">
                                      <p:cBhvr>
                                        <p:cTn id="20" dur="500"/>
                                        <p:tgtEl>
                                          <p:spTgt spid="450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p:cNvSpPr>
          <p:nvPr>
            <p:ph type="title" idx="4294967295"/>
          </p:nvPr>
        </p:nvSpPr>
        <p:spPr bwMode="auto">
          <a:noFill/>
        </p:spPr>
        <p:txBody>
          <a:bodyPr wrap="square" numCol="1" anchorCtr="0" compatLnSpc="1">
            <a:prstTxWarp prst="textNoShape">
              <a:avLst/>
            </a:prstTxWarp>
          </a:bodyPr>
          <a:lstStyle/>
          <a:p>
            <a:r>
              <a:rPr lang="en-US" b="0" smtClean="0">
                <a:cs typeface="Tahoma" pitchFamily="34" charset="0"/>
              </a:rPr>
              <a:t>Some Different Types of Testing</a:t>
            </a:r>
          </a:p>
        </p:txBody>
      </p:sp>
      <p:sp>
        <p:nvSpPr>
          <p:cNvPr id="64515" name="Rectangle 3"/>
          <p:cNvSpPr>
            <a:spLocks noGrp="1"/>
          </p:cNvSpPr>
          <p:nvPr>
            <p:ph type="body" idx="4294967295"/>
          </p:nvPr>
        </p:nvSpPr>
        <p:spPr>
          <a:xfrm>
            <a:off x="457200" y="1774825"/>
            <a:ext cx="8229600" cy="5083175"/>
          </a:xfrm>
        </p:spPr>
        <p:txBody>
          <a:bodyPr/>
          <a:lstStyle/>
          <a:p>
            <a:pPr>
              <a:lnSpc>
                <a:spcPct val="80000"/>
              </a:lnSpc>
            </a:pPr>
            <a:r>
              <a:rPr lang="en-US" sz="2800" smtClean="0">
                <a:cs typeface="Tahoma" pitchFamily="34" charset="0"/>
              </a:rPr>
              <a:t>Acceptance Testing</a:t>
            </a:r>
          </a:p>
          <a:p>
            <a:pPr>
              <a:lnSpc>
                <a:spcPct val="80000"/>
              </a:lnSpc>
            </a:pPr>
            <a:r>
              <a:rPr lang="en-US" sz="2800" smtClean="0">
                <a:cs typeface="Tahoma" pitchFamily="34" charset="0"/>
              </a:rPr>
              <a:t>Black Box Testing</a:t>
            </a:r>
          </a:p>
          <a:p>
            <a:pPr>
              <a:lnSpc>
                <a:spcPct val="80000"/>
              </a:lnSpc>
            </a:pPr>
            <a:r>
              <a:rPr lang="en-US" sz="2800" smtClean="0">
                <a:cs typeface="Tahoma" pitchFamily="34" charset="0"/>
              </a:rPr>
              <a:t>White Box Testing</a:t>
            </a:r>
          </a:p>
          <a:p>
            <a:pPr>
              <a:lnSpc>
                <a:spcPct val="80000"/>
              </a:lnSpc>
            </a:pPr>
            <a:r>
              <a:rPr lang="en-US" sz="2800" smtClean="0">
                <a:cs typeface="Tahoma" pitchFamily="34" charset="0"/>
              </a:rPr>
              <a:t>Compatibility Testing</a:t>
            </a:r>
          </a:p>
          <a:p>
            <a:pPr>
              <a:lnSpc>
                <a:spcPct val="80000"/>
              </a:lnSpc>
            </a:pPr>
            <a:r>
              <a:rPr lang="en-US" sz="2800" smtClean="0">
                <a:cs typeface="Tahoma" pitchFamily="34" charset="0"/>
              </a:rPr>
              <a:t>Conformance Testing</a:t>
            </a:r>
          </a:p>
          <a:p>
            <a:pPr>
              <a:lnSpc>
                <a:spcPct val="80000"/>
              </a:lnSpc>
            </a:pPr>
            <a:r>
              <a:rPr lang="en-US" sz="2800" smtClean="0">
                <a:cs typeface="Tahoma" pitchFamily="34" charset="0"/>
              </a:rPr>
              <a:t>Functional Testing</a:t>
            </a:r>
          </a:p>
          <a:p>
            <a:pPr>
              <a:lnSpc>
                <a:spcPct val="80000"/>
              </a:lnSpc>
            </a:pPr>
            <a:r>
              <a:rPr lang="en-US" sz="2800" smtClean="0">
                <a:cs typeface="Tahoma" pitchFamily="34" charset="0"/>
              </a:rPr>
              <a:t>Integration Testing</a:t>
            </a:r>
          </a:p>
          <a:p>
            <a:pPr>
              <a:lnSpc>
                <a:spcPct val="80000"/>
              </a:lnSpc>
            </a:pPr>
            <a:r>
              <a:rPr lang="en-US" sz="2800" smtClean="0">
                <a:cs typeface="Tahoma" pitchFamily="34" charset="0"/>
              </a:rPr>
              <a:t>Load Testing</a:t>
            </a:r>
          </a:p>
          <a:p>
            <a:pPr>
              <a:lnSpc>
                <a:spcPct val="80000"/>
              </a:lnSpc>
            </a:pPr>
            <a:r>
              <a:rPr lang="en-US" sz="2800" smtClean="0">
                <a:cs typeface="Tahoma" pitchFamily="34" charset="0"/>
              </a:rPr>
              <a:t>Performance Testing</a:t>
            </a:r>
          </a:p>
          <a:p>
            <a:pPr>
              <a:lnSpc>
                <a:spcPct val="80000"/>
              </a:lnSpc>
            </a:pPr>
            <a:r>
              <a:rPr lang="en-US" sz="2800" smtClean="0">
                <a:cs typeface="Tahoma" pitchFamily="34" charset="0"/>
              </a:rPr>
              <a:t>Regression Testing</a:t>
            </a:r>
          </a:p>
          <a:p>
            <a:pPr>
              <a:lnSpc>
                <a:spcPct val="80000"/>
              </a:lnSpc>
            </a:pPr>
            <a:r>
              <a:rPr lang="en-US" sz="2800" smtClean="0">
                <a:cs typeface="Tahoma" pitchFamily="34" charset="0"/>
              </a:rPr>
              <a:t>Smoke Testing</a:t>
            </a:r>
          </a:p>
          <a:p>
            <a:pPr>
              <a:lnSpc>
                <a:spcPct val="80000"/>
              </a:lnSpc>
            </a:pPr>
            <a:r>
              <a:rPr lang="en-US" sz="2800" smtClean="0">
                <a:cs typeface="Tahoma" pitchFamily="34" charset="0"/>
              </a:rPr>
              <a:t>Stress Testing</a:t>
            </a:r>
          </a:p>
          <a:p>
            <a:pPr>
              <a:lnSpc>
                <a:spcPct val="80000"/>
              </a:lnSpc>
            </a:pPr>
            <a:r>
              <a:rPr lang="en-US" sz="2800" smtClean="0">
                <a:cs typeface="Tahoma" pitchFamily="34" charset="0"/>
              </a:rPr>
              <a:t>Security Testing</a:t>
            </a:r>
          </a:p>
          <a:p>
            <a:pPr>
              <a:lnSpc>
                <a:spcPct val="80000"/>
              </a:lnSpc>
            </a:pPr>
            <a:r>
              <a:rPr lang="en-US" sz="2800" smtClean="0">
                <a:cs typeface="Tahoma" pitchFamily="34" charset="0"/>
              </a:rPr>
              <a:t>Unit Testing</a:t>
            </a:r>
          </a:p>
          <a:p>
            <a:pPr>
              <a:lnSpc>
                <a:spcPct val="80000"/>
              </a:lnSpc>
            </a:pPr>
            <a:endParaRPr lang="en-US" sz="2800" smtClean="0">
              <a:cs typeface="Tahoma" pitchFamily="34" charset="0"/>
            </a:endParaRPr>
          </a:p>
        </p:txBody>
      </p:sp>
      <p:sp>
        <p:nvSpPr>
          <p:cNvPr id="64516" name="Rectangle 4"/>
          <p:cNvSpPr>
            <a:spLocks noChangeArrowheads="1"/>
          </p:cNvSpPr>
          <p:nvPr/>
        </p:nvSpPr>
        <p:spPr bwMode="auto">
          <a:xfrm>
            <a:off x="4084638" y="5564188"/>
            <a:ext cx="4951412" cy="457200"/>
          </a:xfrm>
          <a:prstGeom prst="rect">
            <a:avLst/>
          </a:prstGeom>
          <a:noFill/>
          <a:ln w="9525">
            <a:noFill/>
            <a:miter lim="800000"/>
            <a:headEnd/>
            <a:tailEnd/>
          </a:ln>
          <a:effectLst/>
        </p:spPr>
        <p:txBody>
          <a:bodyPr wrap="none">
            <a:spAutoFit/>
          </a:bodyPr>
          <a:lstStyle/>
          <a:p>
            <a:r>
              <a:rPr lang="en-US" sz="2400" i="1">
                <a:solidFill>
                  <a:srgbClr val="FF0000"/>
                </a:solidFill>
              </a:rPr>
              <a:t>This isn't all of it, there is a lot more</a:t>
            </a:r>
          </a:p>
        </p:txBody>
      </p:sp>
      <p:sp>
        <p:nvSpPr>
          <p:cNvPr id="5" name="Slide Number Placeholder 4"/>
          <p:cNvSpPr>
            <a:spLocks noGrp="1"/>
          </p:cNvSpPr>
          <p:nvPr>
            <p:ph type="sldNum" sz="quarter" idx="12"/>
          </p:nvPr>
        </p:nvSpPr>
        <p:spPr/>
        <p:txBody>
          <a:bodyPr/>
          <a:lstStyle/>
          <a:p>
            <a:pPr>
              <a:defRPr/>
            </a:pPr>
            <a:fld id="{4B1641D3-EDD0-4918-A121-5E8F76A587CC}" type="slidenum">
              <a:rPr lang="en-US" smtClean="0"/>
              <a:pPr>
                <a:defRPr/>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p:cNvSpPr>
          <p:nvPr>
            <p:ph type="title" idx="4294967295"/>
          </p:nvPr>
        </p:nvSpPr>
        <p:spPr bwMode="auto">
          <a:noFill/>
        </p:spPr>
        <p:txBody>
          <a:bodyPr wrap="square" numCol="1" anchorCtr="0" compatLnSpc="1">
            <a:prstTxWarp prst="textNoShape">
              <a:avLst/>
            </a:prstTxWarp>
          </a:bodyPr>
          <a:lstStyle/>
          <a:p>
            <a:endParaRPr lang="en-US" smtClean="0">
              <a:cs typeface="Tahoma" pitchFamily="34" charset="0"/>
            </a:endParaRPr>
          </a:p>
        </p:txBody>
      </p:sp>
      <p:sp>
        <p:nvSpPr>
          <p:cNvPr id="51203" name="Rectangle 3"/>
          <p:cNvSpPr>
            <a:spLocks noGrp="1"/>
          </p:cNvSpPr>
          <p:nvPr>
            <p:ph type="body" idx="4294967295"/>
          </p:nvPr>
        </p:nvSpPr>
        <p:spPr/>
        <p:txBody>
          <a:bodyPr/>
          <a:lstStyle/>
          <a:p>
            <a:pPr>
              <a:buFont typeface="Wingdings 2" pitchFamily="18" charset="2"/>
              <a:buNone/>
            </a:pPr>
            <a:endParaRPr lang="en-US" sz="4400" b="1" smtClean="0">
              <a:cs typeface="Tahoma" pitchFamily="34" charset="0"/>
            </a:endParaRPr>
          </a:p>
          <a:p>
            <a:pPr>
              <a:buFont typeface="Wingdings 2" pitchFamily="18" charset="2"/>
              <a:buNone/>
            </a:pPr>
            <a:r>
              <a:rPr lang="en-US" sz="4400" b="1" smtClean="0">
                <a:cs typeface="Tahoma" pitchFamily="34" charset="0"/>
              </a:rPr>
              <a:t>             </a:t>
            </a:r>
          </a:p>
          <a:p>
            <a:pPr algn="ctr">
              <a:buFont typeface="Wingdings 2" pitchFamily="18" charset="2"/>
              <a:buNone/>
            </a:pPr>
            <a:r>
              <a:rPr lang="en-US" sz="4400" b="1" smtClean="0">
                <a:cs typeface="Tahoma" pitchFamily="34" charset="0"/>
              </a:rPr>
              <a:t>Formal Verification</a:t>
            </a:r>
          </a:p>
        </p:txBody>
      </p:sp>
      <p:sp>
        <p:nvSpPr>
          <p:cNvPr id="4" name="Slide Number Placeholder 3"/>
          <p:cNvSpPr>
            <a:spLocks noGrp="1"/>
          </p:cNvSpPr>
          <p:nvPr>
            <p:ph type="sldNum" sz="quarter" idx="12"/>
          </p:nvPr>
        </p:nvSpPr>
        <p:spPr/>
        <p:txBody>
          <a:bodyPr/>
          <a:lstStyle/>
          <a:p>
            <a:pPr>
              <a:defRPr/>
            </a:pPr>
            <a:fld id="{4B1641D3-EDD0-4918-A121-5E8F76A587CC}" type="slidenum">
              <a:rPr lang="en-US" smtClean="0"/>
              <a:pPr>
                <a:defRPr/>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p:cNvSpPr>
          <p:nvPr>
            <p:ph type="title" idx="4294967295"/>
          </p:nvPr>
        </p:nvSpPr>
        <p:spPr bwMode="auto">
          <a:noFill/>
        </p:spPr>
        <p:txBody>
          <a:bodyPr wrap="square" numCol="1" anchorCtr="0" compatLnSpc="1">
            <a:prstTxWarp prst="textNoShape">
              <a:avLst/>
            </a:prstTxWarp>
          </a:bodyPr>
          <a:lstStyle/>
          <a:p>
            <a:r>
              <a:rPr lang="en-US" smtClean="0">
                <a:cs typeface="Tahoma" pitchFamily="34" charset="0"/>
              </a:rPr>
              <a:t>Formal Verification</a:t>
            </a:r>
          </a:p>
        </p:txBody>
      </p:sp>
      <p:sp>
        <p:nvSpPr>
          <p:cNvPr id="52227" name="Rectangle 3"/>
          <p:cNvSpPr>
            <a:spLocks noGrp="1"/>
          </p:cNvSpPr>
          <p:nvPr>
            <p:ph type="body" idx="4294967295"/>
          </p:nvPr>
        </p:nvSpPr>
        <p:spPr/>
        <p:txBody>
          <a:bodyPr>
            <a:normAutofit fontScale="77500" lnSpcReduction="20000"/>
          </a:bodyPr>
          <a:lstStyle/>
          <a:p>
            <a:pPr>
              <a:buFont typeface="Wingdings 2" pitchFamily="18" charset="2"/>
              <a:buNone/>
            </a:pPr>
            <a:r>
              <a:rPr lang="en-US" sz="2800" i="1" dirty="0" smtClean="0">
                <a:cs typeface="Tahoma" pitchFamily="34" charset="0"/>
              </a:rPr>
              <a:t>The proof of </a:t>
            </a:r>
            <a:r>
              <a:rPr lang="en-US" sz="2800" i="1" dirty="0" smtClean="0">
                <a:solidFill>
                  <a:schemeClr val="accent3">
                    <a:lumMod val="75000"/>
                  </a:schemeClr>
                </a:solidFill>
                <a:cs typeface="Tahoma" pitchFamily="34" charset="0"/>
              </a:rPr>
              <a:t>correctness</a:t>
            </a:r>
            <a:r>
              <a:rPr lang="en-US" sz="2800" i="1" dirty="0" smtClean="0">
                <a:cs typeface="Tahoma" pitchFamily="34" charset="0"/>
              </a:rPr>
              <a:t> of an </a:t>
            </a:r>
            <a:r>
              <a:rPr lang="en-US" sz="2800" i="1" dirty="0" smtClean="0">
                <a:solidFill>
                  <a:schemeClr val="accent6">
                    <a:lumMod val="75000"/>
                  </a:schemeClr>
                </a:solidFill>
                <a:cs typeface="Tahoma" pitchFamily="34" charset="0"/>
              </a:rPr>
              <a:t>algorithm</a:t>
            </a:r>
            <a:r>
              <a:rPr lang="en-US" sz="2800" i="1" dirty="0" smtClean="0">
                <a:cs typeface="Tahoma" pitchFamily="34" charset="0"/>
              </a:rPr>
              <a:t> based on some assumption using </a:t>
            </a:r>
            <a:r>
              <a:rPr lang="en-US" sz="2800" i="1" dirty="0" smtClean="0">
                <a:solidFill>
                  <a:srgbClr val="2D1DA3"/>
                </a:solidFill>
                <a:cs typeface="Tahoma" pitchFamily="34" charset="0"/>
              </a:rPr>
              <a:t>formal mathematical proofs</a:t>
            </a:r>
            <a:r>
              <a:rPr lang="en-US" sz="2800" i="1" dirty="0" smtClean="0">
                <a:cs typeface="Tahoma" pitchFamily="34" charset="0"/>
              </a:rPr>
              <a:t>.</a:t>
            </a:r>
          </a:p>
          <a:p>
            <a:endParaRPr lang="en-US" dirty="0" smtClean="0">
              <a:cs typeface="Tahoma" pitchFamily="34" charset="0"/>
            </a:endParaRPr>
          </a:p>
          <a:p>
            <a:r>
              <a:rPr lang="en-US" b="1" dirty="0" smtClean="0">
                <a:cs typeface="Tahoma" pitchFamily="34" charset="0"/>
              </a:rPr>
              <a:t>Verification</a:t>
            </a:r>
          </a:p>
          <a:p>
            <a:pPr lvl="1"/>
            <a:r>
              <a:rPr lang="en-US" dirty="0" smtClean="0">
                <a:cs typeface="Tahoma" pitchFamily="34" charset="0"/>
              </a:rPr>
              <a:t>Given a </a:t>
            </a:r>
            <a:r>
              <a:rPr lang="en-US" i="1" dirty="0" smtClean="0">
                <a:cs typeface="Tahoma" pitchFamily="34" charset="0"/>
              </a:rPr>
              <a:t>Precondition</a:t>
            </a:r>
            <a:r>
              <a:rPr lang="en-US" dirty="0" smtClean="0">
                <a:cs typeface="Tahoma" pitchFamily="34" charset="0"/>
              </a:rPr>
              <a:t>, </a:t>
            </a:r>
            <a:r>
              <a:rPr lang="en-US" dirty="0" smtClean="0">
                <a:solidFill>
                  <a:schemeClr val="accent6">
                    <a:lumMod val="75000"/>
                  </a:schemeClr>
                </a:solidFill>
                <a:cs typeface="Tahoma" pitchFamily="34" charset="0"/>
              </a:rPr>
              <a:t>prove</a:t>
            </a:r>
            <a:r>
              <a:rPr lang="en-US" dirty="0" smtClean="0">
                <a:cs typeface="Tahoma" pitchFamily="34" charset="0"/>
              </a:rPr>
              <a:t> the </a:t>
            </a:r>
            <a:r>
              <a:rPr lang="en-US" i="1" dirty="0" smtClean="0">
                <a:cs typeface="Tahoma" pitchFamily="34" charset="0"/>
              </a:rPr>
              <a:t>Postcondition</a:t>
            </a:r>
          </a:p>
          <a:p>
            <a:pPr lvl="1"/>
            <a:r>
              <a:rPr lang="en-US" dirty="0" smtClean="0">
                <a:cs typeface="Tahoma" pitchFamily="34" charset="0"/>
              </a:rPr>
              <a:t>Proving that given a set of specifications, your program will produce the expected result</a:t>
            </a:r>
          </a:p>
          <a:p>
            <a:pPr lvl="1"/>
            <a:r>
              <a:rPr lang="en-US" dirty="0" smtClean="0">
                <a:cs typeface="Tahoma" pitchFamily="34" charset="0"/>
              </a:rPr>
              <a:t>Commonly done both automated and manually by a human </a:t>
            </a:r>
          </a:p>
          <a:p>
            <a:pPr>
              <a:buFont typeface="Wingdings 2" pitchFamily="18" charset="2"/>
              <a:buNone/>
            </a:pPr>
            <a:endParaRPr lang="en-US" dirty="0" smtClean="0">
              <a:cs typeface="Tahoma" pitchFamily="34" charset="0"/>
            </a:endParaRPr>
          </a:p>
          <a:p>
            <a:r>
              <a:rPr lang="en-US" b="1" dirty="0" smtClean="0">
                <a:cs typeface="Tahoma" pitchFamily="34" charset="0"/>
              </a:rPr>
              <a:t>Where is it used?</a:t>
            </a:r>
          </a:p>
          <a:p>
            <a:pPr lvl="1"/>
            <a:r>
              <a:rPr lang="en-US" dirty="0" smtClean="0">
                <a:cs typeface="Tahoma" pitchFamily="34" charset="0"/>
              </a:rPr>
              <a:t>Very few companies that develop Software</a:t>
            </a:r>
          </a:p>
          <a:p>
            <a:pPr lvl="2"/>
            <a:r>
              <a:rPr lang="en-US" i="1" dirty="0" smtClean="0">
                <a:cs typeface="Tahoma" pitchFamily="34" charset="0"/>
              </a:rPr>
              <a:t>Safety- and Mission-Critical systems</a:t>
            </a:r>
          </a:p>
          <a:p>
            <a:pPr lvl="1"/>
            <a:r>
              <a:rPr lang="en-US" dirty="0" smtClean="0">
                <a:cs typeface="Tahoma" pitchFamily="34" charset="0"/>
              </a:rPr>
              <a:t>Companies that develop Hardware</a:t>
            </a:r>
          </a:p>
          <a:p>
            <a:pPr lvl="2"/>
            <a:r>
              <a:rPr lang="en-US" dirty="0" smtClean="0">
                <a:cs typeface="Tahoma" pitchFamily="34" charset="0"/>
              </a:rPr>
              <a:t>Why?</a:t>
            </a:r>
          </a:p>
        </p:txBody>
      </p:sp>
      <p:sp>
        <p:nvSpPr>
          <p:cNvPr id="4" name="Slide Number Placeholder 3"/>
          <p:cNvSpPr>
            <a:spLocks noGrp="1"/>
          </p:cNvSpPr>
          <p:nvPr>
            <p:ph type="sldNum" sz="quarter" idx="12"/>
          </p:nvPr>
        </p:nvSpPr>
        <p:spPr/>
        <p:txBody>
          <a:bodyPr/>
          <a:lstStyle/>
          <a:p>
            <a:pPr>
              <a:defRPr/>
            </a:pPr>
            <a:fld id="{4B1641D3-EDD0-4918-A121-5E8F76A587CC}" type="slidenum">
              <a:rPr lang="en-US" smtClean="0"/>
              <a:pPr>
                <a:defRPr/>
              </a:pPr>
              <a:t>41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2227">
                                            <p:txEl>
                                              <p:pRg st="7" end="7"/>
                                            </p:txEl>
                                          </p:spTgt>
                                        </p:tgtEl>
                                        <p:attrNameLst>
                                          <p:attrName>style.visibility</p:attrName>
                                        </p:attrNameLst>
                                      </p:cBhvr>
                                      <p:to>
                                        <p:strVal val="visible"/>
                                      </p:to>
                                    </p:set>
                                    <p:animEffect transition="in" filter="blinds(horizontal)">
                                      <p:cBhvr>
                                        <p:cTn id="7" dur="500"/>
                                        <p:tgtEl>
                                          <p:spTgt spid="52227">
                                            <p:txEl>
                                              <p:pRg st="7" end="7"/>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2227">
                                            <p:txEl>
                                              <p:pRg st="8" end="8"/>
                                            </p:txEl>
                                          </p:spTgt>
                                        </p:tgtEl>
                                        <p:attrNameLst>
                                          <p:attrName>style.visibility</p:attrName>
                                        </p:attrNameLst>
                                      </p:cBhvr>
                                      <p:to>
                                        <p:strVal val="visible"/>
                                      </p:to>
                                    </p:set>
                                    <p:animEffect transition="in" filter="blinds(horizontal)">
                                      <p:cBhvr>
                                        <p:cTn id="10" dur="500"/>
                                        <p:tgtEl>
                                          <p:spTgt spid="52227">
                                            <p:txEl>
                                              <p:pRg st="8" end="8"/>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2227">
                                            <p:txEl>
                                              <p:pRg st="9" end="9"/>
                                            </p:txEl>
                                          </p:spTgt>
                                        </p:tgtEl>
                                        <p:attrNameLst>
                                          <p:attrName>style.visibility</p:attrName>
                                        </p:attrNameLst>
                                      </p:cBhvr>
                                      <p:to>
                                        <p:strVal val="visible"/>
                                      </p:to>
                                    </p:set>
                                    <p:animEffect transition="in" filter="blinds(horizontal)">
                                      <p:cBhvr>
                                        <p:cTn id="13" dur="500"/>
                                        <p:tgtEl>
                                          <p:spTgt spid="52227">
                                            <p:txEl>
                                              <p:pRg st="9" end="9"/>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52227">
                                            <p:txEl>
                                              <p:pRg st="10" end="10"/>
                                            </p:txEl>
                                          </p:spTgt>
                                        </p:tgtEl>
                                        <p:attrNameLst>
                                          <p:attrName>style.visibility</p:attrName>
                                        </p:attrNameLst>
                                      </p:cBhvr>
                                      <p:to>
                                        <p:strVal val="visible"/>
                                      </p:to>
                                    </p:set>
                                    <p:animEffect transition="in" filter="blinds(horizontal)">
                                      <p:cBhvr>
                                        <p:cTn id="16" dur="500"/>
                                        <p:tgtEl>
                                          <p:spTgt spid="52227">
                                            <p:txEl>
                                              <p:pRg st="10" end="10"/>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52227">
                                            <p:txEl>
                                              <p:pRg st="11" end="11"/>
                                            </p:txEl>
                                          </p:spTgt>
                                        </p:tgtEl>
                                        <p:attrNameLst>
                                          <p:attrName>style.visibility</p:attrName>
                                        </p:attrNameLst>
                                      </p:cBhvr>
                                      <p:to>
                                        <p:strVal val="visible"/>
                                      </p:to>
                                    </p:set>
                                    <p:animEffect transition="in" filter="blinds(horizontal)">
                                      <p:cBhvr>
                                        <p:cTn id="19" dur="500"/>
                                        <p:tgtEl>
                                          <p:spTgt spid="5222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type="title" idx="4294967295"/>
          </p:nvPr>
        </p:nvSpPr>
        <p:spPr bwMode="auto">
          <a:noFill/>
        </p:spPr>
        <p:txBody>
          <a:bodyPr wrap="square" numCol="1" anchorCtr="0" compatLnSpc="1">
            <a:prstTxWarp prst="textNoShape">
              <a:avLst/>
            </a:prstTxWarp>
            <a:normAutofit fontScale="90000"/>
          </a:bodyPr>
          <a:lstStyle/>
          <a:p>
            <a:r>
              <a:rPr lang="en-US" dirty="0" smtClean="0">
                <a:cs typeface="Tahoma" pitchFamily="34" charset="0"/>
              </a:rPr>
              <a:t>Formal Verification:</a:t>
            </a:r>
            <a:br>
              <a:rPr lang="en-US" dirty="0" smtClean="0">
                <a:cs typeface="Tahoma" pitchFamily="34" charset="0"/>
              </a:rPr>
            </a:br>
            <a:r>
              <a:rPr lang="en-US" dirty="0" smtClean="0">
                <a:cs typeface="Tahoma" pitchFamily="34" charset="0"/>
              </a:rPr>
              <a:t>				</a:t>
            </a:r>
            <a:r>
              <a:rPr lang="en-US" sz="3100" dirty="0" smtClean="0">
                <a:solidFill>
                  <a:schemeClr val="bg1"/>
                </a:solidFill>
                <a:cs typeface="Tahoma" pitchFamily="34" charset="0"/>
              </a:rPr>
              <a:t>Two Approaches </a:t>
            </a:r>
          </a:p>
        </p:txBody>
      </p:sp>
      <p:sp>
        <p:nvSpPr>
          <p:cNvPr id="53251" name="Rectangle 3"/>
          <p:cNvSpPr>
            <a:spLocks noGrp="1"/>
          </p:cNvSpPr>
          <p:nvPr>
            <p:ph type="body" idx="4294967295"/>
          </p:nvPr>
        </p:nvSpPr>
        <p:spPr/>
        <p:txBody>
          <a:bodyPr>
            <a:normAutofit fontScale="70000" lnSpcReduction="20000"/>
          </a:bodyPr>
          <a:lstStyle/>
          <a:p>
            <a:pPr>
              <a:lnSpc>
                <a:spcPct val="90000"/>
              </a:lnSpc>
            </a:pPr>
            <a:r>
              <a:rPr lang="en-US" sz="2800" b="1" dirty="0" smtClean="0">
                <a:cs typeface="Tahoma" pitchFamily="34" charset="0"/>
              </a:rPr>
              <a:t>1. Model Checking:</a:t>
            </a:r>
          </a:p>
          <a:p>
            <a:pPr lvl="1">
              <a:lnSpc>
                <a:spcPct val="90000"/>
              </a:lnSpc>
            </a:pPr>
            <a:r>
              <a:rPr lang="en-US" sz="2400" dirty="0" smtClean="0">
                <a:cs typeface="Tahoma" pitchFamily="34" charset="0"/>
              </a:rPr>
              <a:t>Series of steps to exhaustively explore the mathematical model of software</a:t>
            </a:r>
          </a:p>
          <a:p>
            <a:pPr lvl="1">
              <a:lnSpc>
                <a:spcPct val="90000"/>
              </a:lnSpc>
            </a:pPr>
            <a:r>
              <a:rPr lang="en-US" sz="2400" dirty="0" smtClean="0"/>
              <a:t>Exploring all states and transitions in the model</a:t>
            </a:r>
            <a:endParaRPr lang="en-US" sz="2400" dirty="0" smtClean="0">
              <a:cs typeface="Tahoma" pitchFamily="34" charset="0"/>
            </a:endParaRPr>
          </a:p>
          <a:p>
            <a:pPr lvl="2">
              <a:lnSpc>
                <a:spcPct val="90000"/>
              </a:lnSpc>
            </a:pPr>
            <a:r>
              <a:rPr lang="en-US" sz="2000" dirty="0" smtClean="0">
                <a:cs typeface="Tahoma" pitchFamily="34" charset="0"/>
              </a:rPr>
              <a:t>To check that the system does not reach the undesirable states </a:t>
            </a:r>
          </a:p>
          <a:p>
            <a:pPr lvl="1">
              <a:lnSpc>
                <a:spcPct val="90000"/>
              </a:lnSpc>
            </a:pPr>
            <a:r>
              <a:rPr lang="en-US" sz="2400" dirty="0" smtClean="0">
                <a:cs typeface="Tahoma" pitchFamily="34" charset="0"/>
              </a:rPr>
              <a:t>Typically applied to systems with a finite number of states the model can enter</a:t>
            </a:r>
          </a:p>
          <a:p>
            <a:pPr lvl="2">
              <a:lnSpc>
                <a:spcPct val="90000"/>
              </a:lnSpc>
            </a:pPr>
            <a:r>
              <a:rPr lang="en-US" sz="2000" dirty="0" smtClean="0">
                <a:cs typeface="Tahoma" pitchFamily="34" charset="0"/>
              </a:rPr>
              <a:t>Generalizing infinite state models</a:t>
            </a:r>
          </a:p>
          <a:p>
            <a:pPr lvl="1">
              <a:lnSpc>
                <a:spcPct val="90000"/>
              </a:lnSpc>
            </a:pPr>
            <a:endParaRPr lang="en-US" dirty="0" smtClean="0">
              <a:cs typeface="Tahoma" pitchFamily="34" charset="0"/>
            </a:endParaRPr>
          </a:p>
          <a:p>
            <a:pPr lvl="1">
              <a:lnSpc>
                <a:spcPct val="90000"/>
              </a:lnSpc>
            </a:pPr>
            <a:r>
              <a:rPr lang="en-US" dirty="0" smtClean="0">
                <a:cs typeface="Tahoma" pitchFamily="34" charset="0"/>
              </a:rPr>
              <a:t>The properties to be verified are often described in </a:t>
            </a:r>
            <a:r>
              <a:rPr lang="en-US" dirty="0" smtClean="0">
                <a:solidFill>
                  <a:schemeClr val="accent6">
                    <a:lumMod val="75000"/>
                  </a:schemeClr>
                </a:solidFill>
                <a:cs typeface="Tahoma" pitchFamily="34" charset="0"/>
              </a:rPr>
              <a:t>temporal logics</a:t>
            </a:r>
            <a:endParaRPr lang="en-US" dirty="0" smtClean="0">
              <a:cs typeface="Tahoma" pitchFamily="34" charset="0"/>
            </a:endParaRPr>
          </a:p>
          <a:p>
            <a:pPr lvl="2">
              <a:lnSpc>
                <a:spcPct val="90000"/>
              </a:lnSpc>
            </a:pPr>
            <a:r>
              <a:rPr lang="en-US" dirty="0" smtClean="0">
                <a:cs typeface="Tahoma" pitchFamily="34" charset="0"/>
              </a:rPr>
              <a:t>Linear Temporal Logic (LTL) </a:t>
            </a:r>
          </a:p>
          <a:p>
            <a:pPr lvl="2">
              <a:lnSpc>
                <a:spcPct val="90000"/>
              </a:lnSpc>
            </a:pPr>
            <a:r>
              <a:rPr lang="en-US" dirty="0" smtClean="0">
                <a:cs typeface="Tahoma" pitchFamily="34" charset="0"/>
              </a:rPr>
              <a:t>Computational Tree Logic (CTL)</a:t>
            </a:r>
          </a:p>
          <a:p>
            <a:pPr>
              <a:lnSpc>
                <a:spcPct val="90000"/>
              </a:lnSpc>
            </a:pPr>
            <a:endParaRPr lang="en-US" sz="2800" b="1" dirty="0" smtClean="0">
              <a:cs typeface="Tahoma" pitchFamily="34" charset="0"/>
            </a:endParaRPr>
          </a:p>
          <a:p>
            <a:pPr>
              <a:lnSpc>
                <a:spcPct val="90000"/>
              </a:lnSpc>
            </a:pPr>
            <a:endParaRPr lang="en-US" sz="2800" b="1" dirty="0" smtClean="0">
              <a:cs typeface="Tahoma" pitchFamily="34" charset="0"/>
            </a:endParaRPr>
          </a:p>
          <a:p>
            <a:pPr>
              <a:lnSpc>
                <a:spcPct val="90000"/>
              </a:lnSpc>
            </a:pPr>
            <a:endParaRPr lang="en-US" sz="2800" b="1" dirty="0" smtClean="0">
              <a:cs typeface="Tahoma" pitchFamily="34" charset="0"/>
            </a:endParaRPr>
          </a:p>
          <a:p>
            <a:pPr>
              <a:lnSpc>
                <a:spcPct val="90000"/>
              </a:lnSpc>
            </a:pPr>
            <a:r>
              <a:rPr lang="en-US" sz="2800" b="1" dirty="0" smtClean="0">
                <a:cs typeface="Tahoma" pitchFamily="34" charset="0"/>
              </a:rPr>
              <a:t>2. Logical Inference</a:t>
            </a:r>
          </a:p>
          <a:p>
            <a:pPr lvl="1">
              <a:lnSpc>
                <a:spcPct val="90000"/>
              </a:lnSpc>
            </a:pPr>
            <a:r>
              <a:rPr lang="en-US" sz="2400" dirty="0" smtClean="0">
                <a:cs typeface="Tahoma" pitchFamily="34" charset="0"/>
              </a:rPr>
              <a:t>Formal version of mathematical reasoning about the system</a:t>
            </a:r>
          </a:p>
          <a:p>
            <a:pPr lvl="1">
              <a:lnSpc>
                <a:spcPct val="90000"/>
              </a:lnSpc>
            </a:pPr>
            <a:r>
              <a:rPr lang="en-US" sz="2400" dirty="0" smtClean="0">
                <a:cs typeface="Tahoma" pitchFamily="34" charset="0"/>
              </a:rPr>
              <a:t>Usually using theorem proving software (e.g. HOL theorem </a:t>
            </a:r>
            <a:r>
              <a:rPr lang="en-US" sz="2400" dirty="0" err="1" smtClean="0">
                <a:cs typeface="Tahoma" pitchFamily="34" charset="0"/>
              </a:rPr>
              <a:t>prover</a:t>
            </a:r>
            <a:r>
              <a:rPr lang="en-US" sz="2400" dirty="0" smtClean="0">
                <a:cs typeface="Tahoma" pitchFamily="34" charset="0"/>
              </a:rPr>
              <a:t>, ACL2)</a:t>
            </a:r>
          </a:p>
          <a:p>
            <a:pPr lvl="1">
              <a:lnSpc>
                <a:spcPct val="90000"/>
              </a:lnSpc>
            </a:pPr>
            <a:endParaRPr lang="en-US" sz="2400" dirty="0" smtClean="0">
              <a:cs typeface="Tahoma" pitchFamily="34" charset="0"/>
            </a:endParaRPr>
          </a:p>
          <a:p>
            <a:pPr lvl="1">
              <a:lnSpc>
                <a:spcPct val="90000"/>
              </a:lnSpc>
            </a:pPr>
            <a:endParaRPr lang="en-US" sz="2400" dirty="0" smtClean="0">
              <a:cs typeface="Tahoma" pitchFamily="34" charset="0"/>
            </a:endParaRPr>
          </a:p>
        </p:txBody>
      </p:sp>
      <p:sp>
        <p:nvSpPr>
          <p:cNvPr id="4" name="Slide Number Placeholder 3"/>
          <p:cNvSpPr>
            <a:spLocks noGrp="1"/>
          </p:cNvSpPr>
          <p:nvPr>
            <p:ph type="sldNum" sz="quarter" idx="12"/>
          </p:nvPr>
        </p:nvSpPr>
        <p:spPr/>
        <p:txBody>
          <a:bodyPr/>
          <a:lstStyle/>
          <a:p>
            <a:pPr>
              <a:defRPr/>
            </a:pPr>
            <a:fld id="{4B1641D3-EDD0-4918-A121-5E8F76A587CC}" type="slidenum">
              <a:rPr lang="en-US" smtClean="0"/>
              <a:pPr>
                <a:defRPr/>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Final Exam Question – Winter 2010</a:t>
            </a:r>
            <a:endParaRPr lang="en-US" dirty="0"/>
          </a:p>
        </p:txBody>
      </p:sp>
      <p:sp>
        <p:nvSpPr>
          <p:cNvPr id="3" name="Slide Number Placeholder 2"/>
          <p:cNvSpPr>
            <a:spLocks noGrp="1"/>
          </p:cNvSpPr>
          <p:nvPr>
            <p:ph type="sldNum" sz="quarter" idx="12"/>
          </p:nvPr>
        </p:nvSpPr>
        <p:spPr/>
        <p:txBody>
          <a:bodyPr/>
          <a:lstStyle/>
          <a:p>
            <a:pPr>
              <a:defRPr/>
            </a:pPr>
            <a:fld id="{4B1641D3-EDD0-4918-A121-5E8F76A587CC}" type="slidenum">
              <a:rPr lang="en-US" smtClean="0"/>
              <a:pPr>
                <a:defRPr/>
              </a:pPr>
              <a:t>43</a:t>
            </a:fld>
            <a:endParaRPr lang="en-US"/>
          </a:p>
        </p:txBody>
      </p:sp>
      <p:sp>
        <p:nvSpPr>
          <p:cNvPr id="4" name="Rectangle 3"/>
          <p:cNvSpPr/>
          <p:nvPr/>
        </p:nvSpPr>
        <p:spPr>
          <a:xfrm>
            <a:off x="179512" y="1628800"/>
            <a:ext cx="8712968" cy="4093428"/>
          </a:xfrm>
          <a:prstGeom prst="rect">
            <a:avLst/>
          </a:prstGeom>
        </p:spPr>
        <p:txBody>
          <a:bodyPr wrap="square">
            <a:spAutoFit/>
          </a:bodyPr>
          <a:lstStyle/>
          <a:p>
            <a:pPr algn="just"/>
            <a:r>
              <a:rPr lang="en-US" sz="2000" dirty="0" smtClean="0"/>
              <a:t>Yoda Motors uses software to control every aspect of their vehicles. People have recently been killed due to a suspected problem somewhere in the software (millions of lines of code) which causes the car to accelerate uncontrollably and not respond to any input. You have been recruited by the government to investigate the software engineering practices at Yoda Motors. The government has given you ultimate power during this audit, and all engineers, testing facilities, vehicles, and code is fully at your disposal to do whatever you want. Your job is to determine whether or not Yoda Motors has done the best job humanly possible to build safe software in the life-critical parts of the code.</a:t>
            </a:r>
          </a:p>
          <a:p>
            <a:pPr algn="just"/>
            <a:endParaRPr lang="en-US" sz="2000" dirty="0" smtClean="0"/>
          </a:p>
          <a:p>
            <a:pPr algn="just"/>
            <a:r>
              <a:rPr lang="en-US" sz="2000" dirty="0" smtClean="0"/>
              <a:t>What will you do to determine whether or not Yoda Motors was negligent? How will you tell? What are you looking for? </a:t>
            </a:r>
            <a:endParaRPr lang="en-US" sz="20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1"/>
          </p:nvPr>
        </p:nvSpPr>
        <p:spPr/>
        <p:txBody>
          <a:bodyPr/>
          <a:lstStyle/>
          <a:p>
            <a:fld id="{B573ADB0-1CCB-458C-B81E-D9E00D02B755}" type="slidenum">
              <a:rPr lang="en-US"/>
              <a:pPr/>
              <a:t>44</a:t>
            </a:fld>
            <a:endParaRPr lang="en-US"/>
          </a:p>
        </p:txBody>
      </p:sp>
      <p:sp>
        <p:nvSpPr>
          <p:cNvPr id="283650" name="Rectangle 2"/>
          <p:cNvSpPr>
            <a:spLocks noGrp="1" noChangeArrowheads="1"/>
          </p:cNvSpPr>
          <p:nvPr>
            <p:ph type="title"/>
          </p:nvPr>
        </p:nvSpPr>
        <p:spPr>
          <a:xfrm>
            <a:off x="611188" y="404813"/>
            <a:ext cx="8424862" cy="1143000"/>
          </a:xfrm>
          <a:ln/>
        </p:spPr>
        <p:txBody>
          <a:bodyPr lIns="90000" tIns="46800" rIns="90000" bIns="46800"/>
          <a:lstStyle/>
          <a:p>
            <a:pPr>
              <a:lnSpc>
                <a:spcPct val="85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3200"/>
              <a:t>Badly designed systems makes testing difficult</a:t>
            </a:r>
            <a:r>
              <a:rPr lang="en-GB"/>
              <a:t> </a:t>
            </a:r>
          </a:p>
        </p:txBody>
      </p:sp>
      <p:sp>
        <p:nvSpPr>
          <p:cNvPr id="283651" name="Rectangle 3"/>
          <p:cNvSpPr>
            <a:spLocks noGrp="1" noChangeArrowheads="1"/>
          </p:cNvSpPr>
          <p:nvPr>
            <p:ph type="body" idx="1"/>
          </p:nvPr>
        </p:nvSpPr>
        <p:spPr>
          <a:xfrm>
            <a:off x="323850" y="1700213"/>
            <a:ext cx="3887788" cy="4176712"/>
          </a:xfrm>
          <a:ln/>
        </p:spPr>
        <p:txBody>
          <a:bodyPr lIns="90000" tIns="46800" rIns="90000" bIns="46800"/>
          <a:lstStyle/>
          <a:p>
            <a:pPr algn="just">
              <a:lnSpc>
                <a:spcPct val="90000"/>
              </a:lnSpc>
              <a:spcBef>
                <a:spcPts val="55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200" dirty="0"/>
              <a:t>We have a thick GUI that has program logic. The interfaces between the modules are not clearly defined. </a:t>
            </a:r>
          </a:p>
          <a:p>
            <a:pPr algn="just">
              <a:lnSpc>
                <a:spcPct val="90000"/>
              </a:lnSpc>
              <a:spcBef>
                <a:spcPts val="55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200" dirty="0"/>
              <a:t>Testing of specific functions (Unit Testing) cannot be isolated. </a:t>
            </a:r>
          </a:p>
          <a:p>
            <a:pPr algn="just">
              <a:lnSpc>
                <a:spcPct val="90000"/>
              </a:lnSpc>
              <a:spcBef>
                <a:spcPts val="55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200" dirty="0"/>
              <a:t>Testing has to be done through the </a:t>
            </a:r>
            <a:r>
              <a:rPr lang="en-GB" sz="2200" dirty="0" smtClean="0"/>
              <a:t>GUI</a:t>
            </a:r>
            <a:endParaRPr lang="en-GB" sz="2200" dirty="0"/>
          </a:p>
          <a:p>
            <a:pPr algn="just">
              <a:lnSpc>
                <a:spcPct val="90000"/>
              </a:lnSpc>
              <a:spcBef>
                <a:spcPts val="55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200" dirty="0"/>
              <a:t>Testing is difficult.</a:t>
            </a:r>
          </a:p>
          <a:p>
            <a:pPr algn="just">
              <a:lnSpc>
                <a:spcPct val="90000"/>
              </a:lnSpc>
              <a:spcBef>
                <a:spcPts val="550"/>
              </a:spcBef>
              <a:buFont typeface="Wingdings" pitchFamily="2"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z="2200" dirty="0"/>
          </a:p>
        </p:txBody>
      </p:sp>
      <p:pic>
        <p:nvPicPr>
          <p:cNvPr id="283652" name="Picture 4"/>
          <p:cNvPicPr>
            <a:picLocks noChangeAspect="1" noChangeArrowheads="1"/>
          </p:cNvPicPr>
          <p:nvPr/>
        </p:nvPicPr>
        <p:blipFill>
          <a:blip r:embed="rId3" cstate="print"/>
          <a:srcRect/>
          <a:stretch>
            <a:fillRect/>
          </a:stretch>
        </p:blipFill>
        <p:spPr bwMode="auto">
          <a:xfrm>
            <a:off x="4356100" y="2565400"/>
            <a:ext cx="4340225" cy="3187700"/>
          </a:xfrm>
          <a:prstGeom prst="rect">
            <a:avLst/>
          </a:prstGeom>
          <a:noFill/>
          <a:ln w="9525">
            <a:noFill/>
            <a:round/>
            <a:headEnd/>
            <a:tailEnd/>
          </a:ln>
          <a:effectLst/>
        </p:spPr>
      </p:pic>
      <p:sp>
        <p:nvSpPr>
          <p:cNvPr id="283653" name="Rectangle 5"/>
          <p:cNvSpPr>
            <a:spLocks noChangeArrowheads="1"/>
          </p:cNvSpPr>
          <p:nvPr/>
        </p:nvSpPr>
        <p:spPr bwMode="auto">
          <a:xfrm>
            <a:off x="4930775" y="2133600"/>
            <a:ext cx="3216275" cy="460375"/>
          </a:xfrm>
          <a:prstGeom prst="rect">
            <a:avLst/>
          </a:prstGeom>
          <a:noFill/>
          <a:ln w="9525">
            <a:noFill/>
            <a:round/>
            <a:headEnd/>
            <a:tailEnd/>
          </a:ln>
          <a:effectLst/>
        </p:spPr>
        <p:txBody>
          <a:bodyPr wrap="none" lIns="90000" tIns="46800" rIns="90000" bIns="46800">
            <a:spAutoFit/>
          </a:bodyPr>
          <a:lstStyle/>
          <a:p>
            <a:pPr defTabSz="449263">
              <a:buClr>
                <a:srgbClr val="003366"/>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400">
                <a:solidFill>
                  <a:srgbClr val="003366"/>
                </a:solidFill>
                <a:latin typeface="Times New Roman" pitchFamily="18" charset="0"/>
                <a:cs typeface="Lucida Sans Unicode" pitchFamily="34" charset="0"/>
              </a:rPr>
              <a:t>“</a:t>
            </a:r>
            <a:r>
              <a:rPr lang="en-GB" sz="2400" i="1">
                <a:solidFill>
                  <a:srgbClr val="003366"/>
                </a:solidFill>
                <a:latin typeface="Times New Roman" pitchFamily="18" charset="0"/>
                <a:cs typeface="Lucida Sans Unicode" pitchFamily="34" charset="0"/>
              </a:rPr>
              <a:t>Badly designed system</a:t>
            </a:r>
            <a:r>
              <a:rPr lang="en-GB" sz="2400">
                <a:solidFill>
                  <a:srgbClr val="003366"/>
                </a:solidFill>
                <a:latin typeface="Times New Roman" pitchFamily="18" charset="0"/>
                <a:cs typeface="Lucida Sans Unicode" pitchFamily="34" charset="0"/>
              </a:rPr>
              <a:t>”</a:t>
            </a:r>
          </a:p>
        </p:txBody>
      </p:sp>
      <p:sp>
        <p:nvSpPr>
          <p:cNvPr id="283654" name="Rectangle 6"/>
          <p:cNvSpPr>
            <a:spLocks noChangeArrowheads="1"/>
          </p:cNvSpPr>
          <p:nvPr/>
        </p:nvSpPr>
        <p:spPr bwMode="auto">
          <a:xfrm>
            <a:off x="5795963" y="5805488"/>
            <a:ext cx="2070100" cy="396875"/>
          </a:xfrm>
          <a:prstGeom prst="rect">
            <a:avLst/>
          </a:prstGeom>
          <a:noFill/>
          <a:ln w="9525">
            <a:noFill/>
            <a:round/>
            <a:headEnd/>
            <a:tailEnd/>
          </a:ln>
          <a:effectLst/>
        </p:spPr>
        <p:txBody>
          <a:bodyPr wrap="none" lIns="90000" tIns="46800" rIns="90000" bIns="46800">
            <a:spAutoFit/>
          </a:bodyPr>
          <a:lstStyle/>
          <a:p>
            <a:pPr defTabSz="449263">
              <a:buClr>
                <a:srgbClr val="003366"/>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b="1">
                <a:solidFill>
                  <a:srgbClr val="003366"/>
                </a:solidFill>
                <a:latin typeface="Times New Roman" pitchFamily="18" charset="0"/>
                <a:cs typeface="Lucida Sans Unicode" pitchFamily="34" charset="0"/>
              </a:rPr>
              <a:t>GUI Test Drivers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fld id="{9A774AB2-F48E-4431-A100-C3FD477F8796}" type="slidenum">
              <a:rPr lang="en-US"/>
              <a:pPr/>
              <a:t>45</a:t>
            </a:fld>
            <a:endParaRPr lang="en-US"/>
          </a:p>
        </p:txBody>
      </p:sp>
      <p:sp>
        <p:nvSpPr>
          <p:cNvPr id="285698" name="Rectangle 2"/>
          <p:cNvSpPr>
            <a:spLocks noGrp="1" noChangeArrowheads="1"/>
          </p:cNvSpPr>
          <p:nvPr>
            <p:ph type="title"/>
          </p:nvPr>
        </p:nvSpPr>
        <p:spPr>
          <a:xfrm>
            <a:off x="539750" y="404813"/>
            <a:ext cx="8604250" cy="1143000"/>
          </a:xfrm>
          <a:ln/>
        </p:spPr>
        <p:txBody>
          <a:bodyPr lIns="90000" tIns="46800" rIns="90000" bIns="46800"/>
          <a:lstStyle/>
          <a:p>
            <a:pPr>
              <a:lnSpc>
                <a:spcPct val="85000"/>
              </a:lnSpc>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3200"/>
              <a:t>Well architected applications makes testing simple </a:t>
            </a:r>
          </a:p>
        </p:txBody>
      </p:sp>
      <p:sp>
        <p:nvSpPr>
          <p:cNvPr id="285699" name="Rectangle 3"/>
          <p:cNvSpPr>
            <a:spLocks noGrp="1" noChangeArrowheads="1"/>
          </p:cNvSpPr>
          <p:nvPr>
            <p:ph type="body" idx="1"/>
          </p:nvPr>
        </p:nvSpPr>
        <p:spPr>
          <a:xfrm>
            <a:off x="395288" y="1773238"/>
            <a:ext cx="3902075" cy="4320058"/>
          </a:xfrm>
          <a:ln/>
        </p:spPr>
        <p:txBody>
          <a:bodyPr lIns="90000" tIns="46800" rIns="90000" bIns="46800">
            <a:normAutofit fontScale="70000" lnSpcReduction="20000"/>
          </a:bodyPr>
          <a:lstStyle/>
          <a:p>
            <a:pPr algn="just">
              <a:spcBef>
                <a:spcPts val="55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200" dirty="0"/>
              <a:t>The GUI does not contain any program logic other than dealing with presentation</a:t>
            </a:r>
            <a:r>
              <a:rPr lang="en-GB" sz="2200" dirty="0" smtClean="0"/>
              <a:t>.</a:t>
            </a:r>
          </a:p>
          <a:p>
            <a:pPr algn="just">
              <a:spcBef>
                <a:spcPts val="55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z="2200" dirty="0"/>
          </a:p>
          <a:p>
            <a:pPr algn="just">
              <a:spcBef>
                <a:spcPts val="55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200" dirty="0"/>
              <a:t>The interfaces between the modules are well defined</a:t>
            </a:r>
            <a:r>
              <a:rPr lang="en-GB" sz="2200" dirty="0" smtClean="0"/>
              <a:t>.</a:t>
            </a:r>
          </a:p>
          <a:p>
            <a:pPr algn="just">
              <a:spcBef>
                <a:spcPts val="55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z="2200" dirty="0"/>
          </a:p>
          <a:p>
            <a:pPr algn="just">
              <a:spcBef>
                <a:spcPts val="55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200" dirty="0"/>
              <a:t>This give us testing advantages. </a:t>
            </a:r>
            <a:endParaRPr lang="en-GB" sz="2200" dirty="0" smtClean="0"/>
          </a:p>
          <a:p>
            <a:pPr algn="just">
              <a:spcBef>
                <a:spcPts val="55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z="2200" dirty="0" smtClean="0"/>
          </a:p>
          <a:p>
            <a:pPr algn="just">
              <a:spcBef>
                <a:spcPts val="55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200" dirty="0" smtClean="0"/>
              <a:t>Unit </a:t>
            </a:r>
            <a:r>
              <a:rPr lang="en-GB" sz="2200" dirty="0"/>
              <a:t>and System acceptance testing are simpler</a:t>
            </a:r>
            <a:r>
              <a:rPr lang="en-GB" sz="2200" dirty="0" smtClean="0"/>
              <a:t>.</a:t>
            </a:r>
          </a:p>
          <a:p>
            <a:pPr algn="just">
              <a:spcBef>
                <a:spcPts val="55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z="2200" dirty="0" smtClean="0"/>
          </a:p>
          <a:p>
            <a:pPr algn="just">
              <a:lnSpc>
                <a:spcPct val="80000"/>
              </a:lnSpc>
              <a:spcBef>
                <a:spcPts val="50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200" dirty="0" smtClean="0"/>
              <a:t>When an application has modules with well defined interfaces, each module can be tested independently from the other modules. </a:t>
            </a:r>
          </a:p>
          <a:p>
            <a:pPr algn="just">
              <a:lnSpc>
                <a:spcPct val="80000"/>
              </a:lnSpc>
              <a:spcBef>
                <a:spcPts val="50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z="2400" dirty="0" smtClean="0"/>
          </a:p>
          <a:p>
            <a:pPr algn="just">
              <a:lnSpc>
                <a:spcPct val="80000"/>
              </a:lnSpc>
              <a:spcBef>
                <a:spcPts val="50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200" dirty="0" smtClean="0"/>
              <a:t>Using this type of environment the developer can test the module to make sure everything is working before trying to integrate it with other modules.</a:t>
            </a:r>
          </a:p>
          <a:p>
            <a:pPr algn="just">
              <a:spcBef>
                <a:spcPts val="55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z="2200" dirty="0"/>
          </a:p>
        </p:txBody>
      </p:sp>
      <p:pic>
        <p:nvPicPr>
          <p:cNvPr id="285700" name="Picture 4"/>
          <p:cNvPicPr>
            <a:picLocks noChangeAspect="1" noChangeArrowheads="1"/>
          </p:cNvPicPr>
          <p:nvPr/>
        </p:nvPicPr>
        <p:blipFill>
          <a:blip r:embed="rId3" cstate="print"/>
          <a:srcRect/>
          <a:stretch>
            <a:fillRect/>
          </a:stretch>
        </p:blipFill>
        <p:spPr bwMode="auto">
          <a:xfrm>
            <a:off x="4788024" y="2132856"/>
            <a:ext cx="3816424" cy="2179450"/>
          </a:xfrm>
          <a:prstGeom prst="rect">
            <a:avLst/>
          </a:prstGeom>
          <a:noFill/>
          <a:ln w="9525">
            <a:noFill/>
            <a:round/>
            <a:headEnd/>
            <a:tailEnd/>
          </a:ln>
          <a:effectLst/>
        </p:spPr>
      </p:pic>
      <p:sp>
        <p:nvSpPr>
          <p:cNvPr id="285701" name="Rectangle 5"/>
          <p:cNvSpPr>
            <a:spLocks noChangeArrowheads="1"/>
          </p:cNvSpPr>
          <p:nvPr/>
        </p:nvSpPr>
        <p:spPr bwMode="auto">
          <a:xfrm>
            <a:off x="4644008" y="1628800"/>
            <a:ext cx="3932237" cy="460375"/>
          </a:xfrm>
          <a:prstGeom prst="rect">
            <a:avLst/>
          </a:prstGeom>
          <a:noFill/>
          <a:ln w="9525">
            <a:noFill/>
            <a:round/>
            <a:headEnd/>
            <a:tailEnd/>
          </a:ln>
          <a:effectLst/>
        </p:spPr>
        <p:txBody>
          <a:bodyPr wrap="none" lIns="90000" tIns="46800" rIns="90000" bIns="46800">
            <a:spAutoFit/>
          </a:bodyPr>
          <a:lstStyle/>
          <a:p>
            <a:pPr defTabSz="449263">
              <a:buClr>
                <a:srgbClr val="003366"/>
              </a:buClr>
              <a:buSzPct val="100000"/>
              <a:buFont typeface="Times New Roman"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400" dirty="0">
                <a:solidFill>
                  <a:srgbClr val="003366"/>
                </a:solidFill>
                <a:latin typeface="Times New Roman" pitchFamily="18" charset="0"/>
                <a:cs typeface="Lucida Sans Unicode" pitchFamily="34" charset="0"/>
              </a:rPr>
              <a:t>“</a:t>
            </a:r>
            <a:r>
              <a:rPr lang="en-GB" sz="2400" i="1" dirty="0">
                <a:solidFill>
                  <a:srgbClr val="003366"/>
                </a:solidFill>
                <a:latin typeface="Times New Roman" pitchFamily="18" charset="0"/>
                <a:cs typeface="Lucida Sans Unicode" pitchFamily="34" charset="0"/>
              </a:rPr>
              <a:t>Well architected application</a:t>
            </a:r>
            <a:r>
              <a:rPr lang="en-GB" sz="2400" dirty="0">
                <a:solidFill>
                  <a:srgbClr val="003366"/>
                </a:solidFill>
                <a:latin typeface="Times New Roman" pitchFamily="18" charset="0"/>
                <a:cs typeface="Lucida Sans Unicode" pitchFamily="34" charset="0"/>
              </a:rPr>
              <a:t>”</a:t>
            </a:r>
          </a:p>
        </p:txBody>
      </p:sp>
      <p:pic>
        <p:nvPicPr>
          <p:cNvPr id="7" name="Picture 3"/>
          <p:cNvPicPr>
            <a:picLocks noChangeAspect="1" noChangeArrowheads="1"/>
          </p:cNvPicPr>
          <p:nvPr/>
        </p:nvPicPr>
        <p:blipFill>
          <a:blip r:embed="rId4" cstate="print"/>
          <a:srcRect/>
          <a:stretch>
            <a:fillRect/>
          </a:stretch>
        </p:blipFill>
        <p:spPr bwMode="auto">
          <a:xfrm>
            <a:off x="5292080" y="4581128"/>
            <a:ext cx="2664296" cy="2055036"/>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a:defRPr/>
            </a:pPr>
            <a:r>
              <a:rPr lang="en-US" dirty="0"/>
              <a:t>Why Test?</a:t>
            </a:r>
          </a:p>
        </p:txBody>
      </p:sp>
      <p:sp>
        <p:nvSpPr>
          <p:cNvPr id="5" name="Content Placeholder 2"/>
          <p:cNvSpPr txBox="1">
            <a:spLocks/>
          </p:cNvSpPr>
          <p:nvPr/>
        </p:nvSpPr>
        <p:spPr>
          <a:xfrm>
            <a:off x="457200" y="1774825"/>
            <a:ext cx="8229600" cy="4625975"/>
          </a:xfrm>
          <a:prstGeom prst="rect">
            <a:avLst/>
          </a:prstGeom>
        </p:spPr>
        <p:txBody>
          <a:bodyPr>
            <a:normAutofit/>
          </a:bodyPr>
          <a:lstStyle/>
          <a:p>
            <a:pPr marL="436563" indent="-317500" eaLnBrk="0" hangingPunct="0">
              <a:buClr>
                <a:schemeClr val="accent1"/>
              </a:buClr>
              <a:buSzPct val="80000"/>
              <a:buFont typeface="Wingdings 2" pitchFamily="18" charset="2"/>
              <a:buChar char=""/>
            </a:pPr>
            <a:r>
              <a:rPr lang="en-US" sz="2800">
                <a:solidFill>
                  <a:srgbClr val="080808"/>
                </a:solidFill>
                <a:latin typeface="Corbel" pitchFamily="34" charset="0"/>
              </a:rPr>
              <a:t>Q: If all software is released to customers with faults, why should we spend so much time, effort, and money on testing? </a:t>
            </a:r>
          </a:p>
          <a:p>
            <a:pPr marL="892175" lvl="1" indent="-317500" eaLnBrk="0" hangingPunct="0">
              <a:buClr>
                <a:schemeClr val="accent1"/>
              </a:buClr>
              <a:buSzPct val="80000"/>
              <a:buFont typeface="Wingdings 2" pitchFamily="18" charset="2"/>
              <a:buChar char=""/>
            </a:pPr>
            <a:endParaRPr lang="en-US" sz="2800">
              <a:solidFill>
                <a:srgbClr val="080808"/>
              </a:solidFill>
              <a:latin typeface="Corbel" pitchFamily="34" charset="0"/>
            </a:endParaRPr>
          </a:p>
          <a:p>
            <a:pPr marL="892175" lvl="1" indent="-317500" eaLnBrk="0" hangingPunct="0">
              <a:buClr>
                <a:schemeClr val="accent1"/>
              </a:buClr>
              <a:buSzPct val="80000"/>
              <a:buFont typeface="Wingdings 2" pitchFamily="18" charset="2"/>
              <a:buChar char=""/>
            </a:pPr>
            <a:r>
              <a:rPr lang="en-US" sz="2800"/>
              <a:t>Considering the </a:t>
            </a:r>
            <a:r>
              <a:rPr lang="en-US" sz="2800">
                <a:solidFill>
                  <a:srgbClr val="FF0000"/>
                </a:solidFill>
              </a:rPr>
              <a:t>potential costs of Delaying the Release</a:t>
            </a:r>
            <a:r>
              <a:rPr lang="en-US" sz="2800"/>
              <a:t> of a Software Product</a:t>
            </a:r>
          </a:p>
          <a:p>
            <a:pPr marL="892175" lvl="1" indent="-317500" eaLnBrk="0" hangingPunct="0">
              <a:buClr>
                <a:schemeClr val="accent1"/>
              </a:buClr>
              <a:buSzPct val="80000"/>
              <a:buFont typeface="Wingdings 2" pitchFamily="18" charset="2"/>
              <a:buChar char=""/>
            </a:pPr>
            <a:endParaRPr lang="en-US" sz="2800">
              <a:solidFill>
                <a:srgbClr val="080808"/>
              </a:solidFill>
              <a:latin typeface="Corbel" pitchFamily="34" charset="0"/>
            </a:endParaRPr>
          </a:p>
          <a:p>
            <a:pPr marL="892175" lvl="1" indent="-317500" eaLnBrk="0" hangingPunct="0">
              <a:buClr>
                <a:schemeClr val="accent1"/>
              </a:buClr>
              <a:buSzPct val="80000"/>
              <a:buFont typeface="Wingdings 2" pitchFamily="18" charset="2"/>
              <a:buChar char=""/>
            </a:pPr>
            <a:r>
              <a:rPr lang="en-US" sz="2800">
                <a:solidFill>
                  <a:srgbClr val="2D1DA3"/>
                </a:solidFill>
              </a:rPr>
              <a:t>New products</a:t>
            </a:r>
            <a:r>
              <a:rPr lang="en-US" sz="2800"/>
              <a:t>: The first to the market often sells better than superior products that are released later.</a:t>
            </a:r>
            <a:endParaRPr lang="en-US" sz="4000">
              <a:latin typeface="Corbel" pitchFamily="34" charset="0"/>
            </a:endParaRPr>
          </a:p>
          <a:p>
            <a:pPr marL="436563" indent="-317500" eaLnBrk="0" hangingPunct="0">
              <a:buClr>
                <a:schemeClr val="accent1"/>
              </a:buClr>
              <a:buSzPct val="80000"/>
              <a:buFont typeface="Wingdings 2" pitchFamily="18" charset="2"/>
              <a:buChar char=""/>
            </a:pPr>
            <a:endParaRPr lang="en-US" sz="2800">
              <a:latin typeface="Corbel" pitchFamily="34" charset="0"/>
            </a:endParaRPr>
          </a:p>
        </p:txBody>
      </p:sp>
      <p:sp>
        <p:nvSpPr>
          <p:cNvPr id="16388" name="AutoShape 2" descr="data:image/jpg;base64,/9j/4AAQSkZJRgABAQAAAQABAAD/2wBDAAkGBwgHBgkIBwgKCgkLDRYPDQwMDRsUFRAWIB0iIiAdHx8kKDQsJCYxJx8fLT0tMTU3Ojo6Iys/RD84QzQ5Ojf/2wBDAQoKCg0MDRoPDxo3JR8lNzc3Nzc3Nzc3Nzc3Nzc3Nzc3Nzc3Nzc3Nzc3Nzc3Nzc3Nzc3Nzc3Nzc3Nzc3Nzc3Nzf/wAARCABOAE4DASIAAhEBAxEB/8QAHAAAAgMAAwEAAAAAAAAAAAAAAAEGBwgCBAUD/8QAMxAAAQMDAgQFAQYHAAAAAAAAAQIDBAAFEQYHEiExQRNRYXGBoQgUIlKRwTJygpKistL/xAAUAQEAAAAAAAAAAAAAAAAAAAAA/8QAFBEBAAAAAAAAAAAAAAAAAAAAAP/aAAwDAQACEQMRAD8Ao2iiigKKKKAooooCiiigKYpUxQKiiigYBJwOtWhpDZa93phqZdnk2uM4OJKFoKniP5OXD8nPpXZ2B0i1drq/fZ7SXI8BQSwlQyC8eef6Rz91A9qvXVEuVb9OXOZb08UtiK44yng4srCSQMd+fagg0HY/ScdAElU+UvHNS3wkfASBXKRshpB3Phi4M56cEnOP7kmq3nbibnwkGTMTJix8j8TtrShHXplSP3qX7abwSb1d2bPqNlhD0g8EeSykpBX2SpOT17Ed8DHPNBGtYbI3S2NOS9PyDcmE8ywpPC+B6dl/GD5A1U7iFNrUhxJSpJwUqGCD5VuHrVS7z7ctXaG/qCzshFxYSVyW09JCAOZx+cD9QMdcUGdqYpUxQKiipTt3o6RrO+iGhzworIDkp3ulGcYT5qPQfr2oLx2AZ8LQCVFBT4st1WSP4ugz/jj4qya6dotkSz22Pb7eyGYsdAQ2gHOB79z3J8zXcoIZurqe3ae0rLbmhDr85pbEeMefiEjBJH5RkEn2HUiqJ2j0rcL9quDMYaWmDAkIffkEEJBQQoIB7qPLl5c69vdPTWpb5re4ymmA/GSpLbBMppISgJHIAqBHPJ9ya0BZLdDtdqjQ7fHbYjtNgJQ2MD1PqT1J70HepEAjmM06KDG2s7am0asu1vbADbEtxLYHZPESn6EV4wqT7ny0Ttf3x5ogp+9KbBHfgwg/61GBQKpdtVMkRdd2lLE96Gh59KHi2CrxUdeApGchRAHpnPLGaiNe9oN+ZH1nZV21SUyjMbQjj6HiVwkH0IJFBsUdKD0oFFBQ+r9nNSXrU90ucSTbEsSpK3W0uOrCgCe4CDz+avGC0piFHZXjibaSg46ZAAr70UBUY3A1dE0fYXZrykqlLBREYJ5uuf8AI5Eny9SK9XUV4i2Cyy7pOVhiM2VqA6qPQJHqSQB71kvWOqLhqy8u3C4LIByllkHKWUdkj9z3POg8Z91b7y3XVFbi1FSlHqSeZNcBSpigVfSO87GfbfYcU262oLQtJwUqByCD55rhijFBY8DevWEYo8d2FLCevjRwCr5QRV4bea2ia1tKpLLf3eUyoIkRyri4CehB7pODj2I7VkjFWf8AZ7muR9cORQT4cqItKh6pIUD9D+tBpOiiigrL7QhkDQaAxxeGZrXjY/LhWM+nFw/Ss01r7ci3N3TQ16jO9oi3UnyUgcafqkVkLFAqYoxQBQf/2Q=="/>
          <p:cNvSpPr>
            <a:spLocks noChangeAspect="1" noChangeArrowheads="1"/>
          </p:cNvSpPr>
          <p:nvPr/>
        </p:nvSpPr>
        <p:spPr bwMode="auto">
          <a:xfrm>
            <a:off x="8923338" y="-144463"/>
            <a:ext cx="304800" cy="304801"/>
          </a:xfrm>
          <a:prstGeom prst="rect">
            <a:avLst/>
          </a:prstGeom>
          <a:noFill/>
          <a:ln w="9525">
            <a:noFill/>
            <a:miter lim="800000"/>
            <a:headEnd/>
            <a:tailEnd/>
          </a:ln>
        </p:spPr>
        <p:txBody>
          <a:bodyPr/>
          <a:lstStyle/>
          <a:p>
            <a:endParaRPr lang="en-US"/>
          </a:p>
        </p:txBody>
      </p:sp>
      <p:pic>
        <p:nvPicPr>
          <p:cNvPr id="16389" name="Picture 3"/>
          <p:cNvPicPr>
            <a:picLocks noChangeAspect="1" noChangeArrowheads="1"/>
          </p:cNvPicPr>
          <p:nvPr/>
        </p:nvPicPr>
        <p:blipFill>
          <a:blip r:embed="rId2" cstate="print"/>
          <a:srcRect/>
          <a:stretch>
            <a:fillRect/>
          </a:stretch>
        </p:blipFill>
        <p:spPr bwMode="auto">
          <a:xfrm>
            <a:off x="7596188" y="0"/>
            <a:ext cx="1362075" cy="1357313"/>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pPr>
              <a:defRPr/>
            </a:pPr>
            <a:fld id="{4B1641D3-EDD0-4918-A121-5E8F76A587CC}" type="slidenum">
              <a:rPr lang="en-US" smtClean="0"/>
              <a:pPr>
                <a:defRPr/>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GB" sz="4800" dirty="0" smtClean="0"/>
              <a:t>Cost to fix faults</a:t>
            </a:r>
            <a:endParaRPr lang="en-US" dirty="0"/>
          </a:p>
        </p:txBody>
      </p:sp>
      <p:sp>
        <p:nvSpPr>
          <p:cNvPr id="19459" name="Slide Number Placeholder 2"/>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fld id="{C7CD5691-F83B-45DE-B9D5-D77B0E2CC816}" type="slidenum">
              <a:rPr lang="en-US" smtClean="0">
                <a:solidFill>
                  <a:srgbClr val="3F3F3F"/>
                </a:solidFill>
              </a:rPr>
              <a:pPr/>
              <a:t>6</a:t>
            </a:fld>
            <a:endParaRPr lang="en-US" smtClean="0">
              <a:solidFill>
                <a:srgbClr val="3F3F3F"/>
              </a:solidFill>
            </a:endParaRPr>
          </a:p>
        </p:txBody>
      </p:sp>
      <p:sp>
        <p:nvSpPr>
          <p:cNvPr id="4" name="Content Placeholder 2"/>
          <p:cNvSpPr txBox="1">
            <a:spLocks/>
          </p:cNvSpPr>
          <p:nvPr/>
        </p:nvSpPr>
        <p:spPr>
          <a:xfrm>
            <a:off x="457200" y="1774825"/>
            <a:ext cx="8229600" cy="1006475"/>
          </a:xfrm>
          <a:prstGeom prst="rect">
            <a:avLst/>
          </a:prstGeom>
        </p:spPr>
        <p:txBody>
          <a:bodyPr>
            <a:normAutofit/>
          </a:bodyPr>
          <a:lstStyle/>
          <a:p>
            <a:pPr marL="436563" indent="-317500" eaLnBrk="0" hangingPunct="0">
              <a:buClr>
                <a:schemeClr val="accent1"/>
              </a:buClr>
              <a:buSzPct val="80000"/>
              <a:buFont typeface="Wingdings 2" pitchFamily="18" charset="2"/>
              <a:buChar char=""/>
              <a:defRPr/>
            </a:pPr>
            <a:r>
              <a:rPr lang="en-US" sz="2800" dirty="0">
                <a:latin typeface="Arial" pitchFamily="34" charset="0"/>
                <a:cs typeface="Arial" pitchFamily="34" charset="0"/>
              </a:rPr>
              <a:t>It is commonly believed that the earlier a defect is found the cheaper it is to fix it.</a:t>
            </a:r>
            <a:endParaRPr lang="en-US" sz="2800" dirty="0">
              <a:latin typeface="+mn-lt"/>
              <a:cs typeface="+mn-cs"/>
            </a:endParaRPr>
          </a:p>
        </p:txBody>
      </p:sp>
      <p:graphicFrame>
        <p:nvGraphicFramePr>
          <p:cNvPr id="5" name="Table 4"/>
          <p:cNvGraphicFramePr>
            <a:graphicFrameLocks noGrp="1"/>
          </p:cNvGraphicFramePr>
          <p:nvPr/>
        </p:nvGraphicFramePr>
        <p:xfrm>
          <a:off x="144463" y="3213100"/>
          <a:ext cx="8892478" cy="1767840"/>
        </p:xfrm>
        <a:graphic>
          <a:graphicData uri="http://schemas.openxmlformats.org/drawingml/2006/table">
            <a:tbl>
              <a:tblPr/>
              <a:tblGrid>
                <a:gridCol w="1270354"/>
                <a:gridCol w="1270354"/>
                <a:gridCol w="1270354"/>
                <a:gridCol w="1270354"/>
                <a:gridCol w="1270354"/>
                <a:gridCol w="1270354"/>
                <a:gridCol w="1270354"/>
              </a:tblGrid>
              <a:tr h="0">
                <a:tc rowSpan="2" gridSpan="2">
                  <a:txBody>
                    <a:bodyPr/>
                    <a:lstStyle/>
                    <a:p>
                      <a:pPr algn="ctr"/>
                      <a:r>
                        <a:rPr lang="en-US" sz="1400" dirty="0"/>
                        <a:t>Cost to fix a defect</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rowSpan="2" hMerge="1">
                  <a:txBody>
                    <a:bodyPr/>
                    <a:lstStyle/>
                    <a:p>
                      <a:endParaRPr lang="en-US"/>
                    </a:p>
                  </a:txBody>
                  <a:tcPr/>
                </a:tc>
                <a:tc gridSpan="5">
                  <a:txBody>
                    <a:bodyPr/>
                    <a:lstStyle/>
                    <a:p>
                      <a:pPr algn="ctr"/>
                      <a:r>
                        <a:rPr lang="en-US"/>
                        <a:t>Time detected</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gridSpan="2" vMerge="1">
                  <a:txBody>
                    <a:bodyPr/>
                    <a:lstStyle/>
                    <a:p>
                      <a:endParaRPr lang="en-US"/>
                    </a:p>
                  </a:txBody>
                  <a:tcPr/>
                </a:tc>
                <a:tc hMerge="1" vMerge="1">
                  <a:txBody>
                    <a:bodyPr/>
                    <a:lstStyle/>
                    <a:p>
                      <a:endParaRPr lang="en-US"/>
                    </a:p>
                  </a:txBody>
                  <a:tcPr/>
                </a:tc>
                <a:tc>
                  <a:txBody>
                    <a:bodyPr/>
                    <a:lstStyle/>
                    <a:p>
                      <a:pPr algn="ctr"/>
                      <a:r>
                        <a:rPr lang="en-US" sz="1400" dirty="0"/>
                        <a:t>Requirements</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sz="1400" dirty="0"/>
                        <a:t>Architecture</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sz="1400" dirty="0"/>
                        <a:t>Construction</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sz="1400" dirty="0"/>
                        <a:t>System test</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sz="1400" dirty="0"/>
                        <a:t>Post-release</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r>
              <a:tr h="0">
                <a:tc rowSpan="3">
                  <a:txBody>
                    <a:bodyPr/>
                    <a:lstStyle/>
                    <a:p>
                      <a:pPr algn="ctr"/>
                      <a:r>
                        <a:rPr lang="en-US" sz="1400" dirty="0"/>
                        <a:t>Time introduced</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sz="1400" dirty="0"/>
                        <a:t>Requirements</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dirty="0">
                          <a:latin typeface="Times" pitchFamily="18" charset="0"/>
                        </a:rPr>
                        <a:t>1×</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algn="ctr"/>
                      <a:r>
                        <a:rPr lang="en-US">
                          <a:latin typeface="Times" pitchFamily="18" charset="0"/>
                        </a:rPr>
                        <a:t>3×</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algn="ctr"/>
                      <a:r>
                        <a:rPr lang="en-US" dirty="0" smtClean="0">
                          <a:latin typeface="Times" pitchFamily="18" charset="0"/>
                        </a:rPr>
                        <a:t>5 – 10</a:t>
                      </a:r>
                      <a:r>
                        <a:rPr lang="en-US" dirty="0">
                          <a:latin typeface="Times" pitchFamily="18" charset="0"/>
                        </a:rPr>
                        <a:t>×</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algn="ctr"/>
                      <a:r>
                        <a:rPr lang="en-US">
                          <a:latin typeface="Times" pitchFamily="18" charset="0"/>
                        </a:rPr>
                        <a:t>10×</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algn="ctr"/>
                      <a:r>
                        <a:rPr lang="en-US" dirty="0" smtClean="0">
                          <a:latin typeface="Times" pitchFamily="18" charset="0"/>
                        </a:rPr>
                        <a:t>10 – 100</a:t>
                      </a:r>
                      <a:r>
                        <a:rPr lang="en-US" dirty="0">
                          <a:latin typeface="Times" pitchFamily="18" charset="0"/>
                        </a:rPr>
                        <a:t>×</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r>
              <a:tr h="0">
                <a:tc vMerge="1">
                  <a:txBody>
                    <a:bodyPr/>
                    <a:lstStyle/>
                    <a:p>
                      <a:endParaRPr lang="en-US"/>
                    </a:p>
                  </a:txBody>
                  <a:tcPr/>
                </a:tc>
                <a:tc>
                  <a:txBody>
                    <a:bodyPr/>
                    <a:lstStyle/>
                    <a:p>
                      <a:pPr algn="ctr"/>
                      <a:r>
                        <a:rPr lang="en-US" sz="1400" dirty="0"/>
                        <a:t>Architecture</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dirty="0">
                          <a:latin typeface="Times" pitchFamily="18" charset="0"/>
                        </a:rPr>
                        <a:t>-</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algn="ctr"/>
                      <a:r>
                        <a:rPr lang="en-US" dirty="0">
                          <a:latin typeface="Times" pitchFamily="18" charset="0"/>
                        </a:rPr>
                        <a:t>1×</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algn="ctr"/>
                      <a:r>
                        <a:rPr lang="en-US" dirty="0">
                          <a:latin typeface="Times" pitchFamily="18" charset="0"/>
                        </a:rPr>
                        <a:t>10×</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algn="ctr"/>
                      <a:r>
                        <a:rPr lang="en-US" dirty="0">
                          <a:latin typeface="Times" pitchFamily="18" charset="0"/>
                        </a:rPr>
                        <a:t>15×</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algn="ctr"/>
                      <a:r>
                        <a:rPr lang="en-US" dirty="0" smtClean="0">
                          <a:latin typeface="Times" pitchFamily="18" charset="0"/>
                        </a:rPr>
                        <a:t>25 – 100</a:t>
                      </a:r>
                      <a:r>
                        <a:rPr lang="en-US" dirty="0">
                          <a:latin typeface="Times" pitchFamily="18" charset="0"/>
                        </a:rPr>
                        <a:t>×</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r>
              <a:tr h="0">
                <a:tc vMerge="1">
                  <a:txBody>
                    <a:bodyPr/>
                    <a:lstStyle/>
                    <a:p>
                      <a:endParaRPr lang="en-US"/>
                    </a:p>
                  </a:txBody>
                  <a:tcPr/>
                </a:tc>
                <a:tc>
                  <a:txBody>
                    <a:bodyPr/>
                    <a:lstStyle/>
                    <a:p>
                      <a:pPr algn="ctr"/>
                      <a:r>
                        <a:rPr lang="en-US" sz="1400" dirty="0"/>
                        <a:t>Construction</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a:latin typeface="Times" pitchFamily="18" charset="0"/>
                        </a:rPr>
                        <a:t>-</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algn="ctr"/>
                      <a:r>
                        <a:rPr lang="en-US">
                          <a:latin typeface="Times" pitchFamily="18" charset="0"/>
                        </a:rPr>
                        <a:t>-</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algn="ctr"/>
                      <a:r>
                        <a:rPr lang="en-US">
                          <a:latin typeface="Times" pitchFamily="18" charset="0"/>
                        </a:rPr>
                        <a:t>1×</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algn="ctr"/>
                      <a:r>
                        <a:rPr lang="en-US" dirty="0">
                          <a:latin typeface="Times" pitchFamily="18" charset="0"/>
                        </a:rPr>
                        <a:t>10×</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c>
                  <a:txBody>
                    <a:bodyPr/>
                    <a:lstStyle/>
                    <a:p>
                      <a:pPr algn="ctr"/>
                      <a:r>
                        <a:rPr lang="en-US" dirty="0" smtClean="0">
                          <a:latin typeface="Times" pitchFamily="18" charset="0"/>
                        </a:rPr>
                        <a:t>10 – 25</a:t>
                      </a:r>
                      <a:r>
                        <a:rPr lang="en-US" dirty="0">
                          <a:latin typeface="Times" pitchFamily="18" charset="0"/>
                        </a:rPr>
                        <a:t>×</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tcPr>
                </a:tc>
              </a:tr>
            </a:tbl>
          </a:graphicData>
        </a:graphic>
      </p:graphicFrame>
      <p:sp>
        <p:nvSpPr>
          <p:cNvPr id="19502" name="Rectangle 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pPr algn="r" rtl="1"/>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a:defRPr/>
            </a:pPr>
            <a:r>
              <a:rPr lang="en-US"/>
              <a:t>Beta Testing</a:t>
            </a:r>
          </a:p>
        </p:txBody>
      </p:sp>
      <p:sp>
        <p:nvSpPr>
          <p:cNvPr id="17411" name="Rectangle 3" descr="Rectangle: Click to edit Master text styles&#10;Second level&#10;Third level&#10;Fourth level&#10;Fifth level"/>
          <p:cNvSpPr>
            <a:spLocks noGrp="1" noChangeArrowheads="1"/>
          </p:cNvSpPr>
          <p:nvPr>
            <p:ph type="body" idx="1"/>
          </p:nvPr>
        </p:nvSpPr>
        <p:spPr/>
        <p:txBody>
          <a:bodyPr>
            <a:normAutofit fontScale="55000" lnSpcReduction="20000"/>
          </a:bodyPr>
          <a:lstStyle/>
          <a:p>
            <a:r>
              <a:rPr lang="en-US" dirty="0" smtClean="0">
                <a:solidFill>
                  <a:srgbClr val="7030A0"/>
                </a:solidFill>
                <a:cs typeface="Tahoma" pitchFamily="34" charset="0"/>
              </a:rPr>
              <a:t>Beta Testing</a:t>
            </a:r>
          </a:p>
          <a:p>
            <a:pPr lvl="1"/>
            <a:r>
              <a:rPr lang="en-US" dirty="0" smtClean="0">
                <a:solidFill>
                  <a:schemeClr val="accent2">
                    <a:lumMod val="75000"/>
                  </a:schemeClr>
                </a:solidFill>
                <a:cs typeface="Tahoma" pitchFamily="34" charset="0"/>
              </a:rPr>
              <a:t>Customers</a:t>
            </a:r>
            <a:r>
              <a:rPr lang="en-US" dirty="0" smtClean="0">
                <a:cs typeface="Tahoma" pitchFamily="34" charset="0"/>
              </a:rPr>
              <a:t> test for free!</a:t>
            </a:r>
          </a:p>
          <a:p>
            <a:pPr lvl="1">
              <a:spcBef>
                <a:spcPts val="500"/>
              </a:spcBef>
              <a:spcAft>
                <a:spcPts val="500"/>
              </a:spcAft>
            </a:pPr>
            <a:r>
              <a:rPr lang="en-US" dirty="0" smtClean="0">
                <a:cs typeface="Tahoma" pitchFamily="34" charset="0"/>
              </a:rPr>
              <a:t>Seems to give you test cases representative of customer use.</a:t>
            </a:r>
          </a:p>
          <a:p>
            <a:pPr lvl="1">
              <a:spcBef>
                <a:spcPts val="500"/>
              </a:spcBef>
              <a:spcAft>
                <a:spcPts val="500"/>
              </a:spcAft>
            </a:pPr>
            <a:r>
              <a:rPr lang="en-US" dirty="0" smtClean="0">
                <a:cs typeface="Tahoma" pitchFamily="34" charset="0"/>
              </a:rPr>
              <a:t>Helps to determine </a:t>
            </a:r>
            <a:r>
              <a:rPr lang="en-US" dirty="0" smtClean="0">
                <a:solidFill>
                  <a:srgbClr val="2D1DA3"/>
                </a:solidFill>
                <a:cs typeface="Tahoma" pitchFamily="34" charset="0"/>
              </a:rPr>
              <a:t>what is most important</a:t>
            </a:r>
            <a:r>
              <a:rPr lang="en-US" dirty="0" smtClean="0">
                <a:cs typeface="Tahoma" pitchFamily="34" charset="0"/>
              </a:rPr>
              <a:t> to the customers.</a:t>
            </a:r>
          </a:p>
          <a:p>
            <a:pPr lvl="1">
              <a:spcBef>
                <a:spcPts val="500"/>
              </a:spcBef>
              <a:spcAft>
                <a:spcPts val="500"/>
              </a:spcAft>
            </a:pPr>
            <a:r>
              <a:rPr lang="en-US" dirty="0" smtClean="0">
                <a:cs typeface="Tahoma" pitchFamily="34" charset="0"/>
              </a:rPr>
              <a:t>Can do </a:t>
            </a:r>
            <a:r>
              <a:rPr lang="en-US" dirty="0" smtClean="0">
                <a:solidFill>
                  <a:schemeClr val="folHlink"/>
                </a:solidFill>
                <a:cs typeface="Tahoma" pitchFamily="34" charset="0"/>
              </a:rPr>
              <a:t>more configuration</a:t>
            </a:r>
            <a:r>
              <a:rPr lang="en-US" dirty="0" smtClean="0">
                <a:cs typeface="Tahoma" pitchFamily="34" charset="0"/>
              </a:rPr>
              <a:t> (environment) testing than in your testing lab.</a:t>
            </a:r>
          </a:p>
          <a:p>
            <a:pPr>
              <a:spcBef>
                <a:spcPts val="500"/>
              </a:spcBef>
              <a:spcAft>
                <a:spcPts val="500"/>
              </a:spcAft>
            </a:pPr>
            <a:endParaRPr lang="en-US" dirty="0" smtClean="0">
              <a:cs typeface="Tahoma" pitchFamily="34" charset="0"/>
            </a:endParaRPr>
          </a:p>
          <a:p>
            <a:pPr>
              <a:spcBef>
                <a:spcPts val="500"/>
              </a:spcBef>
              <a:spcAft>
                <a:spcPts val="500"/>
              </a:spcAft>
            </a:pPr>
            <a:r>
              <a:rPr lang="en-US" dirty="0" smtClean="0">
                <a:solidFill>
                  <a:srgbClr val="FF0000"/>
                </a:solidFill>
                <a:cs typeface="Tahoma" pitchFamily="34" charset="0"/>
              </a:rPr>
              <a:t>Disadvantages:</a:t>
            </a:r>
          </a:p>
          <a:p>
            <a:pPr lvl="1">
              <a:lnSpc>
                <a:spcPct val="90000"/>
              </a:lnSpc>
            </a:pPr>
            <a:r>
              <a:rPr lang="en-US" dirty="0" smtClean="0">
                <a:cs typeface="Tahoma" pitchFamily="34" charset="0"/>
              </a:rPr>
              <a:t>Beta testers might have a particular perspective to the system, which result in not catching diverse system bugs. </a:t>
            </a:r>
          </a:p>
          <a:p>
            <a:pPr lvl="1">
              <a:lnSpc>
                <a:spcPct val="90000"/>
              </a:lnSpc>
            </a:pPr>
            <a:endParaRPr lang="en-US" dirty="0" smtClean="0">
              <a:cs typeface="Tahoma" pitchFamily="34" charset="0"/>
            </a:endParaRPr>
          </a:p>
          <a:p>
            <a:pPr lvl="1">
              <a:lnSpc>
                <a:spcPct val="90000"/>
              </a:lnSpc>
            </a:pPr>
            <a:r>
              <a:rPr lang="en-US" dirty="0" smtClean="0">
                <a:cs typeface="Tahoma" pitchFamily="34" charset="0"/>
              </a:rPr>
              <a:t>Beta testers usually won’t report: usability problems, bugs they don’t understand and bugs that seem obvious.</a:t>
            </a:r>
          </a:p>
          <a:p>
            <a:pPr lvl="1">
              <a:lnSpc>
                <a:spcPct val="90000"/>
              </a:lnSpc>
            </a:pPr>
            <a:endParaRPr lang="en-US" dirty="0" smtClean="0">
              <a:cs typeface="Tahoma" pitchFamily="34" charset="0"/>
            </a:endParaRPr>
          </a:p>
          <a:p>
            <a:pPr lvl="1">
              <a:lnSpc>
                <a:spcPct val="90000"/>
              </a:lnSpc>
            </a:pPr>
            <a:r>
              <a:rPr lang="en-US" dirty="0" smtClean="0">
                <a:cs typeface="Tahoma" pitchFamily="34" charset="0"/>
              </a:rPr>
              <a:t>Most beta testers are sometimes “techies” who have a higher tolerance of bugs.  They do not represent the average customer.</a:t>
            </a:r>
          </a:p>
          <a:p>
            <a:pPr lvl="1">
              <a:lnSpc>
                <a:spcPct val="90000"/>
              </a:lnSpc>
            </a:pPr>
            <a:endParaRPr lang="en-US" dirty="0" smtClean="0">
              <a:cs typeface="Tahoma" pitchFamily="34" charset="0"/>
            </a:endParaRPr>
          </a:p>
          <a:p>
            <a:pPr lvl="1">
              <a:lnSpc>
                <a:spcPct val="90000"/>
              </a:lnSpc>
            </a:pPr>
            <a:r>
              <a:rPr lang="en-US" dirty="0" smtClean="0">
                <a:cs typeface="Tahoma" pitchFamily="34" charset="0"/>
              </a:rPr>
              <a:t>Takes much more time and effort to handle a user reported bug.</a:t>
            </a:r>
          </a:p>
          <a:p>
            <a:pPr>
              <a:spcBef>
                <a:spcPts val="500"/>
              </a:spcBef>
              <a:spcAft>
                <a:spcPts val="500"/>
              </a:spcAft>
            </a:pPr>
            <a:endParaRPr lang="en-US" dirty="0" smtClean="0">
              <a:cs typeface="Tahoma" pitchFamily="34" charset="0"/>
            </a:endParaRPr>
          </a:p>
        </p:txBody>
      </p:sp>
      <p:sp>
        <p:nvSpPr>
          <p:cNvPr id="4" name="Slide Number Placeholder 3"/>
          <p:cNvSpPr>
            <a:spLocks noGrp="1"/>
          </p:cNvSpPr>
          <p:nvPr>
            <p:ph type="sldNum" sz="quarter" idx="12"/>
          </p:nvPr>
        </p:nvSpPr>
        <p:spPr/>
        <p:txBody>
          <a:bodyPr/>
          <a:lstStyle/>
          <a:p>
            <a:pPr>
              <a:defRPr/>
            </a:pPr>
            <a:fld id="{5718C3E9-2F2F-4095-9D80-2A7716FC102D}" type="slidenum">
              <a:rPr lang="en-US" smtClean="0"/>
              <a:pPr>
                <a:defRPr/>
              </a:pPr>
              <a:t>7</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411">
                                            <p:txEl>
                                              <p:pRg st="6" end="6"/>
                                            </p:txEl>
                                          </p:spTgt>
                                        </p:tgtEl>
                                        <p:attrNameLst>
                                          <p:attrName>style.visibility</p:attrName>
                                        </p:attrNameLst>
                                      </p:cBhvr>
                                      <p:to>
                                        <p:strVal val="visible"/>
                                      </p:to>
                                    </p:set>
                                    <p:animEffect transition="in" filter="blinds(horizontal)">
                                      <p:cBhvr>
                                        <p:cTn id="7" dur="500"/>
                                        <p:tgtEl>
                                          <p:spTgt spid="17411">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411">
                                            <p:txEl>
                                              <p:pRg st="7" end="7"/>
                                            </p:txEl>
                                          </p:spTgt>
                                        </p:tgtEl>
                                        <p:attrNameLst>
                                          <p:attrName>style.visibility</p:attrName>
                                        </p:attrNameLst>
                                      </p:cBhvr>
                                      <p:to>
                                        <p:strVal val="visible"/>
                                      </p:to>
                                    </p:set>
                                    <p:animEffect transition="in" filter="blinds(horizontal)">
                                      <p:cBhvr>
                                        <p:cTn id="12" dur="500"/>
                                        <p:tgtEl>
                                          <p:spTgt spid="17411">
                                            <p:txEl>
                                              <p:pRg st="7" end="7"/>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7411">
                                            <p:txEl>
                                              <p:pRg st="9" end="9"/>
                                            </p:txEl>
                                          </p:spTgt>
                                        </p:tgtEl>
                                        <p:attrNameLst>
                                          <p:attrName>style.visibility</p:attrName>
                                        </p:attrNameLst>
                                      </p:cBhvr>
                                      <p:to>
                                        <p:strVal val="visible"/>
                                      </p:to>
                                    </p:set>
                                    <p:animEffect transition="in" filter="blinds(horizontal)">
                                      <p:cBhvr>
                                        <p:cTn id="15" dur="500"/>
                                        <p:tgtEl>
                                          <p:spTgt spid="17411">
                                            <p:txEl>
                                              <p:pRg st="9" end="9"/>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7411">
                                            <p:txEl>
                                              <p:pRg st="11" end="11"/>
                                            </p:txEl>
                                          </p:spTgt>
                                        </p:tgtEl>
                                        <p:attrNameLst>
                                          <p:attrName>style.visibility</p:attrName>
                                        </p:attrNameLst>
                                      </p:cBhvr>
                                      <p:to>
                                        <p:strVal val="visible"/>
                                      </p:to>
                                    </p:set>
                                    <p:animEffect transition="in" filter="blinds(horizontal)">
                                      <p:cBhvr>
                                        <p:cTn id="18" dur="500"/>
                                        <p:tgtEl>
                                          <p:spTgt spid="17411">
                                            <p:txEl>
                                              <p:pRg st="11" end="11"/>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7411">
                                            <p:txEl>
                                              <p:pRg st="13" end="13"/>
                                            </p:txEl>
                                          </p:spTgt>
                                        </p:tgtEl>
                                        <p:attrNameLst>
                                          <p:attrName>style.visibility</p:attrName>
                                        </p:attrNameLst>
                                      </p:cBhvr>
                                      <p:to>
                                        <p:strVal val="visible"/>
                                      </p:to>
                                    </p:set>
                                    <p:animEffect transition="in" filter="blinds(horizontal)">
                                      <p:cBhvr>
                                        <p:cTn id="21" dur="500"/>
                                        <p:tgtEl>
                                          <p:spTgt spid="17411">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Testing Approaches</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i="1" dirty="0" smtClean="0"/>
              <a:t>High-level approaches to testing that can be applied to the specific testing techniques</a:t>
            </a:r>
          </a:p>
          <a:p>
            <a:endParaRPr lang="en-US" dirty="0" smtClean="0"/>
          </a:p>
          <a:p>
            <a:r>
              <a:rPr lang="en-US" b="1" dirty="0" smtClean="0"/>
              <a:t>Positive and Negative Testing</a:t>
            </a:r>
          </a:p>
          <a:p>
            <a:pPr lvl="1"/>
            <a:r>
              <a:rPr lang="en-US" b="1" dirty="0" smtClean="0">
                <a:solidFill>
                  <a:schemeClr val="accent4">
                    <a:lumMod val="75000"/>
                  </a:schemeClr>
                </a:solidFill>
              </a:rPr>
              <a:t>Positive testing </a:t>
            </a:r>
          </a:p>
          <a:p>
            <a:pPr lvl="2"/>
            <a:r>
              <a:rPr lang="en-US" dirty="0" smtClean="0"/>
              <a:t>Is intended to verify that a software system conforms to its stated requirements</a:t>
            </a:r>
          </a:p>
          <a:p>
            <a:pPr lvl="2"/>
            <a:r>
              <a:rPr lang="en-US" dirty="0" smtClean="0"/>
              <a:t>Does the system “</a:t>
            </a:r>
            <a:r>
              <a:rPr lang="en-US" i="1" dirty="0" smtClean="0"/>
              <a:t>fit for purpose</a:t>
            </a:r>
            <a:r>
              <a:rPr lang="en-US" dirty="0" smtClean="0"/>
              <a:t>”?</a:t>
            </a:r>
          </a:p>
          <a:p>
            <a:pPr lvl="1"/>
            <a:r>
              <a:rPr lang="en-US" b="1" dirty="0" smtClean="0">
                <a:solidFill>
                  <a:srgbClr val="D60093"/>
                </a:solidFill>
              </a:rPr>
              <a:t>Negative Testing</a:t>
            </a:r>
          </a:p>
          <a:p>
            <a:pPr lvl="2"/>
            <a:r>
              <a:rPr lang="en-US" dirty="0" smtClean="0"/>
              <a:t>Is intended to assure that the system does NOT do what it is supposed to do</a:t>
            </a:r>
          </a:p>
          <a:p>
            <a:pPr lvl="2"/>
            <a:endParaRPr lang="en-US" dirty="0" smtClean="0"/>
          </a:p>
          <a:p>
            <a:r>
              <a:rPr lang="en-US" b="1" dirty="0" smtClean="0"/>
              <a:t>Black Box and White Box Testing</a:t>
            </a:r>
          </a:p>
          <a:p>
            <a:endParaRPr lang="en-US" dirty="0" smtClean="0"/>
          </a:p>
          <a:p>
            <a:r>
              <a:rPr lang="en-US" b="1" dirty="0" smtClean="0"/>
              <a:t>Experienced Based Testing</a:t>
            </a:r>
          </a:p>
          <a:p>
            <a:pPr lvl="1"/>
            <a:r>
              <a:rPr lang="en-US" dirty="0" smtClean="0"/>
              <a:t>Is intended to design and perform effective tests</a:t>
            </a:r>
          </a:p>
          <a:p>
            <a:pPr lvl="1"/>
            <a:r>
              <a:rPr lang="en-US" dirty="0" smtClean="0"/>
              <a:t>As suggested by its name, the skill is based on the experience </a:t>
            </a:r>
            <a:endParaRPr lang="en-US" dirty="0"/>
          </a:p>
        </p:txBody>
      </p:sp>
      <p:sp>
        <p:nvSpPr>
          <p:cNvPr id="4" name="Slide Number Placeholder 3"/>
          <p:cNvSpPr>
            <a:spLocks noGrp="1"/>
          </p:cNvSpPr>
          <p:nvPr>
            <p:ph type="sldNum" sz="quarter" idx="12"/>
          </p:nvPr>
        </p:nvSpPr>
        <p:spPr/>
        <p:txBody>
          <a:bodyPr/>
          <a:lstStyle/>
          <a:p>
            <a:pPr>
              <a:defRPr/>
            </a:pPr>
            <a:fld id="{5718C3E9-2F2F-4095-9D80-2A7716FC102D}" type="slidenum">
              <a:rPr lang="en-US" smtClean="0"/>
              <a:pPr>
                <a:defRPr/>
              </a:pPr>
              <a:t>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animEffect transition="in" filter="blinds(horizontal)">
                                      <p:cBhvr>
                                        <p:cTn id="7" dur="500"/>
                                        <p:tgtEl>
                                          <p:spTgt spid="3">
                                            <p:txEl>
                                              <p:pRg st="11" end="1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2" end="12"/>
                                            </p:txEl>
                                          </p:spTgt>
                                        </p:tgtEl>
                                        <p:attrNameLst>
                                          <p:attrName>style.visibility</p:attrName>
                                        </p:attrNameLst>
                                      </p:cBhvr>
                                      <p:to>
                                        <p:strVal val="visible"/>
                                      </p:to>
                                    </p:set>
                                    <p:animEffect transition="in" filter="blinds(horizontal)">
                                      <p:cBhvr>
                                        <p:cTn id="10" dur="500"/>
                                        <p:tgtEl>
                                          <p:spTgt spid="3">
                                            <p:txEl>
                                              <p:pRg st="12" end="1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13" end="13"/>
                                            </p:txEl>
                                          </p:spTgt>
                                        </p:tgtEl>
                                        <p:attrNameLst>
                                          <p:attrName>style.visibility</p:attrName>
                                        </p:attrNameLst>
                                      </p:cBhvr>
                                      <p:to>
                                        <p:strVal val="visible"/>
                                      </p:to>
                                    </p:set>
                                    <p:animEffect transition="in" filter="blinds(horizontal)">
                                      <p:cBhvr>
                                        <p:cTn id="13" dur="500"/>
                                        <p:tgtEl>
                                          <p:spTgt spid="3">
                                            <p:txEl>
                                              <p:pRg st="13" end="1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9" end="9"/>
                                            </p:txEl>
                                          </p:spTgt>
                                        </p:tgtEl>
                                        <p:attrNameLst>
                                          <p:attrName>style.visibility</p:attrName>
                                        </p:attrNameLst>
                                      </p:cBhvr>
                                      <p:to>
                                        <p:strVal val="visible"/>
                                      </p:to>
                                    </p:set>
                                    <p:animEffect transition="in" filter="blinds(horizontal)">
                                      <p:cBhvr>
                                        <p:cTn id="18" dur="500"/>
                                        <p:tgtEl>
                                          <p:spTgt spid="3">
                                            <p:txEl>
                                              <p:pRg st="9" end="9"/>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blinds(horizontal)">
                                      <p:cBhvr>
                                        <p:cTn id="23" dur="500"/>
                                        <p:tgtEl>
                                          <p:spTgt spid="3">
                                            <p:txEl>
                                              <p:pRg st="2" end="2"/>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blinds(horizontal)">
                                      <p:cBhvr>
                                        <p:cTn id="26" dur="500"/>
                                        <p:tgtEl>
                                          <p:spTgt spid="3">
                                            <p:txEl>
                                              <p:pRg st="3" end="3"/>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blinds(horizontal)">
                                      <p:cBhvr>
                                        <p:cTn id="29" dur="500"/>
                                        <p:tgtEl>
                                          <p:spTgt spid="3">
                                            <p:txEl>
                                              <p:pRg st="4" end="4"/>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blinds(horizontal)">
                                      <p:cBhvr>
                                        <p:cTn id="35" dur="500"/>
                                        <p:tgtEl>
                                          <p:spTgt spid="3">
                                            <p:txEl>
                                              <p:pRg st="6" end="6"/>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blinds(horizontal)">
                                      <p:cBhvr>
                                        <p:cTn id="3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p:cNvSpPr>
          <p:nvPr>
            <p:ph type="title" idx="4294967295"/>
          </p:nvPr>
        </p:nvSpPr>
        <p:spPr bwMode="auto">
          <a:noFill/>
        </p:spPr>
        <p:txBody>
          <a:bodyPr wrap="square" numCol="1" anchorCtr="0" compatLnSpc="1">
            <a:prstTxWarp prst="textNoShape">
              <a:avLst/>
            </a:prstTxWarp>
            <a:noAutofit/>
          </a:bodyPr>
          <a:lstStyle/>
          <a:p>
            <a:r>
              <a:rPr lang="en-US" sz="3600" dirty="0" smtClean="0"/>
              <a:t>General Testing Approaches:</a:t>
            </a:r>
            <a:r>
              <a:rPr lang="en-US" sz="3600" b="0" dirty="0" smtClean="0">
                <a:cs typeface="Tahoma" pitchFamily="34" charset="0"/>
              </a:rPr>
              <a:t/>
            </a:r>
            <a:br>
              <a:rPr lang="en-US" sz="3600" b="0" dirty="0" smtClean="0">
                <a:cs typeface="Tahoma" pitchFamily="34" charset="0"/>
              </a:rPr>
            </a:br>
            <a:r>
              <a:rPr lang="en-US" sz="3600" b="0" dirty="0" smtClean="0">
                <a:cs typeface="Tahoma" pitchFamily="34" charset="0"/>
              </a:rPr>
              <a:t>				</a:t>
            </a:r>
            <a:r>
              <a:rPr lang="en-US" sz="3600" dirty="0" smtClean="0">
                <a:solidFill>
                  <a:schemeClr val="bg1"/>
                </a:solidFill>
                <a:cs typeface="Tahoma" pitchFamily="34" charset="0"/>
              </a:rPr>
              <a:t>Black Box Testing</a:t>
            </a:r>
          </a:p>
        </p:txBody>
      </p:sp>
      <p:sp>
        <p:nvSpPr>
          <p:cNvPr id="65539" name="Rectangle 3"/>
          <p:cNvSpPr>
            <a:spLocks noGrp="1"/>
          </p:cNvSpPr>
          <p:nvPr>
            <p:ph type="body" idx="4294967295"/>
          </p:nvPr>
        </p:nvSpPr>
        <p:spPr/>
        <p:txBody>
          <a:bodyPr/>
          <a:lstStyle/>
          <a:p>
            <a:pPr>
              <a:lnSpc>
                <a:spcPct val="80000"/>
              </a:lnSpc>
            </a:pPr>
            <a:r>
              <a:rPr lang="en-US" sz="2400" dirty="0" smtClean="0">
                <a:cs typeface="Tahoma" pitchFamily="34" charset="0"/>
              </a:rPr>
              <a:t>Used to test </a:t>
            </a:r>
            <a:r>
              <a:rPr lang="en-US" sz="2400" dirty="0" smtClean="0">
                <a:solidFill>
                  <a:schemeClr val="accent6">
                    <a:lumMod val="75000"/>
                  </a:schemeClr>
                </a:solidFill>
                <a:cs typeface="Tahoma" pitchFamily="34" charset="0"/>
              </a:rPr>
              <a:t>functional parts </a:t>
            </a:r>
            <a:r>
              <a:rPr lang="en-US" sz="2400" dirty="0" smtClean="0">
                <a:cs typeface="Tahoma" pitchFamily="34" charset="0"/>
              </a:rPr>
              <a:t>of a program.</a:t>
            </a:r>
          </a:p>
          <a:p>
            <a:pPr>
              <a:lnSpc>
                <a:spcPct val="80000"/>
              </a:lnSpc>
            </a:pPr>
            <a:r>
              <a:rPr lang="en-US" sz="2400" dirty="0" smtClean="0">
                <a:cs typeface="Tahoma" pitchFamily="34" charset="0"/>
              </a:rPr>
              <a:t>The tester </a:t>
            </a:r>
            <a:r>
              <a:rPr lang="en-US" sz="2400" dirty="0" smtClean="0">
                <a:solidFill>
                  <a:srgbClr val="0070C0"/>
                </a:solidFill>
                <a:cs typeface="Tahoma" pitchFamily="34" charset="0"/>
              </a:rPr>
              <a:t>has no prior knowledge</a:t>
            </a:r>
            <a:r>
              <a:rPr lang="en-US" sz="2400" dirty="0" smtClean="0">
                <a:cs typeface="Tahoma" pitchFamily="34" charset="0"/>
              </a:rPr>
              <a:t> to the internal workings of the software other than what it is supposed to output.</a:t>
            </a:r>
          </a:p>
          <a:p>
            <a:pPr>
              <a:lnSpc>
                <a:spcPct val="80000"/>
              </a:lnSpc>
            </a:pPr>
            <a:endParaRPr lang="en-US" sz="2400" dirty="0" smtClean="0">
              <a:cs typeface="Tahoma" pitchFamily="34" charset="0"/>
            </a:endParaRPr>
          </a:p>
          <a:p>
            <a:pPr>
              <a:lnSpc>
                <a:spcPct val="80000"/>
              </a:lnSpc>
            </a:pPr>
            <a:r>
              <a:rPr lang="en-US" sz="2400" dirty="0" smtClean="0">
                <a:cs typeface="Tahoma" pitchFamily="34" charset="0"/>
              </a:rPr>
              <a:t>Advantages</a:t>
            </a:r>
          </a:p>
          <a:p>
            <a:pPr lvl="1">
              <a:lnSpc>
                <a:spcPct val="80000"/>
              </a:lnSpc>
            </a:pPr>
            <a:r>
              <a:rPr lang="en-US" sz="2000" b="1" dirty="0" smtClean="0">
                <a:solidFill>
                  <a:srgbClr val="2D1DA3"/>
                </a:solidFill>
                <a:cs typeface="Tahoma" pitchFamily="34" charset="0"/>
              </a:rPr>
              <a:t>Unbiased</a:t>
            </a:r>
            <a:r>
              <a:rPr lang="en-US" sz="2000" dirty="0" smtClean="0">
                <a:cs typeface="Tahoma" pitchFamily="34" charset="0"/>
              </a:rPr>
              <a:t>, no programming knowledge needed </a:t>
            </a:r>
          </a:p>
          <a:p>
            <a:pPr lvl="1">
              <a:lnSpc>
                <a:spcPct val="80000"/>
              </a:lnSpc>
            </a:pPr>
            <a:r>
              <a:rPr lang="en-US" sz="2000" dirty="0" smtClean="0">
                <a:cs typeface="Tahoma" pitchFamily="34" charset="0"/>
              </a:rPr>
              <a:t>Test cases can be made very early on after specs are done.</a:t>
            </a:r>
          </a:p>
          <a:p>
            <a:pPr>
              <a:lnSpc>
                <a:spcPct val="80000"/>
              </a:lnSpc>
            </a:pPr>
            <a:endParaRPr lang="en-US" sz="2400" dirty="0" smtClean="0">
              <a:cs typeface="Tahoma" pitchFamily="34" charset="0"/>
            </a:endParaRPr>
          </a:p>
          <a:p>
            <a:pPr>
              <a:lnSpc>
                <a:spcPct val="80000"/>
              </a:lnSpc>
            </a:pPr>
            <a:r>
              <a:rPr lang="en-US" sz="2400" dirty="0" smtClean="0">
                <a:cs typeface="Tahoma" pitchFamily="34" charset="0"/>
              </a:rPr>
              <a:t>Disadvantages</a:t>
            </a:r>
          </a:p>
          <a:p>
            <a:pPr lvl="1">
              <a:lnSpc>
                <a:spcPct val="80000"/>
              </a:lnSpc>
            </a:pPr>
            <a:r>
              <a:rPr lang="en-US" sz="2000" dirty="0" smtClean="0">
                <a:cs typeface="Tahoma" pitchFamily="34" charset="0"/>
              </a:rPr>
              <a:t>Can't identify all possible test cases</a:t>
            </a:r>
          </a:p>
          <a:p>
            <a:pPr lvl="1">
              <a:lnSpc>
                <a:spcPct val="80000"/>
              </a:lnSpc>
            </a:pPr>
            <a:r>
              <a:rPr lang="en-US" sz="2000" dirty="0" smtClean="0">
                <a:cs typeface="Tahoma" pitchFamily="34" charset="0"/>
              </a:rPr>
              <a:t>Can be redundant and cannot possibly test every single possible path.</a:t>
            </a:r>
          </a:p>
        </p:txBody>
      </p:sp>
      <p:sp>
        <p:nvSpPr>
          <p:cNvPr id="65540" name="Rectangle 4"/>
          <p:cNvSpPr>
            <a:spLocks noChangeArrowheads="1"/>
          </p:cNvSpPr>
          <p:nvPr/>
        </p:nvSpPr>
        <p:spPr bwMode="auto">
          <a:xfrm>
            <a:off x="2916238" y="5734050"/>
            <a:ext cx="3095625" cy="574675"/>
          </a:xfrm>
          <a:prstGeom prst="rect">
            <a:avLst/>
          </a:prstGeom>
          <a:solidFill>
            <a:schemeClr val="tx1"/>
          </a:solidFill>
          <a:ln w="9525">
            <a:solidFill>
              <a:schemeClr val="tx1"/>
            </a:solidFill>
            <a:miter lim="800000"/>
            <a:headEnd/>
            <a:tailEnd/>
          </a:ln>
          <a:effectLst/>
        </p:spPr>
        <p:txBody>
          <a:bodyPr wrap="none" anchor="ctr"/>
          <a:lstStyle/>
          <a:p>
            <a:pPr algn="ctr"/>
            <a:r>
              <a:rPr lang="en-US" b="1">
                <a:solidFill>
                  <a:schemeClr val="bg1"/>
                </a:solidFill>
              </a:rPr>
              <a:t>Black Box</a:t>
            </a:r>
          </a:p>
        </p:txBody>
      </p:sp>
      <p:sp>
        <p:nvSpPr>
          <p:cNvPr id="65541" name="Line 5"/>
          <p:cNvSpPr>
            <a:spLocks noChangeShapeType="1"/>
          </p:cNvSpPr>
          <p:nvPr/>
        </p:nvSpPr>
        <p:spPr bwMode="auto">
          <a:xfrm>
            <a:off x="1549400" y="6021388"/>
            <a:ext cx="1366838" cy="0"/>
          </a:xfrm>
          <a:prstGeom prst="line">
            <a:avLst/>
          </a:prstGeom>
          <a:noFill/>
          <a:ln w="9525">
            <a:solidFill>
              <a:schemeClr val="tx1"/>
            </a:solidFill>
            <a:round/>
            <a:headEnd/>
            <a:tailEnd type="triangle" w="med" len="med"/>
          </a:ln>
          <a:effectLst/>
        </p:spPr>
        <p:txBody>
          <a:bodyPr/>
          <a:lstStyle/>
          <a:p>
            <a:endParaRPr lang="en-US"/>
          </a:p>
        </p:txBody>
      </p:sp>
      <p:sp>
        <p:nvSpPr>
          <p:cNvPr id="65542" name="Line 6"/>
          <p:cNvSpPr>
            <a:spLocks noChangeShapeType="1"/>
          </p:cNvSpPr>
          <p:nvPr/>
        </p:nvSpPr>
        <p:spPr bwMode="auto">
          <a:xfrm>
            <a:off x="6013450" y="6021388"/>
            <a:ext cx="1366838" cy="0"/>
          </a:xfrm>
          <a:prstGeom prst="line">
            <a:avLst/>
          </a:prstGeom>
          <a:noFill/>
          <a:ln w="9525">
            <a:solidFill>
              <a:schemeClr val="tx1"/>
            </a:solidFill>
            <a:round/>
            <a:headEnd/>
            <a:tailEnd type="triangle" w="med" len="med"/>
          </a:ln>
          <a:effectLst/>
        </p:spPr>
        <p:txBody>
          <a:bodyPr/>
          <a:lstStyle/>
          <a:p>
            <a:endParaRPr lang="en-US"/>
          </a:p>
        </p:txBody>
      </p:sp>
      <p:sp>
        <p:nvSpPr>
          <p:cNvPr id="65543" name="Text Box 7"/>
          <p:cNvSpPr txBox="1">
            <a:spLocks noChangeArrowheads="1"/>
          </p:cNvSpPr>
          <p:nvPr/>
        </p:nvSpPr>
        <p:spPr bwMode="auto">
          <a:xfrm>
            <a:off x="1619250" y="5661025"/>
            <a:ext cx="1081088" cy="366713"/>
          </a:xfrm>
          <a:prstGeom prst="rect">
            <a:avLst/>
          </a:prstGeom>
          <a:noFill/>
          <a:ln w="9525">
            <a:noFill/>
            <a:miter lim="800000"/>
            <a:headEnd/>
            <a:tailEnd/>
          </a:ln>
          <a:effectLst/>
        </p:spPr>
        <p:txBody>
          <a:bodyPr>
            <a:spAutoFit/>
          </a:bodyPr>
          <a:lstStyle/>
          <a:p>
            <a:pPr>
              <a:spcBef>
                <a:spcPct val="50000"/>
              </a:spcBef>
            </a:pPr>
            <a:r>
              <a:rPr lang="en-US"/>
              <a:t>Input </a:t>
            </a:r>
          </a:p>
        </p:txBody>
      </p:sp>
      <p:sp>
        <p:nvSpPr>
          <p:cNvPr id="65544" name="Text Box 8"/>
          <p:cNvSpPr txBox="1">
            <a:spLocks noChangeArrowheads="1"/>
          </p:cNvSpPr>
          <p:nvPr/>
        </p:nvSpPr>
        <p:spPr bwMode="auto">
          <a:xfrm>
            <a:off x="6299200" y="5654675"/>
            <a:ext cx="1081088" cy="366713"/>
          </a:xfrm>
          <a:prstGeom prst="rect">
            <a:avLst/>
          </a:prstGeom>
          <a:noFill/>
          <a:ln w="9525">
            <a:noFill/>
            <a:miter lim="800000"/>
            <a:headEnd/>
            <a:tailEnd/>
          </a:ln>
          <a:effectLst/>
        </p:spPr>
        <p:txBody>
          <a:bodyPr>
            <a:spAutoFit/>
          </a:bodyPr>
          <a:lstStyle/>
          <a:p>
            <a:pPr>
              <a:spcBef>
                <a:spcPct val="50000"/>
              </a:spcBef>
            </a:pPr>
            <a:r>
              <a:rPr lang="en-US"/>
              <a:t>Output</a:t>
            </a:r>
          </a:p>
        </p:txBody>
      </p:sp>
      <p:sp>
        <p:nvSpPr>
          <p:cNvPr id="9" name="Slide Number Placeholder 8"/>
          <p:cNvSpPr>
            <a:spLocks noGrp="1"/>
          </p:cNvSpPr>
          <p:nvPr>
            <p:ph type="sldNum" sz="quarter" idx="12"/>
          </p:nvPr>
        </p:nvSpPr>
        <p:spPr/>
        <p:txBody>
          <a:bodyPr/>
          <a:lstStyle/>
          <a:p>
            <a:pPr>
              <a:defRPr/>
            </a:pPr>
            <a:fld id="{4B1641D3-EDD0-4918-A121-5E8F76A587CC}" type="slidenum">
              <a:rPr lang="en-US" smtClean="0"/>
              <a:pPr>
                <a:defRPr/>
              </a:pPr>
              <a:t>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5539">
                                            <p:txEl>
                                              <p:pRg st="3" end="3"/>
                                            </p:txEl>
                                          </p:spTgt>
                                        </p:tgtEl>
                                        <p:attrNameLst>
                                          <p:attrName>style.visibility</p:attrName>
                                        </p:attrNameLst>
                                      </p:cBhvr>
                                      <p:to>
                                        <p:strVal val="visible"/>
                                      </p:to>
                                    </p:set>
                                    <p:animEffect transition="in" filter="blinds(horizontal)">
                                      <p:cBhvr>
                                        <p:cTn id="7" dur="500"/>
                                        <p:tgtEl>
                                          <p:spTgt spid="65539">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5539">
                                            <p:txEl>
                                              <p:pRg st="4" end="4"/>
                                            </p:txEl>
                                          </p:spTgt>
                                        </p:tgtEl>
                                        <p:attrNameLst>
                                          <p:attrName>style.visibility</p:attrName>
                                        </p:attrNameLst>
                                      </p:cBhvr>
                                      <p:to>
                                        <p:strVal val="visible"/>
                                      </p:to>
                                    </p:set>
                                    <p:animEffect transition="in" filter="blinds(horizontal)">
                                      <p:cBhvr>
                                        <p:cTn id="12" dur="500"/>
                                        <p:tgtEl>
                                          <p:spTgt spid="65539">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5539">
                                            <p:txEl>
                                              <p:pRg st="5" end="5"/>
                                            </p:txEl>
                                          </p:spTgt>
                                        </p:tgtEl>
                                        <p:attrNameLst>
                                          <p:attrName>style.visibility</p:attrName>
                                        </p:attrNameLst>
                                      </p:cBhvr>
                                      <p:to>
                                        <p:strVal val="visible"/>
                                      </p:to>
                                    </p:set>
                                    <p:animEffect transition="in" filter="blinds(horizontal)">
                                      <p:cBhvr>
                                        <p:cTn id="17" dur="500"/>
                                        <p:tgtEl>
                                          <p:spTgt spid="65539">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5539">
                                            <p:txEl>
                                              <p:pRg st="7" end="7"/>
                                            </p:txEl>
                                          </p:spTgt>
                                        </p:tgtEl>
                                        <p:attrNameLst>
                                          <p:attrName>style.visibility</p:attrName>
                                        </p:attrNameLst>
                                      </p:cBhvr>
                                      <p:to>
                                        <p:strVal val="visible"/>
                                      </p:to>
                                    </p:set>
                                    <p:animEffect transition="in" filter="blinds(horizontal)">
                                      <p:cBhvr>
                                        <p:cTn id="22" dur="500"/>
                                        <p:tgtEl>
                                          <p:spTgt spid="65539">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5539">
                                            <p:txEl>
                                              <p:pRg st="8" end="8"/>
                                            </p:txEl>
                                          </p:spTgt>
                                        </p:tgtEl>
                                        <p:attrNameLst>
                                          <p:attrName>style.visibility</p:attrName>
                                        </p:attrNameLst>
                                      </p:cBhvr>
                                      <p:to>
                                        <p:strVal val="visible"/>
                                      </p:to>
                                    </p:set>
                                    <p:animEffect transition="in" filter="blinds(horizontal)">
                                      <p:cBhvr>
                                        <p:cTn id="27" dur="500"/>
                                        <p:tgtEl>
                                          <p:spTgt spid="65539">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5539">
                                            <p:txEl>
                                              <p:pRg st="9" end="9"/>
                                            </p:txEl>
                                          </p:spTgt>
                                        </p:tgtEl>
                                        <p:attrNameLst>
                                          <p:attrName>style.visibility</p:attrName>
                                        </p:attrNameLst>
                                      </p:cBhvr>
                                      <p:to>
                                        <p:strVal val="visible"/>
                                      </p:to>
                                    </p:set>
                                    <p:animEffect transition="in" filter="blinds(horizontal)">
                                      <p:cBhvr>
                                        <p:cTn id="32" dur="500"/>
                                        <p:tgtEl>
                                          <p:spTgt spid="6553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ppt/theme/themeOverride2.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docProps/app.xml><?xml version="1.0" encoding="utf-8"?>
<Properties xmlns="http://schemas.openxmlformats.org/officeDocument/2006/extended-properties" xmlns:vt="http://schemas.openxmlformats.org/officeDocument/2006/docPropsVTypes">
  <Template/>
  <TotalTime>2765</TotalTime>
  <Words>3077</Words>
  <Application>Microsoft Office PowerPoint</Application>
  <PresentationFormat>On-screen Show (4:3)</PresentationFormat>
  <Paragraphs>634</Paragraphs>
  <Slides>45</Slides>
  <Notes>6</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1_Module</vt:lpstr>
      <vt:lpstr> Lecture 7   Software Testing       CSC301-Winter 2011  </vt:lpstr>
      <vt:lpstr>Outline </vt:lpstr>
      <vt:lpstr>Definition of Software Testing</vt:lpstr>
      <vt:lpstr>Some Different Types of Testing</vt:lpstr>
      <vt:lpstr>Why Test?</vt:lpstr>
      <vt:lpstr>Cost to fix faults</vt:lpstr>
      <vt:lpstr>Beta Testing</vt:lpstr>
      <vt:lpstr>General Testing Approaches</vt:lpstr>
      <vt:lpstr>General Testing Approaches:     Black Box Testing</vt:lpstr>
      <vt:lpstr>General Testing Approaches:     White Box Testing</vt:lpstr>
      <vt:lpstr>White Box Testing Example:    Binary search pseudo-code</vt:lpstr>
      <vt:lpstr>Binary search flow graph</vt:lpstr>
      <vt:lpstr>White Box Testing       example – Cont. </vt:lpstr>
      <vt:lpstr>Specific Testing Techniques</vt:lpstr>
      <vt:lpstr>Performance Testing</vt:lpstr>
      <vt:lpstr>Performance Testing</vt:lpstr>
      <vt:lpstr>Security Testing</vt:lpstr>
      <vt:lpstr>Regression Testing</vt:lpstr>
      <vt:lpstr>Test Process management</vt:lpstr>
      <vt:lpstr>Management and Planning of Testing      classical approach </vt:lpstr>
      <vt:lpstr>Testing in Waterfall model</vt:lpstr>
      <vt:lpstr>Slide 22</vt:lpstr>
      <vt:lpstr>Unit Testing</vt:lpstr>
      <vt:lpstr>Slide 24</vt:lpstr>
      <vt:lpstr>Integration Testing </vt:lpstr>
      <vt:lpstr>Sample Integration Test Plan</vt:lpstr>
      <vt:lpstr>Slide 27</vt:lpstr>
      <vt:lpstr>System Testing</vt:lpstr>
      <vt:lpstr>Slide 29</vt:lpstr>
      <vt:lpstr>Acceptance Testing</vt:lpstr>
      <vt:lpstr>Approaches for acceptance testing</vt:lpstr>
      <vt:lpstr>Testing in RUP</vt:lpstr>
      <vt:lpstr>Agile and Testing</vt:lpstr>
      <vt:lpstr>Test-Driven Development (TDD)</vt:lpstr>
      <vt:lpstr>Test-Driven Development Cycle</vt:lpstr>
      <vt:lpstr>Test-Driven Development Cycle</vt:lpstr>
      <vt:lpstr>TDD Process </vt:lpstr>
      <vt:lpstr>TDD Process</vt:lpstr>
      <vt:lpstr>TDD </vt:lpstr>
      <vt:lpstr>Slide 40</vt:lpstr>
      <vt:lpstr>Formal Verification</vt:lpstr>
      <vt:lpstr>Formal Verification:     Two Approaches </vt:lpstr>
      <vt:lpstr>Final Exam Question – Winter 2010</vt:lpstr>
      <vt:lpstr>Badly designed systems makes testing difficult </vt:lpstr>
      <vt:lpstr>Well architected applications makes testing simple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Software Development</dc:title>
  <dc:creator>Naslejavan</dc:creator>
  <cp:lastModifiedBy>Hesam Chiniforooshan Esfahani</cp:lastModifiedBy>
  <cp:revision>682</cp:revision>
  <dcterms:created xsi:type="dcterms:W3CDTF">2007-05-05T22:49:58Z</dcterms:created>
  <dcterms:modified xsi:type="dcterms:W3CDTF">2011-03-08T22:51:42Z</dcterms:modified>
</cp:coreProperties>
</file>