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71" r:id="rId1"/>
  </p:sldMasterIdLst>
  <p:notesMasterIdLst>
    <p:notesMasterId r:id="rId69"/>
  </p:notesMasterIdLst>
  <p:sldIdLst>
    <p:sldId id="313" r:id="rId2"/>
    <p:sldId id="404" r:id="rId3"/>
    <p:sldId id="315" r:id="rId4"/>
    <p:sldId id="314" r:id="rId5"/>
    <p:sldId id="316" r:id="rId6"/>
    <p:sldId id="317" r:id="rId7"/>
    <p:sldId id="319" r:id="rId8"/>
    <p:sldId id="320" r:id="rId9"/>
    <p:sldId id="318" r:id="rId10"/>
    <p:sldId id="352" r:id="rId11"/>
    <p:sldId id="337" r:id="rId12"/>
    <p:sldId id="338" r:id="rId13"/>
    <p:sldId id="339" r:id="rId14"/>
    <p:sldId id="355" r:id="rId15"/>
    <p:sldId id="363" r:id="rId16"/>
    <p:sldId id="354" r:id="rId17"/>
    <p:sldId id="356" r:id="rId18"/>
    <p:sldId id="357" r:id="rId19"/>
    <p:sldId id="358" r:id="rId20"/>
    <p:sldId id="359" r:id="rId21"/>
    <p:sldId id="360" r:id="rId22"/>
    <p:sldId id="364" r:id="rId23"/>
    <p:sldId id="365" r:id="rId24"/>
    <p:sldId id="376" r:id="rId25"/>
    <p:sldId id="371" r:id="rId26"/>
    <p:sldId id="375" r:id="rId27"/>
    <p:sldId id="341" r:id="rId28"/>
    <p:sldId id="369" r:id="rId29"/>
    <p:sldId id="370" r:id="rId30"/>
    <p:sldId id="415" r:id="rId31"/>
    <p:sldId id="377" r:id="rId32"/>
    <p:sldId id="380" r:id="rId33"/>
    <p:sldId id="381" r:id="rId34"/>
    <p:sldId id="382" r:id="rId35"/>
    <p:sldId id="378" r:id="rId36"/>
    <p:sldId id="351" r:id="rId37"/>
    <p:sldId id="367" r:id="rId38"/>
    <p:sldId id="407" r:id="rId39"/>
    <p:sldId id="408" r:id="rId40"/>
    <p:sldId id="409" r:id="rId41"/>
    <p:sldId id="410" r:id="rId42"/>
    <p:sldId id="411" r:id="rId43"/>
    <p:sldId id="412" r:id="rId44"/>
    <p:sldId id="413" r:id="rId45"/>
    <p:sldId id="414" r:id="rId46"/>
    <p:sldId id="406" r:id="rId47"/>
    <p:sldId id="384" r:id="rId48"/>
    <p:sldId id="402" r:id="rId49"/>
    <p:sldId id="385" r:id="rId50"/>
    <p:sldId id="386" r:id="rId51"/>
    <p:sldId id="387" r:id="rId52"/>
    <p:sldId id="388" r:id="rId53"/>
    <p:sldId id="389" r:id="rId54"/>
    <p:sldId id="390" r:id="rId55"/>
    <p:sldId id="391" r:id="rId56"/>
    <p:sldId id="403" r:id="rId57"/>
    <p:sldId id="392" r:id="rId58"/>
    <p:sldId id="393" r:id="rId59"/>
    <p:sldId id="394" r:id="rId60"/>
    <p:sldId id="395" r:id="rId61"/>
    <p:sldId id="396" r:id="rId62"/>
    <p:sldId id="397" r:id="rId63"/>
    <p:sldId id="398" r:id="rId64"/>
    <p:sldId id="399" r:id="rId65"/>
    <p:sldId id="400" r:id="rId66"/>
    <p:sldId id="405" r:id="rId67"/>
    <p:sldId id="383" r:id="rId68"/>
  </p:sldIdLst>
  <p:sldSz cx="9144000" cy="6858000" type="screen4x3"/>
  <p:notesSz cx="7099300" cy="10234613"/>
  <p:defaultTextStyle>
    <a:defPPr>
      <a:defRPr lang="ar-S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56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28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00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72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113" autoAdjust="0"/>
    <p:restoredTop sz="89381" autoAdjust="0"/>
  </p:normalViewPr>
  <p:slideViewPr>
    <p:cSldViewPr>
      <p:cViewPr varScale="1">
        <p:scale>
          <a:sx n="102" d="100"/>
          <a:sy n="102" d="100"/>
        </p:scale>
        <p:origin x="8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BB6C4A2E-2D15-7E44-889F-4A4D43C102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>
            <a:lvl1pPr algn="r" defTabSz="979488" rtl="1">
              <a:defRPr sz="1300"/>
            </a:lvl1pPr>
          </a:lstStyle>
          <a:p>
            <a:endParaRPr lang="en-US" altLang="en-US"/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73ECA8FC-4C8D-8C49-A879-AD87AAB5CF0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>
            <a:lvl1pPr defTabSz="979488" rtl="1">
              <a:defRPr sz="1300"/>
            </a:lvl1pPr>
          </a:lstStyle>
          <a:p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5F5BA98C-2182-CE43-888D-FC6AAFB6968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id="{9E187C2E-D210-CD4B-988A-82512926126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8614" name="Rectangle 6">
            <a:extLst>
              <a:ext uri="{FF2B5EF4-FFF2-40B4-BE49-F238E27FC236}">
                <a16:creationId xmlns:a16="http://schemas.microsoft.com/office/drawing/2014/main" id="{0DCDD010-8FDF-4F45-9BAC-FF6C9271D4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022725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algn="r" defTabSz="979488" rtl="1">
              <a:defRPr sz="1300"/>
            </a:lvl1pPr>
          </a:lstStyle>
          <a:p>
            <a:endParaRPr lang="en-US" altLang="en-US"/>
          </a:p>
        </p:txBody>
      </p:sp>
      <p:sp>
        <p:nvSpPr>
          <p:cNvPr id="68615" name="Rectangle 7">
            <a:extLst>
              <a:ext uri="{FF2B5EF4-FFF2-40B4-BE49-F238E27FC236}">
                <a16:creationId xmlns:a16="http://schemas.microsoft.com/office/drawing/2014/main" id="{D2486FDF-9AA4-8A40-80B4-1C66F8E652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defTabSz="979488" rtl="1">
              <a:defRPr sz="1300"/>
            </a:lvl1pPr>
          </a:lstStyle>
          <a:p>
            <a:fld id="{8211717F-734B-EB4B-8E12-19E897072788}" type="slidenum">
              <a:rPr lang="fa-IR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5613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2813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0013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7213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573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3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8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1436ACC-A1C7-AF4D-A0AF-37BA7FF45D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defTabSz="979488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5338" indent="-306388" algn="r" defTabSz="979488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23963" indent="-244475" algn="r" defTabSz="979488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2913" indent="-244475" algn="r" defTabSz="979488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01863" indent="-244475" algn="r" defTabSz="979488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9063" indent="-244475" algn="r" defTabSz="979488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16263" indent="-244475" algn="r" defTabSz="979488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73463" indent="-244475" algn="r" defTabSz="979488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30663" indent="-244475" algn="r" defTabSz="979488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D0C99544-7E7D-024B-BDFB-10BAFD2B99F6}" type="slidenum">
              <a:rPr lang="en-US" altLang="en-US"/>
              <a:pPr algn="l"/>
              <a:t>3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480FF57E-F15D-3143-9642-1FF142BE4D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9D8A8D2-1CE6-4841-B5ED-4FA6EC3D7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4919DF56-66A5-6247-8360-D6683F03BF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defTabSz="979488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5338" indent="-306388" algn="r" defTabSz="979488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23963" indent="-244475" algn="r" defTabSz="979488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2913" indent="-244475" algn="r" defTabSz="979488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01863" indent="-244475" algn="r" defTabSz="979488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9063" indent="-244475" algn="r" defTabSz="979488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16263" indent="-244475" algn="r" defTabSz="979488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73463" indent="-244475" algn="r" defTabSz="979488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30663" indent="-244475" algn="r" defTabSz="979488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E411B663-8B1A-5B43-BE05-E3133CEC4FA0}" type="slidenum">
              <a:rPr lang="en-US" altLang="en-US"/>
              <a:pPr algn="l"/>
              <a:t>4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557F8323-E322-CE4C-8A69-EEFFC55876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8F3AC26-2619-DC42-80D5-4F7309A20E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E2CB3183-910B-A448-BAE0-80785B6BDF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defTabSz="979488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5338" indent="-306388" algn="r" defTabSz="979488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23963" indent="-244475" algn="r" defTabSz="979488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2913" indent="-244475" algn="r" defTabSz="979488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01863" indent="-244475" algn="r" defTabSz="979488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9063" indent="-244475" algn="r" defTabSz="979488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16263" indent="-244475" algn="r" defTabSz="979488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73463" indent="-244475" algn="r" defTabSz="979488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30663" indent="-244475" algn="r" defTabSz="979488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9C3B860D-136F-DE4D-A78F-7766D58A48E1}" type="slidenum">
              <a:rPr lang="en-US" altLang="en-US"/>
              <a:pPr algn="l"/>
              <a:t>5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781FFD98-E15A-7B4E-9F49-F4DF334A79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4C45CEA-DD04-6642-961D-EEA0EAB11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78A947B9-D8CD-F040-A12A-FD6866B36C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defTabSz="979488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5338" indent="-306388" algn="r" defTabSz="979488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23963" indent="-244475" algn="r" defTabSz="979488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2913" indent="-244475" algn="r" defTabSz="979488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01863" indent="-244475" algn="r" defTabSz="979488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9063" indent="-244475" algn="r" defTabSz="979488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16263" indent="-244475" algn="r" defTabSz="979488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73463" indent="-244475" algn="r" defTabSz="979488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30663" indent="-244475" algn="r" defTabSz="979488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60986183-2CD3-3549-9D25-47AF7009EB13}" type="slidenum">
              <a:rPr lang="en-US" altLang="en-US"/>
              <a:pPr algn="l"/>
              <a:t>6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B560D9ED-869B-D24C-B64A-41EC78836D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F32C392-B527-C947-9BD8-9D5A7EB3E0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FDCFAD07-87F8-DA4E-A561-67C4FF6035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defTabSz="979488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5338" indent="-306388" algn="r" defTabSz="979488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23963" indent="-244475" algn="r" defTabSz="979488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2913" indent="-244475" algn="r" defTabSz="979488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01863" indent="-244475" algn="r" defTabSz="979488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9063" indent="-244475" algn="r" defTabSz="979488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16263" indent="-244475" algn="r" defTabSz="979488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73463" indent="-244475" algn="r" defTabSz="979488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30663" indent="-244475" algn="r" defTabSz="979488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80B4A3E1-CBA2-C940-ADA6-1F8E48112808}" type="slidenum">
              <a:rPr lang="en-US" altLang="en-US"/>
              <a:pPr algn="l"/>
              <a:t>9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EBE03BD8-5EDE-C749-9BB9-B31E4DFE45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F18A15B-2316-9C45-9500-A90530B1F4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>
            <a:extLst>
              <a:ext uri="{FF2B5EF4-FFF2-40B4-BE49-F238E27FC236}">
                <a16:creationId xmlns:a16="http://schemas.microsoft.com/office/drawing/2014/main" id="{DF97F686-EA70-B443-9F10-140B2242F8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6" name="Notes Placeholder 2">
            <a:extLst>
              <a:ext uri="{FF2B5EF4-FFF2-40B4-BE49-F238E27FC236}">
                <a16:creationId xmlns:a16="http://schemas.microsoft.com/office/drawing/2014/main" id="{DBD3EDAB-441D-4C4D-A13C-13492D5EB0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B32F3C3E-1386-A442-B738-6A0CD4EEB2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defTabSz="979488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5338" indent="-306388" algn="r" defTabSz="979488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23963" indent="-244475" algn="r" defTabSz="979488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2913" indent="-244475" algn="r" defTabSz="979488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01863" indent="-244475" algn="r" defTabSz="979488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9063" indent="-244475" algn="r" defTabSz="979488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16263" indent="-244475" algn="r" defTabSz="979488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73463" indent="-244475" algn="r" defTabSz="979488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30663" indent="-244475" algn="r" defTabSz="979488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C1EF64FB-FAFC-6C49-B3AD-2524165C8120}" type="slidenum">
              <a:rPr lang="fa-IR" altLang="en-US"/>
              <a:pPr algn="l"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A3902EDC-988D-D247-983B-C553315BC6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CB92C667-0866-174E-94C6-CE3269656E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altLang="en-US" dirty="0"/>
              <a:t>Figure 7 shows a dashed arrow between the Shape class and the </a:t>
            </a:r>
            <a:r>
              <a:rPr lang="en-US" altLang="en-US" dirty="0" err="1"/>
              <a:t>DrawingContext</a:t>
            </a:r>
            <a:r>
              <a:rPr lang="en-US" altLang="en-US" dirty="0"/>
              <a:t> class. This is the dependency relationship. In Booch94 this was called a ‘using’ relationship. This relationship simply means that Shape somehow depends upon </a:t>
            </a:r>
            <a:r>
              <a:rPr lang="en-US" altLang="en-US" dirty="0" err="1"/>
              <a:t>DrawingContext</a:t>
            </a:r>
            <a:r>
              <a:rPr lang="en-US" altLang="en-US" dirty="0"/>
              <a:t>. In C++ this almost always results in a </a:t>
            </a:r>
            <a:r>
              <a:rPr lang="en-US" altLang="en-US" b="1" dirty="0"/>
              <a:t>#include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E3F70003-330C-264E-B5C4-200F1543F2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3EE652E2-1433-6744-B788-7473AEBF73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6925"/>
          </a:xfrm>
        </p:spPr>
        <p:txBody>
          <a:bodyPr/>
          <a:lstStyle/>
          <a:p>
            <a:pPr algn="l" rtl="0"/>
            <a:r>
              <a:rPr lang="en-US" altLang="en-US"/>
              <a:t>There are classes that have nothing but pure virtual (abstract) functions. In Java such entities are not classes</a:t>
            </a:r>
          </a:p>
          <a:p>
            <a:pPr algn="l" rtl="0"/>
            <a:r>
              <a:rPr lang="en-US" altLang="en-US"/>
              <a:t>at all; they are a special language element called an interface. UML has followed the Java</a:t>
            </a:r>
          </a:p>
          <a:p>
            <a:pPr algn="l" rtl="0"/>
            <a:r>
              <a:rPr lang="en-US" altLang="en-US"/>
              <a:t>example and has created some special syntactic elements for such entities.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6A10BDFB-FBCC-6A42-831F-270766725C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542935C8-8984-C947-BFB8-3B0E6D955B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altLang="en-US"/>
              <a:t>Petri-nets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BF6129-1487-1B44-A46C-DAFFC46E17E0}"/>
              </a:ext>
            </a:extLst>
          </p:cNvPr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anchor="ctr"/>
          <a:lstStyle/>
          <a:p>
            <a:pPr algn="ctr" eaLnBrk="0" hangingPunct="0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690D0-C9FF-3343-BBB6-405BA93E144D}"/>
              </a:ext>
            </a:extLst>
          </p:cNvPr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anchor="ctr"/>
          <a:lstStyle/>
          <a:p>
            <a:pPr algn="ctr" eaLnBrk="0" hangingPunct="0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1828800"/>
            <a:ext cx="8077200" cy="1499616"/>
          </a:xfrm>
        </p:spPr>
        <p:txBody>
          <a:bodyPr lIns="118846" tIns="0" rIns="4571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BB7D311-25EF-4C4A-8D1F-CF35B027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1">
              <a:defRPr>
                <a:solidFill>
                  <a:prstClr val="white">
                    <a:tint val="9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1D6C527-2A5A-C942-BB0A-2D08634C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1">
              <a:defRPr>
                <a:solidFill>
                  <a:prstClr val="white">
                    <a:tint val="9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7AF9F6A-C70C-5945-9083-E99C51E6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1">
              <a:defRPr>
                <a:solidFill>
                  <a:srgbClr val="FFFFFF"/>
                </a:solidFill>
              </a:defRPr>
            </a:lvl1pPr>
          </a:lstStyle>
          <a:p>
            <a:fld id="{55071B8A-7413-F441-A06E-343F9F2332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356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095F6-E6E0-C34E-90FD-631404C4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CD99B-1563-8744-B694-08ED5E1D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E03B8-00D5-F24A-A534-C1FEEB53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1">
              <a:defRPr/>
            </a:lvl1pPr>
          </a:lstStyle>
          <a:p>
            <a:fld id="{6FFB2857-B6D2-1248-84C7-F031576A85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917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6246FF-BC76-2A43-804B-F80C9C32890F}"/>
              </a:ext>
            </a:extLst>
          </p:cNvPr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anchor="ctr"/>
          <a:lstStyle/>
          <a:p>
            <a:pPr algn="ctr" eaLnBrk="0" hangingPunct="0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C03D18-A282-7141-A2D9-F4B10C8A296F}"/>
              </a:ext>
            </a:extLst>
          </p:cNvPr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anchor="ctr"/>
          <a:lstStyle/>
          <a:p>
            <a:pPr algn="ctr" eaLnBrk="0" hangingPunct="0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274642"/>
            <a:ext cx="190500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304802"/>
            <a:ext cx="601980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53191F2-A37C-1044-AC3C-CAAA1D06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C3EC5BD-6082-A043-9803-53DC4C2CB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 rtl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3322040-B721-6942-9A1A-9BE59472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1">
              <a:defRPr/>
            </a:lvl1pPr>
          </a:lstStyle>
          <a:p>
            <a:fld id="{7EBC50D6-2DEA-DE4D-A65A-C98CC3F6FD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92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B9C47-AFD7-9A45-9611-952BF385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05557-2F0B-4B41-858D-C110D2AD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E88F-DF4B-A343-BCA8-6223CDB1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1">
              <a:defRPr/>
            </a:lvl1pPr>
          </a:lstStyle>
          <a:p>
            <a:fld id="{355853FF-5CE1-724F-9BE5-67AB28A6D0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65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8331D9-7567-484D-80A4-A4EE1A1CCD02}"/>
              </a:ext>
            </a:extLst>
          </p:cNvPr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anchor="ctr"/>
          <a:lstStyle/>
          <a:p>
            <a:pPr algn="ctr" eaLnBrk="0" hangingPunct="0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A59D3A-0153-2A4A-AC25-F9F2F485285E}"/>
              </a:ext>
            </a:extLst>
          </p:cNvPr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anchor="ctr"/>
          <a:lstStyle/>
          <a:p>
            <a:pPr algn="ctr" eaLnBrk="0" hangingPunct="0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18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270" tIns="0" rIns="4571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09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6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7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BB058EE-3290-844E-BCA3-B62348E0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1">
              <a:defRPr>
                <a:solidFill>
                  <a:prstClr val="white">
                    <a:tint val="9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9A7C61-0946-6547-A91A-64FC40C8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1">
              <a:defRPr>
                <a:solidFill>
                  <a:prstClr val="white">
                    <a:tint val="9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C53E645-A3E9-BD49-ADE1-1DAED16C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1">
              <a:defRPr>
                <a:solidFill>
                  <a:srgbClr val="FFFFFF"/>
                </a:solidFill>
              </a:defRPr>
            </a:lvl1pPr>
          </a:lstStyle>
          <a:p>
            <a:fld id="{E0A2995D-6A81-C041-AED2-BDE32D530C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9633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773938"/>
            <a:ext cx="4038601" cy="4623816"/>
          </a:xfrm>
        </p:spPr>
        <p:txBody>
          <a:bodyPr lIns="91418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773938"/>
            <a:ext cx="4038601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6BD9F15-FBC1-3A43-8711-36DEDD14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17E012-B2A0-DE4C-B0F0-4CF1EAAE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CA3873-C400-0E4F-A31E-B4ADB4A6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1">
              <a:defRPr/>
            </a:lvl1pPr>
          </a:lstStyle>
          <a:p>
            <a:fld id="{9109A64E-A3D2-E646-94F7-062A979A6B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88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9"/>
            <a:ext cx="4040188" cy="715355"/>
          </a:xfrm>
        </p:spPr>
        <p:txBody>
          <a:bodyPr lIns="146270" anchor="ctr"/>
          <a:lstStyle>
            <a:lvl1pPr marL="0" indent="0">
              <a:buNone/>
              <a:defRPr sz="2300" b="1" cap="all" baseline="0"/>
            </a:lvl1pPr>
            <a:lvl2pPr marL="457094" indent="0">
              <a:buNone/>
              <a:defRPr sz="2000" b="1"/>
            </a:lvl2pPr>
            <a:lvl3pPr marL="914188" indent="0">
              <a:buNone/>
              <a:defRPr sz="1800" b="1"/>
            </a:lvl3pPr>
            <a:lvl4pPr marL="1371283" indent="0">
              <a:buNone/>
              <a:defRPr sz="1600" b="1"/>
            </a:lvl4pPr>
            <a:lvl5pPr marL="1828378" indent="0">
              <a:buNone/>
              <a:defRPr sz="1600" b="1"/>
            </a:lvl5pPr>
            <a:lvl6pPr marL="2285472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660" indent="0">
              <a:buNone/>
              <a:defRPr sz="1600" b="1"/>
            </a:lvl8pPr>
            <a:lvl9pPr marL="3656755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9"/>
            <a:ext cx="4041775" cy="715355"/>
          </a:xfrm>
        </p:spPr>
        <p:txBody>
          <a:bodyPr lIns="146270" anchor="ctr"/>
          <a:lstStyle>
            <a:lvl1pPr marL="0" indent="0">
              <a:buNone/>
              <a:defRPr sz="2300" b="1" cap="all" baseline="0"/>
            </a:lvl1pPr>
            <a:lvl2pPr marL="457094" indent="0">
              <a:buNone/>
              <a:defRPr sz="2000" b="1"/>
            </a:lvl2pPr>
            <a:lvl3pPr marL="914188" indent="0">
              <a:buNone/>
              <a:defRPr sz="1800" b="1"/>
            </a:lvl3pPr>
            <a:lvl4pPr marL="1371283" indent="0">
              <a:buNone/>
              <a:defRPr sz="1600" b="1"/>
            </a:lvl4pPr>
            <a:lvl5pPr marL="1828378" indent="0">
              <a:buNone/>
              <a:defRPr sz="1600" b="1"/>
            </a:lvl5pPr>
            <a:lvl6pPr marL="2285472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660" indent="0">
              <a:buNone/>
              <a:defRPr sz="1600" b="1"/>
            </a:lvl8pPr>
            <a:lvl9pPr marL="3656755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B79F844-DD5E-8D4F-AD53-FCD4E2AD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4ED03A0-2A62-534F-9C80-2B2C4472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053FE7B-61DD-6145-9947-4641CEFA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1">
              <a:defRPr/>
            </a:lvl1pPr>
          </a:lstStyle>
          <a:p>
            <a:fld id="{57C73859-FE0C-E544-94B8-78FEA08256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471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4EFA366-D3BF-F74D-990C-1DC0FEF4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EF0CEEA-9CAE-0E4B-9890-15536E55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0AB4919-5B80-0F44-8A66-D75F4BA4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1">
              <a:defRPr/>
            </a:lvl1pPr>
          </a:lstStyle>
          <a:p>
            <a:fld id="{4E686968-0861-CF47-B314-1F526C6319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14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75A2D-EAD2-E64C-A0DD-12CD6B61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BE09E-170B-4B46-B514-486E7D1D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A52A7-7A9C-1A46-9276-3DF8633E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1">
              <a:defRPr/>
            </a:lvl1pPr>
          </a:lstStyle>
          <a:p>
            <a:fld id="{CB9C57CB-0DB8-084C-A377-F2CEFB7CB4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9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B0501E-F26C-3240-B433-E771D9C070F0}"/>
              </a:ext>
            </a:extLst>
          </p:cNvPr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anchor="ctr"/>
          <a:lstStyle/>
          <a:p>
            <a:pPr algn="ctr" eaLnBrk="0" hangingPunct="0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3D2E6B-47E0-794F-9CB2-2745047EC6FA}"/>
              </a:ext>
            </a:extLst>
          </p:cNvPr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anchor="ctr"/>
          <a:lstStyle/>
          <a:p>
            <a:pPr algn="ctr" eaLnBrk="0" hangingPunct="0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34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5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40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094" indent="0">
              <a:buNone/>
              <a:defRPr sz="1200"/>
            </a:lvl2pPr>
            <a:lvl3pPr marL="914188" indent="0">
              <a:buNone/>
              <a:defRPr sz="1000"/>
            </a:lvl3pPr>
            <a:lvl4pPr marL="1371283" indent="0">
              <a:buNone/>
              <a:defRPr sz="900"/>
            </a:lvl4pPr>
            <a:lvl5pPr marL="1828378" indent="0">
              <a:buNone/>
              <a:defRPr sz="900"/>
            </a:lvl5pPr>
            <a:lvl6pPr marL="2285472" indent="0">
              <a:buNone/>
              <a:defRPr sz="900"/>
            </a:lvl6pPr>
            <a:lvl7pPr marL="2742565" indent="0">
              <a:buNone/>
              <a:defRPr sz="900"/>
            </a:lvl7pPr>
            <a:lvl8pPr marL="3199660" indent="0">
              <a:buNone/>
              <a:defRPr sz="900"/>
            </a:lvl8pPr>
            <a:lvl9pPr marL="3656755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E71CE388-5F37-8E4B-9855-0C7EE85D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A2115106-D855-5B4C-84D6-2EDFFA3E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09505D-B8E8-C344-921B-C72F3BBD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1">
              <a:defRPr/>
            </a:lvl1pPr>
          </a:lstStyle>
          <a:p>
            <a:fld id="{3BD26C7D-03B0-8343-9869-40D0235576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988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233F90-E4D8-2B48-8D1C-10B71D1E5FD7}"/>
              </a:ext>
            </a:extLst>
          </p:cNvPr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anchor="ctr"/>
          <a:lstStyle/>
          <a:p>
            <a:pPr algn="ctr" eaLnBrk="0" hangingPunct="0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767ECB-EC26-0C4D-A709-3A71213838B5}"/>
              </a:ext>
            </a:extLst>
          </p:cNvPr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anchor="ctr"/>
          <a:lstStyle/>
          <a:p>
            <a:pPr algn="ctr" eaLnBrk="0" hangingPunct="0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4" y="155448"/>
            <a:ext cx="2525150" cy="978408"/>
          </a:xfrm>
        </p:spPr>
        <p:txBody>
          <a:bodyPr lIns="73134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10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94" indent="0">
              <a:buNone/>
              <a:defRPr sz="2800"/>
            </a:lvl2pPr>
            <a:lvl3pPr marL="914188" indent="0">
              <a:buNone/>
              <a:defRPr sz="2400"/>
            </a:lvl3pPr>
            <a:lvl4pPr marL="1371283" indent="0">
              <a:buNone/>
              <a:defRPr sz="2000"/>
            </a:lvl4pPr>
            <a:lvl5pPr marL="1828378" indent="0">
              <a:buNone/>
              <a:defRPr sz="2000"/>
            </a:lvl5pPr>
            <a:lvl6pPr marL="2285472" indent="0">
              <a:buNone/>
              <a:defRPr sz="2000"/>
            </a:lvl6pPr>
            <a:lvl7pPr marL="2742565" indent="0">
              <a:buNone/>
              <a:defRPr sz="2000"/>
            </a:lvl7pPr>
            <a:lvl8pPr marL="3199660" indent="0">
              <a:buNone/>
              <a:defRPr sz="2000"/>
            </a:lvl8pPr>
            <a:lvl9pPr marL="3656755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094" indent="0">
              <a:buNone/>
              <a:defRPr sz="1200"/>
            </a:lvl2pPr>
            <a:lvl3pPr marL="914188" indent="0">
              <a:buNone/>
              <a:defRPr sz="1000"/>
            </a:lvl3pPr>
            <a:lvl4pPr marL="1371283" indent="0">
              <a:buNone/>
              <a:defRPr sz="900"/>
            </a:lvl4pPr>
            <a:lvl5pPr marL="1828378" indent="0">
              <a:buNone/>
              <a:defRPr sz="900"/>
            </a:lvl5pPr>
            <a:lvl6pPr marL="2285472" indent="0">
              <a:buNone/>
              <a:defRPr sz="900"/>
            </a:lvl6pPr>
            <a:lvl7pPr marL="2742565" indent="0">
              <a:buNone/>
              <a:defRPr sz="900"/>
            </a:lvl7pPr>
            <a:lvl8pPr marL="3199660" indent="0">
              <a:buNone/>
              <a:defRPr sz="900"/>
            </a:lvl8pPr>
            <a:lvl9pPr marL="3656755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7696DD2F-896B-0940-ACC3-65371BDA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 rtl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15F14455-5344-2349-BF61-6E36B291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 rtl="1">
              <a:defRPr>
                <a:solidFill>
                  <a:prstClr val="white">
                    <a:shade val="50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05E1E89-FD08-A04E-9B58-D55B5720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 rtl="1">
              <a:defRPr/>
            </a:lvl1pPr>
          </a:lstStyle>
          <a:p>
            <a:fld id="{3B01D2F1-52FD-0145-8015-0248E3EC5C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8970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B46748-3894-3D4C-9EA1-A39A01137728}"/>
              </a:ext>
            </a:extLst>
          </p:cNvPr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anchor="ctr"/>
          <a:lstStyle/>
          <a:p>
            <a:pPr algn="ctr" eaLnBrk="0" hangingPunct="0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D6601-611B-FB41-8267-B60E1217E14F}"/>
              </a:ext>
            </a:extLst>
          </p:cNvPr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anchor="ctr"/>
          <a:lstStyle/>
          <a:p>
            <a:pPr algn="ctr" eaLnBrk="0" hangingPunct="0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90152-23C4-054E-B040-A65502D2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18" tIns="45710" rIns="45710" bIns="4571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EAB5594A-F1D8-D348-B93A-649D0A790F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52" tIns="91418" rIns="91418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BC838-79F5-3849-839A-7CB7EC256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02" tIns="45710" rIns="45710" bIns="0" rtlCol="0" anchor="b"/>
          <a:lstStyle>
            <a:lvl1pPr algn="l" eaLnBrk="1" latinLnBrk="0" hangingPunct="1">
              <a:defRPr kumimoji="0" sz="1200">
                <a:solidFill>
                  <a:prstClr val="black">
                    <a:tint val="95000"/>
                  </a:prstClr>
                </a:solidFill>
                <a:latin typeface="Arial" charset="0"/>
                <a:cs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2E6E6-8493-8947-98C0-EDA202873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10" tIns="45710" rIns="45710" bIns="0" rtlCol="0" anchor="b"/>
          <a:lstStyle>
            <a:lvl1pPr algn="l" eaLnBrk="1" latinLnBrk="0" hangingPunct="1">
              <a:defRPr kumimoji="0" sz="1200">
                <a:solidFill>
                  <a:prstClr val="black">
                    <a:tint val="95000"/>
                  </a:prstClr>
                </a:solidFill>
                <a:latin typeface="Arial" charset="0"/>
                <a:cs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A545F-87EA-DE40-95C8-F121FF7F0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18" tIns="45710" rIns="91418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F3F3F"/>
                </a:solidFill>
              </a:defRPr>
            </a:lvl1pPr>
          </a:lstStyle>
          <a:p>
            <a:fld id="{6E916B1F-9181-CF4D-B97A-A5A222AF7B5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cs typeface="Tahoma" panose="020B0604030504040204" pitchFamily="34" charset="0"/>
        </a:defRPr>
      </a:lvl5pPr>
      <a:lvl6pPr marL="457094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188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283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378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6563" indent="-317500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2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8663" indent="-2714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3775" indent="-227013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4438" indent="-180975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3988" indent="-180975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2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255" indent="-182837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378" indent="-182837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498" indent="-182837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0620" indent="-182837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Rectangle 2">
            <a:extLst>
              <a:ext uri="{FF2B5EF4-FFF2-40B4-BE49-F238E27FC236}">
                <a16:creationId xmlns:a16="http://schemas.microsoft.com/office/drawing/2014/main" id="{39810214-27C2-9748-96D1-FBEDA84488E1}"/>
              </a:ext>
            </a:extLst>
          </p:cNvPr>
          <p:cNvPicPr>
            <a:picLocks noGrp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11"/>
          <a:stretch>
            <a:fillRect/>
          </a:stretch>
        </p:blipFill>
        <p:spPr bwMode="auto">
          <a:xfrm>
            <a:off x="506413" y="2346325"/>
            <a:ext cx="8643937" cy="2019300"/>
          </a:xfrm>
        </p:spPr>
      </p:pic>
      <p:sp>
        <p:nvSpPr>
          <p:cNvPr id="14338" name="Rectangle 3">
            <a:extLst>
              <a:ext uri="{FF2B5EF4-FFF2-40B4-BE49-F238E27FC236}">
                <a16:creationId xmlns:a16="http://schemas.microsoft.com/office/drawing/2014/main" id="{B73AA434-D4F1-CC4F-A229-5CA36228916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5334000"/>
            <a:ext cx="8229600" cy="1295400"/>
          </a:xfrm>
        </p:spPr>
        <p:txBody>
          <a:bodyPr/>
          <a:lstStyle/>
          <a:p>
            <a:pPr eaLnBrk="1" hangingPunct="1">
              <a:buFont typeface="Wingdings 2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Hesam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Chiniforooshan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062" indent="0">
              <a:buNone/>
            </a:pPr>
            <a:r>
              <a:rPr lang="en-CA" altLang="en-US" sz="2400" dirty="0" err="1"/>
              <a:t>se.usc.ac.ir@gmail.com</a:t>
            </a:r>
            <a:endParaRPr lang="en-CA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3ACFD72D-1FC2-6944-8EE4-CA844E0D2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3200" dirty="0"/>
              <a:t>Outline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EBF0BFC0-8224-B043-B510-4DDC97C3E4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lIns="91429" tIns="45715" rIns="91429" bIns="45715"/>
          <a:lstStyle/>
          <a:p>
            <a:pPr eaLnBrk="1" hangingPunct="1"/>
            <a:r>
              <a:rPr lang="en-US" altLang="en-US" sz="2000">
                <a:solidFill>
                  <a:srgbClr val="A6A6A6"/>
                </a:solidFill>
                <a:cs typeface="Tahoma" panose="020B0604030504040204" pitchFamily="34" charset="0"/>
              </a:rPr>
              <a:t>Why Modeling</a:t>
            </a:r>
          </a:p>
          <a:p>
            <a:pPr eaLnBrk="1" hangingPunct="1"/>
            <a:endParaRPr lang="en-US" altLang="en-US" sz="2000">
              <a:solidFill>
                <a:srgbClr val="A6A6A6"/>
              </a:solidFill>
              <a:cs typeface="Tahoma" panose="020B0604030504040204" pitchFamily="34" charset="0"/>
            </a:endParaRPr>
          </a:p>
          <a:p>
            <a:pPr eaLnBrk="1" hangingPunct="1"/>
            <a:r>
              <a:rPr lang="en-US" altLang="en-US" sz="2000">
                <a:solidFill>
                  <a:srgbClr val="A6A6A6"/>
                </a:solidFill>
                <a:cs typeface="Tahoma" panose="020B0604030504040204" pitchFamily="34" charset="0"/>
              </a:rPr>
              <a:t>Introduction to UML</a:t>
            </a:r>
          </a:p>
          <a:p>
            <a:pPr lvl="1" eaLnBrk="1" hangingPunct="1"/>
            <a:r>
              <a:rPr lang="en-US" altLang="en-US" sz="1800">
                <a:solidFill>
                  <a:srgbClr val="A6A6A6"/>
                </a:solidFill>
                <a:cs typeface="Tahoma" panose="020B0604030504040204" pitchFamily="34" charset="0"/>
              </a:rPr>
              <a:t>History</a:t>
            </a:r>
          </a:p>
          <a:p>
            <a:pPr lvl="1" eaLnBrk="1" hangingPunct="1"/>
            <a:r>
              <a:rPr lang="en-US" altLang="en-US" sz="1800">
                <a:solidFill>
                  <a:srgbClr val="A6A6A6"/>
                </a:solidFill>
                <a:cs typeface="Tahoma" panose="020B0604030504040204" pitchFamily="34" charset="0"/>
              </a:rPr>
              <a:t>Super Structure </a:t>
            </a:r>
          </a:p>
          <a:p>
            <a:pPr lvl="1" eaLnBrk="1" hangingPunct="1"/>
            <a:endParaRPr lang="en-US" altLang="en-US" sz="1800">
              <a:cs typeface="Tahoma" panose="020B0604030504040204" pitchFamily="34" charset="0"/>
            </a:endParaRPr>
          </a:p>
          <a:p>
            <a:pPr eaLnBrk="1" hangingPunct="1"/>
            <a:r>
              <a:rPr lang="en-US" altLang="en-US" sz="2000">
                <a:cs typeface="Tahoma" panose="020B0604030504040204" pitchFamily="34" charset="0"/>
              </a:rPr>
              <a:t>UML Class Diagram</a:t>
            </a:r>
          </a:p>
          <a:p>
            <a:pPr lvl="1" eaLnBrk="1" hangingPunct="1"/>
            <a:r>
              <a:rPr lang="en-US" altLang="en-US" sz="1800">
                <a:cs typeface="Tahoma" panose="020B0604030504040204" pitchFamily="34" charset="0"/>
              </a:rPr>
              <a:t>Notation</a:t>
            </a:r>
          </a:p>
          <a:p>
            <a:pPr lvl="1" eaLnBrk="1" hangingPunct="1"/>
            <a:r>
              <a:rPr lang="en-US" altLang="en-US" sz="1800">
                <a:cs typeface="Tahoma" panose="020B0604030504040204" pitchFamily="34" charset="0"/>
              </a:rPr>
              <a:t>Classes vs. Objects</a:t>
            </a:r>
          </a:p>
          <a:p>
            <a:pPr lvl="1" eaLnBrk="1" hangingPunct="1"/>
            <a:r>
              <a:rPr lang="en-US" altLang="en-US" sz="1800">
                <a:cs typeface="Tahoma" panose="020B0604030504040204" pitchFamily="34" charset="0"/>
              </a:rPr>
              <a:t>Relationships</a:t>
            </a:r>
          </a:p>
          <a:p>
            <a:pPr lvl="1" eaLnBrk="1" hangingPunct="1"/>
            <a:endParaRPr lang="en-US" altLang="en-US" sz="1800">
              <a:cs typeface="Tahoma" panose="020B0604030504040204" pitchFamily="34" charset="0"/>
            </a:endParaRPr>
          </a:p>
          <a:p>
            <a:pPr eaLnBrk="1" hangingPunct="1"/>
            <a:r>
              <a:rPr lang="en-US" altLang="en-US" sz="1800">
                <a:solidFill>
                  <a:srgbClr val="A6A6A6"/>
                </a:solidFill>
                <a:cs typeface="Tahoma" panose="020B0604030504040204" pitchFamily="34" charset="0"/>
              </a:rPr>
              <a:t>UML Activity Diagram</a:t>
            </a:r>
          </a:p>
          <a:p>
            <a:pPr lvl="1" eaLnBrk="1" hangingPunct="1"/>
            <a:r>
              <a:rPr lang="en-US" altLang="en-US" sz="1800">
                <a:solidFill>
                  <a:srgbClr val="A6A6A6"/>
                </a:solidFill>
                <a:cs typeface="Tahoma" panose="020B0604030504040204" pitchFamily="34" charset="0"/>
              </a:rPr>
              <a:t>Notation</a:t>
            </a:r>
          </a:p>
          <a:p>
            <a:pPr lvl="1" eaLnBrk="1" hangingPunct="1"/>
            <a:r>
              <a:rPr lang="en-US" altLang="en-US" sz="1800">
                <a:solidFill>
                  <a:srgbClr val="A6A6A6"/>
                </a:solidFill>
                <a:cs typeface="Tahoma" panose="020B0604030504040204" pitchFamily="34" charset="0"/>
              </a:rPr>
              <a:t>Partitioning </a:t>
            </a:r>
          </a:p>
          <a:p>
            <a:pPr lvl="1" eaLnBrk="1" hangingPunct="1"/>
            <a:r>
              <a:rPr lang="en-US" altLang="en-US" sz="1800">
                <a:solidFill>
                  <a:srgbClr val="A6A6A6"/>
                </a:solidFill>
                <a:cs typeface="Tahoma" panose="020B0604030504040204" pitchFamily="34" charset="0"/>
              </a:rPr>
              <a:t>Action / Control / Object Nodes</a:t>
            </a:r>
          </a:p>
        </p:txBody>
      </p:sp>
      <p:sp>
        <p:nvSpPr>
          <p:cNvPr id="3074" name="Slide Number Placeholder 4">
            <a:extLst>
              <a:ext uri="{FF2B5EF4-FFF2-40B4-BE49-F238E27FC236}">
                <a16:creationId xmlns:a16="http://schemas.microsoft.com/office/drawing/2014/main" id="{6F581F03-3D21-CE4C-A144-8E1B5BB4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>
              <a:defRPr/>
            </a:pPr>
            <a:r>
              <a:rPr lang="en-US">
                <a:solidFill>
                  <a:schemeClr val="tx1">
                    <a:tint val="95000"/>
                  </a:schemeClr>
                </a:solidFill>
                <a:latin typeface="Arial" charset="0"/>
                <a:cs typeface="Arial" charset="0"/>
              </a:rPr>
              <a:t>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4D95-94C1-714A-A2BC-5948E534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are classes?</a:t>
            </a:r>
          </a:p>
        </p:txBody>
      </p:sp>
      <p:sp>
        <p:nvSpPr>
          <p:cNvPr id="29698" name="Slide Number Placeholder 2">
            <a:extLst>
              <a:ext uri="{FF2B5EF4-FFF2-40B4-BE49-F238E27FC236}">
                <a16:creationId xmlns:a16="http://schemas.microsoft.com/office/drawing/2014/main" id="{17619C00-FD8A-0C4D-A777-272FBC3E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9E85339-53F1-EF4E-9A7F-07B7A8457D75}" type="slidenum">
              <a:rPr lang="en-US" altLang="en-US">
                <a:solidFill>
                  <a:srgbClr val="3F3F3F"/>
                </a:solidFill>
              </a:rPr>
              <a:pPr/>
              <a:t>11</a:t>
            </a:fld>
            <a:endParaRPr lang="en-US" altLang="en-US">
              <a:solidFill>
                <a:srgbClr val="3F3F3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D0E08C-C266-3943-AB2F-FC97D0907693}"/>
              </a:ext>
            </a:extLst>
          </p:cNvPr>
          <p:cNvSpPr txBox="1">
            <a:spLocks noChangeArrowheads="1"/>
          </p:cNvSpPr>
          <p:nvPr/>
        </p:nvSpPr>
        <p:spPr>
          <a:xfrm>
            <a:off x="250825" y="1671638"/>
            <a:ext cx="8534400" cy="2514600"/>
          </a:xfrm>
          <a:prstGeom prst="rect">
            <a:avLst/>
          </a:prstGeom>
        </p:spPr>
        <p:txBody>
          <a:bodyPr/>
          <a:lstStyle/>
          <a:p>
            <a:pPr marL="438049" indent="-319014" eaLnBrk="0" hangingPunct="0">
              <a:buClr>
                <a:schemeClr val="accent1"/>
              </a:buClr>
              <a:buSzPct val="80000"/>
              <a:buFont typeface="Wingdings 2" pitchFamily="18" charset="2"/>
              <a:buChar char=""/>
              <a:defRPr/>
            </a:pPr>
            <a:r>
              <a:rPr lang="en-US" sz="2000">
                <a:latin typeface="+mn-lt"/>
                <a:cs typeface="+mn-cs"/>
              </a:rPr>
              <a:t>A class describes a group of objects with</a:t>
            </a:r>
          </a:p>
          <a:p>
            <a:pPr marL="730081" lvl="1" indent="-272988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/>
            </a:pPr>
            <a:r>
              <a:rPr lang="en-US" sz="1400">
                <a:latin typeface="+mn-lt"/>
                <a:cs typeface="+mn-cs"/>
              </a:rPr>
              <a:t>similar properties (attributes), </a:t>
            </a:r>
          </a:p>
          <a:p>
            <a:pPr marL="730081" lvl="1" indent="-272988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/>
            </a:pPr>
            <a:r>
              <a:rPr lang="en-US" sz="1400">
                <a:latin typeface="+mn-lt"/>
                <a:cs typeface="+mn-cs"/>
              </a:rPr>
              <a:t>common behaviour (operations), </a:t>
            </a:r>
          </a:p>
          <a:p>
            <a:pPr marL="730081" lvl="1" indent="-272988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/>
            </a:pPr>
            <a:r>
              <a:rPr lang="en-US" sz="1400">
                <a:latin typeface="+mn-lt"/>
                <a:cs typeface="+mn-cs"/>
              </a:rPr>
              <a:t>common relationships to other objects, </a:t>
            </a:r>
          </a:p>
          <a:p>
            <a:pPr marL="730081" lvl="1" indent="-272988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/>
            </a:pPr>
            <a:r>
              <a:rPr lang="en-US" sz="1400">
                <a:latin typeface="+mn-lt"/>
                <a:cs typeface="+mn-cs"/>
              </a:rPr>
              <a:t>and common meaning (“semantics”).</a:t>
            </a:r>
          </a:p>
          <a:p>
            <a:pPr marL="438049" indent="-319014" eaLnBrk="0" hangingPunct="0">
              <a:buClr>
                <a:schemeClr val="accent1"/>
              </a:buClr>
              <a:buSzPct val="80000"/>
              <a:buFont typeface="Wingdings 2" pitchFamily="18" charset="2"/>
              <a:buChar char=""/>
              <a:defRPr/>
            </a:pPr>
            <a:r>
              <a:rPr lang="en-US" sz="2000">
                <a:latin typeface="+mn-lt"/>
                <a:cs typeface="+mn-cs"/>
              </a:rPr>
              <a:t>Examples</a:t>
            </a:r>
          </a:p>
          <a:p>
            <a:pPr marL="730081" lvl="1" indent="-272988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/>
            </a:pPr>
            <a:r>
              <a:rPr lang="en-US" sz="1400">
                <a:solidFill>
                  <a:srgbClr val="000080"/>
                </a:solidFill>
                <a:latin typeface="+mn-lt"/>
                <a:cs typeface="+mn-cs"/>
              </a:rPr>
              <a:t>employee</a:t>
            </a:r>
            <a:r>
              <a:rPr lang="en-US" sz="1400">
                <a:latin typeface="+mn-lt"/>
                <a:cs typeface="+mn-cs"/>
              </a:rPr>
              <a:t>: has a name, employee# and department; an employee is hired, and fired; an employee works in one or more projects</a:t>
            </a:r>
            <a:endParaRPr lang="en-US" sz="1400" dirty="0">
              <a:latin typeface="+mn-lt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D82D2C-1524-2D4C-9683-5CC59CC16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425" y="4338638"/>
            <a:ext cx="2500313" cy="2519362"/>
          </a:xfrm>
          <a:prstGeom prst="rect">
            <a:avLst/>
          </a:prstGeom>
          <a:solidFill>
            <a:srgbClr val="FFFFCC"/>
          </a:solidFill>
          <a:ln w="1905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953D1A-7B26-4A46-911C-EB9F1843A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825" y="4338638"/>
            <a:ext cx="1255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pt-BR" sz="2000" b="1">
                <a:solidFill>
                  <a:srgbClr val="000000"/>
                </a:solidFill>
                <a:latin typeface="Helvetica" pitchFamily="-128" charset="0"/>
                <a:cs typeface="+mn-cs"/>
              </a:rPr>
              <a:t>:employee</a:t>
            </a:r>
            <a:endParaRPr lang="pt-BR" sz="2000">
              <a:solidFill>
                <a:srgbClr val="000000"/>
              </a:solidFill>
              <a:latin typeface="Helvetica" pitchFamily="-128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62B170-FCD5-4443-BC1B-46FAFA421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425" y="4719638"/>
            <a:ext cx="2500313" cy="2138362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CC0C34-8B71-B544-AE3D-12ABD6A63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425" y="5557838"/>
            <a:ext cx="2500313" cy="1300162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25BF6D-4AD3-9E4F-A96A-E311658EF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4719638"/>
            <a:ext cx="1284288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000">
                <a:solidFill>
                  <a:srgbClr val="000000"/>
                </a:solidFill>
                <a:latin typeface="Helvetica" pitchFamily="-128" charset="0"/>
                <a:cs typeface="+mn-cs"/>
              </a:rPr>
              <a:t>name</a:t>
            </a:r>
          </a:p>
          <a:p>
            <a:pPr>
              <a:lnSpc>
                <a:spcPct val="90000"/>
              </a:lnSpc>
              <a:defRPr/>
            </a:pPr>
            <a:r>
              <a:rPr lang="pt-BR" sz="2000">
                <a:solidFill>
                  <a:srgbClr val="000000"/>
                </a:solidFill>
                <a:latin typeface="Helvetica" pitchFamily="-128" charset="0"/>
                <a:cs typeface="+mn-cs"/>
              </a:rPr>
              <a:t>employee#</a:t>
            </a:r>
          </a:p>
          <a:p>
            <a:pPr>
              <a:lnSpc>
                <a:spcPct val="90000"/>
              </a:lnSpc>
              <a:defRPr/>
            </a:pPr>
            <a:r>
              <a:rPr lang="pt-BR" sz="2000">
                <a:solidFill>
                  <a:srgbClr val="000000"/>
                </a:solidFill>
                <a:latin typeface="Helvetica" pitchFamily="-128" charset="0"/>
                <a:cs typeface="+mn-cs"/>
              </a:rPr>
              <a:t>department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6A784D-0178-D243-9181-A7F9F907D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5634038"/>
            <a:ext cx="1665288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rgbClr val="000000"/>
                </a:solidFill>
                <a:latin typeface="Helvetica" pitchFamily="-128" charset="0"/>
                <a:cs typeface="+mn-cs"/>
              </a:rPr>
              <a:t>hire()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rgbClr val="000000"/>
                </a:solidFill>
                <a:latin typeface="Helvetica" pitchFamily="-128" charset="0"/>
                <a:cs typeface="+mn-cs"/>
              </a:rPr>
              <a:t>fire()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rgbClr val="000000"/>
                </a:solidFill>
                <a:latin typeface="Helvetica" pitchFamily="-128" charset="0"/>
                <a:cs typeface="+mn-cs"/>
              </a:rPr>
              <a:t>assignproject()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3423D546-D388-6A45-ADD1-AD68C4288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25" y="4567238"/>
            <a:ext cx="2301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>
                <a:solidFill>
                  <a:srgbClr val="FC0128"/>
                </a:solidFill>
                <a:latin typeface="Arial" charset="0"/>
                <a:cs typeface="+mn-cs"/>
              </a:rPr>
              <a:t>Name (mandatory)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F95DF586-BAEF-9B45-B216-C13E0E72A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4719638"/>
            <a:ext cx="13128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000">
                <a:solidFill>
                  <a:srgbClr val="FC0128"/>
                </a:solidFill>
                <a:latin typeface="Arial" charset="0"/>
                <a:cs typeface="+mn-cs"/>
              </a:rPr>
              <a:t>Attributes</a:t>
            </a:r>
          </a:p>
          <a:p>
            <a:pPr algn="ctr">
              <a:defRPr/>
            </a:pPr>
            <a:r>
              <a:rPr lang="pt-BR" sz="2000">
                <a:solidFill>
                  <a:srgbClr val="FC0128"/>
                </a:solidFill>
                <a:latin typeface="Arial" charset="0"/>
                <a:cs typeface="+mn-cs"/>
              </a:rPr>
              <a:t> (optional)</a:t>
            </a: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2F916A83-4F6E-8341-93F3-56150B8E5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7625" y="4491038"/>
            <a:ext cx="1219200" cy="304800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56E1679E-975E-1741-8F2E-09701CE941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7225" y="4872038"/>
            <a:ext cx="1295400" cy="228600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580A9C57-9F5D-7748-9C58-73E09E15E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025" y="5745163"/>
            <a:ext cx="1427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>
                <a:solidFill>
                  <a:srgbClr val="FC0128"/>
                </a:solidFill>
                <a:latin typeface="Arial" charset="0"/>
                <a:cs typeface="+mn-cs"/>
              </a:rPr>
              <a:t>Operations</a:t>
            </a:r>
          </a:p>
          <a:p>
            <a:pPr>
              <a:defRPr/>
            </a:pPr>
            <a:r>
              <a:rPr lang="pt-BR" sz="2000">
                <a:solidFill>
                  <a:srgbClr val="FC0128"/>
                </a:solidFill>
                <a:latin typeface="Arial" charset="0"/>
                <a:cs typeface="+mn-cs"/>
              </a:rPr>
              <a:t> (optional)</a:t>
            </a: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306C2E7D-73E3-204D-AB82-3E01B0DFF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3225" y="5786438"/>
            <a:ext cx="2286000" cy="139700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7172899F-CC81-8944-AA02-32CB07E6EA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3225" y="5926138"/>
            <a:ext cx="2286000" cy="165100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46535154-52E7-6547-B1E8-F57D5E8734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7225" y="5100638"/>
            <a:ext cx="1295400" cy="0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9752BCBF-F54C-3A4F-9598-A4E114132A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7225" y="5100638"/>
            <a:ext cx="1295400" cy="304800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D41CC229-FAD8-CF4C-B0A6-255743D16A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8625" y="5938838"/>
            <a:ext cx="990600" cy="381000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B36B-D56E-6848-8BF3-F4C9DDB3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full notation…</a:t>
            </a:r>
          </a:p>
        </p:txBody>
      </p:sp>
      <p:sp>
        <p:nvSpPr>
          <p:cNvPr id="30722" name="Slide Number Placeholder 2">
            <a:extLst>
              <a:ext uri="{FF2B5EF4-FFF2-40B4-BE49-F238E27FC236}">
                <a16:creationId xmlns:a16="http://schemas.microsoft.com/office/drawing/2014/main" id="{677250E2-D7B9-9349-8047-F0AEA17E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7AECAB3-2466-DE4C-B514-2E8007F8C8F0}" type="slidenum">
              <a:rPr lang="en-US" altLang="en-US">
                <a:solidFill>
                  <a:srgbClr val="3F3F3F"/>
                </a:solidFill>
              </a:rPr>
              <a:pPr/>
              <a:t>12</a:t>
            </a:fld>
            <a:endParaRPr lang="en-US" altLang="en-US">
              <a:solidFill>
                <a:srgbClr val="3F3F3F"/>
              </a:solidFill>
            </a:endParaRPr>
          </a:p>
        </p:txBody>
      </p:sp>
      <p:grpSp>
        <p:nvGrpSpPr>
          <p:cNvPr id="30723" name="Group 3">
            <a:extLst>
              <a:ext uri="{FF2B5EF4-FFF2-40B4-BE49-F238E27FC236}">
                <a16:creationId xmlns:a16="http://schemas.microsoft.com/office/drawing/2014/main" id="{F9634F02-F79E-9E44-B240-A3771455D6C3}"/>
              </a:ext>
            </a:extLst>
          </p:cNvPr>
          <p:cNvGrpSpPr>
            <a:grpSpLocks/>
          </p:cNvGrpSpPr>
          <p:nvPr/>
        </p:nvGrpSpPr>
        <p:grpSpPr bwMode="auto">
          <a:xfrm>
            <a:off x="2390775" y="2709863"/>
            <a:ext cx="4038600" cy="2743200"/>
            <a:chOff x="240" y="1344"/>
            <a:chExt cx="2544" cy="17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A27A6D5-40D0-344B-9E91-63FEBCE1E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344"/>
              <a:ext cx="2544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                       Student</a:t>
              </a:r>
            </a:p>
            <a:p>
              <a:pPr eaLnBrk="0" hangingPunct="0">
                <a:defRPr/>
              </a:pPr>
              <a:endParaRPr lang="en-US">
                <a:solidFill>
                  <a:srgbClr val="000000"/>
                </a:solidFill>
                <a:latin typeface="Helvetica" pitchFamily="-128" charset="0"/>
                <a:cs typeface="+mn-cs"/>
              </a:endParaRPr>
            </a:p>
            <a:p>
              <a:pPr eaLnBrk="0" hangingPunct="0">
                <a:defRPr/>
              </a:pPr>
              <a:endParaRPr lang="en-US">
                <a:solidFill>
                  <a:srgbClr val="000000"/>
                </a:solidFill>
                <a:latin typeface="Helvetica" pitchFamily="-128" charset="0"/>
                <a:cs typeface="+mn-cs"/>
              </a:endParaRPr>
            </a:p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+ name: string [1] = “Anon” {readOnly}</a:t>
              </a:r>
            </a:p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+ registeredIn: Course [*]</a:t>
              </a:r>
            </a:p>
            <a:p>
              <a:pPr eaLnBrk="0" hangingPunct="0">
                <a:defRPr/>
              </a:pPr>
              <a:endParaRPr lang="en-US">
                <a:solidFill>
                  <a:srgbClr val="000000"/>
                </a:solidFill>
                <a:latin typeface="Helvetica" pitchFamily="-128" charset="0"/>
                <a:cs typeface="+mn-cs"/>
              </a:endParaRPr>
            </a:p>
            <a:p>
              <a:pPr eaLnBrk="0" hangingPunct="0">
                <a:defRPr/>
              </a:pPr>
              <a:endParaRPr lang="en-US">
                <a:solidFill>
                  <a:srgbClr val="000000"/>
                </a:solidFill>
                <a:latin typeface="Helvetica" pitchFamily="-128" charset="0"/>
                <a:cs typeface="+mn-cs"/>
              </a:endParaRPr>
            </a:p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+ register (c: Course)</a:t>
              </a:r>
            </a:p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+ isRegistered (c: Course) : Boolean</a:t>
              </a:r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CAF9D44C-169E-4948-AA2B-35F3288E7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776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400">
                <a:solidFill>
                  <a:srgbClr val="000000"/>
                </a:solidFill>
                <a:latin typeface="Times" pitchFamily="-128" charset="0"/>
                <a:cs typeface="+mn-cs"/>
              </a:endParaRPr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158C44DE-3BBA-0148-84D6-2928F7734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496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400">
                <a:solidFill>
                  <a:srgbClr val="000000"/>
                </a:solidFill>
                <a:latin typeface="Times" pitchFamily="-128" charset="0"/>
                <a:cs typeface="+mn-cs"/>
              </a:endParaRPr>
            </a:p>
          </p:txBody>
        </p:sp>
      </p:grpSp>
      <p:sp>
        <p:nvSpPr>
          <p:cNvPr id="8" name="Text Box 7">
            <a:extLst>
              <a:ext uri="{FF2B5EF4-FFF2-40B4-BE49-F238E27FC236}">
                <a16:creationId xmlns:a16="http://schemas.microsoft.com/office/drawing/2014/main" id="{6988248C-2B5A-0F4A-A872-104CF210D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0" y="2008188"/>
            <a:ext cx="2359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solidFill>
                  <a:srgbClr val="FC0128"/>
                </a:solidFill>
                <a:latin typeface="Times" pitchFamily="-128" charset="0"/>
                <a:cs typeface="+mn-cs"/>
              </a:rPr>
              <a:t>Name of the class</a:t>
            </a: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778D124E-161E-0A44-89C8-2C158CAD09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00575" y="2405063"/>
            <a:ext cx="45720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52D71418-93FD-4147-AA29-E4A37B8CB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4081463"/>
            <a:ext cx="141287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rgbClr val="FC0128"/>
                </a:solidFill>
                <a:latin typeface="Times" pitchFamily="-128" charset="0"/>
                <a:cs typeface="+mn-cs"/>
              </a:rPr>
              <a:t>Visibility:</a:t>
            </a:r>
          </a:p>
          <a:p>
            <a:pPr eaLnBrk="0" hangingPunct="0">
              <a:defRPr/>
            </a:pPr>
            <a:r>
              <a:rPr lang="en-US" sz="2400" dirty="0">
                <a:solidFill>
                  <a:srgbClr val="FC0128"/>
                </a:solidFill>
                <a:latin typeface="Times" pitchFamily="-128" charset="0"/>
                <a:cs typeface="+mn-cs"/>
              </a:rPr>
              <a:t>+, -, #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96FD021A-F157-8246-B422-D98A60DD88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52575" y="3852863"/>
            <a:ext cx="91440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66F9F7D9-B3E8-7242-98EE-D4914970F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2481263"/>
            <a:ext cx="12842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75000"/>
              </a:lnSpc>
              <a:defRPr/>
            </a:pPr>
            <a:r>
              <a:rPr lang="en-US" sz="2400">
                <a:solidFill>
                  <a:srgbClr val="FC0128"/>
                </a:solidFill>
                <a:latin typeface="Times" pitchFamily="-128" charset="0"/>
                <a:cs typeface="+mn-cs"/>
              </a:rPr>
              <a:t>Attribute</a:t>
            </a:r>
          </a:p>
          <a:p>
            <a:pPr algn="ctr" eaLnBrk="0" hangingPunct="0">
              <a:lnSpc>
                <a:spcPct val="75000"/>
              </a:lnSpc>
              <a:defRPr/>
            </a:pPr>
            <a:r>
              <a:rPr lang="en-US" sz="2400">
                <a:solidFill>
                  <a:srgbClr val="FC0128"/>
                </a:solidFill>
                <a:latin typeface="Times" pitchFamily="-128" charset="0"/>
                <a:cs typeface="+mn-cs"/>
              </a:rPr>
              <a:t>name</a:t>
            </a: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6EC6C383-9B0A-6241-918C-14592573B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2862263"/>
            <a:ext cx="1295400" cy="838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B6F2B439-B060-2B41-BB5E-98D21F8A6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8" y="5834063"/>
            <a:ext cx="1403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75000"/>
              </a:lnSpc>
              <a:defRPr/>
            </a:pPr>
            <a:r>
              <a:rPr lang="en-US" sz="2400">
                <a:solidFill>
                  <a:srgbClr val="FC0128"/>
                </a:solidFill>
                <a:latin typeface="Times" pitchFamily="-128" charset="0"/>
                <a:cs typeface="+mn-cs"/>
              </a:rPr>
              <a:t>Operation</a:t>
            </a:r>
          </a:p>
          <a:p>
            <a:pPr algn="ctr" eaLnBrk="0" hangingPunct="0">
              <a:lnSpc>
                <a:spcPct val="75000"/>
              </a:lnSpc>
              <a:defRPr/>
            </a:pPr>
            <a:r>
              <a:rPr lang="en-US" sz="2400">
                <a:solidFill>
                  <a:srgbClr val="FC0128"/>
                </a:solidFill>
                <a:latin typeface="Times" pitchFamily="-128" charset="0"/>
                <a:cs typeface="+mn-cs"/>
              </a:rPr>
              <a:t>name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874401BA-C6CD-BC41-87E2-B4B0FE8E99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5975" y="5300663"/>
            <a:ext cx="838200" cy="685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E3DE90E5-B5FC-944B-8690-C16094250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463" y="6291263"/>
            <a:ext cx="15382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75000"/>
              </a:lnSpc>
              <a:defRPr/>
            </a:pPr>
            <a:r>
              <a:rPr lang="en-US" sz="2400">
                <a:solidFill>
                  <a:srgbClr val="FC0128"/>
                </a:solidFill>
                <a:latin typeface="Times" pitchFamily="-128" charset="0"/>
                <a:cs typeface="+mn-cs"/>
              </a:rPr>
              <a:t>Parameters</a:t>
            </a: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3F9DF960-C36C-404B-8343-A7474B160C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7175" y="5300663"/>
            <a:ext cx="228600" cy="990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8E46CE23-F2D3-8446-90D9-13D483A74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6062663"/>
            <a:ext cx="1749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75000"/>
              </a:lnSpc>
              <a:defRPr/>
            </a:pPr>
            <a:r>
              <a:rPr lang="en-US" sz="2400" dirty="0">
                <a:solidFill>
                  <a:srgbClr val="FC0128"/>
                </a:solidFill>
                <a:latin typeface="Times" pitchFamily="-128" charset="0"/>
                <a:cs typeface="+mn-cs"/>
              </a:rPr>
              <a:t>Return value</a:t>
            </a: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1DAB1FEA-57B0-3548-BEFA-25BD467130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91175" y="5300663"/>
            <a:ext cx="685800" cy="762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5E1FEB8E-474C-6144-8482-2E0524686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75" y="1871663"/>
            <a:ext cx="12842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75000"/>
              </a:lnSpc>
              <a:defRPr/>
            </a:pPr>
            <a:r>
              <a:rPr lang="en-US" sz="2400">
                <a:solidFill>
                  <a:srgbClr val="FC0128"/>
                </a:solidFill>
                <a:latin typeface="Times" pitchFamily="-128" charset="0"/>
                <a:cs typeface="+mn-cs"/>
              </a:rPr>
              <a:t>Attribute</a:t>
            </a:r>
          </a:p>
          <a:p>
            <a:pPr algn="ctr" eaLnBrk="0" hangingPunct="0">
              <a:lnSpc>
                <a:spcPct val="75000"/>
              </a:lnSpc>
              <a:defRPr/>
            </a:pPr>
            <a:r>
              <a:rPr lang="en-US" sz="2400">
                <a:solidFill>
                  <a:srgbClr val="FC0128"/>
                </a:solidFill>
                <a:latin typeface="Times" pitchFamily="-128" charset="0"/>
                <a:cs typeface="+mn-cs"/>
              </a:rPr>
              <a:t>type</a:t>
            </a: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1E0E1F0F-7E74-674C-8208-378307D38B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2775" y="2481263"/>
            <a:ext cx="457200" cy="1219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2F05E3F3-82D7-3E47-9679-C4D5C2BCD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75" y="4843463"/>
            <a:ext cx="1639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75000"/>
              </a:lnSpc>
              <a:defRPr/>
            </a:pPr>
            <a:r>
              <a:rPr lang="en-US" sz="2400">
                <a:solidFill>
                  <a:srgbClr val="FC0128"/>
                </a:solidFill>
                <a:latin typeface="Times" pitchFamily="-128" charset="0"/>
                <a:cs typeface="+mn-cs"/>
              </a:rPr>
              <a:t>Multiplicity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37D2BA28-343D-D844-89EB-5845DE461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2275" y="4233863"/>
            <a:ext cx="183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75000"/>
              </a:lnSpc>
              <a:defRPr/>
            </a:pPr>
            <a:r>
              <a:rPr lang="en-US" sz="2400">
                <a:solidFill>
                  <a:srgbClr val="FC0128"/>
                </a:solidFill>
                <a:latin typeface="Times" pitchFamily="-128" charset="0"/>
                <a:cs typeface="+mn-cs"/>
              </a:rPr>
              <a:t>Default value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B50812BF-909F-6F40-9BBC-0A63E4D71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175" y="2938463"/>
            <a:ext cx="2190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75000"/>
              </a:lnSpc>
              <a:defRPr/>
            </a:pPr>
            <a:r>
              <a:rPr lang="en-US" sz="2400">
                <a:solidFill>
                  <a:srgbClr val="FC0128"/>
                </a:solidFill>
                <a:latin typeface="Times" pitchFamily="-128" charset="0"/>
                <a:cs typeface="+mn-cs"/>
              </a:rPr>
              <a:t>Other Properties</a:t>
            </a:r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649C577B-B25D-7047-A7CD-ED8AAFDC08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57775" y="4157663"/>
            <a:ext cx="1752600" cy="838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E87F579B-1E9D-FA43-BEF7-A5C02259A4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33975" y="3929063"/>
            <a:ext cx="1676400" cy="457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F569FC7F-BC6F-BC4F-B258-00609D6BF9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72175" y="3167063"/>
            <a:ext cx="838200" cy="53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30744" name="Rectangle 1">
            <a:extLst>
              <a:ext uri="{FF2B5EF4-FFF2-40B4-BE49-F238E27FC236}">
                <a16:creationId xmlns:a16="http://schemas.microsoft.com/office/drawing/2014/main" id="{95DAF8BD-6400-6E42-BDAA-AA316679E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2E69D-1485-824B-BAB8-420F3F3D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Objects vs. Classes</a:t>
            </a:r>
          </a:p>
        </p:txBody>
      </p:sp>
      <p:sp>
        <p:nvSpPr>
          <p:cNvPr id="32770" name="Slide Number Placeholder 2">
            <a:extLst>
              <a:ext uri="{FF2B5EF4-FFF2-40B4-BE49-F238E27FC236}">
                <a16:creationId xmlns:a16="http://schemas.microsoft.com/office/drawing/2014/main" id="{57213D62-DF6A-944F-9BB8-52C0AE8F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4CE6B18-7031-8D45-84AA-83D8F48EC49D}" type="slidenum">
              <a:rPr lang="en-US" altLang="en-US">
                <a:solidFill>
                  <a:srgbClr val="3F3F3F"/>
                </a:solidFill>
              </a:rPr>
              <a:pPr/>
              <a:t>13</a:t>
            </a:fld>
            <a:endParaRPr lang="en-US" altLang="en-US">
              <a:solidFill>
                <a:srgbClr val="3F3F3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3EE5DA8-5C59-E74E-91E3-E0677A092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398713"/>
            <a:ext cx="3522663" cy="1779587"/>
          </a:xfrm>
          <a:prstGeom prst="rect">
            <a:avLst/>
          </a:prstGeom>
          <a:solidFill>
            <a:srgbClr val="FFFFCC"/>
          </a:solidFill>
          <a:ln w="28575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A1F4655-02ED-7E49-92A0-65E77CA7A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474913"/>
            <a:ext cx="23764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pt-BR">
                <a:solidFill>
                  <a:srgbClr val="000000"/>
                </a:solidFill>
                <a:latin typeface="Helvetica" pitchFamily="-128" charset="0"/>
                <a:cs typeface="+mn-cs"/>
              </a:rPr>
              <a:t>Fred_Bloggs:Employee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DA9C6C8-4EE7-9440-872B-AAA0A9CF9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855913"/>
            <a:ext cx="3522663" cy="1066800"/>
          </a:xfrm>
          <a:prstGeom prst="rect">
            <a:avLst/>
          </a:prstGeom>
          <a:noFill/>
          <a:ln w="28575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963A44B-7ABA-7F4A-8D62-3D5AE617A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932113"/>
            <a:ext cx="19319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pt-BR">
                <a:solidFill>
                  <a:srgbClr val="000000"/>
                </a:solidFill>
                <a:latin typeface="Helvetica" pitchFamily="-128" charset="0"/>
                <a:cs typeface="+mn-cs"/>
              </a:rPr>
              <a:t>name: Fred Bloggs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E8AF34A4-BD0D-6E45-86C1-A7223CCE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36913"/>
            <a:ext cx="3225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>
                <a:solidFill>
                  <a:srgbClr val="000000"/>
                </a:solidFill>
                <a:latin typeface="Helvetica" pitchFamily="-128" charset="0"/>
                <a:cs typeface="+mn-cs"/>
              </a:rPr>
              <a:t>Employee #: 234609234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F009C3F7-3E09-BA4D-82BD-C59CCDE55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41713"/>
            <a:ext cx="3225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>
                <a:solidFill>
                  <a:srgbClr val="000000"/>
                </a:solidFill>
                <a:latin typeface="Helvetica" pitchFamily="-128" charset="0"/>
                <a:cs typeface="+mn-cs"/>
              </a:rPr>
              <a:t>Department: Marketing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3ECE18D-3071-6249-83BA-3C55E5FC6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60513"/>
            <a:ext cx="85344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85750" indent="-285750" eaLnBrk="0" hangingPunct="0">
              <a:spcBef>
                <a:spcPct val="50000"/>
              </a:spcBef>
              <a:buClr>
                <a:srgbClr val="000000"/>
              </a:buClr>
              <a:buSzPct val="75000"/>
              <a:buFont typeface="Monotype Sorts" pitchFamily="-128" charset="2"/>
              <a:buChar char="Ü"/>
              <a:defRPr/>
            </a:pPr>
            <a:r>
              <a:rPr lang="en-US" sz="2400" b="1" kern="0" dirty="0">
                <a:solidFill>
                  <a:srgbClr val="000000"/>
                </a:solidFill>
                <a:latin typeface="Helvetica"/>
                <a:cs typeface="+mn-cs"/>
              </a:rPr>
              <a:t>The instances of a class are called objects.</a:t>
            </a:r>
          </a:p>
          <a:p>
            <a:pPr marL="62865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r>
              <a:rPr lang="en-US" sz="1600" b="1" kern="0" dirty="0">
                <a:solidFill>
                  <a:srgbClr val="003399"/>
                </a:solidFill>
                <a:latin typeface="Helvetica"/>
                <a:cs typeface="Arial" charset="0"/>
              </a:rPr>
              <a:t>Objects are represented as:</a:t>
            </a:r>
          </a:p>
          <a:p>
            <a:pPr marL="62865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endParaRPr lang="en-US" sz="1600" b="1" kern="0" dirty="0">
              <a:solidFill>
                <a:srgbClr val="003399"/>
              </a:solidFill>
              <a:latin typeface="Helvetica"/>
              <a:cs typeface="Arial" charset="0"/>
            </a:endParaRPr>
          </a:p>
          <a:p>
            <a:pPr marL="62865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endParaRPr lang="en-US" sz="1600" b="1" kern="0" dirty="0">
              <a:solidFill>
                <a:srgbClr val="003399"/>
              </a:solidFill>
              <a:latin typeface="Helvetica"/>
              <a:cs typeface="Arial" charset="0"/>
            </a:endParaRPr>
          </a:p>
          <a:p>
            <a:pPr marL="62865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endParaRPr lang="en-US" sz="1600" b="1" kern="0" dirty="0">
              <a:solidFill>
                <a:srgbClr val="003399"/>
              </a:solidFill>
              <a:latin typeface="Helvetica"/>
              <a:cs typeface="Arial" charset="0"/>
            </a:endParaRPr>
          </a:p>
          <a:p>
            <a:pPr marL="62865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endParaRPr lang="en-US" sz="1600" b="1" kern="0" dirty="0">
              <a:solidFill>
                <a:srgbClr val="003399"/>
              </a:solidFill>
              <a:latin typeface="Helvetica"/>
              <a:cs typeface="Arial" charset="0"/>
            </a:endParaRPr>
          </a:p>
          <a:p>
            <a:pPr marL="62865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endParaRPr lang="en-US" sz="1600" b="1" kern="0" dirty="0">
              <a:solidFill>
                <a:srgbClr val="003399"/>
              </a:solidFill>
              <a:latin typeface="Helvetica"/>
              <a:cs typeface="Arial" charset="0"/>
            </a:endParaRPr>
          </a:p>
          <a:p>
            <a:pPr marL="62865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endParaRPr lang="en-US" sz="1600" b="1" kern="0" dirty="0">
              <a:solidFill>
                <a:srgbClr val="003399"/>
              </a:solidFill>
              <a:latin typeface="Helvetica"/>
              <a:cs typeface="Arial" charset="0"/>
            </a:endParaRPr>
          </a:p>
          <a:p>
            <a:pPr marL="62865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endParaRPr lang="en-US" sz="1600" b="1" kern="0" dirty="0">
              <a:solidFill>
                <a:srgbClr val="003399"/>
              </a:solidFill>
              <a:latin typeface="Helvetica"/>
              <a:cs typeface="Arial" charset="0"/>
            </a:endParaRPr>
          </a:p>
          <a:p>
            <a:pPr marL="62865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endParaRPr lang="en-US" sz="1600" b="1" kern="0" dirty="0">
              <a:solidFill>
                <a:srgbClr val="003399"/>
              </a:solidFill>
              <a:latin typeface="Helvetica"/>
              <a:cs typeface="Arial" charset="0"/>
            </a:endParaRPr>
          </a:p>
          <a:p>
            <a:pPr marL="62865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endParaRPr lang="en-US" sz="1600" b="1" kern="0" dirty="0">
              <a:solidFill>
                <a:srgbClr val="003399"/>
              </a:solidFill>
              <a:latin typeface="Helvetica"/>
              <a:cs typeface="Arial" charset="0"/>
            </a:endParaRPr>
          </a:p>
          <a:p>
            <a:pPr marL="62865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r>
              <a:rPr lang="en-US" sz="1600" b="1" kern="0" dirty="0">
                <a:solidFill>
                  <a:srgbClr val="003399"/>
                </a:solidFill>
                <a:latin typeface="Helvetica"/>
                <a:cs typeface="Arial" charset="0"/>
              </a:rPr>
              <a:t>The relation between an Object and its Class is called “</a:t>
            </a:r>
            <a:r>
              <a:rPr lang="en-US" sz="1600" b="1" i="1" kern="0" dirty="0">
                <a:solidFill>
                  <a:srgbClr val="003399"/>
                </a:solidFill>
                <a:latin typeface="Helvetica"/>
                <a:cs typeface="Arial" charset="0"/>
              </a:rPr>
              <a:t>Instantiation”</a:t>
            </a:r>
            <a:r>
              <a:rPr lang="en-US" sz="1600" b="1" kern="0" dirty="0">
                <a:solidFill>
                  <a:srgbClr val="003399"/>
                </a:solidFill>
                <a:latin typeface="Helvetica"/>
                <a:cs typeface="Arial" charset="0"/>
              </a:rPr>
              <a:t> </a:t>
            </a:r>
          </a:p>
          <a:p>
            <a:pPr marL="62865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r>
              <a:rPr lang="en-US" sz="1600" b="1" kern="0" dirty="0">
                <a:solidFill>
                  <a:srgbClr val="003399"/>
                </a:solidFill>
                <a:latin typeface="Helvetica"/>
                <a:cs typeface="Arial" charset="0"/>
              </a:rPr>
              <a:t>Two different objects may have identical attribute values (like two people with identical name and address)</a:t>
            </a:r>
          </a:p>
          <a:p>
            <a:pPr marL="62865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r>
              <a:rPr lang="en-US" sz="1600" b="1" kern="0" dirty="0">
                <a:solidFill>
                  <a:srgbClr val="003399"/>
                </a:solidFill>
                <a:latin typeface="Helvetica"/>
                <a:cs typeface="Arial" charset="0"/>
              </a:rPr>
              <a:t>Note: Make sure attributes are associated with the right class</a:t>
            </a:r>
          </a:p>
          <a:p>
            <a:pPr marL="971550" lvl="2" indent="-228600" eaLnBrk="0" hangingPunct="0">
              <a:spcBef>
                <a:spcPct val="15000"/>
              </a:spcBef>
              <a:buClr>
                <a:srgbClr val="408000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1400" b="1" kern="0" dirty="0">
                <a:solidFill>
                  <a:srgbClr val="408000"/>
                </a:solidFill>
                <a:latin typeface="Helvetica"/>
                <a:cs typeface="Arial" charset="0"/>
              </a:rPr>
              <a:t>E.g. you don’t want both </a:t>
            </a:r>
            <a:r>
              <a:rPr lang="en-US" sz="1400" b="1" kern="0" dirty="0" err="1">
                <a:solidFill>
                  <a:srgbClr val="408000"/>
                </a:solidFill>
                <a:latin typeface="Helvetica"/>
                <a:cs typeface="Arial" charset="0"/>
              </a:rPr>
              <a:t>managerName</a:t>
            </a:r>
            <a:r>
              <a:rPr lang="en-US" sz="1400" b="1" kern="0" dirty="0">
                <a:solidFill>
                  <a:srgbClr val="408000"/>
                </a:solidFill>
                <a:latin typeface="Helvetica"/>
                <a:cs typeface="Arial" charset="0"/>
              </a:rPr>
              <a:t> and manager# as attributes of Project! (…Why??)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210B-64C7-534C-8813-F4A02E6CD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Relationships</a:t>
            </a:r>
          </a:p>
        </p:txBody>
      </p:sp>
      <p:sp>
        <p:nvSpPr>
          <p:cNvPr id="33794" name="Slide Number Placeholder 2">
            <a:extLst>
              <a:ext uri="{FF2B5EF4-FFF2-40B4-BE49-F238E27FC236}">
                <a16:creationId xmlns:a16="http://schemas.microsoft.com/office/drawing/2014/main" id="{7D76D410-D5DB-7544-80DF-1734F086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0CA3AC1-7BF7-6C41-8702-CA987D6CB215}" type="slidenum">
              <a:rPr lang="en-US" altLang="en-US">
                <a:solidFill>
                  <a:srgbClr val="3F3F3F"/>
                </a:solidFill>
              </a:rPr>
              <a:pPr/>
              <a:t>14</a:t>
            </a:fld>
            <a:endParaRPr lang="en-US" altLang="en-US">
              <a:solidFill>
                <a:srgbClr val="3F3F3F"/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BFE4067-50DD-3A43-AE19-327130B65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25600"/>
            <a:ext cx="8534400" cy="417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85750" indent="-285750" eaLnBrk="0" hangingPunct="0">
              <a:spcBef>
                <a:spcPct val="50000"/>
              </a:spcBef>
              <a:buClr>
                <a:srgbClr val="000000"/>
              </a:buClr>
              <a:buSzPct val="75000"/>
              <a:buFont typeface="Monotype Sorts" pitchFamily="-128" charset="2"/>
              <a:buChar char="Ü"/>
              <a:defRPr/>
            </a:pPr>
            <a:r>
              <a:rPr lang="en-US" sz="2400" b="1" kern="0" dirty="0">
                <a:solidFill>
                  <a:srgbClr val="000000"/>
                </a:solidFill>
                <a:latin typeface="Helvetica"/>
                <a:cs typeface="+mn-cs"/>
              </a:rPr>
              <a:t>Objects do not exist in isolation from one another</a:t>
            </a:r>
          </a:p>
          <a:p>
            <a:pPr marL="68580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r>
              <a:rPr lang="en-US" sz="1600" b="1" kern="0" dirty="0">
                <a:solidFill>
                  <a:srgbClr val="003399"/>
                </a:solidFill>
                <a:latin typeface="Helvetica"/>
                <a:cs typeface="Arial" charset="0"/>
              </a:rPr>
              <a:t>A relationship represents a connection among things.</a:t>
            </a:r>
          </a:p>
          <a:p>
            <a:pPr marL="68580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r>
              <a:rPr lang="en-US" sz="1600" b="1" kern="0" dirty="0">
                <a:solidFill>
                  <a:srgbClr val="003399"/>
                </a:solidFill>
                <a:latin typeface="Helvetica"/>
                <a:cs typeface="Arial" charset="0"/>
              </a:rPr>
              <a:t>E.g. </a:t>
            </a:r>
            <a:r>
              <a:rPr lang="en-US" sz="1600" b="1" kern="0" dirty="0" err="1">
                <a:solidFill>
                  <a:srgbClr val="003399"/>
                </a:solidFill>
                <a:latin typeface="Helvetica"/>
                <a:cs typeface="Arial" charset="0"/>
              </a:rPr>
              <a:t>Fred_Bloggs:employee</a:t>
            </a:r>
            <a:r>
              <a:rPr lang="en-US" sz="1600" b="1" kern="0" dirty="0">
                <a:solidFill>
                  <a:srgbClr val="003399"/>
                </a:solidFill>
                <a:latin typeface="Helvetica"/>
                <a:cs typeface="Arial" charset="0"/>
              </a:rPr>
              <a:t> is associated with the </a:t>
            </a:r>
            <a:r>
              <a:rPr lang="en-US" sz="1600" b="1" kern="0" dirty="0" err="1">
                <a:solidFill>
                  <a:srgbClr val="003399"/>
                </a:solidFill>
                <a:latin typeface="Helvetica"/>
                <a:cs typeface="Arial" charset="0"/>
              </a:rPr>
              <a:t>KillerApp:project</a:t>
            </a:r>
            <a:r>
              <a:rPr lang="en-US" sz="1600" b="1" kern="0" dirty="0">
                <a:solidFill>
                  <a:srgbClr val="003399"/>
                </a:solidFill>
                <a:latin typeface="Helvetica"/>
                <a:cs typeface="Arial" charset="0"/>
              </a:rPr>
              <a:t> object</a:t>
            </a:r>
          </a:p>
          <a:p>
            <a:pPr marL="68580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r>
              <a:rPr lang="en-US" sz="1600" b="1" kern="0" dirty="0">
                <a:solidFill>
                  <a:srgbClr val="003399"/>
                </a:solidFill>
                <a:latin typeface="Helvetica"/>
                <a:cs typeface="Arial" charset="0"/>
              </a:rPr>
              <a:t>But we will capture these relationships at the class level (why?)</a:t>
            </a:r>
          </a:p>
          <a:p>
            <a:pPr marL="68580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endParaRPr lang="en-US" sz="1600" b="1" kern="0" dirty="0">
              <a:solidFill>
                <a:srgbClr val="003399"/>
              </a:solidFill>
              <a:latin typeface="Helvetica"/>
              <a:cs typeface="Arial" charset="0"/>
            </a:endParaRPr>
          </a:p>
          <a:p>
            <a:pPr marL="68580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endParaRPr lang="en-US" sz="1400" b="1" kern="0" dirty="0">
              <a:solidFill>
                <a:srgbClr val="408000"/>
              </a:solidFill>
              <a:latin typeface="Helvetica"/>
              <a:cs typeface="Arial" charset="0"/>
            </a:endParaRPr>
          </a:p>
          <a:p>
            <a:pPr marL="285750" indent="-285750" eaLnBrk="0" hangingPunct="0">
              <a:spcBef>
                <a:spcPct val="50000"/>
              </a:spcBef>
              <a:buClr>
                <a:srgbClr val="000000"/>
              </a:buClr>
              <a:buSzPct val="75000"/>
              <a:buFont typeface="Monotype Sorts" pitchFamily="-128" charset="2"/>
              <a:buChar char="Ü"/>
              <a:defRPr/>
            </a:pPr>
            <a:r>
              <a:rPr lang="en-US" sz="2400" b="1" kern="0" dirty="0">
                <a:solidFill>
                  <a:srgbClr val="000000"/>
                </a:solidFill>
                <a:latin typeface="Helvetica"/>
                <a:cs typeface="+mn-cs"/>
              </a:rPr>
              <a:t>Class diagrams show classes and their relationships</a:t>
            </a:r>
          </a:p>
          <a:p>
            <a:pPr marL="68580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r>
              <a:rPr lang="en-US" sz="1600" b="1" kern="0" dirty="0">
                <a:solidFill>
                  <a:srgbClr val="003399"/>
                </a:solidFill>
                <a:latin typeface="Helvetica"/>
                <a:cs typeface="Arial" charset="0"/>
              </a:rPr>
              <a:t>In UML, there are different types of relationships:</a:t>
            </a:r>
          </a:p>
          <a:p>
            <a:pPr marL="1143000" lvl="2" indent="-228600" eaLnBrk="0" hangingPunct="0">
              <a:spcBef>
                <a:spcPct val="15000"/>
              </a:spcBef>
              <a:buClr>
                <a:srgbClr val="408000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1400" b="1" kern="0" dirty="0">
                <a:solidFill>
                  <a:srgbClr val="408000"/>
                </a:solidFill>
                <a:latin typeface="Helvetica"/>
                <a:cs typeface="Arial" charset="0"/>
              </a:rPr>
              <a:t>Association</a:t>
            </a:r>
          </a:p>
          <a:p>
            <a:pPr marL="1143000" lvl="2" indent="-228600" eaLnBrk="0" hangingPunct="0">
              <a:spcBef>
                <a:spcPct val="15000"/>
              </a:spcBef>
              <a:buClr>
                <a:srgbClr val="408000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1400" b="1" kern="0" dirty="0">
                <a:solidFill>
                  <a:srgbClr val="408000"/>
                </a:solidFill>
                <a:latin typeface="Helvetica"/>
                <a:cs typeface="Arial" charset="0"/>
              </a:rPr>
              <a:t>Aggregation and Composition</a:t>
            </a:r>
          </a:p>
          <a:p>
            <a:pPr marL="1143000" lvl="2" indent="-228600" eaLnBrk="0" hangingPunct="0">
              <a:spcBef>
                <a:spcPct val="15000"/>
              </a:spcBef>
              <a:buClr>
                <a:srgbClr val="408000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1400" b="1" kern="0" dirty="0">
                <a:solidFill>
                  <a:srgbClr val="408000"/>
                </a:solidFill>
                <a:latin typeface="Helvetica"/>
                <a:cs typeface="Arial" charset="0"/>
              </a:rPr>
              <a:t>Generalization</a:t>
            </a:r>
          </a:p>
          <a:p>
            <a:pPr marL="1143000" lvl="2" indent="-228600" eaLnBrk="0" hangingPunct="0">
              <a:spcBef>
                <a:spcPct val="15000"/>
              </a:spcBef>
              <a:buClr>
                <a:srgbClr val="408000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1400" b="1" kern="0" dirty="0">
                <a:solidFill>
                  <a:srgbClr val="408000"/>
                </a:solidFill>
                <a:latin typeface="Helvetica"/>
                <a:cs typeface="Arial" charset="0"/>
              </a:rPr>
              <a:t>Dependency</a:t>
            </a:r>
          </a:p>
          <a:p>
            <a:pPr marL="1143000" lvl="2" indent="-228600" eaLnBrk="0" hangingPunct="0">
              <a:spcBef>
                <a:spcPct val="15000"/>
              </a:spcBef>
              <a:buClr>
                <a:srgbClr val="408000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1400" b="1" kern="0" dirty="0">
                <a:solidFill>
                  <a:srgbClr val="408000"/>
                </a:solidFill>
                <a:latin typeface="Helvetica"/>
                <a:cs typeface="Arial" charset="0"/>
              </a:rPr>
              <a:t>Realization</a:t>
            </a:r>
            <a:endParaRPr lang="en-US" sz="2400" b="1" kern="0" dirty="0">
              <a:solidFill>
                <a:srgbClr val="000000"/>
              </a:solidFill>
              <a:latin typeface="Helvetic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2602-8688-0049-9958-3C9F5C38A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Association </a:t>
            </a:r>
          </a:p>
        </p:txBody>
      </p:sp>
      <p:sp>
        <p:nvSpPr>
          <p:cNvPr id="34818" name="Slide Number Placeholder 2">
            <a:extLst>
              <a:ext uri="{FF2B5EF4-FFF2-40B4-BE49-F238E27FC236}">
                <a16:creationId xmlns:a16="http://schemas.microsoft.com/office/drawing/2014/main" id="{5930CB69-0BF7-8F4B-9021-A2BB4ADC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232CF9E-9006-A446-8BB2-3E684B39A412}" type="slidenum">
              <a:rPr lang="en-US" altLang="en-US">
                <a:solidFill>
                  <a:srgbClr val="3F3F3F"/>
                </a:solidFill>
              </a:rPr>
              <a:pPr/>
              <a:t>15</a:t>
            </a:fld>
            <a:endParaRPr lang="en-US" altLang="en-US">
              <a:solidFill>
                <a:srgbClr val="3F3F3F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BD75D08-0489-2E43-89A5-D4AE63707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8458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>
                <a:solidFill>
                  <a:srgbClr val="000000"/>
                </a:solidFill>
                <a:latin typeface="Arial"/>
                <a:cs typeface="Arial"/>
              </a:rPr>
              <a:t>Associations are semantic connections between classes.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400" kern="0">
                <a:solidFill>
                  <a:srgbClr val="000000"/>
                </a:solidFill>
                <a:latin typeface="Arial"/>
                <a:cs typeface="Arial"/>
              </a:rPr>
              <a:t>If there is a link between two objects, there must be an association between the classes of those objects.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400" kern="0">
                <a:solidFill>
                  <a:srgbClr val="000000"/>
                </a:solidFill>
                <a:latin typeface="Arial"/>
                <a:cs typeface="Arial"/>
              </a:rPr>
              <a:t>Links are instances of associations just as objects are instances of classes.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Char char="n"/>
              <a:defRPr/>
            </a:pPr>
            <a:endParaRPr lang="en-US" sz="2800" kern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F52E66C5-BE9E-DC40-968E-173119297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38563"/>
            <a:ext cx="5334000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FBBC4A7F-CD38-444F-AAA6-DF13468F8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733800"/>
            <a:ext cx="137160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1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CC0000"/>
                </a:solidFill>
                <a:latin typeface="Arial" charset="0"/>
                <a:cs typeface="Arial" charset="0"/>
              </a:rPr>
              <a:t>Association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428050CD-CF58-154A-9323-41891C801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019800"/>
            <a:ext cx="137160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1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CC0000"/>
                </a:solidFill>
                <a:latin typeface="Arial" charset="0"/>
                <a:cs typeface="Arial" charset="0"/>
              </a:rPr>
              <a:t>Link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179A-B9DC-6E42-B949-47BE3F8D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Association </a:t>
            </a:r>
          </a:p>
        </p:txBody>
      </p:sp>
      <p:sp>
        <p:nvSpPr>
          <p:cNvPr id="35842" name="Slide Number Placeholder 2">
            <a:extLst>
              <a:ext uri="{FF2B5EF4-FFF2-40B4-BE49-F238E27FC236}">
                <a16:creationId xmlns:a16="http://schemas.microsoft.com/office/drawing/2014/main" id="{D26275A2-D80D-D146-B764-0E74BC10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302625" y="6467475"/>
            <a:ext cx="73342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DE32CED-919C-7C4D-8371-ECDAAD0CE040}" type="slidenum">
              <a:rPr lang="en-US" altLang="en-US">
                <a:solidFill>
                  <a:srgbClr val="3F3F3F"/>
                </a:solidFill>
              </a:rPr>
              <a:pPr/>
              <a:t>16</a:t>
            </a:fld>
            <a:endParaRPr lang="en-US" altLang="en-US">
              <a:solidFill>
                <a:srgbClr val="3F3F3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D7C158-0667-6E4A-8BE2-E788513A77D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458200" cy="2743200"/>
          </a:xfrm>
          <a:prstGeom prst="rect">
            <a:avLst/>
          </a:prstGeom>
        </p:spPr>
        <p:txBody>
          <a:bodyPr/>
          <a:lstStyle/>
          <a:p>
            <a:pPr marL="438049" indent="-319014" eaLnBrk="0" hangingPunct="0">
              <a:buClr>
                <a:schemeClr val="accent1"/>
              </a:buClr>
              <a:buSzPct val="80000"/>
              <a:buFont typeface="Wingdings 2" pitchFamily="18" charset="2"/>
              <a:buChar char=""/>
              <a:defRPr/>
            </a:pPr>
            <a:r>
              <a:rPr lang="en-US" sz="2400" dirty="0">
                <a:latin typeface="+mn-lt"/>
                <a:cs typeface="+mn-cs"/>
              </a:rPr>
              <a:t>Associations may optionally have the following:</a:t>
            </a:r>
          </a:p>
          <a:p>
            <a:pPr marL="730081" lvl="1" indent="-272988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/>
            </a:pPr>
            <a:r>
              <a:rPr lang="en-US" sz="2000" dirty="0">
                <a:latin typeface="+mn-lt"/>
                <a:cs typeface="+mn-cs"/>
              </a:rPr>
              <a:t>Association name</a:t>
            </a:r>
          </a:p>
          <a:p>
            <a:pPr marL="1200097" lvl="2" indent="-285750">
              <a:lnSpc>
                <a:spcPct val="90000"/>
              </a:lnSpc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1100" kern="0" dirty="0">
                <a:solidFill>
                  <a:srgbClr val="000000"/>
                </a:solidFill>
                <a:latin typeface="Arial"/>
                <a:cs typeface="Arial"/>
              </a:rPr>
              <a:t>may be prefixed or </a:t>
            </a:r>
            <a:r>
              <a:rPr lang="en-US" sz="1100" kern="0" dirty="0" err="1">
                <a:solidFill>
                  <a:srgbClr val="000000"/>
                </a:solidFill>
                <a:latin typeface="Arial"/>
                <a:cs typeface="Arial"/>
              </a:rPr>
              <a:t>postfixed</a:t>
            </a:r>
            <a:r>
              <a:rPr lang="en-US" sz="1100" kern="0" dirty="0">
                <a:solidFill>
                  <a:srgbClr val="000000"/>
                </a:solidFill>
                <a:latin typeface="Arial"/>
                <a:cs typeface="Arial"/>
              </a:rPr>
              <a:t> with a small black arrowhead to indicate the direction in which the name should be read;</a:t>
            </a:r>
          </a:p>
          <a:p>
            <a:pPr marL="1200097" lvl="2" indent="-285750">
              <a:lnSpc>
                <a:spcPct val="90000"/>
              </a:lnSpc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1100" kern="0" dirty="0">
                <a:solidFill>
                  <a:srgbClr val="000000"/>
                </a:solidFill>
                <a:latin typeface="Arial"/>
                <a:cs typeface="Arial"/>
              </a:rPr>
              <a:t>should be a verb or verb phrase;</a:t>
            </a:r>
          </a:p>
          <a:p>
            <a:pPr marL="730081" lvl="1" indent="-272988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/>
            </a:pPr>
            <a:r>
              <a:rPr lang="en-US" sz="2000" dirty="0">
                <a:latin typeface="+mn-lt"/>
                <a:cs typeface="+mn-cs"/>
              </a:rPr>
              <a:t>Role names</a:t>
            </a:r>
          </a:p>
          <a:p>
            <a:pPr marL="1200097" lvl="2" indent="-285750">
              <a:lnSpc>
                <a:spcPct val="90000"/>
              </a:lnSpc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1100" kern="0" dirty="0">
                <a:solidFill>
                  <a:srgbClr val="000000"/>
                </a:solidFill>
                <a:latin typeface="Arial"/>
                <a:cs typeface="Arial"/>
              </a:rPr>
              <a:t>on one or both association ends;</a:t>
            </a:r>
          </a:p>
          <a:p>
            <a:pPr marL="1200097" lvl="2" indent="-285750">
              <a:lnSpc>
                <a:spcPct val="90000"/>
              </a:lnSpc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1100" kern="0" dirty="0">
                <a:solidFill>
                  <a:srgbClr val="000000"/>
                </a:solidFill>
                <a:latin typeface="Arial"/>
                <a:cs typeface="Arial"/>
              </a:rPr>
              <a:t>should be a noun or noun phrase describing the semantics of the role;</a:t>
            </a:r>
          </a:p>
          <a:p>
            <a:pPr marL="730081" lvl="1" indent="-272988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/>
            </a:pPr>
            <a:r>
              <a:rPr lang="en-US" sz="2000" dirty="0">
                <a:latin typeface="+mn-lt"/>
                <a:cs typeface="+mn-cs"/>
              </a:rPr>
              <a:t>Multiplicity</a:t>
            </a:r>
          </a:p>
          <a:p>
            <a:pPr marL="1187228" lvl="2" indent="-272988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/>
            </a:pPr>
            <a:r>
              <a:rPr lang="en-US" sz="1100" kern="0" dirty="0">
                <a:solidFill>
                  <a:srgbClr val="000000"/>
                </a:solidFill>
                <a:latin typeface="Arial"/>
                <a:cs typeface="Arial"/>
              </a:rPr>
              <a:t>The number of objects that can participate in an instantiated relation</a:t>
            </a:r>
          </a:p>
          <a:p>
            <a:pPr marL="730081" lvl="1" indent="-272988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/>
            </a:pPr>
            <a:r>
              <a:rPr lang="en-US" sz="2000" dirty="0">
                <a:latin typeface="+mn-lt"/>
                <a:cs typeface="+mn-cs"/>
              </a:rPr>
              <a:t>Navigability</a:t>
            </a:r>
          </a:p>
          <a:p>
            <a:pPr marL="438049" indent="-319014" eaLnBrk="0" hangingPunct="0">
              <a:buClr>
                <a:schemeClr val="accent1"/>
              </a:buClr>
              <a:buSzPct val="80000"/>
              <a:buFont typeface="Wingdings 2" pitchFamily="18" charset="2"/>
              <a:buChar char=""/>
              <a:defRPr/>
            </a:pPr>
            <a:endParaRPr lang="en-US" sz="2400" dirty="0">
              <a:latin typeface="+mn-lt"/>
              <a:cs typeface="+mn-cs"/>
            </a:endParaRPr>
          </a:p>
        </p:txBody>
      </p:sp>
      <p:pic>
        <p:nvPicPr>
          <p:cNvPr id="35844" name="Picture 4">
            <a:extLst>
              <a:ext uri="{FF2B5EF4-FFF2-40B4-BE49-F238E27FC236}">
                <a16:creationId xmlns:a16="http://schemas.microsoft.com/office/drawing/2014/main" id="{A4049BDC-248B-0A45-BE5A-898B3D6AF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4773613"/>
            <a:ext cx="8839200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 Box 5">
            <a:extLst>
              <a:ext uri="{FF2B5EF4-FFF2-40B4-BE49-F238E27FC236}">
                <a16:creationId xmlns:a16="http://schemas.microsoft.com/office/drawing/2014/main" id="{EBA4670A-FD56-FA45-AFD9-2DB53892A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4697413"/>
            <a:ext cx="21336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>
                <a:solidFill>
                  <a:srgbClr val="CC0000"/>
                </a:solidFill>
              </a:rPr>
              <a:t>Association name</a:t>
            </a:r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A7B2A18B-A919-8B4D-91B8-6ECD07664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825" y="4697413"/>
            <a:ext cx="13716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>
                <a:solidFill>
                  <a:srgbClr val="CC0000"/>
                </a:solidFill>
              </a:rPr>
              <a:t>navigability</a:t>
            </a: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A646B440-AF42-D543-8EA9-41BAF3FF6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6145213"/>
            <a:ext cx="13716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>
                <a:solidFill>
                  <a:srgbClr val="CC0000"/>
                </a:solidFill>
              </a:rPr>
              <a:t>multiplicity</a:t>
            </a: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EAFDF642-3D5B-314F-AD10-A9D2ED485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225" y="4711700"/>
            <a:ext cx="21336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>
                <a:solidFill>
                  <a:srgbClr val="CC0000"/>
                </a:solidFill>
              </a:rPr>
              <a:t>role name</a:t>
            </a:r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B4EC3A13-A1DC-9D49-A96E-468D023C0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425" y="4754563"/>
            <a:ext cx="13716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>
                <a:solidFill>
                  <a:srgbClr val="CC0000"/>
                </a:solidFill>
              </a:rPr>
              <a:t>navigability</a:t>
            </a:r>
          </a:p>
        </p:txBody>
      </p:sp>
      <p:sp>
        <p:nvSpPr>
          <p:cNvPr id="35850" name="Text Box 10">
            <a:extLst>
              <a:ext uri="{FF2B5EF4-FFF2-40B4-BE49-F238E27FC236}">
                <a16:creationId xmlns:a16="http://schemas.microsoft.com/office/drawing/2014/main" id="{EEE5EF91-EE79-6041-BE9D-A39021B18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225" y="6116638"/>
            <a:ext cx="13716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>
                <a:solidFill>
                  <a:srgbClr val="CC0000"/>
                </a:solidFill>
              </a:rPr>
              <a:t>multiplicity</a:t>
            </a:r>
          </a:p>
        </p:txBody>
      </p:sp>
      <p:sp>
        <p:nvSpPr>
          <p:cNvPr id="35851" name="Text Box 10">
            <a:extLst>
              <a:ext uri="{FF2B5EF4-FFF2-40B4-BE49-F238E27FC236}">
                <a16:creationId xmlns:a16="http://schemas.microsoft.com/office/drawing/2014/main" id="{06127BA8-9BD0-604F-9FB6-3F5E52B17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5651500"/>
            <a:ext cx="142875" cy="585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3200"/>
              <a:t>*</a:t>
            </a:r>
          </a:p>
        </p:txBody>
      </p:sp>
      <p:sp>
        <p:nvSpPr>
          <p:cNvPr id="35852" name="Text Box 10">
            <a:extLst>
              <a:ext uri="{FF2B5EF4-FFF2-40B4-BE49-F238E27FC236}">
                <a16:creationId xmlns:a16="http://schemas.microsoft.com/office/drawing/2014/main" id="{B53B87C9-47A2-FC47-87F6-D383CA093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5589588"/>
            <a:ext cx="73025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3200"/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D3FA-5FA2-6F4D-867D-EE16F89A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Association Multiplicity</a:t>
            </a:r>
          </a:p>
        </p:txBody>
      </p:sp>
      <p:sp>
        <p:nvSpPr>
          <p:cNvPr id="36866" name="Slide Number Placeholder 2">
            <a:extLst>
              <a:ext uri="{FF2B5EF4-FFF2-40B4-BE49-F238E27FC236}">
                <a16:creationId xmlns:a16="http://schemas.microsoft.com/office/drawing/2014/main" id="{786A4353-312E-BC41-83F9-7362CA0A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2AE22F1-6B38-644B-8997-3D3F64F71783}" type="slidenum">
              <a:rPr lang="en-US" altLang="en-US">
                <a:solidFill>
                  <a:srgbClr val="3F3F3F"/>
                </a:solidFill>
              </a:rPr>
              <a:pPr/>
              <a:t>17</a:t>
            </a:fld>
            <a:endParaRPr lang="en-US" altLang="en-US">
              <a:solidFill>
                <a:srgbClr val="3F3F3F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740AD33-9CB7-4A4F-BCAA-BA72E9BF9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28775"/>
            <a:ext cx="85344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85750" indent="-285750" eaLnBrk="0" hangingPunct="0">
              <a:spcBef>
                <a:spcPct val="50000"/>
              </a:spcBef>
              <a:buClr>
                <a:srgbClr val="000000"/>
              </a:buClr>
              <a:buSzPct val="75000"/>
              <a:buFont typeface="Monotype Sorts" pitchFamily="-128" charset="2"/>
              <a:buChar char="Ü"/>
              <a:defRPr/>
            </a:pPr>
            <a:r>
              <a:rPr lang="en-US" sz="2400" b="1" kern="0" dirty="0">
                <a:solidFill>
                  <a:srgbClr val="000000"/>
                </a:solidFill>
                <a:latin typeface="Helvetica"/>
                <a:cs typeface="Arial" charset="0"/>
              </a:rPr>
              <a:t>Ask questions about the associations:</a:t>
            </a:r>
          </a:p>
          <a:p>
            <a:pPr marL="68580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r>
              <a:rPr lang="en-US" sz="1600" b="1" kern="0" dirty="0">
                <a:solidFill>
                  <a:srgbClr val="003399"/>
                </a:solidFill>
                <a:latin typeface="Helvetica"/>
                <a:cs typeface="Arial" charset="0"/>
              </a:rPr>
              <a:t>Can a company exist without any employee?</a:t>
            </a:r>
          </a:p>
          <a:p>
            <a:pPr marL="1143000" lvl="2" indent="-228600" eaLnBrk="0" hangingPunct="0">
              <a:spcBef>
                <a:spcPct val="15000"/>
              </a:spcBef>
              <a:buClr>
                <a:srgbClr val="408000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1400" b="1" kern="0" dirty="0">
                <a:solidFill>
                  <a:srgbClr val="408000"/>
                </a:solidFill>
                <a:latin typeface="Helvetica"/>
                <a:cs typeface="Arial" charset="0"/>
              </a:rPr>
              <a:t>If yes, then the association is optional at the Employee end - zero or more (0..*)</a:t>
            </a:r>
          </a:p>
          <a:p>
            <a:pPr marL="1143000" lvl="2" indent="-228600" eaLnBrk="0" hangingPunct="0">
              <a:spcBef>
                <a:spcPct val="15000"/>
              </a:spcBef>
              <a:buClr>
                <a:srgbClr val="408000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1400" b="1" kern="0" dirty="0">
                <a:solidFill>
                  <a:srgbClr val="408000"/>
                </a:solidFill>
                <a:latin typeface="Helvetica"/>
                <a:cs typeface="Arial" charset="0"/>
              </a:rPr>
              <a:t>If no, then it is not optional - one or more (1..*)</a:t>
            </a:r>
          </a:p>
          <a:p>
            <a:pPr marL="1143000" lvl="2" indent="-228600" eaLnBrk="0" hangingPunct="0">
              <a:spcBef>
                <a:spcPct val="15000"/>
              </a:spcBef>
              <a:buClr>
                <a:srgbClr val="408000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1400" b="1" kern="0" dirty="0">
                <a:solidFill>
                  <a:srgbClr val="408000"/>
                </a:solidFill>
                <a:latin typeface="Helvetica"/>
                <a:cs typeface="Arial" charset="0"/>
              </a:rPr>
              <a:t>If it must have only one employee - exactly one (1)</a:t>
            </a:r>
          </a:p>
          <a:p>
            <a:pPr marL="685800" lvl="1" indent="-22860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r>
              <a:rPr lang="en-US" sz="1600" b="1" kern="0" dirty="0">
                <a:solidFill>
                  <a:srgbClr val="003399"/>
                </a:solidFill>
                <a:latin typeface="Helvetica"/>
                <a:cs typeface="Arial" charset="0"/>
              </a:rPr>
              <a:t>What about the other end of the association?</a:t>
            </a:r>
          </a:p>
          <a:p>
            <a:pPr marL="1143000" lvl="2" indent="-228600" eaLnBrk="0" hangingPunct="0">
              <a:spcBef>
                <a:spcPct val="15000"/>
              </a:spcBef>
              <a:buClr>
                <a:srgbClr val="408000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1400" b="1" kern="0" dirty="0">
                <a:solidFill>
                  <a:srgbClr val="408000"/>
                </a:solidFill>
                <a:latin typeface="Helvetica"/>
                <a:cs typeface="Arial" charset="0"/>
              </a:rPr>
              <a:t>Can an employee work for more than one company?</a:t>
            </a:r>
          </a:p>
          <a:p>
            <a:pPr marL="1143000" lvl="2" indent="-228600" eaLnBrk="0" hangingPunct="0">
              <a:spcBef>
                <a:spcPct val="15000"/>
              </a:spcBef>
              <a:buClr>
                <a:srgbClr val="408000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1400" b="1" kern="0" dirty="0">
                <a:solidFill>
                  <a:srgbClr val="408000"/>
                </a:solidFill>
                <a:latin typeface="Helvetica"/>
                <a:cs typeface="Arial" charset="0"/>
              </a:rPr>
              <a:t>No. So the correct multiplicity is one. </a:t>
            </a:r>
          </a:p>
          <a:p>
            <a:pPr marL="285750" indent="-285750" eaLnBrk="0" hangingPunct="0">
              <a:spcBef>
                <a:spcPct val="50000"/>
              </a:spcBef>
              <a:buClr>
                <a:srgbClr val="000000"/>
              </a:buClr>
              <a:buSzPct val="75000"/>
              <a:buFont typeface="Monotype Sorts" pitchFamily="-128" charset="2"/>
              <a:buChar char="Ü"/>
              <a:defRPr/>
            </a:pPr>
            <a:endParaRPr lang="en-US" sz="1400" b="1" kern="0" dirty="0">
              <a:solidFill>
                <a:srgbClr val="408000"/>
              </a:solidFill>
              <a:latin typeface="Helvetica"/>
              <a:cs typeface="+mn-cs"/>
            </a:endParaRPr>
          </a:p>
          <a:p>
            <a:pPr marL="285750" indent="-285750" eaLnBrk="0" hangingPunct="0">
              <a:spcBef>
                <a:spcPct val="50000"/>
              </a:spcBef>
              <a:buClr>
                <a:srgbClr val="000000"/>
              </a:buClr>
              <a:buSzPct val="75000"/>
              <a:buFont typeface="Monotype Sorts" pitchFamily="-128" charset="2"/>
              <a:buChar char="Ü"/>
              <a:defRPr/>
            </a:pPr>
            <a:endParaRPr lang="en-US" sz="1400" b="1" kern="0" dirty="0">
              <a:solidFill>
                <a:srgbClr val="408000"/>
              </a:solidFill>
              <a:latin typeface="Helvetica"/>
              <a:cs typeface="+mn-cs"/>
            </a:endParaRPr>
          </a:p>
          <a:p>
            <a:pPr marL="285750" indent="-285750" eaLnBrk="0" hangingPunct="0">
              <a:spcBef>
                <a:spcPct val="50000"/>
              </a:spcBef>
              <a:buClr>
                <a:srgbClr val="000000"/>
              </a:buClr>
              <a:buSzPct val="75000"/>
              <a:buFont typeface="Monotype Sorts" pitchFamily="-128" charset="2"/>
              <a:buChar char="Ü"/>
              <a:defRPr/>
            </a:pPr>
            <a:endParaRPr lang="en-US" sz="2400" b="1" kern="0" dirty="0">
              <a:solidFill>
                <a:srgbClr val="000000"/>
              </a:solidFill>
              <a:latin typeface="Helvetica"/>
              <a:cs typeface="+mn-cs"/>
            </a:endParaRPr>
          </a:p>
          <a:p>
            <a:pPr marL="285750" indent="-285750" eaLnBrk="0" hangingPunct="0">
              <a:spcBef>
                <a:spcPct val="50000"/>
              </a:spcBef>
              <a:buClr>
                <a:srgbClr val="000000"/>
              </a:buClr>
              <a:buSzPct val="75000"/>
              <a:buFont typeface="Monotype Sorts" pitchFamily="-128" charset="2"/>
              <a:buChar char="Ü"/>
              <a:defRPr/>
            </a:pPr>
            <a:r>
              <a:rPr lang="en-US" b="1" kern="0" dirty="0">
                <a:solidFill>
                  <a:srgbClr val="000000"/>
                </a:solidFill>
                <a:latin typeface="Helvetica"/>
                <a:cs typeface="+mn-cs"/>
              </a:rPr>
              <a:t>Some examples of specifying multiplicity:</a:t>
            </a:r>
          </a:p>
          <a:p>
            <a:pPr marL="685800" lvl="1" indent="-228600" eaLnBrk="0" hangingPunct="0">
              <a:spcBef>
                <a:spcPct val="5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r>
              <a:rPr lang="en-US" sz="1200" b="1" kern="0" dirty="0">
                <a:solidFill>
                  <a:srgbClr val="003399"/>
                </a:solidFill>
                <a:latin typeface="Helvetica"/>
                <a:cs typeface="Arial" charset="0"/>
              </a:rPr>
              <a:t>Optional (0 or 1)		0..1</a:t>
            </a:r>
          </a:p>
          <a:p>
            <a:pPr marL="685800" lvl="1" indent="-228600" eaLnBrk="0" hangingPunct="0">
              <a:spcBef>
                <a:spcPct val="5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r>
              <a:rPr lang="en-US" sz="1200" b="1" kern="0" dirty="0">
                <a:solidFill>
                  <a:srgbClr val="003399"/>
                </a:solidFill>
                <a:latin typeface="Helvetica"/>
                <a:cs typeface="Arial" charset="0"/>
              </a:rPr>
              <a:t>Exactly one			1 	= 1..1</a:t>
            </a:r>
          </a:p>
          <a:p>
            <a:pPr marL="685800" lvl="1" indent="-228600" eaLnBrk="0" hangingPunct="0">
              <a:spcBef>
                <a:spcPct val="5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r>
              <a:rPr lang="en-US" sz="1200" b="1" kern="0" dirty="0">
                <a:solidFill>
                  <a:srgbClr val="003399"/>
                </a:solidFill>
                <a:latin typeface="Helvetica"/>
                <a:cs typeface="Arial" charset="0"/>
              </a:rPr>
              <a:t>Zero or more			0..*	= *</a:t>
            </a:r>
          </a:p>
          <a:p>
            <a:pPr marL="685800" lvl="1" indent="-228600" eaLnBrk="0" hangingPunct="0">
              <a:spcBef>
                <a:spcPct val="5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r>
              <a:rPr lang="en-US" sz="1200" b="1" kern="0" dirty="0">
                <a:solidFill>
                  <a:srgbClr val="003399"/>
                </a:solidFill>
                <a:latin typeface="Helvetica"/>
                <a:cs typeface="Arial" charset="0"/>
              </a:rPr>
              <a:t>One or more			1..*</a:t>
            </a:r>
          </a:p>
          <a:p>
            <a:pPr marL="685800" lvl="1" indent="-228600" eaLnBrk="0" hangingPunct="0">
              <a:spcBef>
                <a:spcPct val="5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  <a:defRPr/>
            </a:pPr>
            <a:r>
              <a:rPr lang="en-US" sz="1200" b="1" kern="0" dirty="0">
                <a:solidFill>
                  <a:srgbClr val="003399"/>
                </a:solidFill>
                <a:latin typeface="Helvetica"/>
                <a:cs typeface="Arial" charset="0"/>
              </a:rPr>
              <a:t>A range of values		2..6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1CF948-7E16-5049-9756-5F974B5F9F6D}"/>
              </a:ext>
            </a:extLst>
          </p:cNvPr>
          <p:cNvSpPr/>
          <p:nvPr/>
        </p:nvSpPr>
        <p:spPr>
          <a:xfrm>
            <a:off x="755650" y="4221163"/>
            <a:ext cx="1800225" cy="576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Company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45F324-D0A9-5C4E-A8B1-D8E0C757D0F4}"/>
              </a:ext>
            </a:extLst>
          </p:cNvPr>
          <p:cNvSpPr/>
          <p:nvPr/>
        </p:nvSpPr>
        <p:spPr>
          <a:xfrm>
            <a:off x="5364163" y="4221163"/>
            <a:ext cx="1800225" cy="576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Employee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D2A0FC-1BC3-3A4B-BBA6-CC02C7E76765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555875" y="4508500"/>
            <a:ext cx="2808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B3985A2-956F-F64A-B4EC-683A196892A1}"/>
              </a:ext>
            </a:extLst>
          </p:cNvPr>
          <p:cNvSpPr/>
          <p:nvPr/>
        </p:nvSpPr>
        <p:spPr>
          <a:xfrm>
            <a:off x="4643438" y="4149725"/>
            <a:ext cx="649287" cy="287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 .. 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AAA78C-E7A1-8348-A368-6AEA89C530BD}"/>
              </a:ext>
            </a:extLst>
          </p:cNvPr>
          <p:cNvSpPr/>
          <p:nvPr/>
        </p:nvSpPr>
        <p:spPr>
          <a:xfrm>
            <a:off x="2700338" y="4149725"/>
            <a:ext cx="647700" cy="287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15B4-7C6B-2440-AC7C-B28788AA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Class associations</a:t>
            </a:r>
          </a:p>
        </p:txBody>
      </p:sp>
      <p:sp>
        <p:nvSpPr>
          <p:cNvPr id="37890" name="Slide Number Placeholder 2">
            <a:extLst>
              <a:ext uri="{FF2B5EF4-FFF2-40B4-BE49-F238E27FC236}">
                <a16:creationId xmlns:a16="http://schemas.microsoft.com/office/drawing/2014/main" id="{FE924C2D-0DBE-804F-8CD5-FB7B03756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8D3D582-171A-0449-BC68-589D2E0B64FB}" type="slidenum">
              <a:rPr lang="en-US" altLang="en-US">
                <a:solidFill>
                  <a:srgbClr val="3F3F3F"/>
                </a:solidFill>
              </a:rPr>
              <a:pPr/>
              <a:t>18</a:t>
            </a:fld>
            <a:endParaRPr lang="en-US" altLang="en-US">
              <a:solidFill>
                <a:srgbClr val="3F3F3F"/>
              </a:solidFill>
            </a:endParaRPr>
          </a:p>
        </p:txBody>
      </p:sp>
      <p:grpSp>
        <p:nvGrpSpPr>
          <p:cNvPr id="37891" name="Group 3">
            <a:extLst>
              <a:ext uri="{FF2B5EF4-FFF2-40B4-BE49-F238E27FC236}">
                <a16:creationId xmlns:a16="http://schemas.microsoft.com/office/drawing/2014/main" id="{5D264FBD-D698-0A44-9813-FFA518EDF85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157538"/>
            <a:ext cx="1676400" cy="1371600"/>
            <a:chOff x="192" y="624"/>
            <a:chExt cx="1056" cy="8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A12A2D-8D04-DE4A-A9AE-917BC6DCD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624"/>
              <a:ext cx="1056" cy="864"/>
            </a:xfrm>
            <a:prstGeom prst="rect">
              <a:avLst/>
            </a:prstGeom>
            <a:solidFill>
              <a:srgbClr val="FE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:StaffMember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C38F5C-6D9A-334C-816E-EE756BE03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864"/>
              <a:ext cx="1056" cy="480"/>
            </a:xfrm>
            <a:prstGeom prst="rect">
              <a:avLst/>
            </a:prstGeom>
            <a:solidFill>
              <a:srgbClr val="FE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0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staffName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0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staff#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0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staffStartDate</a:t>
              </a:r>
            </a:p>
          </p:txBody>
        </p:sp>
      </p:grpSp>
      <p:grpSp>
        <p:nvGrpSpPr>
          <p:cNvPr id="37892" name="Group 6">
            <a:extLst>
              <a:ext uri="{FF2B5EF4-FFF2-40B4-BE49-F238E27FC236}">
                <a16:creationId xmlns:a16="http://schemas.microsoft.com/office/drawing/2014/main" id="{37B8B418-A813-6649-8A89-9A5A49E1FC51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928938"/>
            <a:ext cx="1981200" cy="1828800"/>
            <a:chOff x="3648" y="1536"/>
            <a:chExt cx="1248" cy="115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CD6913-C53F-3948-8691-B48EB79EE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536"/>
              <a:ext cx="1248" cy="1152"/>
            </a:xfrm>
            <a:prstGeom prst="rect">
              <a:avLst/>
            </a:prstGeom>
            <a:solidFill>
              <a:srgbClr val="FE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:Client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B0C312-9239-8740-9BD6-B3EE667D7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786"/>
              <a:ext cx="1248" cy="747"/>
            </a:xfrm>
            <a:prstGeom prst="rect">
              <a:avLst/>
            </a:prstGeom>
            <a:solidFill>
              <a:srgbClr val="FE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0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companyAddress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0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companyEmail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0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companyFax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0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companyName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0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companyTelephone</a:t>
              </a:r>
            </a:p>
          </p:txBody>
        </p:sp>
      </p:grpSp>
      <p:cxnSp>
        <p:nvCxnSpPr>
          <p:cNvPr id="37893" name="AutoShape 9">
            <a:extLst>
              <a:ext uri="{FF2B5EF4-FFF2-40B4-BE49-F238E27FC236}">
                <a16:creationId xmlns:a16="http://schemas.microsoft.com/office/drawing/2014/main" id="{676D3423-F6B0-D843-8ACB-93EDC032AE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95525" y="3919538"/>
            <a:ext cx="42481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 Box 10">
            <a:extLst>
              <a:ext uri="{FF2B5EF4-FFF2-40B4-BE49-F238E27FC236}">
                <a16:creationId xmlns:a16="http://schemas.microsoft.com/office/drawing/2014/main" id="{E7A1D459-24CE-7548-937F-42B0B65F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385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Helvetica" pitchFamily="-128" charset="0"/>
                <a:cs typeface="+mn-cs"/>
              </a:rPr>
              <a:t>1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EC249400-AA21-2047-8E5E-92572F1A7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538538"/>
            <a:ext cx="527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  <a:latin typeface="Helvetica" pitchFamily="-128" charset="0"/>
                <a:cs typeface="+mn-cs"/>
              </a:rPr>
              <a:t>0..*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48050F8F-5C08-A740-B156-DC6238217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614738"/>
            <a:ext cx="1403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b="1">
                <a:solidFill>
                  <a:srgbClr val="000000"/>
                </a:solidFill>
                <a:latin typeface="Helvetica" pitchFamily="-128" charset="0"/>
                <a:cs typeface="+mn-cs"/>
              </a:rPr>
              <a:t>liaises with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5C8D24E3-A1DA-4C48-9DBF-C57DBCD0D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071938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466F2409-E28D-3940-A410-6A1F5F342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941763"/>
            <a:ext cx="8397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Helvetica" pitchFamily="-128" charset="0"/>
                <a:cs typeface="+mn-cs"/>
              </a:rPr>
              <a:t>contact</a:t>
            </a:r>
          </a:p>
          <a:p>
            <a:pPr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Helvetica" pitchFamily="-128" charset="0"/>
                <a:cs typeface="+mn-cs"/>
              </a:rPr>
              <a:t>person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E0B5D469-606D-F842-BB9F-2253A0922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919538"/>
            <a:ext cx="1019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dirty="0" err="1">
                <a:solidFill>
                  <a:srgbClr val="000000"/>
                </a:solidFill>
                <a:latin typeface="Helvetica" pitchFamily="-128" charset="0"/>
                <a:cs typeface="+mn-cs"/>
              </a:rPr>
              <a:t>ClientList</a:t>
            </a:r>
            <a:endParaRPr lang="en-US" sz="1600" dirty="0">
              <a:solidFill>
                <a:srgbClr val="000000"/>
              </a:solidFill>
              <a:latin typeface="Helvetica" pitchFamily="-128" charset="0"/>
              <a:cs typeface="+mn-cs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92708EB-425B-A447-875F-BC822F78B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341563"/>
            <a:ext cx="1223963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600" u="sng">
                <a:solidFill>
                  <a:srgbClr val="800000"/>
                </a:solidFill>
                <a:latin typeface="Comic Sans MS" pitchFamily="-128" charset="0"/>
                <a:cs typeface="+mn-cs"/>
              </a:rPr>
              <a:t>Name</a:t>
            </a:r>
            <a: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  <a:t> </a:t>
            </a:r>
            <a:b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</a:br>
            <a: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  <a:t>of the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  <a:t>association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EBB2B910-B6B4-074B-BC40-1247CB727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013" y="1557338"/>
            <a:ext cx="2373312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600" u="sng">
                <a:solidFill>
                  <a:srgbClr val="800000"/>
                </a:solidFill>
                <a:latin typeface="Comic Sans MS" pitchFamily="-128" charset="0"/>
                <a:cs typeface="+mn-cs"/>
              </a:rPr>
              <a:t>Multiplicity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  <a:t>A staff member has </a:t>
            </a:r>
            <a:b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</a:br>
            <a: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  <a:t>zero or more clients on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  <a:t>His/her clientList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F07152F6-EB8A-B04C-9797-0D2A49DE6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579563"/>
            <a:ext cx="2589213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600" u="sng">
                <a:solidFill>
                  <a:srgbClr val="800000"/>
                </a:solidFill>
                <a:latin typeface="Comic Sans MS" pitchFamily="-128" charset="0"/>
                <a:cs typeface="+mn-cs"/>
              </a:rPr>
              <a:t>Multiplicity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  <a:t>A client has </a:t>
            </a:r>
            <a:b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</a:br>
            <a: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  <a:t>exactly one staffmember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  <a:t>as a contact person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C33E753B-67C6-3F4E-8A17-B0802BBA6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757738"/>
            <a:ext cx="2185988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600" u="sng">
                <a:solidFill>
                  <a:srgbClr val="800000"/>
                </a:solidFill>
                <a:latin typeface="Comic Sans MS" pitchFamily="-128" charset="0"/>
                <a:cs typeface="+mn-cs"/>
              </a:rPr>
              <a:t>Direction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  <a:t>The “liaises with”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  <a:t>association should be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  <a:t>read in this direction</a:t>
            </a: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71A905E7-2640-2D49-B502-6B166EE4E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900738"/>
            <a:ext cx="1878013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600" u="sng">
                <a:solidFill>
                  <a:srgbClr val="800000"/>
                </a:solidFill>
                <a:latin typeface="Comic Sans MS" pitchFamily="-128" charset="0"/>
                <a:cs typeface="+mn-cs"/>
              </a:rPr>
              <a:t>Role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  <a:t>The clients’ role</a:t>
            </a:r>
            <a:b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</a:br>
            <a: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  <a:t>in this association</a:t>
            </a:r>
            <a:b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</a:br>
            <a: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  <a:t>is as a clientList</a:t>
            </a: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4FF7925D-0537-F84F-8A6E-366319C8A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595938"/>
            <a:ext cx="2309813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600" u="sng">
                <a:solidFill>
                  <a:srgbClr val="800000"/>
                </a:solidFill>
                <a:latin typeface="Comic Sans MS" pitchFamily="-128" charset="0"/>
                <a:cs typeface="+mn-cs"/>
              </a:rPr>
              <a:t>Role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  <a:t>The staffmember’s</a:t>
            </a:r>
            <a:b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</a:br>
            <a: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  <a:t>role in this association</a:t>
            </a:r>
            <a:b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</a:br>
            <a:r>
              <a:rPr lang="en-US" sz="1600">
                <a:solidFill>
                  <a:srgbClr val="800000"/>
                </a:solidFill>
                <a:latin typeface="Comic Sans MS" pitchFamily="-128" charset="0"/>
                <a:cs typeface="+mn-cs"/>
              </a:rPr>
              <a:t>is as a contact person</a:t>
            </a:r>
          </a:p>
        </p:txBody>
      </p:sp>
      <p:cxnSp>
        <p:nvCxnSpPr>
          <p:cNvPr id="37906" name="AutoShape 22">
            <a:extLst>
              <a:ext uri="{FF2B5EF4-FFF2-40B4-BE49-F238E27FC236}">
                <a16:creationId xmlns:a16="http://schemas.microsoft.com/office/drawing/2014/main" id="{75A5056C-0FA5-F547-9815-B9CB31BC5DAF}"/>
              </a:ext>
            </a:extLst>
          </p:cNvPr>
          <p:cNvCxnSpPr>
            <a:cxnSpLocks noChangeShapeType="1"/>
            <a:stCxn id="19" idx="2"/>
            <a:endCxn id="11" idx="0"/>
          </p:cNvCxnSpPr>
          <p:nvPr/>
        </p:nvCxnSpPr>
        <p:spPr bwMode="auto">
          <a:xfrm rot="16200000" flipH="1">
            <a:off x="1871663" y="2968625"/>
            <a:ext cx="984250" cy="1555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AutoShape 23">
            <a:extLst>
              <a:ext uri="{FF2B5EF4-FFF2-40B4-BE49-F238E27FC236}">
                <a16:creationId xmlns:a16="http://schemas.microsoft.com/office/drawing/2014/main" id="{17E5F47B-64DC-154B-8114-8F37A52F5612}"/>
              </a:ext>
            </a:extLst>
          </p:cNvPr>
          <p:cNvCxnSpPr>
            <a:cxnSpLocks noChangeShapeType="1"/>
            <a:stCxn id="17" idx="2"/>
            <a:endCxn id="13" idx="0"/>
          </p:cNvCxnSpPr>
          <p:nvPr/>
        </p:nvCxnSpPr>
        <p:spPr bwMode="auto">
          <a:xfrm rot="5400000">
            <a:off x="4055268" y="3323432"/>
            <a:ext cx="519113" cy="63500"/>
          </a:xfrm>
          <a:prstGeom prst="curvedConnector3">
            <a:avLst>
              <a:gd name="adj1" fmla="val 49847"/>
            </a:avLst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AutoShape 24">
            <a:extLst>
              <a:ext uri="{FF2B5EF4-FFF2-40B4-BE49-F238E27FC236}">
                <a16:creationId xmlns:a16="http://schemas.microsoft.com/office/drawing/2014/main" id="{53CDEB78-FF19-F248-99C8-2ACD05D6074A}"/>
              </a:ext>
            </a:extLst>
          </p:cNvPr>
          <p:cNvCxnSpPr>
            <a:cxnSpLocks noChangeShapeType="1"/>
            <a:stCxn id="18" idx="2"/>
            <a:endCxn id="12" idx="0"/>
          </p:cNvCxnSpPr>
          <p:nvPr/>
        </p:nvCxnSpPr>
        <p:spPr bwMode="auto">
          <a:xfrm rot="16200000" flipH="1">
            <a:off x="5631656" y="2886870"/>
            <a:ext cx="1006475" cy="2968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AutoShape 25">
            <a:extLst>
              <a:ext uri="{FF2B5EF4-FFF2-40B4-BE49-F238E27FC236}">
                <a16:creationId xmlns:a16="http://schemas.microsoft.com/office/drawing/2014/main" id="{4EBDF063-A2AE-974D-940D-EE20C4A45ED9}"/>
              </a:ext>
            </a:extLst>
          </p:cNvPr>
          <p:cNvCxnSpPr>
            <a:cxnSpLocks noChangeShapeType="1"/>
            <a:stCxn id="22" idx="0"/>
            <a:endCxn id="15" idx="2"/>
          </p:cNvCxnSpPr>
          <p:nvPr/>
        </p:nvCxnSpPr>
        <p:spPr bwMode="auto">
          <a:xfrm rot="-5400000">
            <a:off x="1851819" y="4741069"/>
            <a:ext cx="1073150" cy="636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AutoShape 26">
            <a:extLst>
              <a:ext uri="{FF2B5EF4-FFF2-40B4-BE49-F238E27FC236}">
                <a16:creationId xmlns:a16="http://schemas.microsoft.com/office/drawing/2014/main" id="{A3AA63FC-9085-EB42-8ACD-EA6729451150}"/>
              </a:ext>
            </a:extLst>
          </p:cNvPr>
          <p:cNvCxnSpPr>
            <a:cxnSpLocks noChangeShapeType="1"/>
            <a:stCxn id="20" idx="0"/>
          </p:cNvCxnSpPr>
          <p:nvPr/>
        </p:nvCxnSpPr>
        <p:spPr bwMode="auto">
          <a:xfrm rot="-5400000">
            <a:off x="3861594" y="4428332"/>
            <a:ext cx="533400" cy="12541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AutoShape 27">
            <a:extLst>
              <a:ext uri="{FF2B5EF4-FFF2-40B4-BE49-F238E27FC236}">
                <a16:creationId xmlns:a16="http://schemas.microsoft.com/office/drawing/2014/main" id="{77AEBDE0-F23A-5C45-AD31-6D5346EA1D37}"/>
              </a:ext>
            </a:extLst>
          </p:cNvPr>
          <p:cNvCxnSpPr>
            <a:cxnSpLocks noChangeShapeType="1"/>
            <a:stCxn id="21" idx="0"/>
            <a:endCxn id="16" idx="2"/>
          </p:cNvCxnSpPr>
          <p:nvPr/>
        </p:nvCxnSpPr>
        <p:spPr bwMode="auto">
          <a:xfrm rot="-5400000">
            <a:off x="4855369" y="4683919"/>
            <a:ext cx="1644650" cy="7889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ABBC5BA-EAFD-8544-AE15-F2EC40B42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605338"/>
            <a:ext cx="152400" cy="76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C524-F181-CC48-8979-E89DCD7F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More Examples </a:t>
            </a:r>
          </a:p>
        </p:txBody>
      </p:sp>
      <p:sp>
        <p:nvSpPr>
          <p:cNvPr id="38914" name="Slide Number Placeholder 2">
            <a:extLst>
              <a:ext uri="{FF2B5EF4-FFF2-40B4-BE49-F238E27FC236}">
                <a16:creationId xmlns:a16="http://schemas.microsoft.com/office/drawing/2014/main" id="{B1DA2BBD-7F36-2247-AC54-FB5F03F4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023D7F7-A046-6947-9E0D-AD907DB87D80}" type="slidenum">
              <a:rPr lang="en-US" altLang="en-US">
                <a:solidFill>
                  <a:srgbClr val="3F3F3F"/>
                </a:solidFill>
              </a:rPr>
              <a:pPr/>
              <a:t>19</a:t>
            </a:fld>
            <a:endParaRPr lang="en-US" altLang="en-US">
              <a:solidFill>
                <a:srgbClr val="3F3F3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468AB1-0507-FC43-8BD3-54605BB26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105400"/>
            <a:ext cx="7173913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4">
            <a:extLst>
              <a:ext uri="{FF2B5EF4-FFF2-40B4-BE49-F238E27FC236}">
                <a16:creationId xmlns:a16="http://schemas.microsoft.com/office/drawing/2014/main" id="{22CF8C0C-FA37-814B-A198-3A8CEB0E8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7" t="58122" r="13084"/>
          <a:stretch>
            <a:fillRect/>
          </a:stretch>
        </p:blipFill>
        <p:spPr bwMode="auto">
          <a:xfrm>
            <a:off x="1116013" y="1628775"/>
            <a:ext cx="6840537" cy="336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7AC724BF-F830-9C41-8C87-56A113A49F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5448"/>
            <a:ext cx="8229600" cy="1252728"/>
          </a:xfrm>
          <a:ln>
            <a:miter lim="800000"/>
            <a:headEnd/>
            <a:tailEnd/>
          </a:ln>
        </p:spPr>
        <p:txBody>
          <a:bodyPr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3200" dirty="0"/>
              <a:t>Outline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53F36890-1004-8B40-891E-C8E9D7944CF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 lIns="91429" tIns="45715" rIns="91429" bIns="45715"/>
          <a:lstStyle/>
          <a:p>
            <a:pPr eaLnBrk="1" hangingPunct="1"/>
            <a:r>
              <a:rPr lang="en-US" altLang="en-US" sz="2000">
                <a:cs typeface="Tahoma" panose="020B0604030504040204" pitchFamily="34" charset="0"/>
              </a:rPr>
              <a:t>Why Modeling</a:t>
            </a:r>
          </a:p>
          <a:p>
            <a:pPr eaLnBrk="1" hangingPunct="1"/>
            <a:endParaRPr lang="en-US" altLang="en-US" sz="2000">
              <a:cs typeface="Tahoma" panose="020B0604030504040204" pitchFamily="34" charset="0"/>
            </a:endParaRPr>
          </a:p>
          <a:p>
            <a:pPr eaLnBrk="1" hangingPunct="1"/>
            <a:r>
              <a:rPr lang="en-US" altLang="en-US" sz="2000">
                <a:cs typeface="Tahoma" panose="020B0604030504040204" pitchFamily="34" charset="0"/>
              </a:rPr>
              <a:t>Introduction to UML</a:t>
            </a:r>
          </a:p>
          <a:p>
            <a:pPr lvl="1" eaLnBrk="1" hangingPunct="1"/>
            <a:r>
              <a:rPr lang="en-US" altLang="en-US" sz="1800">
                <a:cs typeface="Tahoma" panose="020B0604030504040204" pitchFamily="34" charset="0"/>
              </a:rPr>
              <a:t>History</a:t>
            </a:r>
          </a:p>
          <a:p>
            <a:pPr lvl="1" eaLnBrk="1" hangingPunct="1"/>
            <a:r>
              <a:rPr lang="en-US" altLang="en-US" sz="1800">
                <a:cs typeface="Tahoma" panose="020B0604030504040204" pitchFamily="34" charset="0"/>
              </a:rPr>
              <a:t>Super Structure </a:t>
            </a:r>
          </a:p>
          <a:p>
            <a:pPr lvl="1" eaLnBrk="1" hangingPunct="1"/>
            <a:endParaRPr lang="en-US" altLang="en-US" sz="1800">
              <a:cs typeface="Tahoma" panose="020B0604030504040204" pitchFamily="34" charset="0"/>
            </a:endParaRPr>
          </a:p>
          <a:p>
            <a:pPr eaLnBrk="1" hangingPunct="1"/>
            <a:r>
              <a:rPr lang="en-US" altLang="en-US" sz="2000">
                <a:cs typeface="Tahoma" panose="020B0604030504040204" pitchFamily="34" charset="0"/>
              </a:rPr>
              <a:t>UML Class Diagram</a:t>
            </a:r>
          </a:p>
          <a:p>
            <a:pPr lvl="1" eaLnBrk="1" hangingPunct="1"/>
            <a:r>
              <a:rPr lang="en-US" altLang="en-US" sz="1800">
                <a:cs typeface="Tahoma" panose="020B0604030504040204" pitchFamily="34" charset="0"/>
              </a:rPr>
              <a:t>Notation</a:t>
            </a:r>
          </a:p>
          <a:p>
            <a:pPr lvl="1" eaLnBrk="1" hangingPunct="1"/>
            <a:r>
              <a:rPr lang="en-US" altLang="en-US" sz="1800">
                <a:cs typeface="Tahoma" panose="020B0604030504040204" pitchFamily="34" charset="0"/>
              </a:rPr>
              <a:t>Classes vs. Objects</a:t>
            </a:r>
          </a:p>
          <a:p>
            <a:pPr lvl="1" eaLnBrk="1" hangingPunct="1"/>
            <a:r>
              <a:rPr lang="en-US" altLang="en-US" sz="1800">
                <a:cs typeface="Tahoma" panose="020B0604030504040204" pitchFamily="34" charset="0"/>
              </a:rPr>
              <a:t>Relationships</a:t>
            </a:r>
          </a:p>
          <a:p>
            <a:pPr lvl="1" eaLnBrk="1" hangingPunct="1"/>
            <a:endParaRPr lang="en-US" altLang="en-US" sz="1800">
              <a:cs typeface="Tahoma" panose="020B0604030504040204" pitchFamily="34" charset="0"/>
            </a:endParaRPr>
          </a:p>
          <a:p>
            <a:pPr eaLnBrk="1" hangingPunct="1"/>
            <a:r>
              <a:rPr lang="en-US" altLang="en-US" sz="1800">
                <a:cs typeface="Tahoma" panose="020B0604030504040204" pitchFamily="34" charset="0"/>
              </a:rPr>
              <a:t>UML Activity Diagram</a:t>
            </a:r>
          </a:p>
          <a:p>
            <a:pPr lvl="1" eaLnBrk="1" hangingPunct="1"/>
            <a:r>
              <a:rPr lang="en-US" altLang="en-US" sz="1800">
                <a:cs typeface="Tahoma" panose="020B0604030504040204" pitchFamily="34" charset="0"/>
              </a:rPr>
              <a:t>Notation</a:t>
            </a:r>
          </a:p>
          <a:p>
            <a:pPr lvl="1" eaLnBrk="1" hangingPunct="1"/>
            <a:r>
              <a:rPr lang="en-US" altLang="en-US" sz="1800">
                <a:cs typeface="Tahoma" panose="020B0604030504040204" pitchFamily="34" charset="0"/>
              </a:rPr>
              <a:t>Partitioning </a:t>
            </a:r>
          </a:p>
          <a:p>
            <a:pPr lvl="1" eaLnBrk="1" hangingPunct="1"/>
            <a:r>
              <a:rPr lang="en-US" altLang="en-US" sz="1800">
                <a:cs typeface="Tahoma" panose="020B0604030504040204" pitchFamily="34" charset="0"/>
              </a:rPr>
              <a:t>Action / Control / Object Nodes</a:t>
            </a:r>
          </a:p>
        </p:txBody>
      </p:sp>
      <p:sp>
        <p:nvSpPr>
          <p:cNvPr id="3074" name="Slide Number Placeholder 4">
            <a:extLst>
              <a:ext uri="{FF2B5EF4-FFF2-40B4-BE49-F238E27FC236}">
                <a16:creationId xmlns:a16="http://schemas.microsoft.com/office/drawing/2014/main" id="{1DD8C58C-F49E-C541-A2FD-5FF7DE8D7795}"/>
              </a:ext>
            </a:extLst>
          </p:cNvPr>
          <p:cNvSpPr txBox="1">
            <a:spLocks noGrp="1"/>
          </p:cNvSpPr>
          <p:nvPr/>
        </p:nvSpPr>
        <p:spPr>
          <a:xfrm>
            <a:off x="8204200" y="6477000"/>
            <a:ext cx="733425" cy="274638"/>
          </a:xfrm>
          <a:prstGeom prst="rect">
            <a:avLst/>
          </a:prstGeom>
          <a:noFill/>
        </p:spPr>
        <p:txBody>
          <a:bodyPr lIns="91418" tIns="45710" rIns="91418" bIns="0" anchor="b"/>
          <a:lstStyle/>
          <a:p>
            <a:pPr algn="r" rtl="1">
              <a:defRPr/>
            </a:pPr>
            <a:r>
              <a:rPr lang="en-US" sz="1200">
                <a:solidFill>
                  <a:schemeClr val="tx1">
                    <a:tint val="95000"/>
                  </a:schemeClr>
                </a:solidFill>
                <a:latin typeface="Arial" charset="0"/>
                <a:cs typeface="Arial" charset="0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C323-BE6C-9948-A246-C5205651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Navigability / Visibility</a:t>
            </a:r>
          </a:p>
        </p:txBody>
      </p:sp>
      <p:sp>
        <p:nvSpPr>
          <p:cNvPr id="39938" name="Slide Number Placeholder 2">
            <a:extLst>
              <a:ext uri="{FF2B5EF4-FFF2-40B4-BE49-F238E27FC236}">
                <a16:creationId xmlns:a16="http://schemas.microsoft.com/office/drawing/2014/main" id="{6D09C6CD-3FC6-7646-A38A-2843DE1D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E5A3CB4-AD4A-F14D-A915-3A19C7FC69E9}" type="slidenum">
              <a:rPr lang="en-US" altLang="en-US">
                <a:solidFill>
                  <a:srgbClr val="3F3F3F"/>
                </a:solidFill>
              </a:rPr>
              <a:pPr/>
              <a:t>20</a:t>
            </a:fld>
            <a:endParaRPr lang="en-US" altLang="en-US">
              <a:solidFill>
                <a:srgbClr val="3F3F3F"/>
              </a:solidFill>
            </a:endParaRPr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669E7CFF-14FA-6F41-80FB-6B3420976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663" y="1693863"/>
            <a:ext cx="3429000" cy="144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00"/>
                </a:solidFill>
                <a:latin typeface="Helvetica" pitchFamily="-128" charset="0"/>
                <a:cs typeface="+mn-cs"/>
              </a:rPr>
              <a:t>                       Order</a:t>
            </a:r>
          </a:p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00"/>
                </a:solidFill>
                <a:latin typeface="Helvetica" pitchFamily="-128" charset="0"/>
                <a:cs typeface="+mn-cs"/>
              </a:rPr>
              <a:t>+ </a:t>
            </a:r>
            <a:r>
              <a:rPr lang="en-US" sz="1600" kern="0" dirty="0" err="1">
                <a:solidFill>
                  <a:srgbClr val="000000"/>
                </a:solidFill>
                <a:latin typeface="Helvetica" pitchFamily="-128" charset="0"/>
                <a:cs typeface="+mn-cs"/>
              </a:rPr>
              <a:t>dateReceived</a:t>
            </a:r>
            <a:r>
              <a:rPr lang="en-US" sz="1600" kern="0" dirty="0">
                <a:solidFill>
                  <a:srgbClr val="000000"/>
                </a:solidFill>
                <a:latin typeface="Helvetica" pitchFamily="-128" charset="0"/>
                <a:cs typeface="+mn-cs"/>
              </a:rPr>
              <a:t>: Date [0..1] 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00"/>
                </a:solidFill>
                <a:latin typeface="Helvetica" pitchFamily="-128" charset="0"/>
                <a:cs typeface="+mn-cs"/>
              </a:rPr>
              <a:t>+ </a:t>
            </a:r>
            <a:r>
              <a:rPr lang="en-US" sz="1600" kern="0" dirty="0" err="1">
                <a:solidFill>
                  <a:srgbClr val="000000"/>
                </a:solidFill>
                <a:latin typeface="Helvetica" pitchFamily="-128" charset="0"/>
                <a:cs typeface="+mn-cs"/>
              </a:rPr>
              <a:t>isPrepaid</a:t>
            </a:r>
            <a:r>
              <a:rPr lang="en-US" sz="1600" kern="0" dirty="0">
                <a:solidFill>
                  <a:srgbClr val="000000"/>
                </a:solidFill>
                <a:latin typeface="Helvetica" pitchFamily="-128" charset="0"/>
                <a:cs typeface="+mn-cs"/>
              </a:rPr>
              <a:t>: Boolean [1]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00"/>
                </a:solidFill>
                <a:latin typeface="Helvetica" pitchFamily="-128" charset="0"/>
                <a:cs typeface="+mn-cs"/>
              </a:rPr>
              <a:t>+ </a:t>
            </a:r>
            <a:r>
              <a:rPr lang="en-US" sz="1600" kern="0" dirty="0" err="1">
                <a:solidFill>
                  <a:srgbClr val="000000"/>
                </a:solidFill>
                <a:latin typeface="Helvetica" pitchFamily="-128" charset="0"/>
                <a:cs typeface="+mn-cs"/>
              </a:rPr>
              <a:t>lineItems</a:t>
            </a:r>
            <a:r>
              <a:rPr lang="en-US" sz="1600" kern="0" dirty="0">
                <a:solidFill>
                  <a:srgbClr val="000000"/>
                </a:solidFill>
                <a:latin typeface="Helvetica" pitchFamily="-128" charset="0"/>
                <a:cs typeface="+mn-cs"/>
              </a:rPr>
              <a:t>: </a:t>
            </a:r>
            <a:r>
              <a:rPr lang="en-US" sz="1600" kern="0" dirty="0" err="1">
                <a:solidFill>
                  <a:srgbClr val="000000"/>
                </a:solidFill>
                <a:latin typeface="Helvetica" pitchFamily="-128" charset="0"/>
                <a:cs typeface="+mn-cs"/>
              </a:rPr>
              <a:t>OrderLine</a:t>
            </a:r>
            <a:r>
              <a:rPr lang="en-US" sz="1600" kern="0" dirty="0">
                <a:solidFill>
                  <a:srgbClr val="000000"/>
                </a:solidFill>
                <a:latin typeface="Helvetica" pitchFamily="-128" charset="0"/>
                <a:cs typeface="+mn-cs"/>
              </a:rPr>
              <a:t> [*] {ordered}</a:t>
            </a:r>
          </a:p>
        </p:txBody>
      </p:sp>
      <p:sp>
        <p:nvSpPr>
          <p:cNvPr id="41" name="Line 4">
            <a:extLst>
              <a:ext uri="{FF2B5EF4-FFF2-40B4-BE49-F238E27FC236}">
                <a16:creationId xmlns:a16="http://schemas.microsoft.com/office/drawing/2014/main" id="{7EB65149-7A75-F64D-926D-687A6D00E0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14663" y="2151063"/>
            <a:ext cx="3429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42" name="Line 5">
            <a:extLst>
              <a:ext uri="{FF2B5EF4-FFF2-40B4-BE49-F238E27FC236}">
                <a16:creationId xmlns:a16="http://schemas.microsoft.com/office/drawing/2014/main" id="{7AFA5909-8538-1C43-ADE6-CB015BBBE4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14663" y="3065463"/>
            <a:ext cx="3429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79D076AF-183A-1643-BE1B-06E45A58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038600"/>
            <a:ext cx="15240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Order</a:t>
            </a:r>
          </a:p>
        </p:txBody>
      </p:sp>
      <p:sp>
        <p:nvSpPr>
          <p:cNvPr id="44" name="Rectangle 7">
            <a:extLst>
              <a:ext uri="{FF2B5EF4-FFF2-40B4-BE49-F238E27FC236}">
                <a16:creationId xmlns:a16="http://schemas.microsoft.com/office/drawing/2014/main" id="{59157C6C-8BDA-4442-B45E-B341E08C2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038600"/>
            <a:ext cx="15240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Date</a:t>
            </a:r>
          </a:p>
        </p:txBody>
      </p:sp>
      <p:sp>
        <p:nvSpPr>
          <p:cNvPr id="45" name="Rectangle 8">
            <a:extLst>
              <a:ext uri="{FF2B5EF4-FFF2-40B4-BE49-F238E27FC236}">
                <a16:creationId xmlns:a16="http://schemas.microsoft.com/office/drawing/2014/main" id="{1D99E24F-DD4E-674F-88EA-9C5B92449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038600"/>
            <a:ext cx="15240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Boolean</a:t>
            </a:r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A836C54D-0EBB-8846-A133-8BD725C55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91200"/>
            <a:ext cx="15240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OrderLine</a:t>
            </a:r>
          </a:p>
        </p:txBody>
      </p:sp>
      <p:cxnSp>
        <p:nvCxnSpPr>
          <p:cNvPr id="39946" name="AutoShape 10">
            <a:extLst>
              <a:ext uri="{FF2B5EF4-FFF2-40B4-BE49-F238E27FC236}">
                <a16:creationId xmlns:a16="http://schemas.microsoft.com/office/drawing/2014/main" id="{F118A057-10B7-4940-8C31-F14A648C3837}"/>
              </a:ext>
            </a:extLst>
          </p:cNvPr>
          <p:cNvCxnSpPr>
            <a:cxnSpLocks noChangeShapeType="1"/>
            <a:stCxn id="43" idx="1"/>
            <a:endCxn id="44" idx="3"/>
          </p:cNvCxnSpPr>
          <p:nvPr/>
        </p:nvCxnSpPr>
        <p:spPr bwMode="auto">
          <a:xfrm flipH="1">
            <a:off x="1828800" y="4343400"/>
            <a:ext cx="1828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7" name="AutoShape 11">
            <a:extLst>
              <a:ext uri="{FF2B5EF4-FFF2-40B4-BE49-F238E27FC236}">
                <a16:creationId xmlns:a16="http://schemas.microsoft.com/office/drawing/2014/main" id="{64759344-4788-0640-864F-E40CAD8FBFD1}"/>
              </a:ext>
            </a:extLst>
          </p:cNvPr>
          <p:cNvCxnSpPr>
            <a:cxnSpLocks noChangeShapeType="1"/>
            <a:stCxn id="43" idx="2"/>
            <a:endCxn id="46" idx="0"/>
          </p:cNvCxnSpPr>
          <p:nvPr/>
        </p:nvCxnSpPr>
        <p:spPr bwMode="auto">
          <a:xfrm>
            <a:off x="4419600" y="4648200"/>
            <a:ext cx="0" cy="1143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8" name="AutoShape 12">
            <a:extLst>
              <a:ext uri="{FF2B5EF4-FFF2-40B4-BE49-F238E27FC236}">
                <a16:creationId xmlns:a16="http://schemas.microsoft.com/office/drawing/2014/main" id="{CC399A01-88D6-724F-8D39-301275EB8CC9}"/>
              </a:ext>
            </a:extLst>
          </p:cNvPr>
          <p:cNvCxnSpPr>
            <a:cxnSpLocks noChangeShapeType="1"/>
            <a:stCxn id="43" idx="3"/>
            <a:endCxn id="45" idx="1"/>
          </p:cNvCxnSpPr>
          <p:nvPr/>
        </p:nvCxnSpPr>
        <p:spPr bwMode="auto">
          <a:xfrm>
            <a:off x="5181600" y="4343400"/>
            <a:ext cx="1905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13">
            <a:extLst>
              <a:ext uri="{FF2B5EF4-FFF2-40B4-BE49-F238E27FC236}">
                <a16:creationId xmlns:a16="http://schemas.microsoft.com/office/drawing/2014/main" id="{7D15746B-592C-A248-9FFA-BD7C8ACAA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4343400"/>
            <a:ext cx="1149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Helvetica" pitchFamily="-128" charset="0"/>
                <a:cs typeface="+mn-cs"/>
              </a:rPr>
              <a:t>+isPrepaid</a:t>
            </a:r>
          </a:p>
        </p:txBody>
      </p:sp>
      <p:sp>
        <p:nvSpPr>
          <p:cNvPr id="51" name="Text Box 14">
            <a:extLst>
              <a:ext uri="{FF2B5EF4-FFF2-40B4-BE49-F238E27FC236}">
                <a16:creationId xmlns:a16="http://schemas.microsoft.com/office/drawing/2014/main" id="{8DFE38FB-5C7E-E349-866F-B601A3343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343400"/>
            <a:ext cx="1546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Helvetica" pitchFamily="-128" charset="0"/>
                <a:cs typeface="+mn-cs"/>
              </a:rPr>
              <a:t>+dateReceived</a:t>
            </a:r>
          </a:p>
        </p:txBody>
      </p:sp>
      <p:sp>
        <p:nvSpPr>
          <p:cNvPr id="52" name="Text Box 15">
            <a:extLst>
              <a:ext uri="{FF2B5EF4-FFF2-40B4-BE49-F238E27FC236}">
                <a16:creationId xmlns:a16="http://schemas.microsoft.com/office/drawing/2014/main" id="{1C343465-DCA0-F349-BB6B-9C0A5EF44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454650"/>
            <a:ext cx="2008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Helvetica" pitchFamily="-128" charset="0"/>
                <a:cs typeface="+mn-cs"/>
              </a:rPr>
              <a:t>+lineItems {ordered}</a:t>
            </a:r>
          </a:p>
        </p:txBody>
      </p:sp>
      <p:sp>
        <p:nvSpPr>
          <p:cNvPr id="53" name="Text Box 16">
            <a:extLst>
              <a:ext uri="{FF2B5EF4-FFF2-40B4-BE49-F238E27FC236}">
                <a16:creationId xmlns:a16="http://schemas.microsoft.com/office/drawing/2014/main" id="{72346A12-64EC-0A4D-8872-95A056211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9624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Helvetica" pitchFamily="-128" charset="0"/>
                <a:cs typeface="+mn-cs"/>
              </a:rPr>
              <a:t>1</a:t>
            </a:r>
          </a:p>
        </p:txBody>
      </p:sp>
      <p:sp>
        <p:nvSpPr>
          <p:cNvPr id="54" name="Text Box 17">
            <a:extLst>
              <a:ext uri="{FF2B5EF4-FFF2-40B4-BE49-F238E27FC236}">
                <a16:creationId xmlns:a16="http://schemas.microsoft.com/office/drawing/2014/main" id="{33E5C6D4-72F8-C646-A1C6-6D0EC0274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40363"/>
            <a:ext cx="28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>
                <a:solidFill>
                  <a:srgbClr val="000000"/>
                </a:solidFill>
                <a:latin typeface="Helvetica" pitchFamily="-128" charset="0"/>
                <a:cs typeface="+mn-cs"/>
              </a:rPr>
              <a:t>*</a:t>
            </a:r>
          </a:p>
        </p:txBody>
      </p:sp>
      <p:sp>
        <p:nvSpPr>
          <p:cNvPr id="55" name="Text Box 18">
            <a:extLst>
              <a:ext uri="{FF2B5EF4-FFF2-40B4-BE49-F238E27FC236}">
                <a16:creationId xmlns:a16="http://schemas.microsoft.com/office/drawing/2014/main" id="{4A9E0569-4C3C-6348-B4EB-19057B2E2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962400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Helvetica" pitchFamily="-128" charset="0"/>
                <a:cs typeface="+mn-cs"/>
              </a:rPr>
              <a:t>0..1</a:t>
            </a:r>
          </a:p>
        </p:txBody>
      </p:sp>
      <p:sp>
        <p:nvSpPr>
          <p:cNvPr id="56" name="Text Box 19">
            <a:extLst>
              <a:ext uri="{FF2B5EF4-FFF2-40B4-BE49-F238E27FC236}">
                <a16:creationId xmlns:a16="http://schemas.microsoft.com/office/drawing/2014/main" id="{DBD36DCE-1812-9044-A503-5650626DA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962400"/>
            <a:ext cx="263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Helvetica" pitchFamily="-128" charset="0"/>
                <a:cs typeface="+mn-cs"/>
              </a:rPr>
              <a:t>*</a:t>
            </a:r>
          </a:p>
        </p:txBody>
      </p:sp>
      <p:sp>
        <p:nvSpPr>
          <p:cNvPr id="57" name="Text Box 20">
            <a:extLst>
              <a:ext uri="{FF2B5EF4-FFF2-40B4-BE49-F238E27FC236}">
                <a16:creationId xmlns:a16="http://schemas.microsoft.com/office/drawing/2014/main" id="{42D7C1A5-C07D-7F42-9C22-ABC6D0AD6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6482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Helvetica" pitchFamily="-128" charset="0"/>
                <a:cs typeface="+mn-cs"/>
              </a:rPr>
              <a:t>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9EEC-2543-334A-A730-449FB4AE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Bidirectional Associations</a:t>
            </a:r>
          </a:p>
        </p:txBody>
      </p:sp>
      <p:sp>
        <p:nvSpPr>
          <p:cNvPr id="40962" name="Slide Number Placeholder 2">
            <a:extLst>
              <a:ext uri="{FF2B5EF4-FFF2-40B4-BE49-F238E27FC236}">
                <a16:creationId xmlns:a16="http://schemas.microsoft.com/office/drawing/2014/main" id="{209A486A-B46E-2641-AF3F-98D5AAC4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AFD822-E267-644E-AF7D-D30900CF0A3B}" type="slidenum">
              <a:rPr lang="en-US" altLang="en-US">
                <a:solidFill>
                  <a:srgbClr val="3F3F3F"/>
                </a:solidFill>
              </a:rPr>
              <a:pPr/>
              <a:t>21</a:t>
            </a:fld>
            <a:endParaRPr lang="en-US" altLang="en-US">
              <a:solidFill>
                <a:srgbClr val="3F3F3F"/>
              </a:solidFill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57C7137F-2601-B946-B8EC-C4AF274B6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752600"/>
            <a:ext cx="15240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Person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1AEFA388-72A0-B244-916E-D59E52BE8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752600"/>
            <a:ext cx="15240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Car</a:t>
            </a:r>
          </a:p>
        </p:txBody>
      </p:sp>
      <p:cxnSp>
        <p:nvCxnSpPr>
          <p:cNvPr id="40965" name="AutoShape 5">
            <a:extLst>
              <a:ext uri="{FF2B5EF4-FFF2-40B4-BE49-F238E27FC236}">
                <a16:creationId xmlns:a16="http://schemas.microsoft.com/office/drawing/2014/main" id="{E7192A2B-81AC-1C4D-BBC5-39764169034C}"/>
              </a:ext>
            </a:extLst>
          </p:cNvPr>
          <p:cNvCxnSpPr>
            <a:cxnSpLocks noChangeShapeType="1"/>
            <a:stCxn id="16" idx="3"/>
            <a:endCxn id="17" idx="1"/>
          </p:cNvCxnSpPr>
          <p:nvPr/>
        </p:nvCxnSpPr>
        <p:spPr bwMode="auto">
          <a:xfrm>
            <a:off x="3505200" y="2057400"/>
            <a:ext cx="1905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arrow" w="lg" len="med"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 Box 6">
            <a:extLst>
              <a:ext uri="{FF2B5EF4-FFF2-40B4-BE49-F238E27FC236}">
                <a16:creationId xmlns:a16="http://schemas.microsoft.com/office/drawing/2014/main" id="{5659386D-F204-8A46-A588-782156F68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675" y="1797050"/>
            <a:ext cx="263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Helvetica" pitchFamily="-128" charset="0"/>
                <a:cs typeface="+mn-cs"/>
              </a:rPr>
              <a:t>*</a:t>
            </a:r>
          </a:p>
        </p:txBody>
      </p:sp>
      <p:sp>
        <p:nvSpPr>
          <p:cNvPr id="20" name="Text Box 7">
            <a:extLst>
              <a:ext uri="{FF2B5EF4-FFF2-40B4-BE49-F238E27FC236}">
                <a16:creationId xmlns:a16="http://schemas.microsoft.com/office/drawing/2014/main" id="{8467D683-F7F0-DC45-A113-C70FAA3E2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720850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Helvetica" pitchFamily="-128" charset="0"/>
                <a:cs typeface="+mn-cs"/>
              </a:rPr>
              <a:t>0..1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56DACB92-A376-2944-A353-CF5508831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962400"/>
            <a:ext cx="2209800" cy="990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00"/>
                </a:solidFill>
                <a:latin typeface="Helvetica" pitchFamily="-128" charset="0"/>
                <a:cs typeface="+mn-cs"/>
              </a:rPr>
              <a:t>            Person</a:t>
            </a:r>
          </a:p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00"/>
                </a:solidFill>
                <a:latin typeface="Helvetica" pitchFamily="-128" charset="0"/>
                <a:cs typeface="+mn-cs"/>
              </a:rPr>
              <a:t>+ </a:t>
            </a:r>
            <a:r>
              <a:rPr lang="en-US" sz="1600" kern="0" dirty="0" err="1">
                <a:solidFill>
                  <a:srgbClr val="000000"/>
                </a:solidFill>
                <a:latin typeface="Helvetica" pitchFamily="-128" charset="0"/>
                <a:cs typeface="+mn-cs"/>
              </a:rPr>
              <a:t>carsOwned</a:t>
            </a:r>
            <a:r>
              <a:rPr lang="en-US" sz="1600" kern="0" dirty="0">
                <a:solidFill>
                  <a:srgbClr val="000000"/>
                </a:solidFill>
                <a:latin typeface="Helvetica" pitchFamily="-128" charset="0"/>
                <a:cs typeface="+mn-cs"/>
              </a:rPr>
              <a:t>: Car [*] </a:t>
            </a:r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F8593678-6EAB-0745-9E14-C106AF600C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0" y="4419600"/>
            <a:ext cx="22098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5C9D318C-7108-A244-B35E-51C2214F0C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0" y="4876800"/>
            <a:ext cx="22098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B4FC8F5D-F8FE-A14D-8EFB-B5DBC57B4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962400"/>
            <a:ext cx="2209800" cy="990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              Car</a:t>
            </a:r>
          </a:p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+ Owner: Person [0..1] </a:t>
            </a: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F6D4B419-E79E-E442-BB92-40F7A38746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4419600"/>
            <a:ext cx="22098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26" name="Line 13">
            <a:extLst>
              <a:ext uri="{FF2B5EF4-FFF2-40B4-BE49-F238E27FC236}">
                <a16:creationId xmlns:a16="http://schemas.microsoft.com/office/drawing/2014/main" id="{FE48100D-28C9-DA48-A05D-F32A0339F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4876800"/>
            <a:ext cx="22098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27" name="Text Box 14">
            <a:extLst>
              <a:ext uri="{FF2B5EF4-FFF2-40B4-BE49-F238E27FC236}">
                <a16:creationId xmlns:a16="http://schemas.microsoft.com/office/drawing/2014/main" id="{E4EF75D5-E31E-8C4A-AB08-2E850DD69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791200"/>
            <a:ext cx="3746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>
                <a:solidFill>
                  <a:srgbClr val="000000"/>
                </a:solidFill>
                <a:latin typeface="Times" pitchFamily="-128" charset="0"/>
                <a:cs typeface="+mn-cs"/>
              </a:rPr>
              <a:t>Hard to implement correctly!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D93844E8-2430-BB4C-8901-165546A76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800"/>
              <a:t>Generalization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0021A596-6527-B44E-A122-16137A115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cs typeface="Tahoma" panose="020B0604030504040204" pitchFamily="34" charset="0"/>
              </a:rPr>
              <a:t>Generalization is a relationship between a more general thing and a more specific thing: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>
              <a:cs typeface="Tahoma" panose="020B060403050404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>
                <a:cs typeface="Tahoma" panose="020B0604030504040204" pitchFamily="34" charset="0"/>
              </a:rPr>
              <a:t>the more specific thing is consistent in every way with the more general thing.</a:t>
            </a:r>
          </a:p>
          <a:p>
            <a:pPr lvl="1">
              <a:lnSpc>
                <a:spcPct val="90000"/>
              </a:lnSpc>
            </a:pPr>
            <a:endParaRPr lang="en-US" altLang="en-US">
              <a:cs typeface="Tahoma" panose="020B060403050404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>
                <a:cs typeface="Tahoma" panose="020B0604030504040204" pitchFamily="34" charset="0"/>
              </a:rPr>
              <a:t>the </a:t>
            </a:r>
            <a:r>
              <a:rPr lang="en-US" altLang="en-US">
                <a:solidFill>
                  <a:srgbClr val="CC0000"/>
                </a:solidFill>
                <a:cs typeface="Tahoma" panose="020B0604030504040204" pitchFamily="34" charset="0"/>
              </a:rPr>
              <a:t>substitutability principle</a:t>
            </a:r>
            <a:r>
              <a:rPr lang="en-US" altLang="en-US">
                <a:cs typeface="Tahoma" panose="020B0604030504040204" pitchFamily="34" charset="0"/>
              </a:rPr>
              <a:t> states that you can substitute the more specific thing anywhere the more general thing is expected.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C5CD5204-BD73-8A4E-AD10-89C1EBE9A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Generalization/Specialization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62569E6A-9D40-0E4C-B8B3-745D491FF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cs typeface="Tahoma" panose="020B0604030504040204" pitchFamily="34" charset="0"/>
              </a:rPr>
              <a:t>Generalization hierarchies may be created by generalizing from specific things or by specializing from general things.</a:t>
            </a:r>
          </a:p>
          <a:p>
            <a:pPr>
              <a:lnSpc>
                <a:spcPct val="90000"/>
              </a:lnSpc>
            </a:pPr>
            <a:endParaRPr lang="en-US" altLang="en-US">
              <a:cs typeface="Tahoma" panose="020B0604030504040204" pitchFamily="34" charset="0"/>
            </a:endParaRPr>
          </a:p>
        </p:txBody>
      </p:sp>
      <p:pic>
        <p:nvPicPr>
          <p:cNvPr id="43011" name="Picture 4">
            <a:extLst>
              <a:ext uri="{FF2B5EF4-FFF2-40B4-BE49-F238E27FC236}">
                <a16:creationId xmlns:a16="http://schemas.microsoft.com/office/drawing/2014/main" id="{E53DCE26-810E-8341-B131-CCF7BD670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47975"/>
            <a:ext cx="716280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 Box 5">
            <a:extLst>
              <a:ext uri="{FF2B5EF4-FFF2-40B4-BE49-F238E27FC236}">
                <a16:creationId xmlns:a16="http://schemas.microsoft.com/office/drawing/2014/main" id="{386CCC06-583E-9844-9252-1EF7BD6A8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743200"/>
            <a:ext cx="1600200" cy="1262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en-US" sz="1400" b="1">
                <a:solidFill>
                  <a:srgbClr val="008000"/>
                </a:solidFill>
              </a:rPr>
              <a:t>Parent</a:t>
            </a:r>
          </a:p>
          <a:p>
            <a:pPr algn="l">
              <a:spcBef>
                <a:spcPct val="50000"/>
              </a:spcBef>
            </a:pPr>
            <a:r>
              <a:rPr lang="en-US" altLang="en-US" sz="1400" b="1">
                <a:solidFill>
                  <a:srgbClr val="008000"/>
                </a:solidFill>
              </a:rPr>
              <a:t>Superclass</a:t>
            </a:r>
          </a:p>
          <a:p>
            <a:pPr algn="l" rtl="0">
              <a:spcBef>
                <a:spcPct val="50000"/>
              </a:spcBef>
            </a:pPr>
            <a:r>
              <a:rPr lang="en-US" altLang="en-US" sz="1400" b="1">
                <a:solidFill>
                  <a:srgbClr val="008000"/>
                </a:solidFill>
              </a:rPr>
              <a:t>Ancestor</a:t>
            </a:r>
          </a:p>
          <a:p>
            <a:pPr algn="l" rtl="0">
              <a:spcBef>
                <a:spcPct val="50000"/>
              </a:spcBef>
            </a:pPr>
            <a:r>
              <a:rPr lang="en-US" altLang="en-US" sz="1400" b="1" u="sng">
                <a:solidFill>
                  <a:srgbClr val="008000"/>
                </a:solidFill>
              </a:rPr>
              <a:t>Base Class</a:t>
            </a:r>
          </a:p>
        </p:txBody>
      </p:sp>
      <p:sp>
        <p:nvSpPr>
          <p:cNvPr id="43013" name="Text Box 6">
            <a:extLst>
              <a:ext uri="{FF2B5EF4-FFF2-40B4-BE49-F238E27FC236}">
                <a16:creationId xmlns:a16="http://schemas.microsoft.com/office/drawing/2014/main" id="{D9B7E0A2-35C0-4940-B86B-02AECFB60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406900"/>
            <a:ext cx="1600200" cy="1277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400" b="1">
                <a:solidFill>
                  <a:srgbClr val="2D1DA3"/>
                </a:solidFill>
              </a:rPr>
              <a:t>Child</a:t>
            </a:r>
          </a:p>
          <a:p>
            <a:pPr algn="l" rtl="0">
              <a:spcBef>
                <a:spcPct val="50000"/>
              </a:spcBef>
            </a:pPr>
            <a:r>
              <a:rPr lang="en-US" altLang="en-US" sz="1400" b="1">
                <a:solidFill>
                  <a:srgbClr val="2D1DA3"/>
                </a:solidFill>
              </a:rPr>
              <a:t>Subclass</a:t>
            </a:r>
          </a:p>
          <a:p>
            <a:pPr algn="l" rtl="0">
              <a:spcBef>
                <a:spcPct val="50000"/>
              </a:spcBef>
            </a:pPr>
            <a:r>
              <a:rPr lang="en-US" altLang="en-US" sz="1400" b="1">
                <a:solidFill>
                  <a:srgbClr val="2D1DA3"/>
                </a:solidFill>
              </a:rPr>
              <a:t>Descendant</a:t>
            </a:r>
          </a:p>
          <a:p>
            <a:pPr algn="l" rtl="0">
              <a:spcBef>
                <a:spcPct val="50000"/>
              </a:spcBef>
            </a:pPr>
            <a:r>
              <a:rPr lang="en-US" altLang="en-US" sz="1400" b="1" u="sng">
                <a:solidFill>
                  <a:srgbClr val="2D1DA3"/>
                </a:solidFill>
              </a:rPr>
              <a:t>Leaf</a:t>
            </a:r>
          </a:p>
        </p:txBody>
      </p:sp>
      <p:sp>
        <p:nvSpPr>
          <p:cNvPr id="43014" name="Rectangle 7">
            <a:extLst>
              <a:ext uri="{FF2B5EF4-FFF2-40B4-BE49-F238E27FC236}">
                <a16:creationId xmlns:a16="http://schemas.microsoft.com/office/drawing/2014/main" id="{065332BC-977B-C841-9276-9F83AF25B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44800"/>
            <a:ext cx="28956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1600" b="1">
                <a:solidFill>
                  <a:srgbClr val="008000"/>
                </a:solidFill>
              </a:rPr>
              <a:t>      More general element</a:t>
            </a:r>
          </a:p>
        </p:txBody>
      </p:sp>
      <p:sp>
        <p:nvSpPr>
          <p:cNvPr id="43015" name="Rectangle 8">
            <a:extLst>
              <a:ext uri="{FF2B5EF4-FFF2-40B4-BE49-F238E27FC236}">
                <a16:creationId xmlns:a16="http://schemas.microsoft.com/office/drawing/2014/main" id="{5138DC6B-1B91-B54B-A8E3-2E41BB7E4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81600"/>
            <a:ext cx="27432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1600" b="1">
                <a:solidFill>
                  <a:srgbClr val="2D1DA3"/>
                </a:solidFill>
              </a:rPr>
              <a:t>    More specific element   </a:t>
            </a:r>
          </a:p>
        </p:txBody>
      </p:sp>
      <p:sp>
        <p:nvSpPr>
          <p:cNvPr id="43016" name="Rectangle 9">
            <a:extLst>
              <a:ext uri="{FF2B5EF4-FFF2-40B4-BE49-F238E27FC236}">
                <a16:creationId xmlns:a16="http://schemas.microsoft.com/office/drawing/2014/main" id="{6B0C7B33-09E4-7641-956C-C4FE2849D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3810000"/>
            <a:ext cx="1371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1400" b="1">
                <a:solidFill>
                  <a:srgbClr val="CC0000"/>
                </a:solidFill>
              </a:rPr>
              <a:t>“is a kind of”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DDDAEB37-EB67-6D4E-A189-92EF8EB5FD04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cs typeface="Tahoma" panose="020B0604030504040204" pitchFamily="34" charset="0"/>
              </a:rPr>
              <a:t>Inheritance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0A4D147-BF25-084A-BDCA-080600782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28775"/>
            <a:ext cx="8534400" cy="1296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2857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600" b="1">
                <a:solidFill>
                  <a:srgbClr val="003399"/>
                </a:solidFill>
                <a:latin typeface="Helvetica" pitchFamily="2" charset="0"/>
              </a:rPr>
              <a:t>Class inheritance is implicit in a generalization relationship between classes.</a:t>
            </a:r>
          </a:p>
          <a:p>
            <a:pPr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600" b="1">
                <a:solidFill>
                  <a:srgbClr val="003399"/>
                </a:solidFill>
                <a:latin typeface="Helvetica" pitchFamily="2" charset="0"/>
              </a:rPr>
              <a:t>Subclasses inherit </a:t>
            </a:r>
            <a:r>
              <a:rPr lang="en-US" altLang="en-US" sz="1600" b="1">
                <a:solidFill>
                  <a:srgbClr val="FF0000"/>
                </a:solidFill>
                <a:latin typeface="Helvetica" pitchFamily="2" charset="0"/>
              </a:rPr>
              <a:t>attributes</a:t>
            </a:r>
            <a:r>
              <a:rPr lang="en-US" altLang="en-US" sz="1600" b="1">
                <a:solidFill>
                  <a:srgbClr val="003399"/>
                </a:solidFill>
                <a:latin typeface="Helvetica" pitchFamily="2" charset="0"/>
              </a:rPr>
              <a:t>, </a:t>
            </a:r>
            <a:r>
              <a:rPr lang="en-US" altLang="en-US" sz="1600" b="1">
                <a:solidFill>
                  <a:srgbClr val="FF0000"/>
                </a:solidFill>
                <a:latin typeface="Helvetica" pitchFamily="2" charset="0"/>
              </a:rPr>
              <a:t>associations</a:t>
            </a:r>
            <a:r>
              <a:rPr lang="en-US" altLang="en-US" sz="1600" b="1">
                <a:solidFill>
                  <a:srgbClr val="003399"/>
                </a:solidFill>
                <a:latin typeface="Helvetica" pitchFamily="2" charset="0"/>
              </a:rPr>
              <a:t>, &amp; </a:t>
            </a:r>
            <a:r>
              <a:rPr lang="en-US" altLang="en-US" sz="1600" b="1">
                <a:solidFill>
                  <a:srgbClr val="FF0000"/>
                </a:solidFill>
                <a:latin typeface="Helvetica" pitchFamily="2" charset="0"/>
              </a:rPr>
              <a:t>operations</a:t>
            </a:r>
            <a:r>
              <a:rPr lang="en-US" altLang="en-US" sz="1600" b="1">
                <a:solidFill>
                  <a:srgbClr val="003399"/>
                </a:solidFill>
                <a:latin typeface="Helvetica" pitchFamily="2" charset="0"/>
              </a:rPr>
              <a:t> from the superclass</a:t>
            </a:r>
          </a:p>
        </p:txBody>
      </p:sp>
      <p:pic>
        <p:nvPicPr>
          <p:cNvPr id="68614" name="Picture 6">
            <a:extLst>
              <a:ext uri="{FF2B5EF4-FFF2-40B4-BE49-F238E27FC236}">
                <a16:creationId xmlns:a16="http://schemas.microsoft.com/office/drawing/2014/main" id="{8F1DFDE7-79C4-0342-9166-0D1DBFDA9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65400"/>
            <a:ext cx="3816350" cy="370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BA2DC2E2-789F-BE45-9C41-E7BEC91AB463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xfrm>
            <a:off x="34925" y="152400"/>
            <a:ext cx="8229600" cy="1250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2500">
                <a:cs typeface="Tahoma" panose="020B0604030504040204" pitchFamily="34" charset="0"/>
              </a:rPr>
              <a:t>Inheritance</a:t>
            </a:r>
          </a:p>
        </p:txBody>
      </p:sp>
      <p:pic>
        <p:nvPicPr>
          <p:cNvPr id="63494" name="Picture 2">
            <a:extLst>
              <a:ext uri="{FF2B5EF4-FFF2-40B4-BE49-F238E27FC236}">
                <a16:creationId xmlns:a16="http://schemas.microsoft.com/office/drawing/2014/main" id="{4FAFC929-CFF9-B54C-B216-044AE3547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0"/>
            <a:ext cx="7380287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20F7DD57-1509-A240-9260-D678D4A8B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4437063"/>
            <a:ext cx="8534400" cy="220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2857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0" hangingPunct="0">
              <a:spcBef>
                <a:spcPct val="50000"/>
              </a:spcBef>
              <a:buClr>
                <a:srgbClr val="000000"/>
              </a:buClr>
              <a:buSzPct val="75000"/>
              <a:buFont typeface="Monotype Sorts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Helvetica" pitchFamily="2" charset="0"/>
              </a:rPr>
              <a:t>Notes:</a:t>
            </a:r>
          </a:p>
          <a:p>
            <a:pPr lvl="1"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600" b="1">
                <a:solidFill>
                  <a:srgbClr val="003399"/>
                </a:solidFill>
                <a:latin typeface="Helvetica" pitchFamily="2" charset="0"/>
              </a:rPr>
              <a:t>A subclass may </a:t>
            </a:r>
            <a:r>
              <a:rPr lang="en-US" altLang="en-US" sz="1600" b="1">
                <a:solidFill>
                  <a:srgbClr val="FF0000"/>
                </a:solidFill>
                <a:latin typeface="Helvetica" pitchFamily="2" charset="0"/>
              </a:rPr>
              <a:t>override</a:t>
            </a:r>
            <a:r>
              <a:rPr lang="en-US" altLang="en-US" sz="1600" b="1">
                <a:solidFill>
                  <a:srgbClr val="003399"/>
                </a:solidFill>
                <a:latin typeface="Helvetica" pitchFamily="2" charset="0"/>
              </a:rPr>
              <a:t> an inherited aspect</a:t>
            </a:r>
          </a:p>
          <a:p>
            <a:pPr lvl="2" algn="l" rtl="0" eaLnBrk="0" hangingPunct="0">
              <a:spcBef>
                <a:spcPct val="15000"/>
              </a:spcBef>
              <a:buClr>
                <a:srgbClr val="408000"/>
              </a:buClr>
              <a:buSzPct val="100000"/>
              <a:buFont typeface="Wingdings" pitchFamily="2" charset="2"/>
              <a:buChar char="Ø"/>
            </a:pPr>
            <a:r>
              <a:rPr lang="en-US" altLang="en-US" sz="1400" b="1">
                <a:solidFill>
                  <a:srgbClr val="408000"/>
                </a:solidFill>
                <a:latin typeface="Helvetica" pitchFamily="2" charset="0"/>
              </a:rPr>
              <a:t>e.g. AdminStaff &amp; CreativeStaff have different methods for calculating bonuses</a:t>
            </a:r>
          </a:p>
          <a:p>
            <a:pPr lvl="1"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600" b="1">
                <a:solidFill>
                  <a:srgbClr val="003399"/>
                </a:solidFill>
                <a:latin typeface="Helvetica" pitchFamily="2" charset="0"/>
              </a:rPr>
              <a:t>A Subclass may </a:t>
            </a:r>
            <a:r>
              <a:rPr lang="en-US" altLang="en-US" sz="1600" b="1">
                <a:solidFill>
                  <a:srgbClr val="FF0000"/>
                </a:solidFill>
                <a:latin typeface="Helvetica" pitchFamily="2" charset="0"/>
              </a:rPr>
              <a:t>add</a:t>
            </a:r>
            <a:r>
              <a:rPr lang="en-US" altLang="en-US" sz="1600" b="1">
                <a:solidFill>
                  <a:srgbClr val="003399"/>
                </a:solidFill>
                <a:latin typeface="Helvetica" pitchFamily="2" charset="0"/>
              </a:rPr>
              <a:t> new features</a:t>
            </a:r>
          </a:p>
          <a:p>
            <a:pPr lvl="2"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400" b="1">
                <a:solidFill>
                  <a:srgbClr val="408000"/>
                </a:solidFill>
                <a:latin typeface="Helvetica" pitchFamily="2" charset="0"/>
              </a:rPr>
              <a:t>qualification is a new attribute in CreativeStaff</a:t>
            </a:r>
          </a:p>
          <a:p>
            <a:pPr lvl="1"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600" b="1">
                <a:solidFill>
                  <a:srgbClr val="003399"/>
                </a:solidFill>
                <a:latin typeface="Helvetica" pitchFamily="2" charset="0"/>
              </a:rPr>
              <a:t>Superclasses may be declared </a:t>
            </a:r>
            <a:r>
              <a:rPr lang="en-US" altLang="en-US" sz="1600" b="1">
                <a:solidFill>
                  <a:srgbClr val="800000"/>
                </a:solidFill>
                <a:latin typeface="Helvetica" pitchFamily="2" charset="0"/>
              </a:rPr>
              <a:t>{abstract}</a:t>
            </a:r>
            <a:r>
              <a:rPr lang="en-US" altLang="en-US" sz="1600" b="1">
                <a:solidFill>
                  <a:srgbClr val="003399"/>
                </a:solidFill>
                <a:latin typeface="Helvetica" pitchFamily="2" charset="0"/>
              </a:rPr>
              <a:t>, meaning they have no instances</a:t>
            </a:r>
          </a:p>
          <a:p>
            <a:pPr lvl="2" algn="l" rtl="0" eaLnBrk="0" hangingPunct="0">
              <a:spcBef>
                <a:spcPct val="15000"/>
              </a:spcBef>
              <a:buClr>
                <a:srgbClr val="408000"/>
              </a:buClr>
              <a:buSzPct val="100000"/>
              <a:buFont typeface="Wingdings" pitchFamily="2" charset="2"/>
              <a:buChar char="Ø"/>
            </a:pPr>
            <a:r>
              <a:rPr lang="en-US" altLang="en-US" sz="1400" b="1">
                <a:solidFill>
                  <a:srgbClr val="408000"/>
                </a:solidFill>
                <a:latin typeface="Helvetica" pitchFamily="2" charset="0"/>
              </a:rPr>
              <a:t>Implies that the subclasses cover all possibilities</a:t>
            </a:r>
          </a:p>
          <a:p>
            <a:pPr lvl="2" algn="l" rtl="0" eaLnBrk="0" hangingPunct="0">
              <a:spcBef>
                <a:spcPct val="15000"/>
              </a:spcBef>
              <a:buClr>
                <a:srgbClr val="408000"/>
              </a:buClr>
              <a:buSzPct val="100000"/>
              <a:buFont typeface="Wingdings" pitchFamily="2" charset="2"/>
              <a:buChar char="Ø"/>
            </a:pPr>
            <a:r>
              <a:rPr lang="en-US" altLang="en-US" sz="1400" b="1">
                <a:solidFill>
                  <a:srgbClr val="408000"/>
                </a:solidFill>
                <a:latin typeface="Helvetica" pitchFamily="2" charset="0"/>
              </a:rPr>
              <a:t>e.g. there are no other staff than AdminStaff and CreativeStaff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47329E9-E7A6-8344-A81D-FB7407728BEE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xfrm>
            <a:off x="250825" y="152400"/>
            <a:ext cx="8435975" cy="1250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3700">
                <a:cs typeface="Tahoma" panose="020B0604030504040204" pitchFamily="34" charset="0"/>
              </a:rPr>
              <a:t>Generalization Sets: Implementation</a:t>
            </a:r>
          </a:p>
        </p:txBody>
      </p:sp>
      <p:pic>
        <p:nvPicPr>
          <p:cNvPr id="67588" name="Picture 4">
            <a:extLst>
              <a:ext uri="{FF2B5EF4-FFF2-40B4-BE49-F238E27FC236}">
                <a16:creationId xmlns:a16="http://schemas.microsoft.com/office/drawing/2014/main" id="{7FCAC6B9-BC20-9D41-A38A-3A949AA8DA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26"/>
          <a:stretch/>
        </p:blipFill>
        <p:spPr bwMode="auto">
          <a:xfrm>
            <a:off x="323851" y="1844675"/>
            <a:ext cx="3744094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847A2A3-4617-B74E-B056-2C860322B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23"/>
          <a:stretch/>
        </p:blipFill>
        <p:spPr bwMode="auto">
          <a:xfrm>
            <a:off x="3995936" y="1844675"/>
            <a:ext cx="4784527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897F-6728-3B4A-A011-1ABC14FB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Aggregation and Composition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50E02E-C6FF-F34B-A7E9-0B8B4B714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BD42243-829C-254D-AAC1-43D7B1C1C118}" type="slidenum">
              <a:rPr lang="en-US" altLang="en-US">
                <a:solidFill>
                  <a:srgbClr val="3F3F3F"/>
                </a:solidFill>
              </a:rPr>
              <a:pPr/>
              <a:t>27</a:t>
            </a:fld>
            <a:endParaRPr lang="en-US" altLang="en-US">
              <a:solidFill>
                <a:srgbClr val="3F3F3F"/>
              </a:solidFill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2DD6CA6A-63C5-F642-B81D-9A46183DF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57338"/>
            <a:ext cx="8534400" cy="4919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2857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0" hangingPunct="0">
              <a:spcBef>
                <a:spcPct val="50000"/>
              </a:spcBef>
              <a:buClr>
                <a:srgbClr val="000000"/>
              </a:buClr>
              <a:buSzPct val="75000"/>
              <a:buFont typeface="Monotype Sorts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Helvetica" pitchFamily="2" charset="0"/>
              </a:rPr>
              <a:t>Aggregation</a:t>
            </a:r>
          </a:p>
          <a:p>
            <a:pPr lvl="1"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pt-BR" altLang="en-US" sz="1600" b="1">
                <a:solidFill>
                  <a:srgbClr val="003399"/>
                </a:solidFill>
                <a:latin typeface="Helvetica" pitchFamily="2" charset="0"/>
              </a:rPr>
              <a:t>This is the “</a:t>
            </a:r>
            <a:r>
              <a:rPr lang="en-CA" altLang="en-US" sz="1600" b="1">
                <a:solidFill>
                  <a:srgbClr val="800000"/>
                </a:solidFill>
                <a:latin typeface="Helvetica" pitchFamily="2" charset="0"/>
              </a:rPr>
              <a:t>Has-a</a:t>
            </a:r>
            <a:r>
              <a:rPr lang="en-CA" altLang="en-US" sz="1600" b="1">
                <a:solidFill>
                  <a:srgbClr val="003399"/>
                </a:solidFill>
                <a:latin typeface="Helvetica" pitchFamily="2" charset="0"/>
              </a:rPr>
              <a:t>”</a:t>
            </a:r>
            <a:r>
              <a:rPr lang="pt-BR" altLang="en-US" sz="1600" b="1">
                <a:solidFill>
                  <a:srgbClr val="003399"/>
                </a:solidFill>
                <a:latin typeface="Helvetica" pitchFamily="2" charset="0"/>
              </a:rPr>
              <a:t> or “</a:t>
            </a:r>
            <a:r>
              <a:rPr lang="pt-BR" altLang="en-US" sz="1600" b="1">
                <a:solidFill>
                  <a:srgbClr val="800000"/>
                </a:solidFill>
                <a:latin typeface="Helvetica" pitchFamily="2" charset="0"/>
              </a:rPr>
              <a:t>W</a:t>
            </a:r>
            <a:r>
              <a:rPr lang="en-CA" altLang="en-US" sz="1600" b="1">
                <a:solidFill>
                  <a:srgbClr val="800000"/>
                </a:solidFill>
                <a:latin typeface="Helvetica" pitchFamily="2" charset="0"/>
              </a:rPr>
              <a:t>hole/part</a:t>
            </a:r>
            <a:r>
              <a:rPr lang="en-CA" altLang="en-US" sz="1600" b="1">
                <a:solidFill>
                  <a:srgbClr val="003399"/>
                </a:solidFill>
                <a:latin typeface="Helvetica" pitchFamily="2" charset="0"/>
              </a:rPr>
              <a:t>” relationship</a:t>
            </a:r>
            <a:endParaRPr lang="en-US" altLang="en-US" sz="1600" b="1">
              <a:solidFill>
                <a:srgbClr val="003399"/>
              </a:solidFill>
              <a:latin typeface="Helvetica" pitchFamily="2" charset="0"/>
            </a:endParaRP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8CF2B96F-9593-FA44-8173-B29B97B95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715000"/>
            <a:ext cx="1120775" cy="6715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:Person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304E32F9-5C0C-D24B-9DC4-4D6E0026D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105400"/>
            <a:ext cx="1120775" cy="6715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:Car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41" name="Rectangle 7">
            <a:extLst>
              <a:ext uri="{FF2B5EF4-FFF2-40B4-BE49-F238E27FC236}">
                <a16:creationId xmlns:a16="http://schemas.microsoft.com/office/drawing/2014/main" id="{A0960907-9360-1742-A860-1C362035B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181600"/>
            <a:ext cx="1120775" cy="6715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:Train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cxnSp>
        <p:nvCxnSpPr>
          <p:cNvPr id="42" name="AutoShape 8">
            <a:extLst>
              <a:ext uri="{FF2B5EF4-FFF2-40B4-BE49-F238E27FC236}">
                <a16:creationId xmlns:a16="http://schemas.microsoft.com/office/drawing/2014/main" id="{05CFBC99-2A0A-554E-B9B2-FC5F2001CE33}"/>
              </a:ext>
            </a:extLst>
          </p:cNvPr>
          <p:cNvCxnSpPr>
            <a:cxnSpLocks noChangeShapeType="1"/>
            <a:stCxn id="45" idx="3"/>
            <a:endCxn id="39" idx="1"/>
          </p:cNvCxnSpPr>
          <p:nvPr/>
        </p:nvCxnSpPr>
        <p:spPr bwMode="auto">
          <a:xfrm>
            <a:off x="2597150" y="5653088"/>
            <a:ext cx="1355725" cy="39846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AutoShape 11">
            <a:extLst>
              <a:ext uri="{FF2B5EF4-FFF2-40B4-BE49-F238E27FC236}">
                <a16:creationId xmlns:a16="http://schemas.microsoft.com/office/drawing/2014/main" id="{CCE43116-1345-8F46-A637-A0D509A35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5" y="5532438"/>
            <a:ext cx="381000" cy="241300"/>
          </a:xfrm>
          <a:prstGeom prst="diamond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47" name="Text Box 13">
            <a:extLst>
              <a:ext uri="{FF2B5EF4-FFF2-40B4-BE49-F238E27FC236}">
                <a16:creationId xmlns:a16="http://schemas.microsoft.com/office/drawing/2014/main" id="{0B62ADE2-B78F-7946-AE71-07E6D4313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638800"/>
            <a:ext cx="4810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0..1</a:t>
            </a:r>
          </a:p>
        </p:txBody>
      </p:sp>
      <p:cxnSp>
        <p:nvCxnSpPr>
          <p:cNvPr id="49" name="AutoShape 15">
            <a:extLst>
              <a:ext uri="{FF2B5EF4-FFF2-40B4-BE49-F238E27FC236}">
                <a16:creationId xmlns:a16="http://schemas.microsoft.com/office/drawing/2014/main" id="{CB15E279-189A-7E49-9A1B-C00C09B43C88}"/>
              </a:ext>
            </a:extLst>
          </p:cNvPr>
          <p:cNvCxnSpPr>
            <a:cxnSpLocks noChangeShapeType="1"/>
            <a:stCxn id="39" idx="3"/>
            <a:endCxn id="51" idx="1"/>
          </p:cNvCxnSpPr>
          <p:nvPr/>
        </p:nvCxnSpPr>
        <p:spPr bwMode="auto">
          <a:xfrm flipV="1">
            <a:off x="5092700" y="5765800"/>
            <a:ext cx="1450975" cy="28575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AutoShape 17">
            <a:extLst>
              <a:ext uri="{FF2B5EF4-FFF2-40B4-BE49-F238E27FC236}">
                <a16:creationId xmlns:a16="http://schemas.microsoft.com/office/drawing/2014/main" id="{8FBFA52C-DB5F-584D-B7D1-1068987BF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638800"/>
            <a:ext cx="381000" cy="254000"/>
          </a:xfrm>
          <a:prstGeom prst="diamond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52" name="Text Box 18">
            <a:extLst>
              <a:ext uri="{FF2B5EF4-FFF2-40B4-BE49-F238E27FC236}">
                <a16:creationId xmlns:a16="http://schemas.microsoft.com/office/drawing/2014/main" id="{7B146107-9029-4246-B012-FBA9A8D18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715000"/>
            <a:ext cx="4810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0..1</a:t>
            </a:r>
          </a:p>
        </p:txBody>
      </p:sp>
      <p:sp>
        <p:nvSpPr>
          <p:cNvPr id="54" name="Text Box 20">
            <a:extLst>
              <a:ext uri="{FF2B5EF4-FFF2-40B4-BE49-F238E27FC236}">
                <a16:creationId xmlns:a16="http://schemas.microsoft.com/office/drawing/2014/main" id="{A4F449DF-DD64-6546-A3FC-367483C3D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019800"/>
            <a:ext cx="11033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passengers</a:t>
            </a:r>
          </a:p>
        </p:txBody>
      </p:sp>
      <p:sp>
        <p:nvSpPr>
          <p:cNvPr id="55" name="Text Box 21">
            <a:extLst>
              <a:ext uri="{FF2B5EF4-FFF2-40B4-BE49-F238E27FC236}">
                <a16:creationId xmlns:a16="http://schemas.microsoft.com/office/drawing/2014/main" id="{8ADF6FAC-0347-CD43-B2B2-EFEAE8955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6019800"/>
            <a:ext cx="6286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driver</a:t>
            </a:r>
          </a:p>
        </p:txBody>
      </p:sp>
      <p:sp>
        <p:nvSpPr>
          <p:cNvPr id="56" name="Text Box 22">
            <a:extLst>
              <a:ext uri="{FF2B5EF4-FFF2-40B4-BE49-F238E27FC236}">
                <a16:creationId xmlns:a16="http://schemas.microsoft.com/office/drawing/2014/main" id="{D2621FA7-3556-D34D-9390-251ECCC69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0198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1</a:t>
            </a:r>
          </a:p>
        </p:txBody>
      </p:sp>
      <p:sp>
        <p:nvSpPr>
          <p:cNvPr id="59" name="Text Box 25">
            <a:extLst>
              <a:ext uri="{FF2B5EF4-FFF2-40B4-BE49-F238E27FC236}">
                <a16:creationId xmlns:a16="http://schemas.microsoft.com/office/drawing/2014/main" id="{B76F456A-FB15-0343-A49C-C5E6CF4AB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791200"/>
            <a:ext cx="4508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0..*</a:t>
            </a:r>
          </a:p>
        </p:txBody>
      </p:sp>
      <p:sp>
        <p:nvSpPr>
          <p:cNvPr id="62" name="Text Box 28">
            <a:extLst>
              <a:ext uri="{FF2B5EF4-FFF2-40B4-BE49-F238E27FC236}">
                <a16:creationId xmlns:a16="http://schemas.microsoft.com/office/drawing/2014/main" id="{94C41412-8175-114B-9762-0131AA2C0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172200"/>
            <a:ext cx="1169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i="1">
                <a:solidFill>
                  <a:srgbClr val="FC0128"/>
                </a:solidFill>
                <a:latin typeface="Comic Sans MS" pitchFamily="-128" charset="0"/>
                <a:cs typeface="+mn-cs"/>
              </a:rPr>
              <a:t>aggregation</a:t>
            </a:r>
          </a:p>
        </p:txBody>
      </p:sp>
      <p:sp>
        <p:nvSpPr>
          <p:cNvPr id="63" name="Line 29">
            <a:extLst>
              <a:ext uri="{FF2B5EF4-FFF2-40B4-BE49-F238E27FC236}">
                <a16:creationId xmlns:a16="http://schemas.microsoft.com/office/drawing/2014/main" id="{09476A39-1BF6-8E49-886E-4BD38C2513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5638800"/>
            <a:ext cx="127000" cy="609600"/>
          </a:xfrm>
          <a:prstGeom prst="line">
            <a:avLst/>
          </a:prstGeom>
          <a:noFill/>
          <a:ln w="3175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64" name="Rectangle 30">
            <a:extLst>
              <a:ext uri="{FF2B5EF4-FFF2-40B4-BE49-F238E27FC236}">
                <a16:creationId xmlns:a16="http://schemas.microsoft.com/office/drawing/2014/main" id="{F31D148A-BAE4-3B40-9B3D-047980232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486400"/>
            <a:ext cx="1120775" cy="1381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rgbClr val="000000"/>
              </a:solidFill>
              <a:latin typeface="Helvetica" pitchFamily="-128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66" name="Rectangle 32">
            <a:extLst>
              <a:ext uri="{FF2B5EF4-FFF2-40B4-BE49-F238E27FC236}">
                <a16:creationId xmlns:a16="http://schemas.microsoft.com/office/drawing/2014/main" id="{B547364B-AFFB-9742-8B22-B23D98006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096000"/>
            <a:ext cx="1120775" cy="1381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rgbClr val="000000"/>
              </a:solidFill>
              <a:latin typeface="Helvetica" pitchFamily="-128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67" name="Rectangle 33">
            <a:extLst>
              <a:ext uri="{FF2B5EF4-FFF2-40B4-BE49-F238E27FC236}">
                <a16:creationId xmlns:a16="http://schemas.microsoft.com/office/drawing/2014/main" id="{9CEB3F7B-8E8A-3D4A-B2D5-AA5530F54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562600"/>
            <a:ext cx="1120775" cy="1381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rgbClr val="000000"/>
              </a:solidFill>
              <a:latin typeface="Helvetica" pitchFamily="-128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cxnSp>
        <p:nvCxnSpPr>
          <p:cNvPr id="45078" name="AutoShape 3">
            <a:extLst>
              <a:ext uri="{FF2B5EF4-FFF2-40B4-BE49-F238E27FC236}">
                <a16:creationId xmlns:a16="http://schemas.microsoft.com/office/drawing/2014/main" id="{EDE46FBB-7FE2-8D40-B7BD-0904C1BFBFA1}"/>
              </a:ext>
            </a:extLst>
          </p:cNvPr>
          <p:cNvCxnSpPr>
            <a:cxnSpLocks noChangeShapeType="1"/>
            <a:stCxn id="71" idx="3"/>
          </p:cNvCxnSpPr>
          <p:nvPr/>
        </p:nvCxnSpPr>
        <p:spPr bwMode="auto">
          <a:xfrm>
            <a:off x="3419475" y="3284538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AutoShape 5">
            <a:extLst>
              <a:ext uri="{FF2B5EF4-FFF2-40B4-BE49-F238E27FC236}">
                <a16:creationId xmlns:a16="http://schemas.microsoft.com/office/drawing/2014/main" id="{DFD8E68A-9D4B-DE48-9ED3-03757394F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475" y="3163888"/>
            <a:ext cx="381000" cy="241300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72" name="Text Box 13">
            <a:extLst>
              <a:ext uri="{FF2B5EF4-FFF2-40B4-BE49-F238E27FC236}">
                <a16:creationId xmlns:a16="http://schemas.microsoft.com/office/drawing/2014/main" id="{11D4DE17-F213-F745-9288-B990E508E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5" y="3328988"/>
            <a:ext cx="254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*</a:t>
            </a:r>
          </a:p>
        </p:txBody>
      </p:sp>
      <p:sp>
        <p:nvSpPr>
          <p:cNvPr id="73" name="Text Box 16">
            <a:extLst>
              <a:ext uri="{FF2B5EF4-FFF2-40B4-BE49-F238E27FC236}">
                <a16:creationId xmlns:a16="http://schemas.microsoft.com/office/drawing/2014/main" id="{0E449B06-CF14-C74F-8A68-4608B7DF9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4675" y="2490788"/>
            <a:ext cx="1169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i="1">
                <a:solidFill>
                  <a:srgbClr val="FC0128"/>
                </a:solidFill>
                <a:latin typeface="Comic Sans MS" pitchFamily="-128" charset="0"/>
                <a:cs typeface="+mn-cs"/>
              </a:rPr>
              <a:t>aggregation</a:t>
            </a:r>
          </a:p>
        </p:txBody>
      </p:sp>
      <p:sp>
        <p:nvSpPr>
          <p:cNvPr id="74" name="Line 17">
            <a:extLst>
              <a:ext uri="{FF2B5EF4-FFF2-40B4-BE49-F238E27FC236}">
                <a16:creationId xmlns:a16="http://schemas.microsoft.com/office/drawing/2014/main" id="{B266DDCF-6188-0D46-9A50-45A27A5EFB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3275" y="2795588"/>
            <a:ext cx="304800" cy="381000"/>
          </a:xfrm>
          <a:prstGeom prst="line">
            <a:avLst/>
          </a:prstGeom>
          <a:noFill/>
          <a:ln w="31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grpSp>
        <p:nvGrpSpPr>
          <p:cNvPr id="45083" name="Group 74">
            <a:extLst>
              <a:ext uri="{FF2B5EF4-FFF2-40B4-BE49-F238E27FC236}">
                <a16:creationId xmlns:a16="http://schemas.microsoft.com/office/drawing/2014/main" id="{2BF7CF52-C5EA-7F4C-9B77-F7836C0C3D1F}"/>
              </a:ext>
            </a:extLst>
          </p:cNvPr>
          <p:cNvGrpSpPr>
            <a:grpSpLocks/>
          </p:cNvGrpSpPr>
          <p:nvPr/>
        </p:nvGrpSpPr>
        <p:grpSpPr bwMode="auto">
          <a:xfrm>
            <a:off x="5019675" y="2947988"/>
            <a:ext cx="1120775" cy="671512"/>
            <a:chOff x="2976" y="1152"/>
            <a:chExt cx="706" cy="423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0124FF4-EF69-7A46-8601-73813164A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152"/>
              <a:ext cx="706" cy="4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Member</a:t>
              </a:r>
            </a:p>
            <a:p>
              <a:pPr algn="ctr" eaLnBrk="0" hangingPunct="0">
                <a:defRPr/>
              </a:pPr>
              <a:endParaRPr lang="en-US" sz="2400">
                <a:solidFill>
                  <a:srgbClr val="000000"/>
                </a:solidFill>
                <a:latin typeface="Times" pitchFamily="-128" charset="0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9769E10-023E-0345-BA50-B945AE561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392"/>
              <a:ext cx="706" cy="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solidFill>
                  <a:srgbClr val="000000"/>
                </a:solidFill>
                <a:latin typeface="Helvetica" pitchFamily="-128" charset="0"/>
                <a:cs typeface="+mn-cs"/>
              </a:endParaRPr>
            </a:p>
            <a:p>
              <a:pPr algn="ctr" eaLnBrk="0" hangingPunct="0">
                <a:defRPr/>
              </a:pPr>
              <a:endParaRPr lang="en-US" sz="2400">
                <a:solidFill>
                  <a:srgbClr val="000000"/>
                </a:solidFill>
                <a:latin typeface="Times" pitchFamily="-128" charset="0"/>
                <a:cs typeface="+mn-cs"/>
              </a:endParaRPr>
            </a:p>
          </p:txBody>
        </p:sp>
      </p:grpSp>
      <p:grpSp>
        <p:nvGrpSpPr>
          <p:cNvPr id="45084" name="Group 77">
            <a:extLst>
              <a:ext uri="{FF2B5EF4-FFF2-40B4-BE49-F238E27FC236}">
                <a16:creationId xmlns:a16="http://schemas.microsoft.com/office/drawing/2014/main" id="{890DF81D-D7C5-3449-9CD0-861670F41292}"/>
              </a:ext>
            </a:extLst>
          </p:cNvPr>
          <p:cNvGrpSpPr>
            <a:grpSpLocks/>
          </p:cNvGrpSpPr>
          <p:nvPr/>
        </p:nvGrpSpPr>
        <p:grpSpPr bwMode="auto">
          <a:xfrm>
            <a:off x="1895475" y="2947988"/>
            <a:ext cx="1120775" cy="671512"/>
            <a:chOff x="1008" y="1152"/>
            <a:chExt cx="706" cy="423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843C715-78BE-6B4B-BF48-44A83EF31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152"/>
              <a:ext cx="706" cy="4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Club</a:t>
              </a:r>
            </a:p>
            <a:p>
              <a:pPr algn="ctr" eaLnBrk="0" hangingPunct="0">
                <a:defRPr/>
              </a:pPr>
              <a:endParaRPr lang="en-US" sz="2400">
                <a:solidFill>
                  <a:srgbClr val="000000"/>
                </a:solidFill>
                <a:latin typeface="Times" pitchFamily="-128" charset="0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2DB10DE-5979-BD45-B690-20156BF5B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392"/>
              <a:ext cx="706" cy="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solidFill>
                  <a:srgbClr val="000000"/>
                </a:solidFill>
                <a:latin typeface="Helvetica" pitchFamily="-128" charset="0"/>
                <a:cs typeface="+mn-cs"/>
              </a:endParaRPr>
            </a:p>
            <a:p>
              <a:pPr algn="ctr" eaLnBrk="0" hangingPunct="0">
                <a:defRPr/>
              </a:pPr>
              <a:endParaRPr lang="en-US" sz="2400">
                <a:solidFill>
                  <a:srgbClr val="000000"/>
                </a:solidFill>
                <a:latin typeface="Times" pitchFamily="-128" charset="0"/>
                <a:cs typeface="+mn-cs"/>
              </a:endParaRPr>
            </a:p>
          </p:txBody>
        </p:sp>
      </p:grpSp>
      <p:sp>
        <p:nvSpPr>
          <p:cNvPr id="81" name="Text Box 33">
            <a:extLst>
              <a:ext uri="{FF2B5EF4-FFF2-40B4-BE49-F238E27FC236}">
                <a16:creationId xmlns:a16="http://schemas.microsoft.com/office/drawing/2014/main" id="{AAA87DFA-EFE3-0742-BBA3-51871D238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4675" y="3405188"/>
            <a:ext cx="254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9" grpId="0" animBg="1"/>
      <p:bldP spid="40" grpId="0" animBg="1"/>
      <p:bldP spid="41" grpId="0" animBg="1"/>
      <p:bldP spid="45" grpId="0" animBg="1"/>
      <p:bldP spid="47" grpId="0"/>
      <p:bldP spid="51" grpId="0" animBg="1"/>
      <p:bldP spid="52" grpId="0"/>
      <p:bldP spid="54" grpId="0"/>
      <p:bldP spid="55" grpId="0"/>
      <p:bldP spid="56" grpId="0"/>
      <p:bldP spid="59" grpId="0"/>
      <p:bldP spid="62" grpId="0"/>
      <p:bldP spid="64" grpId="0" animBg="1"/>
      <p:bldP spid="66" grpId="0" animBg="1"/>
      <p:bldP spid="6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B4E2-5963-0D4C-A7CB-CADFD009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Aggregation and Composition</a:t>
            </a: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A4F643AF-837C-B544-AA5F-994485D24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57338"/>
            <a:ext cx="8534400" cy="4919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2857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0" hangingPunct="0">
              <a:spcBef>
                <a:spcPct val="50000"/>
              </a:spcBef>
              <a:buClr>
                <a:srgbClr val="000000"/>
              </a:buClr>
              <a:buSzPct val="75000"/>
              <a:buFont typeface="Monotype Sorts" pitchFamily="2" charset="2"/>
              <a:buChar char="Ü"/>
            </a:pPr>
            <a:r>
              <a:rPr lang="en-US" altLang="en-US" b="1">
                <a:solidFill>
                  <a:srgbClr val="000000"/>
                </a:solidFill>
                <a:latin typeface="Helvetica" pitchFamily="2" charset="0"/>
              </a:rPr>
              <a:t>Aggregation</a:t>
            </a:r>
          </a:p>
          <a:p>
            <a:pPr lvl="1"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pt-BR" altLang="en-US" sz="1200" b="1">
                <a:solidFill>
                  <a:srgbClr val="003399"/>
                </a:solidFill>
                <a:latin typeface="Helvetica" pitchFamily="2" charset="0"/>
              </a:rPr>
              <a:t>This is the “</a:t>
            </a:r>
            <a:r>
              <a:rPr lang="en-CA" altLang="en-US" sz="1200" b="1">
                <a:solidFill>
                  <a:srgbClr val="800000"/>
                </a:solidFill>
                <a:latin typeface="Helvetica" pitchFamily="2" charset="0"/>
              </a:rPr>
              <a:t>Has-a</a:t>
            </a:r>
            <a:r>
              <a:rPr lang="en-CA" altLang="en-US" sz="1200" b="1">
                <a:solidFill>
                  <a:srgbClr val="003399"/>
                </a:solidFill>
                <a:latin typeface="Helvetica" pitchFamily="2" charset="0"/>
              </a:rPr>
              <a:t>”</a:t>
            </a:r>
            <a:r>
              <a:rPr lang="pt-BR" altLang="en-US" sz="1200" b="1">
                <a:solidFill>
                  <a:srgbClr val="003399"/>
                </a:solidFill>
                <a:latin typeface="Helvetica" pitchFamily="2" charset="0"/>
              </a:rPr>
              <a:t> or “</a:t>
            </a:r>
            <a:r>
              <a:rPr lang="pt-BR" altLang="en-US" sz="1200" b="1">
                <a:solidFill>
                  <a:srgbClr val="800000"/>
                </a:solidFill>
                <a:latin typeface="Helvetica" pitchFamily="2" charset="0"/>
              </a:rPr>
              <a:t>W</a:t>
            </a:r>
            <a:r>
              <a:rPr lang="en-CA" altLang="en-US" sz="1200" b="1">
                <a:solidFill>
                  <a:srgbClr val="800000"/>
                </a:solidFill>
                <a:latin typeface="Helvetica" pitchFamily="2" charset="0"/>
              </a:rPr>
              <a:t>hole/part</a:t>
            </a:r>
            <a:r>
              <a:rPr lang="en-CA" altLang="en-US" sz="1200" b="1">
                <a:solidFill>
                  <a:srgbClr val="003399"/>
                </a:solidFill>
                <a:latin typeface="Helvetica" pitchFamily="2" charset="0"/>
              </a:rPr>
              <a:t>” relationship</a:t>
            </a:r>
            <a:endParaRPr lang="en-US" altLang="en-US" sz="1200" b="1">
              <a:solidFill>
                <a:srgbClr val="003399"/>
              </a:solidFill>
              <a:latin typeface="Helvetica" pitchFamily="2" charset="0"/>
            </a:endParaRPr>
          </a:p>
          <a:p>
            <a:pPr algn="l" rtl="0" eaLnBrk="0" hangingPunct="0">
              <a:spcBef>
                <a:spcPct val="50000"/>
              </a:spcBef>
              <a:buClr>
                <a:srgbClr val="000000"/>
              </a:buClr>
              <a:buSzPct val="75000"/>
              <a:buFont typeface="Monotype Sorts" pitchFamily="2" charset="2"/>
              <a:buChar char="Ü"/>
            </a:pPr>
            <a:r>
              <a:rPr lang="en-US" altLang="en-US" b="1">
                <a:solidFill>
                  <a:srgbClr val="000000"/>
                </a:solidFill>
                <a:latin typeface="Helvetica" pitchFamily="2" charset="0"/>
              </a:rPr>
              <a:t>Composition</a:t>
            </a:r>
          </a:p>
          <a:p>
            <a:pPr lvl="1"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CA" altLang="en-US" sz="1200" b="1">
                <a:solidFill>
                  <a:srgbClr val="003399"/>
                </a:solidFill>
                <a:latin typeface="Helvetica" pitchFamily="2" charset="0"/>
              </a:rPr>
              <a:t>Strong form of aggregation that implies ownership:</a:t>
            </a:r>
          </a:p>
          <a:p>
            <a:pPr lvl="2" algn="l" rtl="0" eaLnBrk="0" hangingPunct="0">
              <a:spcBef>
                <a:spcPct val="15000"/>
              </a:spcBef>
              <a:buClr>
                <a:srgbClr val="408000"/>
              </a:buClr>
              <a:buSzPct val="100000"/>
              <a:buFont typeface="Wingdings" pitchFamily="2" charset="2"/>
              <a:buChar char="Ø"/>
            </a:pPr>
            <a:r>
              <a:rPr lang="en-CA" altLang="en-US" sz="1100" b="1">
                <a:solidFill>
                  <a:srgbClr val="408000"/>
                </a:solidFill>
                <a:latin typeface="Helvetica" pitchFamily="2" charset="0"/>
              </a:rPr>
              <a:t>if the whole is removed from the model, so is the part.</a:t>
            </a:r>
          </a:p>
          <a:p>
            <a:pPr lvl="2" algn="l" rtl="0" eaLnBrk="0" hangingPunct="0">
              <a:spcBef>
                <a:spcPct val="15000"/>
              </a:spcBef>
              <a:buClr>
                <a:srgbClr val="408000"/>
              </a:buClr>
              <a:buSzPct val="100000"/>
              <a:buFont typeface="Wingdings" pitchFamily="2" charset="2"/>
              <a:buChar char="Ø"/>
            </a:pPr>
            <a:r>
              <a:rPr lang="en-CA" altLang="en-US" sz="1100" b="1">
                <a:solidFill>
                  <a:srgbClr val="408000"/>
                </a:solidFill>
                <a:latin typeface="Helvetica" pitchFamily="2" charset="0"/>
              </a:rPr>
              <a:t>the whole is responsible for the disposition of its parts</a:t>
            </a:r>
          </a:p>
          <a:p>
            <a:pPr lvl="2" algn="l" rtl="0" eaLnBrk="0" hangingPunct="0">
              <a:spcBef>
                <a:spcPct val="15000"/>
              </a:spcBef>
              <a:buClr>
                <a:srgbClr val="408000"/>
              </a:buClr>
              <a:buSzPct val="100000"/>
              <a:buFont typeface="Wingdings" pitchFamily="2" charset="2"/>
              <a:buChar char="Ø"/>
            </a:pPr>
            <a:r>
              <a:rPr lang="en-CA" altLang="en-US" sz="1100" b="1">
                <a:solidFill>
                  <a:srgbClr val="408000"/>
                </a:solidFill>
                <a:latin typeface="Helvetica" pitchFamily="2" charset="0"/>
              </a:rPr>
              <a:t>Note: Parts can be removed from the composite (where allowed) before the composite is deleted</a:t>
            </a:r>
            <a:endParaRPr lang="en-US" altLang="en-US" sz="1100" b="1">
              <a:solidFill>
                <a:srgbClr val="408000"/>
              </a:solidFill>
              <a:latin typeface="Helvetica" pitchFamily="2" charset="0"/>
            </a:endParaRPr>
          </a:p>
        </p:txBody>
      </p:sp>
      <p:pic>
        <p:nvPicPr>
          <p:cNvPr id="46083" name="Picture 2" descr="Composition">
            <a:extLst>
              <a:ext uri="{FF2B5EF4-FFF2-40B4-BE49-F238E27FC236}">
                <a16:creationId xmlns:a16="http://schemas.microsoft.com/office/drawing/2014/main" id="{D5ECA1FF-FF9E-0144-88D9-A5088A504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533775"/>
            <a:ext cx="66833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AutoShape 8">
            <a:extLst>
              <a:ext uri="{FF2B5EF4-FFF2-40B4-BE49-F238E27FC236}">
                <a16:creationId xmlns:a16="http://schemas.microsoft.com/office/drawing/2014/main" id="{F48069E6-F626-8046-B57C-F6337B871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3990975"/>
            <a:ext cx="252412" cy="230188"/>
          </a:xfrm>
          <a:prstGeom prst="diamond">
            <a:avLst/>
          </a:prstGeom>
          <a:solidFill>
            <a:schemeClr val="tx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46085" name="Slide Number Placeholder 2">
            <a:extLst>
              <a:ext uri="{FF2B5EF4-FFF2-40B4-BE49-F238E27FC236}">
                <a16:creationId xmlns:a16="http://schemas.microsoft.com/office/drawing/2014/main" id="{59D3FFC0-8AAE-2D4F-81DC-7A368E50CE55}"/>
              </a:ext>
            </a:extLst>
          </p:cNvPr>
          <p:cNvSpPr txBox="1">
            <a:spLocks/>
          </p:cNvSpPr>
          <p:nvPr/>
        </p:nvSpPr>
        <p:spPr bwMode="auto">
          <a:xfrm>
            <a:off x="8027988" y="6538913"/>
            <a:ext cx="733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10" rIns="91418" bIns="0" anchor="b"/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C935D7B-0919-4247-8966-5352B074F52F}" type="slidenum">
              <a:rPr lang="en-US" altLang="en-US" sz="1200">
                <a:solidFill>
                  <a:srgbClr val="3F3F3F"/>
                </a:solidFill>
              </a:rPr>
              <a:pPr/>
              <a:t>28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46086" name="Slide Number Placeholder 2">
            <a:extLst>
              <a:ext uri="{FF2B5EF4-FFF2-40B4-BE49-F238E27FC236}">
                <a16:creationId xmlns:a16="http://schemas.microsoft.com/office/drawing/2014/main" id="{EEF8F879-FECA-0D46-8FD2-7DA252C69D72}"/>
              </a:ext>
            </a:extLst>
          </p:cNvPr>
          <p:cNvSpPr txBox="1">
            <a:spLocks/>
          </p:cNvSpPr>
          <p:nvPr/>
        </p:nvSpPr>
        <p:spPr bwMode="auto">
          <a:xfrm>
            <a:off x="8027988" y="6538913"/>
            <a:ext cx="733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10" rIns="91418" bIns="0" anchor="b"/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FC67A20-D821-AD4A-96D4-800FE7F34A57}" type="slidenum">
              <a:rPr lang="en-US" altLang="en-US" sz="1200">
                <a:solidFill>
                  <a:srgbClr val="3F3F3F"/>
                </a:solidFill>
              </a:rPr>
              <a:pPr/>
              <a:t>28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74" name="AutoShape 4">
            <a:extLst>
              <a:ext uri="{FF2B5EF4-FFF2-40B4-BE49-F238E27FC236}">
                <a16:creationId xmlns:a16="http://schemas.microsoft.com/office/drawing/2014/main" id="{7D596A90-C171-D44E-8A03-B8DB54027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5310188"/>
            <a:ext cx="381000" cy="266700"/>
          </a:xfrm>
          <a:prstGeom prst="diamond">
            <a:avLst/>
          </a:prstGeom>
          <a:solidFill>
            <a:schemeClr val="tx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cxnSp>
        <p:nvCxnSpPr>
          <p:cNvPr id="75" name="AutoShape 6">
            <a:extLst>
              <a:ext uri="{FF2B5EF4-FFF2-40B4-BE49-F238E27FC236}">
                <a16:creationId xmlns:a16="http://schemas.microsoft.com/office/drawing/2014/main" id="{68009A24-1488-3F46-BD4C-0BEBE8918FC6}"/>
              </a:ext>
            </a:extLst>
          </p:cNvPr>
          <p:cNvCxnSpPr>
            <a:cxnSpLocks noChangeShapeType="1"/>
            <a:endCxn id="77" idx="1"/>
          </p:cNvCxnSpPr>
          <p:nvPr/>
        </p:nvCxnSpPr>
        <p:spPr bwMode="auto">
          <a:xfrm>
            <a:off x="4700588" y="5445125"/>
            <a:ext cx="18907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arrow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7">
            <a:extLst>
              <a:ext uri="{FF2B5EF4-FFF2-40B4-BE49-F238E27FC236}">
                <a16:creationId xmlns:a16="http://schemas.microsoft.com/office/drawing/2014/main" id="{C7C07619-0E52-EB4D-AC67-CB19405500BE}"/>
              </a:ext>
            </a:extLst>
          </p:cNvPr>
          <p:cNvCxnSpPr>
            <a:cxnSpLocks noChangeShapeType="1"/>
            <a:stCxn id="74" idx="3"/>
          </p:cNvCxnSpPr>
          <p:nvPr/>
        </p:nvCxnSpPr>
        <p:spPr bwMode="auto">
          <a:xfrm>
            <a:off x="1895475" y="5443538"/>
            <a:ext cx="1662113" cy="1587"/>
          </a:xfrm>
          <a:prstGeom prst="bentConnector3">
            <a:avLst>
              <a:gd name="adj1" fmla="val 49569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AutoShape 8">
            <a:extLst>
              <a:ext uri="{FF2B5EF4-FFF2-40B4-BE49-F238E27FC236}">
                <a16:creationId xmlns:a16="http://schemas.microsoft.com/office/drawing/2014/main" id="{4C03FF45-CB0E-9243-8CA1-BB64BF696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5588" y="5299075"/>
            <a:ext cx="381000" cy="292100"/>
          </a:xfrm>
          <a:prstGeom prst="diamond">
            <a:avLst/>
          </a:prstGeom>
          <a:solidFill>
            <a:schemeClr val="tx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78" name="Text Box 9">
            <a:extLst>
              <a:ext uri="{FF2B5EF4-FFF2-40B4-BE49-F238E27FC236}">
                <a16:creationId xmlns:a16="http://schemas.microsoft.com/office/drawing/2014/main" id="{2B89F9E2-A651-7E43-A929-44A36A4D4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5451475"/>
            <a:ext cx="4508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3..*</a:t>
            </a:r>
          </a:p>
        </p:txBody>
      </p:sp>
      <p:sp>
        <p:nvSpPr>
          <p:cNvPr id="79" name="Text Box 10">
            <a:extLst>
              <a:ext uri="{FF2B5EF4-FFF2-40B4-BE49-F238E27FC236}">
                <a16:creationId xmlns:a16="http://schemas.microsoft.com/office/drawing/2014/main" id="{CEB10C23-780C-9F49-82F4-394020C13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588" y="5070475"/>
            <a:ext cx="6778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centre</a:t>
            </a:r>
          </a:p>
        </p:txBody>
      </p:sp>
      <p:sp>
        <p:nvSpPr>
          <p:cNvPr id="80" name="Text Box 11">
            <a:extLst>
              <a:ext uri="{FF2B5EF4-FFF2-40B4-BE49-F238E27FC236}">
                <a16:creationId xmlns:a16="http://schemas.microsoft.com/office/drawing/2014/main" id="{88A7D8BC-1EDE-394C-9D8B-6514EBCA8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188" y="5070475"/>
            <a:ext cx="91598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{ordered}</a:t>
            </a:r>
          </a:p>
        </p:txBody>
      </p:sp>
      <p:sp>
        <p:nvSpPr>
          <p:cNvPr id="81" name="Text Box 12">
            <a:extLst>
              <a:ext uri="{FF2B5EF4-FFF2-40B4-BE49-F238E27FC236}">
                <a16:creationId xmlns:a16="http://schemas.microsoft.com/office/drawing/2014/main" id="{B2F82959-371B-1749-B1C2-E213F637F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013" y="5451475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1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0C772EC-825A-7148-9606-981FCC16052C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5108575"/>
            <a:ext cx="1120775" cy="671513"/>
            <a:chOff x="384" y="2544"/>
            <a:chExt cx="706" cy="423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BEA6D78-955C-8B4F-90C9-ABB634471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544"/>
              <a:ext cx="706" cy="4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Polygon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7A5270E-E334-2940-9357-DD71FC6C7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784"/>
              <a:ext cx="706" cy="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solidFill>
                  <a:srgbClr val="000000"/>
                </a:solidFill>
                <a:latin typeface="Helvetica" pitchFamily="-128" charset="0"/>
                <a:cs typeface="+mn-cs"/>
              </a:endParaRPr>
            </a:p>
            <a:p>
              <a:pPr algn="ctr" eaLnBrk="0" hangingPunct="0">
                <a:defRPr/>
              </a:pPr>
              <a:endParaRPr lang="en-US" sz="2400">
                <a:solidFill>
                  <a:srgbClr val="000000"/>
                </a:solidFill>
                <a:latin typeface="Times" pitchFamily="-128" charset="0"/>
                <a:cs typeface="+mn-cs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B46CBAC-7094-914D-AE81-1D2B077E656F}"/>
              </a:ext>
            </a:extLst>
          </p:cNvPr>
          <p:cNvGrpSpPr>
            <a:grpSpLocks/>
          </p:cNvGrpSpPr>
          <p:nvPr/>
        </p:nvGrpSpPr>
        <p:grpSpPr bwMode="auto">
          <a:xfrm>
            <a:off x="6986588" y="5108575"/>
            <a:ext cx="1120775" cy="671513"/>
            <a:chOff x="4512" y="3264"/>
            <a:chExt cx="706" cy="42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28C7194-EB23-174B-B39F-BCB2E61B5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264"/>
              <a:ext cx="706" cy="4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Circle</a:t>
              </a:r>
            </a:p>
            <a:p>
              <a:pPr algn="ctr">
                <a:defRPr/>
              </a:pPr>
              <a:endParaRPr lang="en-US" sz="2400">
                <a:solidFill>
                  <a:srgbClr val="000000"/>
                </a:solidFill>
                <a:latin typeface="Times" pitchFamily="-128" charset="0"/>
                <a:cs typeface="+mn-c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44FBC69-8335-7D46-B727-A6415AA8B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504"/>
              <a:ext cx="706" cy="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solidFill>
                  <a:srgbClr val="000000"/>
                </a:solidFill>
                <a:latin typeface="Helvetica" pitchFamily="-128" charset="0"/>
                <a:cs typeface="+mn-cs"/>
              </a:endParaRPr>
            </a:p>
            <a:p>
              <a:pPr algn="ctr" eaLnBrk="0" hangingPunct="0">
                <a:defRPr/>
              </a:pPr>
              <a:endParaRPr lang="en-US" sz="2400">
                <a:solidFill>
                  <a:srgbClr val="000000"/>
                </a:solidFill>
                <a:latin typeface="Times" pitchFamily="-128" charset="0"/>
                <a:cs typeface="+mn-cs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9C16086-D532-0147-9191-ADB200AC362A}"/>
              </a:ext>
            </a:extLst>
          </p:cNvPr>
          <p:cNvGrpSpPr>
            <a:grpSpLocks/>
          </p:cNvGrpSpPr>
          <p:nvPr/>
        </p:nvGrpSpPr>
        <p:grpSpPr bwMode="auto">
          <a:xfrm>
            <a:off x="3557588" y="5108575"/>
            <a:ext cx="1143000" cy="671513"/>
            <a:chOff x="2688" y="2928"/>
            <a:chExt cx="912" cy="423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B243FB8-393E-B04F-A1A4-11239DC45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928"/>
              <a:ext cx="912" cy="4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>
                  <a:solidFill>
                    <a:srgbClr val="000000"/>
                  </a:solidFill>
                  <a:latin typeface="Helvetica" pitchFamily="-128" charset="0"/>
                  <a:cs typeface="+mn-cs"/>
                </a:rPr>
                <a:t>Point</a:t>
              </a:r>
            </a:p>
            <a:p>
              <a:pPr algn="ctr" eaLnBrk="0" hangingPunct="0">
                <a:defRPr/>
              </a:pPr>
              <a:endParaRPr lang="en-US" sz="2400">
                <a:solidFill>
                  <a:srgbClr val="000000"/>
                </a:solidFill>
                <a:latin typeface="Times" pitchFamily="-128" charset="0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62C897D-E282-E54F-8559-03A31962A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168"/>
              <a:ext cx="91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solidFill>
                  <a:srgbClr val="000000"/>
                </a:solidFill>
                <a:latin typeface="Helvetica" pitchFamily="-128" charset="0"/>
                <a:cs typeface="+mn-cs"/>
              </a:endParaRPr>
            </a:p>
            <a:p>
              <a:pPr algn="ctr" eaLnBrk="0" hangingPunct="0">
                <a:defRPr/>
              </a:pPr>
              <a:endParaRPr lang="en-US" sz="2400">
                <a:solidFill>
                  <a:srgbClr val="000000"/>
                </a:solidFill>
                <a:latin typeface="Times" pitchFamily="-128" charset="0"/>
                <a:cs typeface="+mn-cs"/>
              </a:endParaRPr>
            </a:p>
          </p:txBody>
        </p:sp>
      </p:grpSp>
      <p:sp>
        <p:nvSpPr>
          <p:cNvPr id="93" name="Text Box 34">
            <a:extLst>
              <a:ext uri="{FF2B5EF4-FFF2-40B4-BE49-F238E27FC236}">
                <a16:creationId xmlns:a16="http://schemas.microsoft.com/office/drawing/2014/main" id="{2E7EC60A-2666-0A48-80F4-2223CC566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88" y="6213475"/>
            <a:ext cx="47386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rgbClr val="FC0128"/>
                </a:solidFill>
                <a:latin typeface="Comic Sans MS" pitchFamily="-128" charset="0"/>
                <a:cs typeface="+mn-cs"/>
              </a:rPr>
              <a:t>Note: No sharing - any instance of point can be part of a polygon or a circle, but not both (Why?)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7" grpId="0" animBg="1"/>
      <p:bldP spid="78" grpId="0"/>
      <p:bldP spid="79" grpId="0"/>
      <p:bldP spid="80" grpId="0"/>
      <p:bldP spid="81" grpId="0"/>
      <p:bldP spid="9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DFF5-F697-6442-8435-7C6A2D31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Aggregation and Composition</a:t>
            </a:r>
          </a:p>
        </p:txBody>
      </p:sp>
      <p:sp>
        <p:nvSpPr>
          <p:cNvPr id="47106" name="Slide Number Placeholder 2">
            <a:extLst>
              <a:ext uri="{FF2B5EF4-FFF2-40B4-BE49-F238E27FC236}">
                <a16:creationId xmlns:a16="http://schemas.microsoft.com/office/drawing/2014/main" id="{B63E7C3D-CCFE-AC43-BC8E-AA776E3F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112A3F3-74D8-5740-84E9-5FB5CA62A168}" type="slidenum">
              <a:rPr lang="en-US" altLang="en-US">
                <a:solidFill>
                  <a:srgbClr val="3F3F3F"/>
                </a:solidFill>
              </a:rPr>
              <a:pPr/>
              <a:t>29</a:t>
            </a:fld>
            <a:endParaRPr lang="en-US" altLang="en-US">
              <a:solidFill>
                <a:srgbClr val="3F3F3F"/>
              </a:solidFill>
            </a:endParaRP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D13A67F6-8DA3-2544-B556-8FE631AF0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763" y="2489200"/>
            <a:ext cx="1120775" cy="6715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:Engine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55997C3D-0946-E449-AF24-10DF90C26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4394200"/>
            <a:ext cx="1120775" cy="6715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:Person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4243463E-E2F3-6F47-9E6D-03E043D6A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63" y="3784600"/>
            <a:ext cx="1120775" cy="6715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:Car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41" name="Rectangle 7">
            <a:extLst>
              <a:ext uri="{FF2B5EF4-FFF2-40B4-BE49-F238E27FC236}">
                <a16:creationId xmlns:a16="http://schemas.microsoft.com/office/drawing/2014/main" id="{AA30CB05-1966-9045-BF24-A4213D7A0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563" y="3860800"/>
            <a:ext cx="1120775" cy="6715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:Train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cxnSp>
        <p:nvCxnSpPr>
          <p:cNvPr id="47111" name="AutoShape 8">
            <a:extLst>
              <a:ext uri="{FF2B5EF4-FFF2-40B4-BE49-F238E27FC236}">
                <a16:creationId xmlns:a16="http://schemas.microsoft.com/office/drawing/2014/main" id="{C8DE12F5-4356-8746-BB81-9AE3CC1A62C1}"/>
              </a:ext>
            </a:extLst>
          </p:cNvPr>
          <p:cNvCxnSpPr>
            <a:cxnSpLocks noChangeShapeType="1"/>
            <a:stCxn id="45" idx="3"/>
            <a:endCxn id="39" idx="1"/>
          </p:cNvCxnSpPr>
          <p:nvPr/>
        </p:nvCxnSpPr>
        <p:spPr bwMode="auto">
          <a:xfrm>
            <a:off x="2703513" y="4332288"/>
            <a:ext cx="1355725" cy="39846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2" name="AutoShape 9">
            <a:extLst>
              <a:ext uri="{FF2B5EF4-FFF2-40B4-BE49-F238E27FC236}">
                <a16:creationId xmlns:a16="http://schemas.microsoft.com/office/drawing/2014/main" id="{8BA62214-F8CA-7546-A154-6A6F9FF0D0D6}"/>
              </a:ext>
            </a:extLst>
          </p:cNvPr>
          <p:cNvCxnSpPr>
            <a:cxnSpLocks noChangeShapeType="1"/>
            <a:stCxn id="44" idx="3"/>
            <a:endCxn id="38" idx="1"/>
          </p:cNvCxnSpPr>
          <p:nvPr/>
        </p:nvCxnSpPr>
        <p:spPr bwMode="auto">
          <a:xfrm flipV="1">
            <a:off x="2711450" y="2825750"/>
            <a:ext cx="966788" cy="1092200"/>
          </a:xfrm>
          <a:prstGeom prst="bentConnector3">
            <a:avLst>
              <a:gd name="adj1" fmla="val 49755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AutoShape 10">
            <a:extLst>
              <a:ext uri="{FF2B5EF4-FFF2-40B4-BE49-F238E27FC236}">
                <a16:creationId xmlns:a16="http://schemas.microsoft.com/office/drawing/2014/main" id="{F54200C4-6E53-C941-9888-F6D60EE27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163" y="3784600"/>
            <a:ext cx="381000" cy="266700"/>
          </a:xfrm>
          <a:prstGeom prst="diamond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45" name="AutoShape 11">
            <a:extLst>
              <a:ext uri="{FF2B5EF4-FFF2-40B4-BE49-F238E27FC236}">
                <a16:creationId xmlns:a16="http://schemas.microsoft.com/office/drawing/2014/main" id="{E73BFE34-F77F-324D-A670-419C4EE0D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988" y="4211638"/>
            <a:ext cx="381000" cy="241300"/>
          </a:xfrm>
          <a:prstGeom prst="diamond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46" name="Text Box 12">
            <a:extLst>
              <a:ext uri="{FF2B5EF4-FFF2-40B4-BE49-F238E27FC236}">
                <a16:creationId xmlns:a16="http://schemas.microsoft.com/office/drawing/2014/main" id="{162C7180-CA87-624E-B37B-798918B50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963" y="36322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1</a:t>
            </a:r>
          </a:p>
        </p:txBody>
      </p:sp>
      <p:sp>
        <p:nvSpPr>
          <p:cNvPr id="47" name="Text Box 13">
            <a:extLst>
              <a:ext uri="{FF2B5EF4-FFF2-40B4-BE49-F238E27FC236}">
                <a16:creationId xmlns:a16="http://schemas.microsoft.com/office/drawing/2014/main" id="{43A23222-1BAD-D448-A78C-64666DEBA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963" y="4318000"/>
            <a:ext cx="48101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0..1</a:t>
            </a:r>
          </a:p>
        </p:txBody>
      </p:sp>
      <p:cxnSp>
        <p:nvCxnSpPr>
          <p:cNvPr id="47117" name="AutoShape 14">
            <a:extLst>
              <a:ext uri="{FF2B5EF4-FFF2-40B4-BE49-F238E27FC236}">
                <a16:creationId xmlns:a16="http://schemas.microsoft.com/office/drawing/2014/main" id="{2C0505AF-5FBC-C74D-BDBD-347B02D30C35}"/>
              </a:ext>
            </a:extLst>
          </p:cNvPr>
          <p:cNvCxnSpPr>
            <a:cxnSpLocks noChangeShapeType="1"/>
            <a:stCxn id="68" idx="3"/>
            <a:endCxn id="50" idx="1"/>
          </p:cNvCxnSpPr>
          <p:nvPr/>
        </p:nvCxnSpPr>
        <p:spPr bwMode="auto">
          <a:xfrm>
            <a:off x="5602288" y="3663950"/>
            <a:ext cx="1042987" cy="342900"/>
          </a:xfrm>
          <a:prstGeom prst="bentConnector3">
            <a:avLst>
              <a:gd name="adj1" fmla="val 50227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8" name="AutoShape 15">
            <a:extLst>
              <a:ext uri="{FF2B5EF4-FFF2-40B4-BE49-F238E27FC236}">
                <a16:creationId xmlns:a16="http://schemas.microsoft.com/office/drawing/2014/main" id="{D965F378-323F-F74E-81C9-125E894DB8F2}"/>
              </a:ext>
            </a:extLst>
          </p:cNvPr>
          <p:cNvCxnSpPr>
            <a:cxnSpLocks noChangeShapeType="1"/>
            <a:stCxn id="39" idx="3"/>
            <a:endCxn id="51" idx="1"/>
          </p:cNvCxnSpPr>
          <p:nvPr/>
        </p:nvCxnSpPr>
        <p:spPr bwMode="auto">
          <a:xfrm flipV="1">
            <a:off x="5199063" y="4445000"/>
            <a:ext cx="1450975" cy="28575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AutoShape 16">
            <a:extLst>
              <a:ext uri="{FF2B5EF4-FFF2-40B4-BE49-F238E27FC236}">
                <a16:creationId xmlns:a16="http://schemas.microsoft.com/office/drawing/2014/main" id="{0F3A56BB-F1AB-074F-B400-ABF05A86C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3860800"/>
            <a:ext cx="381000" cy="292100"/>
          </a:xfrm>
          <a:prstGeom prst="diamond">
            <a:avLst/>
          </a:prstGeom>
          <a:solidFill>
            <a:srgbClr val="000000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51" name="AutoShape 17">
            <a:extLst>
              <a:ext uri="{FF2B5EF4-FFF2-40B4-BE49-F238E27FC236}">
                <a16:creationId xmlns:a16="http://schemas.microsoft.com/office/drawing/2014/main" id="{42723389-B552-CD46-BDD7-F23D9C08E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318000"/>
            <a:ext cx="381000" cy="254000"/>
          </a:xfrm>
          <a:prstGeom prst="diamond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52" name="Text Box 18">
            <a:extLst>
              <a:ext uri="{FF2B5EF4-FFF2-40B4-BE49-F238E27FC236}">
                <a16:creationId xmlns:a16="http://schemas.microsoft.com/office/drawing/2014/main" id="{0EEAA8BC-7DD2-A54B-8243-AAE23476A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8563" y="4394200"/>
            <a:ext cx="48101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0..1</a:t>
            </a:r>
          </a:p>
        </p:txBody>
      </p:sp>
      <p:sp>
        <p:nvSpPr>
          <p:cNvPr id="53" name="Text Box 19">
            <a:extLst>
              <a:ext uri="{FF2B5EF4-FFF2-40B4-BE49-F238E27FC236}">
                <a16:creationId xmlns:a16="http://schemas.microsoft.com/office/drawing/2014/main" id="{FF53BCA9-F491-2D41-8365-51FE553BF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2763" y="3403600"/>
            <a:ext cx="4508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1..*</a:t>
            </a:r>
          </a:p>
        </p:txBody>
      </p:sp>
      <p:sp>
        <p:nvSpPr>
          <p:cNvPr id="54" name="Text Box 20">
            <a:extLst>
              <a:ext uri="{FF2B5EF4-FFF2-40B4-BE49-F238E27FC236}">
                <a16:creationId xmlns:a16="http://schemas.microsoft.com/office/drawing/2014/main" id="{2C18FC71-0977-4C43-BE51-30D011CED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0363" y="4699000"/>
            <a:ext cx="110331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passengers</a:t>
            </a:r>
          </a:p>
        </p:txBody>
      </p:sp>
      <p:sp>
        <p:nvSpPr>
          <p:cNvPr id="55" name="Text Box 21">
            <a:extLst>
              <a:ext uri="{FF2B5EF4-FFF2-40B4-BE49-F238E27FC236}">
                <a16:creationId xmlns:a16="http://schemas.microsoft.com/office/drawing/2014/main" id="{F1F933F8-AEFA-5C42-BDF5-A7B28B128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4363" y="4699000"/>
            <a:ext cx="6286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driver</a:t>
            </a:r>
          </a:p>
        </p:txBody>
      </p:sp>
      <p:sp>
        <p:nvSpPr>
          <p:cNvPr id="56" name="Text Box 22">
            <a:extLst>
              <a:ext uri="{FF2B5EF4-FFF2-40B4-BE49-F238E27FC236}">
                <a16:creationId xmlns:a16="http://schemas.microsoft.com/office/drawing/2014/main" id="{BA7334B8-125E-E842-AC75-94A103840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3963" y="46990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1</a:t>
            </a:r>
          </a:p>
        </p:txBody>
      </p:sp>
      <p:sp>
        <p:nvSpPr>
          <p:cNvPr id="57" name="Text Box 23">
            <a:extLst>
              <a:ext uri="{FF2B5EF4-FFF2-40B4-BE49-F238E27FC236}">
                <a16:creationId xmlns:a16="http://schemas.microsoft.com/office/drawing/2014/main" id="{666BEA02-4801-8A48-9BA9-38F2709B3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963" y="2565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1</a:t>
            </a:r>
          </a:p>
        </p:txBody>
      </p:sp>
      <p:sp>
        <p:nvSpPr>
          <p:cNvPr id="58" name="Text Box 24">
            <a:extLst>
              <a:ext uri="{FF2B5EF4-FFF2-40B4-BE49-F238E27FC236}">
                <a16:creationId xmlns:a16="http://schemas.microsoft.com/office/drawing/2014/main" id="{2D47C083-68E2-2645-8AAE-DF8CE6E5A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8563" y="3708400"/>
            <a:ext cx="48101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0..1</a:t>
            </a:r>
          </a:p>
        </p:txBody>
      </p:sp>
      <p:sp>
        <p:nvSpPr>
          <p:cNvPr id="59" name="Text Box 25">
            <a:extLst>
              <a:ext uri="{FF2B5EF4-FFF2-40B4-BE49-F238E27FC236}">
                <a16:creationId xmlns:a16="http://schemas.microsoft.com/office/drawing/2014/main" id="{E2A60870-BAB8-5F4D-9B0A-9EEB7B38D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563" y="4470400"/>
            <a:ext cx="4508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Helvetica" pitchFamily="-128" charset="0"/>
                <a:cs typeface="+mn-cs"/>
              </a:rPr>
              <a:t>0..*</a:t>
            </a:r>
          </a:p>
        </p:txBody>
      </p:sp>
      <p:sp>
        <p:nvSpPr>
          <p:cNvPr id="60" name="Text Box 26">
            <a:extLst>
              <a:ext uri="{FF2B5EF4-FFF2-40B4-BE49-F238E27FC236}">
                <a16:creationId xmlns:a16="http://schemas.microsoft.com/office/drawing/2014/main" id="{66FDECEC-4AE2-314B-B33C-5D07DCFD6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1763" y="3175000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i="1">
                <a:solidFill>
                  <a:srgbClr val="FC0128"/>
                </a:solidFill>
                <a:latin typeface="Comic Sans MS" pitchFamily="-128" charset="0"/>
                <a:cs typeface="+mn-cs"/>
              </a:rPr>
              <a:t>composition</a:t>
            </a:r>
          </a:p>
        </p:txBody>
      </p:sp>
      <p:sp>
        <p:nvSpPr>
          <p:cNvPr id="61" name="Line 27">
            <a:extLst>
              <a:ext uri="{FF2B5EF4-FFF2-40B4-BE49-F238E27FC236}">
                <a16:creationId xmlns:a16="http://schemas.microsoft.com/office/drawing/2014/main" id="{FDAC3E23-EC17-044E-AAC8-1E282385B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3763" y="3479800"/>
            <a:ext cx="282575" cy="420688"/>
          </a:xfrm>
          <a:prstGeom prst="line">
            <a:avLst/>
          </a:prstGeom>
          <a:noFill/>
          <a:ln w="3175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62" name="Text Box 28">
            <a:extLst>
              <a:ext uri="{FF2B5EF4-FFF2-40B4-BE49-F238E27FC236}">
                <a16:creationId xmlns:a16="http://schemas.microsoft.com/office/drawing/2014/main" id="{91F22A75-7A25-AA44-BA1A-0C4BF7172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0363" y="4851400"/>
            <a:ext cx="1169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i="1">
                <a:solidFill>
                  <a:srgbClr val="FC0128"/>
                </a:solidFill>
                <a:latin typeface="Comic Sans MS" pitchFamily="-128" charset="0"/>
                <a:cs typeface="+mn-cs"/>
              </a:rPr>
              <a:t>aggregation</a:t>
            </a:r>
          </a:p>
        </p:txBody>
      </p:sp>
      <p:sp>
        <p:nvSpPr>
          <p:cNvPr id="63" name="Line 29">
            <a:extLst>
              <a:ext uri="{FF2B5EF4-FFF2-40B4-BE49-F238E27FC236}">
                <a16:creationId xmlns:a16="http://schemas.microsoft.com/office/drawing/2014/main" id="{8342282E-9488-AD4C-84FF-E3DB050C6C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6163" y="4318000"/>
            <a:ext cx="127000" cy="609600"/>
          </a:xfrm>
          <a:prstGeom prst="line">
            <a:avLst/>
          </a:prstGeom>
          <a:noFill/>
          <a:ln w="3175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64" name="Rectangle 30">
            <a:extLst>
              <a:ext uri="{FF2B5EF4-FFF2-40B4-BE49-F238E27FC236}">
                <a16:creationId xmlns:a16="http://schemas.microsoft.com/office/drawing/2014/main" id="{E182E3F7-6F2D-AC41-A4E8-B76E4AEBD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63" y="4165600"/>
            <a:ext cx="1120775" cy="1381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rgbClr val="000000"/>
              </a:solidFill>
              <a:latin typeface="Helvetica" pitchFamily="-128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65" name="Rectangle 31">
            <a:extLst>
              <a:ext uri="{FF2B5EF4-FFF2-40B4-BE49-F238E27FC236}">
                <a16:creationId xmlns:a16="http://schemas.microsoft.com/office/drawing/2014/main" id="{4FD33D3C-9D99-B748-916C-BD135FC52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763" y="2870200"/>
            <a:ext cx="1120775" cy="1381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rgbClr val="000000"/>
              </a:solidFill>
              <a:latin typeface="Helvetica" pitchFamily="-128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66" name="Rectangle 32">
            <a:extLst>
              <a:ext uri="{FF2B5EF4-FFF2-40B4-BE49-F238E27FC236}">
                <a16:creationId xmlns:a16="http://schemas.microsoft.com/office/drawing/2014/main" id="{910EB157-C734-8E41-A302-90E2419E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4775200"/>
            <a:ext cx="1120775" cy="1381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rgbClr val="000000"/>
              </a:solidFill>
              <a:latin typeface="Helvetica" pitchFamily="-128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67" name="Rectangle 33">
            <a:extLst>
              <a:ext uri="{FF2B5EF4-FFF2-40B4-BE49-F238E27FC236}">
                <a16:creationId xmlns:a16="http://schemas.microsoft.com/office/drawing/2014/main" id="{E937BA10-1DA8-EE40-8866-363C2CD8F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563" y="4241800"/>
            <a:ext cx="1120775" cy="1381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rgbClr val="000000"/>
              </a:solidFill>
              <a:latin typeface="Helvetica" pitchFamily="-128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68" name="Rectangle 34">
            <a:extLst>
              <a:ext uri="{FF2B5EF4-FFF2-40B4-BE49-F238E27FC236}">
                <a16:creationId xmlns:a16="http://schemas.microsoft.com/office/drawing/2014/main" id="{C6180548-9135-4548-BBEE-66E18B098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963" y="3327400"/>
            <a:ext cx="1447800" cy="6715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:Locomotive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69" name="Rectangle 35">
            <a:extLst>
              <a:ext uri="{FF2B5EF4-FFF2-40B4-BE49-F238E27FC236}">
                <a16:creationId xmlns:a16="http://schemas.microsoft.com/office/drawing/2014/main" id="{9B92EC6B-D1F9-3047-9C3B-3099C76B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963" y="3708400"/>
            <a:ext cx="1447800" cy="1524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>
              <a:solidFill>
                <a:srgbClr val="000000"/>
              </a:solidFill>
              <a:latin typeface="Helvetica" pitchFamily="-128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06EB24B-B564-4D49-9691-53F17C98C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805488"/>
            <a:ext cx="6264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9E36B40-BF61-9844-B6AF-28000F880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Getting started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E64A777-97F9-3849-8BD9-09FC6D6F46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438049" indent="-319014">
              <a:buFont typeface="Wingdings 2" pitchFamily="18" charset="2"/>
              <a:buChar char=""/>
              <a:defRPr/>
            </a:pPr>
            <a:r>
              <a:rPr lang="en-US" dirty="0"/>
              <a:t>You’ve just joined an ongoing project</a:t>
            </a:r>
          </a:p>
          <a:p>
            <a:pPr marL="730081" lvl="1" indent="-272988">
              <a:defRPr/>
            </a:pPr>
            <a:r>
              <a:rPr lang="en-US" dirty="0">
                <a:solidFill>
                  <a:srgbClr val="2D1DA3"/>
                </a:solidFill>
              </a:rPr>
              <a:t>Where do you start?</a:t>
            </a:r>
          </a:p>
          <a:p>
            <a:pPr marL="730081" lvl="1" indent="-272988">
              <a:defRPr/>
            </a:pPr>
            <a:r>
              <a:rPr lang="en-US" dirty="0">
                <a:solidFill>
                  <a:srgbClr val="2D1DA3"/>
                </a:solidFill>
              </a:rPr>
              <a:t>(oh, BTW, the project doesn’t really have any documentation)</a:t>
            </a:r>
          </a:p>
          <a:p>
            <a:pPr marL="730081" lvl="1" indent="-272988">
              <a:defRPr/>
            </a:pPr>
            <a:endParaRPr lang="en-US" dirty="0"/>
          </a:p>
          <a:p>
            <a:pPr marL="438049" indent="-319014">
              <a:buFont typeface="Wingdings 2" pitchFamily="18" charset="2"/>
              <a:buChar char=""/>
              <a:defRPr/>
            </a:pPr>
            <a:r>
              <a:rPr lang="en-US" dirty="0"/>
              <a:t>Requirements Analysis:</a:t>
            </a:r>
          </a:p>
          <a:p>
            <a:pPr marL="730081" lvl="1" indent="-272988">
              <a:defRPr/>
            </a:pPr>
            <a:r>
              <a:rPr lang="en-US" dirty="0">
                <a:solidFill>
                  <a:srgbClr val="2D1DA3"/>
                </a:solidFill>
              </a:rPr>
              <a:t>Who uses it?  For what?</a:t>
            </a:r>
          </a:p>
          <a:p>
            <a:pPr marL="730081" lvl="1" indent="-272988">
              <a:defRPr/>
            </a:pPr>
            <a:r>
              <a:rPr lang="en-US" dirty="0">
                <a:solidFill>
                  <a:srgbClr val="2D1DA3"/>
                </a:solidFill>
              </a:rPr>
              <a:t>What are the major entities and systems involved</a:t>
            </a:r>
          </a:p>
          <a:p>
            <a:pPr marL="730081" lvl="1" indent="-272988">
              <a:defRPr/>
            </a:pPr>
            <a:endParaRPr lang="en-US" dirty="0"/>
          </a:p>
          <a:p>
            <a:pPr marL="438049" indent="-319014">
              <a:buFont typeface="Wingdings 2" pitchFamily="18" charset="2"/>
              <a:buChar char=""/>
              <a:defRPr/>
            </a:pPr>
            <a:r>
              <a:rPr lang="en-US" dirty="0"/>
              <a:t>Reverse Engineering:</a:t>
            </a:r>
          </a:p>
          <a:p>
            <a:pPr marL="730081" lvl="1" indent="-272988">
              <a:defRPr/>
            </a:pPr>
            <a:r>
              <a:rPr lang="en-US" dirty="0">
                <a:solidFill>
                  <a:srgbClr val="2D1DA3"/>
                </a:solidFill>
              </a:rPr>
              <a:t>Recover design information from the code</a:t>
            </a:r>
          </a:p>
          <a:p>
            <a:pPr marL="730081" lvl="1" indent="-272988">
              <a:defRPr/>
            </a:pPr>
            <a:r>
              <a:rPr lang="en-US" dirty="0">
                <a:solidFill>
                  <a:srgbClr val="2D1DA3"/>
                </a:solidFill>
              </a:rPr>
              <a:t>Create higher level views to improve understanding</a:t>
            </a:r>
          </a:p>
          <a:p>
            <a:pPr marL="730081" lvl="1" indent="-272988">
              <a:defRPr/>
            </a:pPr>
            <a:r>
              <a:rPr lang="en-US" dirty="0">
                <a:solidFill>
                  <a:srgbClr val="2D1DA3"/>
                </a:solidFill>
              </a:rPr>
              <a:t>E.g. Structure of the code</a:t>
            </a:r>
          </a:p>
          <a:p>
            <a:pPr marL="995133" lvl="2" indent="-228548">
              <a:buFont typeface="Arial" charset="0"/>
              <a:buChar char="▪"/>
              <a:defRPr/>
            </a:pPr>
            <a:r>
              <a:rPr lang="en-US" dirty="0">
                <a:solidFill>
                  <a:srgbClr val="008000"/>
                </a:solidFill>
              </a:rPr>
              <a:t>Code Dependencies</a:t>
            </a:r>
          </a:p>
          <a:p>
            <a:pPr marL="995133" lvl="2" indent="-228548">
              <a:buFont typeface="Arial" charset="0"/>
              <a:buChar char="▪"/>
              <a:defRPr/>
            </a:pPr>
            <a:r>
              <a:rPr lang="en-US" dirty="0">
                <a:solidFill>
                  <a:srgbClr val="008000"/>
                </a:solidFill>
              </a:rPr>
              <a:t>Components and couplings</a:t>
            </a:r>
          </a:p>
          <a:p>
            <a:pPr marL="730081" lvl="1" indent="-272988">
              <a:defRPr/>
            </a:pPr>
            <a:r>
              <a:rPr lang="en-US" dirty="0">
                <a:solidFill>
                  <a:srgbClr val="2D1DA3"/>
                </a:solidFill>
              </a:rPr>
              <a:t>E.g. Behaviour of the code</a:t>
            </a:r>
          </a:p>
          <a:p>
            <a:pPr marL="995133" lvl="2" indent="-228548">
              <a:buFont typeface="Arial" charset="0"/>
              <a:buChar char="▪"/>
              <a:defRPr/>
            </a:pPr>
            <a:r>
              <a:rPr lang="en-US" dirty="0">
                <a:solidFill>
                  <a:srgbClr val="008000"/>
                </a:solidFill>
              </a:rPr>
              <a:t>Execution traces</a:t>
            </a:r>
          </a:p>
          <a:p>
            <a:pPr marL="995133" lvl="2" indent="-228548">
              <a:buFont typeface="Arial" charset="0"/>
              <a:buChar char="▪"/>
              <a:defRPr/>
            </a:pPr>
            <a:r>
              <a:rPr lang="en-US" dirty="0">
                <a:solidFill>
                  <a:srgbClr val="008000"/>
                </a:solidFill>
              </a:rPr>
              <a:t>State machines models of complex objects</a:t>
            </a:r>
          </a:p>
          <a:p>
            <a:pPr marL="730081" lvl="1" indent="-272988">
              <a:defRPr/>
            </a:pPr>
            <a:r>
              <a:rPr lang="en-US" dirty="0">
                <a:solidFill>
                  <a:srgbClr val="2D1DA3"/>
                </a:solidFill>
              </a:rPr>
              <a:t>E.g. Function of the code</a:t>
            </a:r>
          </a:p>
          <a:p>
            <a:pPr marL="995133" lvl="2" indent="-228548">
              <a:buFont typeface="Arial" charset="0"/>
              <a:buChar char="▪"/>
              <a:defRPr/>
            </a:pPr>
            <a:r>
              <a:rPr lang="en-US" dirty="0">
                <a:solidFill>
                  <a:srgbClr val="008000"/>
                </a:solidFill>
              </a:rPr>
              <a:t>What functions does it provide to the user?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37C29A74-5390-0E40-9177-85DEC57EF3E0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cs typeface="Tahoma" panose="020B0604030504040204" pitchFamily="34" charset="0"/>
              </a:rPr>
              <a:t>Modeling Exercise 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82452051-88A3-D040-8882-60EA40236227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>
                <a:cs typeface="Tahoma" panose="020B0604030504040204" pitchFamily="34" charset="0"/>
              </a:rPr>
              <a:t>Draw the UML class diagram which represents a file system – containing files and directories</a:t>
            </a:r>
          </a:p>
          <a:p>
            <a:endParaRPr lang="en-US" altLang="en-US"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68180FC9-7727-1B42-AB83-CD80D183263B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cs typeface="Tahoma" panose="020B0604030504040204" pitchFamily="34" charset="0"/>
              </a:rPr>
              <a:t>Dependency 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2B1CE666-6148-5B4A-9FCA-358720A488A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79388" y="1628775"/>
            <a:ext cx="9010650" cy="2230438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2" charset="2"/>
              <a:buNone/>
            </a:pPr>
            <a:r>
              <a:rPr lang="en-US" altLang="en-US" sz="2400" i="1">
                <a:solidFill>
                  <a:srgbClr val="2D1DA3"/>
                </a:solidFill>
                <a:cs typeface="Tahoma" panose="020B0604030504040204" pitchFamily="34" charset="0"/>
              </a:rPr>
              <a:t>Dependencies are relationships in which a change to the supplier affects, or supplies information to, the client.</a:t>
            </a:r>
          </a:p>
          <a:p>
            <a:pPr>
              <a:lnSpc>
                <a:spcPct val="90000"/>
              </a:lnSpc>
              <a:buFont typeface="Wingdings 2" pitchFamily="2" charset="2"/>
              <a:buNone/>
            </a:pPr>
            <a:endParaRPr lang="en-US" altLang="en-US" sz="2400" i="1">
              <a:solidFill>
                <a:srgbClr val="2D1DA3"/>
              </a:solidFill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cs typeface="Tahoma" panose="020B0604030504040204" pitchFamily="34" charset="0"/>
              </a:rPr>
              <a:t>The client depends on the supplier in some way.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cs typeface="Tahoma" panose="020B0604030504040204" pitchFamily="34" charset="0"/>
              </a:rPr>
              <a:t>Dependencies are drawn as a dashed arrow from client to supplier.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7A913E5-64E8-BB44-A1A7-F7B732468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63" y="4822825"/>
            <a:ext cx="15240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View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876E1749-2E02-B34F-ACEE-99D8E5CB9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163" y="4822825"/>
            <a:ext cx="15240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ViewController</a:t>
            </a:r>
          </a:p>
        </p:txBody>
      </p:sp>
      <p:cxnSp>
        <p:nvCxnSpPr>
          <p:cNvPr id="69640" name="AutoShape 4">
            <a:extLst>
              <a:ext uri="{FF2B5EF4-FFF2-40B4-BE49-F238E27FC236}">
                <a16:creationId xmlns:a16="http://schemas.microsoft.com/office/drawing/2014/main" id="{483628DE-CD46-B640-A5BE-1B3CD8660124}"/>
              </a:ext>
            </a:extLst>
          </p:cNvPr>
          <p:cNvCxnSpPr>
            <a:cxnSpLocks noChangeShapeType="1"/>
            <a:stCxn id="12" idx="3"/>
            <a:endCxn id="13" idx="1"/>
          </p:cNvCxnSpPr>
          <p:nvPr/>
        </p:nvCxnSpPr>
        <p:spPr bwMode="auto">
          <a:xfrm>
            <a:off x="2620963" y="5127625"/>
            <a:ext cx="1219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lgDash"/>
            <a:round/>
            <a:headEnd type="none" w="lg" len="med"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5">
            <a:extLst>
              <a:ext uri="{FF2B5EF4-FFF2-40B4-BE49-F238E27FC236}">
                <a16:creationId xmlns:a16="http://schemas.microsoft.com/office/drawing/2014/main" id="{3C656F75-55FC-6444-B9B6-E083CDC4A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137025"/>
            <a:ext cx="15240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Model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0A04D2F2-3492-554D-B8FC-E0896D75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5661025"/>
            <a:ext cx="15240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Layout</a:t>
            </a:r>
          </a:p>
        </p:txBody>
      </p:sp>
      <p:cxnSp>
        <p:nvCxnSpPr>
          <p:cNvPr id="69643" name="AutoShape 7">
            <a:extLst>
              <a:ext uri="{FF2B5EF4-FFF2-40B4-BE49-F238E27FC236}">
                <a16:creationId xmlns:a16="http://schemas.microsoft.com/office/drawing/2014/main" id="{3B16F036-88DF-2043-97ED-75DC5BD0EDA3}"/>
              </a:ext>
            </a:extLst>
          </p:cNvPr>
          <p:cNvCxnSpPr>
            <a:cxnSpLocks noChangeShapeType="1"/>
            <a:stCxn id="13" idx="3"/>
            <a:endCxn id="15" idx="1"/>
          </p:cNvCxnSpPr>
          <p:nvPr/>
        </p:nvCxnSpPr>
        <p:spPr bwMode="auto">
          <a:xfrm flipV="1">
            <a:off x="5364163" y="4441825"/>
            <a:ext cx="1295400" cy="685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prstDash val="lgDash"/>
            <a:miter lim="800000"/>
            <a:headEnd type="none" w="lg" len="med"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4" name="AutoShape 8">
            <a:extLst>
              <a:ext uri="{FF2B5EF4-FFF2-40B4-BE49-F238E27FC236}">
                <a16:creationId xmlns:a16="http://schemas.microsoft.com/office/drawing/2014/main" id="{060D462E-9F6C-174E-9D8E-3A967B28020B}"/>
              </a:ext>
            </a:extLst>
          </p:cNvPr>
          <p:cNvCxnSpPr>
            <a:cxnSpLocks noChangeShapeType="1"/>
            <a:stCxn id="13" idx="3"/>
            <a:endCxn id="16" idx="1"/>
          </p:cNvCxnSpPr>
          <p:nvPr/>
        </p:nvCxnSpPr>
        <p:spPr bwMode="auto">
          <a:xfrm>
            <a:off x="5364163" y="5127625"/>
            <a:ext cx="129540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prstDash val="lgDash"/>
            <a:miter lim="800000"/>
            <a:headEnd type="none" w="lg" len="med"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CFF325D1-C94A-D741-A5DE-042DEFA5FCC7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cs typeface="Tahoma" panose="020B0604030504040204" pitchFamily="34" charset="0"/>
              </a:rPr>
              <a:t>Usage Dependencies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18D3094E-E1E6-934E-9DAA-6203A74CC87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50825" y="1508125"/>
            <a:ext cx="8686800" cy="2497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>
                <a:cs typeface="Tahoma" panose="020B0604030504040204" pitchFamily="34" charset="0"/>
              </a:rPr>
              <a:t>«</a:t>
            </a:r>
            <a:r>
              <a:rPr lang="en-US" altLang="en-US" sz="2000">
                <a:solidFill>
                  <a:srgbClr val="0033CC"/>
                </a:solidFill>
                <a:cs typeface="Tahoma" panose="020B0604030504040204" pitchFamily="34" charset="0"/>
              </a:rPr>
              <a:t>use</a:t>
            </a:r>
            <a:r>
              <a:rPr lang="en-US" altLang="en-US" sz="2000">
                <a:cs typeface="Tahoma" panose="020B0604030504040204" pitchFamily="34" charset="0"/>
              </a:rPr>
              <a:t>»-the client makes use of the supplier in some way -this is the catch-all.</a:t>
            </a:r>
          </a:p>
          <a:p>
            <a:pPr>
              <a:lnSpc>
                <a:spcPct val="80000"/>
              </a:lnSpc>
            </a:pPr>
            <a:endParaRPr lang="en-US" altLang="en-US" sz="2000"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000">
                <a:cs typeface="Tahoma" panose="020B0604030504040204" pitchFamily="34" charset="0"/>
              </a:rPr>
              <a:t>«</a:t>
            </a:r>
            <a:r>
              <a:rPr lang="en-US" altLang="en-US" sz="2000">
                <a:solidFill>
                  <a:srgbClr val="0033CC"/>
                </a:solidFill>
                <a:cs typeface="Tahoma" panose="020B0604030504040204" pitchFamily="34" charset="0"/>
              </a:rPr>
              <a:t>call</a:t>
            </a:r>
            <a:r>
              <a:rPr lang="en-US" altLang="en-US" sz="2000">
                <a:cs typeface="Tahoma" panose="020B0604030504040204" pitchFamily="34" charset="0"/>
              </a:rPr>
              <a:t>»-the client operation invokes the supplier operation.</a:t>
            </a:r>
          </a:p>
          <a:p>
            <a:pPr>
              <a:lnSpc>
                <a:spcPct val="80000"/>
              </a:lnSpc>
            </a:pPr>
            <a:endParaRPr lang="en-US" altLang="en-US" sz="2000"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000">
                <a:cs typeface="Tahoma" panose="020B0604030504040204" pitchFamily="34" charset="0"/>
              </a:rPr>
              <a:t>«</a:t>
            </a:r>
            <a:r>
              <a:rPr lang="en-US" altLang="en-US" sz="2000">
                <a:solidFill>
                  <a:srgbClr val="0033CC"/>
                </a:solidFill>
                <a:cs typeface="Tahoma" panose="020B0604030504040204" pitchFamily="34" charset="0"/>
              </a:rPr>
              <a:t>parameter</a:t>
            </a:r>
            <a:r>
              <a:rPr lang="en-US" altLang="en-US" sz="2000">
                <a:cs typeface="Tahoma" panose="020B0604030504040204" pitchFamily="34" charset="0"/>
              </a:rPr>
              <a:t>»-the supplier is a parameter or return value from one of the client's operations.</a:t>
            </a:r>
          </a:p>
          <a:p>
            <a:pPr>
              <a:lnSpc>
                <a:spcPct val="80000"/>
              </a:lnSpc>
            </a:pPr>
            <a:endParaRPr lang="en-US" altLang="en-US" sz="2000"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000">
                <a:cs typeface="Tahoma" panose="020B0604030504040204" pitchFamily="34" charset="0"/>
              </a:rPr>
              <a:t>«</a:t>
            </a:r>
            <a:r>
              <a:rPr lang="en-US" altLang="en-US" sz="2000">
                <a:solidFill>
                  <a:srgbClr val="0033CC"/>
                </a:solidFill>
                <a:cs typeface="Tahoma" panose="020B0604030504040204" pitchFamily="34" charset="0"/>
              </a:rPr>
              <a:t>instantiate</a:t>
            </a:r>
            <a:r>
              <a:rPr lang="en-US" altLang="en-US" sz="2000">
                <a:cs typeface="Tahoma" panose="020B0604030504040204" pitchFamily="34" charset="0"/>
              </a:rPr>
              <a:t>»-the client is an instance of the supplier.</a:t>
            </a:r>
          </a:p>
        </p:txBody>
      </p:sp>
      <p:pic>
        <p:nvPicPr>
          <p:cNvPr id="75780" name="Picture 4">
            <a:extLst>
              <a:ext uri="{FF2B5EF4-FFF2-40B4-BE49-F238E27FC236}">
                <a16:creationId xmlns:a16="http://schemas.microsoft.com/office/drawing/2014/main" id="{E07A7295-0039-8343-BDD5-F319CCB78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962400"/>
            <a:ext cx="6705600" cy="215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781" name="Text Box 5">
            <a:extLst>
              <a:ext uri="{FF2B5EF4-FFF2-40B4-BE49-F238E27FC236}">
                <a16:creationId xmlns:a16="http://schemas.microsoft.com/office/drawing/2014/main" id="{50C17F65-3ED6-5F42-9873-AC3058A80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895725"/>
            <a:ext cx="838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CC0000"/>
                </a:solidFill>
              </a:rPr>
              <a:t>client</a:t>
            </a:r>
          </a:p>
        </p:txBody>
      </p:sp>
      <p:sp>
        <p:nvSpPr>
          <p:cNvPr id="75782" name="Text Box 6">
            <a:extLst>
              <a:ext uri="{FF2B5EF4-FFF2-40B4-BE49-F238E27FC236}">
                <a16:creationId xmlns:a16="http://schemas.microsoft.com/office/drawing/2014/main" id="{EDF60D19-066D-2641-BF4A-FDE2AB65D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886200"/>
            <a:ext cx="1143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CC0000"/>
                </a:solidFill>
              </a:rPr>
              <a:t>Supplier</a:t>
            </a:r>
          </a:p>
        </p:txBody>
      </p:sp>
      <p:sp>
        <p:nvSpPr>
          <p:cNvPr id="75783" name="Text Box 7">
            <a:extLst>
              <a:ext uri="{FF2B5EF4-FFF2-40B4-BE49-F238E27FC236}">
                <a16:creationId xmlns:a16="http://schemas.microsoft.com/office/drawing/2014/main" id="{B8AF1381-A11E-C341-963D-7EF09B0C6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486400"/>
            <a:ext cx="205740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CC0000"/>
                </a:solidFill>
              </a:rPr>
              <a:t>The stereotype is often omitted</a:t>
            </a:r>
          </a:p>
        </p:txBody>
      </p:sp>
      <p:sp>
        <p:nvSpPr>
          <p:cNvPr id="75784" name="Line 8">
            <a:extLst>
              <a:ext uri="{FF2B5EF4-FFF2-40B4-BE49-F238E27FC236}">
                <a16:creationId xmlns:a16="http://schemas.microsoft.com/office/drawing/2014/main" id="{D01377ED-11CC-9741-A974-A8F4D7C318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00" y="4622800"/>
            <a:ext cx="609600" cy="838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8E1B296B-4FAC-4C40-AB28-B08420D2E45D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cs typeface="Tahoma" panose="020B0604030504040204" pitchFamily="34" charset="0"/>
              </a:rPr>
              <a:t>Dependencies: Example</a:t>
            </a:r>
          </a:p>
        </p:txBody>
      </p:sp>
      <p:pic>
        <p:nvPicPr>
          <p:cNvPr id="76803" name="Picture 3">
            <a:extLst>
              <a:ext uri="{FF2B5EF4-FFF2-40B4-BE49-F238E27FC236}">
                <a16:creationId xmlns:a16="http://schemas.microsoft.com/office/drawing/2014/main" id="{58A01262-A97F-D248-9E46-BF87AD8A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060575"/>
            <a:ext cx="8382000" cy="366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804" name="Text Box 4">
            <a:extLst>
              <a:ext uri="{FF2B5EF4-FFF2-40B4-BE49-F238E27FC236}">
                <a16:creationId xmlns:a16="http://schemas.microsoft.com/office/drawing/2014/main" id="{E9D5DAF4-7724-A64D-86D1-50523317C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57400"/>
            <a:ext cx="838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CC0000"/>
                </a:solidFill>
              </a:rPr>
              <a:t>client</a:t>
            </a:r>
          </a:p>
        </p:txBody>
      </p:sp>
      <p:sp>
        <p:nvSpPr>
          <p:cNvPr id="76805" name="Text Box 5">
            <a:extLst>
              <a:ext uri="{FF2B5EF4-FFF2-40B4-BE49-F238E27FC236}">
                <a16:creationId xmlns:a16="http://schemas.microsoft.com/office/drawing/2014/main" id="{3240C03C-6DDD-E04B-8C5B-9432C99A3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514600"/>
            <a:ext cx="1143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CC0000"/>
                </a:solidFill>
              </a:rPr>
              <a:t>Supplier</a:t>
            </a:r>
          </a:p>
        </p:txBody>
      </p:sp>
      <p:sp>
        <p:nvSpPr>
          <p:cNvPr id="76806" name="Text Box 6">
            <a:extLst>
              <a:ext uri="{FF2B5EF4-FFF2-40B4-BE49-F238E27FC236}">
                <a16:creationId xmlns:a16="http://schemas.microsoft.com/office/drawing/2014/main" id="{A3743E2A-AD5D-2B44-B37D-962D17667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514600"/>
            <a:ext cx="838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CC0000"/>
                </a:solidFill>
              </a:rPr>
              <a:t>client</a:t>
            </a:r>
          </a:p>
        </p:txBody>
      </p:sp>
      <p:sp>
        <p:nvSpPr>
          <p:cNvPr id="76807" name="Text Box 7">
            <a:extLst>
              <a:ext uri="{FF2B5EF4-FFF2-40B4-BE49-F238E27FC236}">
                <a16:creationId xmlns:a16="http://schemas.microsoft.com/office/drawing/2014/main" id="{B0E451B8-D67B-184C-B430-C449BBBBB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191000"/>
            <a:ext cx="3048000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CC0000"/>
                </a:solidFill>
              </a:rPr>
              <a:t>Dependency from an operation to a class</a:t>
            </a:r>
          </a:p>
        </p:txBody>
      </p:sp>
      <p:sp>
        <p:nvSpPr>
          <p:cNvPr id="76808" name="Line 8">
            <a:extLst>
              <a:ext uri="{FF2B5EF4-FFF2-40B4-BE49-F238E27FC236}">
                <a16:creationId xmlns:a16="http://schemas.microsoft.com/office/drawing/2014/main" id="{ABE0AF8B-3C39-1B4C-8640-0AE51BCCAA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0300" y="3505200"/>
            <a:ext cx="152400" cy="685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9" name="Text Box 9">
            <a:extLst>
              <a:ext uri="{FF2B5EF4-FFF2-40B4-BE49-F238E27FC236}">
                <a16:creationId xmlns:a16="http://schemas.microsoft.com/office/drawing/2014/main" id="{A1162AE1-4506-A54C-9724-78800B9F1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997200"/>
            <a:ext cx="12239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/>
              <a:t>&lt;&lt;</a:t>
            </a:r>
            <a:r>
              <a:rPr lang="en-US" altLang="en-US" b="1"/>
              <a:t>call</a:t>
            </a:r>
            <a:r>
              <a:rPr lang="en-US" altLang="en-US" sz="1400" b="1"/>
              <a:t>&gt;&gt;</a:t>
            </a:r>
          </a:p>
        </p:txBody>
      </p:sp>
      <p:sp>
        <p:nvSpPr>
          <p:cNvPr id="76810" name="Text Box 10">
            <a:extLst>
              <a:ext uri="{FF2B5EF4-FFF2-40B4-BE49-F238E27FC236}">
                <a16:creationId xmlns:a16="http://schemas.microsoft.com/office/drawing/2014/main" id="{5C70BBCB-1443-4D47-91FB-8DA63EC03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3068638"/>
            <a:ext cx="1223963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/>
              <a:t>&lt;&lt;use&gt;&gt;</a:t>
            </a:r>
          </a:p>
        </p:txBody>
      </p:sp>
      <p:sp>
        <p:nvSpPr>
          <p:cNvPr id="76811" name="Text Box 11">
            <a:extLst>
              <a:ext uri="{FF2B5EF4-FFF2-40B4-BE49-F238E27FC236}">
                <a16:creationId xmlns:a16="http://schemas.microsoft.com/office/drawing/2014/main" id="{0E368F20-CECC-944A-B8AF-787775E8C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4292600"/>
            <a:ext cx="21590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/>
              <a:t>&lt;&lt;</a:t>
            </a:r>
            <a:r>
              <a:rPr lang="en-US" altLang="en-US" b="1"/>
              <a:t>instantiate</a:t>
            </a:r>
            <a:r>
              <a:rPr lang="en-US" altLang="en-US" sz="1400" b="1"/>
              <a:t>&gt;&gt;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6518EDF6-7081-F94B-AB10-681490711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1" y="5085184"/>
            <a:ext cx="3851920" cy="15652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2857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0" hangingPunct="0">
              <a:spcBef>
                <a:spcPct val="50000"/>
              </a:spcBef>
              <a:buClr>
                <a:srgbClr val="000000"/>
              </a:buClr>
              <a:buSzPct val="75000"/>
              <a:buFont typeface="Monotype Sorts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Helvetica" pitchFamily="2" charset="0"/>
              </a:rPr>
              <a:t>Example Dependency types:</a:t>
            </a:r>
          </a:p>
          <a:p>
            <a:pPr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400" b="1" dirty="0">
                <a:solidFill>
                  <a:srgbClr val="003399"/>
                </a:solidFill>
                <a:latin typeface="Courier" pitchFamily="2" charset="0"/>
              </a:rPr>
              <a:t>&lt;&lt;call&gt;&gt;</a:t>
            </a:r>
          </a:p>
          <a:p>
            <a:pPr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400" b="1" dirty="0">
                <a:solidFill>
                  <a:srgbClr val="003399"/>
                </a:solidFill>
                <a:latin typeface="Courier" pitchFamily="2" charset="0"/>
              </a:rPr>
              <a:t>&lt;&lt;use&gt;&gt;</a:t>
            </a:r>
          </a:p>
          <a:p>
            <a:pPr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400" b="1" dirty="0">
                <a:solidFill>
                  <a:srgbClr val="003399"/>
                </a:solidFill>
                <a:latin typeface="Courier" pitchFamily="2" charset="0"/>
              </a:rPr>
              <a:t>&lt;&lt;create&gt;&gt;</a:t>
            </a:r>
          </a:p>
          <a:p>
            <a:pPr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400" b="1" dirty="0">
                <a:solidFill>
                  <a:srgbClr val="003399"/>
                </a:solidFill>
                <a:latin typeface="Courier" pitchFamily="2" charset="0"/>
              </a:rPr>
              <a:t>&lt;&lt;derive&gt;&gt;</a:t>
            </a:r>
          </a:p>
          <a:p>
            <a:pPr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400" b="1" dirty="0">
                <a:solidFill>
                  <a:srgbClr val="003399"/>
                </a:solidFill>
                <a:latin typeface="Courier" pitchFamily="2" charset="0"/>
              </a:rPr>
              <a:t>&lt;&lt;instantiate&gt;&gt;</a:t>
            </a:r>
          </a:p>
        </p:txBody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B6B96183-8C32-0F44-9C88-E420B79AD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5430838"/>
            <a:ext cx="2449065" cy="1427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2857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400" b="1" dirty="0">
                <a:solidFill>
                  <a:srgbClr val="003399"/>
                </a:solidFill>
                <a:latin typeface="Courier" pitchFamily="2" charset="0"/>
              </a:rPr>
              <a:t>&lt;&lt;permit&gt;&gt;</a:t>
            </a:r>
          </a:p>
          <a:p>
            <a:pPr lvl="1"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400" b="1" dirty="0">
                <a:solidFill>
                  <a:srgbClr val="003399"/>
                </a:solidFill>
                <a:latin typeface="Courier" pitchFamily="2" charset="0"/>
              </a:rPr>
              <a:t>&lt;&lt;realize&gt;&gt;</a:t>
            </a:r>
          </a:p>
          <a:p>
            <a:pPr lvl="1"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400" b="1" dirty="0">
                <a:solidFill>
                  <a:srgbClr val="003399"/>
                </a:solidFill>
                <a:latin typeface="Courier" pitchFamily="2" charset="0"/>
              </a:rPr>
              <a:t>&lt;&lt;refine&gt;&gt;</a:t>
            </a:r>
          </a:p>
          <a:p>
            <a:pPr lvl="1"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400" b="1" dirty="0">
                <a:solidFill>
                  <a:srgbClr val="003399"/>
                </a:solidFill>
                <a:latin typeface="Courier" pitchFamily="2" charset="0"/>
              </a:rPr>
              <a:t>&lt;&lt;substitute&gt;&gt;</a:t>
            </a:r>
          </a:p>
          <a:p>
            <a:pPr lvl="1"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400" b="1" dirty="0">
                <a:solidFill>
                  <a:srgbClr val="003399"/>
                </a:solidFill>
                <a:latin typeface="Courier" pitchFamily="2" charset="0"/>
              </a:rPr>
              <a:t>&lt;&lt;parameter&gt;&gt;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3BCC992E-2512-F64D-8924-92DF441DBDCA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cs typeface="Tahoma" panose="020B0604030504040204" pitchFamily="34" charset="0"/>
              </a:rPr>
              <a:t>Dependency </a:t>
            </a:r>
          </a:p>
        </p:txBody>
      </p:sp>
      <p:pic>
        <p:nvPicPr>
          <p:cNvPr id="77828" name="Picture 4">
            <a:extLst>
              <a:ext uri="{FF2B5EF4-FFF2-40B4-BE49-F238E27FC236}">
                <a16:creationId xmlns:a16="http://schemas.microsoft.com/office/drawing/2014/main" id="{75A6EBF2-D545-244C-9146-2BF665575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05038"/>
            <a:ext cx="7637462" cy="407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E5A35F8-AE1E-4546-AA24-84BEAD37C173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cs typeface="Tahoma" panose="020B0604030504040204" pitchFamily="34" charset="0"/>
              </a:rPr>
              <a:t>Interfaces</a:t>
            </a:r>
          </a:p>
        </p:txBody>
      </p:sp>
      <p:grpSp>
        <p:nvGrpSpPr>
          <p:cNvPr id="70659" name="Group 3">
            <a:extLst>
              <a:ext uri="{FF2B5EF4-FFF2-40B4-BE49-F238E27FC236}">
                <a16:creationId xmlns:a16="http://schemas.microsoft.com/office/drawing/2014/main" id="{33898727-5BF3-7943-A2E7-B294F822967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5862638"/>
            <a:ext cx="2209800" cy="990600"/>
            <a:chOff x="720" y="2496"/>
            <a:chExt cx="1392" cy="624"/>
          </a:xfrm>
        </p:grpSpPr>
        <p:sp>
          <p:nvSpPr>
            <p:cNvPr id="70660" name="Rectangle 4">
              <a:extLst>
                <a:ext uri="{FF2B5EF4-FFF2-40B4-BE49-F238E27FC236}">
                  <a16:creationId xmlns:a16="http://schemas.microsoft.com/office/drawing/2014/main" id="{7E038C8D-6C4D-724F-9365-F5EAD8F0E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496"/>
              <a:ext cx="1392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600">
                  <a:latin typeface="Helvetica" pitchFamily="2" charset="0"/>
                </a:rPr>
                <a:t>            Order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en-US" sz="1600">
                  <a:latin typeface="Helvetica" pitchFamily="2" charset="0"/>
                </a:rPr>
                <a:t>LineItems [*] </a:t>
              </a:r>
            </a:p>
          </p:txBody>
        </p:sp>
        <p:sp>
          <p:nvSpPr>
            <p:cNvPr id="70661" name="Line 5">
              <a:extLst>
                <a:ext uri="{FF2B5EF4-FFF2-40B4-BE49-F238E27FC236}">
                  <a16:creationId xmlns:a16="http://schemas.microsoft.com/office/drawing/2014/main" id="{CF14B844-338D-8D49-ABB4-1B897E1C0F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784"/>
              <a:ext cx="13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2" name="Line 6">
              <a:extLst>
                <a:ext uri="{FF2B5EF4-FFF2-40B4-BE49-F238E27FC236}">
                  <a16:creationId xmlns:a16="http://schemas.microsoft.com/office/drawing/2014/main" id="{F109B52A-ABD1-6E44-A753-433230B829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072"/>
              <a:ext cx="13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663" name="Rectangle 7">
            <a:extLst>
              <a:ext uri="{FF2B5EF4-FFF2-40B4-BE49-F238E27FC236}">
                <a16:creationId xmlns:a16="http://schemas.microsoft.com/office/drawing/2014/main" id="{6272D222-A94D-1C45-A956-65CA576D0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976938"/>
            <a:ext cx="2209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Helvetica" pitchFamily="2" charset="0"/>
              </a:rPr>
              <a:t>          ArrayList</a:t>
            </a:r>
          </a:p>
        </p:txBody>
      </p:sp>
      <p:cxnSp>
        <p:nvCxnSpPr>
          <p:cNvPr id="70664" name="AutoShape 8">
            <a:extLst>
              <a:ext uri="{FF2B5EF4-FFF2-40B4-BE49-F238E27FC236}">
                <a16:creationId xmlns:a16="http://schemas.microsoft.com/office/drawing/2014/main" id="{B3BE0E9C-9024-A44D-A1A1-C6A59BF74B35}"/>
              </a:ext>
            </a:extLst>
          </p:cNvPr>
          <p:cNvCxnSpPr>
            <a:cxnSpLocks noChangeShapeType="1"/>
            <a:stCxn id="70665" idx="6"/>
            <a:endCxn id="70663" idx="1"/>
          </p:cNvCxnSpPr>
          <p:nvPr/>
        </p:nvCxnSpPr>
        <p:spPr bwMode="auto">
          <a:xfrm>
            <a:off x="4724400" y="6357938"/>
            <a:ext cx="1066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665" name="Oval 9">
            <a:extLst>
              <a:ext uri="{FF2B5EF4-FFF2-40B4-BE49-F238E27FC236}">
                <a16:creationId xmlns:a16="http://schemas.microsoft.com/office/drawing/2014/main" id="{D81E1820-1C4D-D64D-88B7-EE1BC427A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28173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Arc 10">
            <a:extLst>
              <a:ext uri="{FF2B5EF4-FFF2-40B4-BE49-F238E27FC236}">
                <a16:creationId xmlns:a16="http://schemas.microsoft.com/office/drawing/2014/main" id="{D6F74611-C8BA-B64D-9ED7-6FF48BB018CC}"/>
              </a:ext>
            </a:extLst>
          </p:cNvPr>
          <p:cNvSpPr>
            <a:spLocks/>
          </p:cNvSpPr>
          <p:nvPr/>
        </p:nvSpPr>
        <p:spPr bwMode="auto">
          <a:xfrm flipH="1">
            <a:off x="4495800" y="6205538"/>
            <a:ext cx="158750" cy="304800"/>
          </a:xfrm>
          <a:custGeom>
            <a:avLst/>
            <a:gdLst>
              <a:gd name="G0" fmla="+- 1085 0 0"/>
              <a:gd name="G1" fmla="+- 21600 0 0"/>
              <a:gd name="G2" fmla="+- 21600 0 0"/>
              <a:gd name="T0" fmla="*/ 1085 w 22685"/>
              <a:gd name="T1" fmla="*/ 0 h 43200"/>
              <a:gd name="T2" fmla="*/ 0 w 22685"/>
              <a:gd name="T3" fmla="*/ 43172 h 43200"/>
              <a:gd name="T4" fmla="*/ 1085 w 2268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85" h="43200" fill="none" extrusionOk="0">
                <a:moveTo>
                  <a:pt x="1085" y="0"/>
                </a:moveTo>
                <a:cubicBezTo>
                  <a:pt x="13014" y="0"/>
                  <a:pt x="22685" y="9670"/>
                  <a:pt x="22685" y="21600"/>
                </a:cubicBezTo>
                <a:cubicBezTo>
                  <a:pt x="22685" y="33529"/>
                  <a:pt x="13014" y="43200"/>
                  <a:pt x="1085" y="43200"/>
                </a:cubicBezTo>
                <a:cubicBezTo>
                  <a:pt x="723" y="43200"/>
                  <a:pt x="361" y="43190"/>
                  <a:pt x="-1" y="43172"/>
                </a:cubicBezTo>
              </a:path>
              <a:path w="22685" h="43200" stroke="0" extrusionOk="0">
                <a:moveTo>
                  <a:pt x="1085" y="0"/>
                </a:moveTo>
                <a:cubicBezTo>
                  <a:pt x="13014" y="0"/>
                  <a:pt x="22685" y="9670"/>
                  <a:pt x="22685" y="21600"/>
                </a:cubicBezTo>
                <a:cubicBezTo>
                  <a:pt x="22685" y="33529"/>
                  <a:pt x="13014" y="43200"/>
                  <a:pt x="1085" y="43200"/>
                </a:cubicBezTo>
                <a:cubicBezTo>
                  <a:pt x="723" y="43200"/>
                  <a:pt x="361" y="43190"/>
                  <a:pt x="-1" y="43172"/>
                </a:cubicBezTo>
                <a:lnTo>
                  <a:pt x="1085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0667" name="AutoShape 11">
            <a:extLst>
              <a:ext uri="{FF2B5EF4-FFF2-40B4-BE49-F238E27FC236}">
                <a16:creationId xmlns:a16="http://schemas.microsoft.com/office/drawing/2014/main" id="{85D7DAB4-A480-2349-B451-E268AF31F075}"/>
              </a:ext>
            </a:extLst>
          </p:cNvPr>
          <p:cNvCxnSpPr>
            <a:cxnSpLocks noChangeShapeType="1"/>
            <a:stCxn id="70660" idx="3"/>
          </p:cNvCxnSpPr>
          <p:nvPr/>
        </p:nvCxnSpPr>
        <p:spPr bwMode="auto">
          <a:xfrm>
            <a:off x="3352800" y="6357938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0668" name="Group 12">
            <a:extLst>
              <a:ext uri="{FF2B5EF4-FFF2-40B4-BE49-F238E27FC236}">
                <a16:creationId xmlns:a16="http://schemas.microsoft.com/office/drawing/2014/main" id="{D8E51F17-CB80-9346-AA14-7B2296EBB24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462338"/>
            <a:ext cx="1676400" cy="990600"/>
            <a:chOff x="720" y="2496"/>
            <a:chExt cx="1392" cy="624"/>
          </a:xfrm>
        </p:grpSpPr>
        <p:sp>
          <p:nvSpPr>
            <p:cNvPr id="70669" name="Rectangle 13">
              <a:extLst>
                <a:ext uri="{FF2B5EF4-FFF2-40B4-BE49-F238E27FC236}">
                  <a16:creationId xmlns:a16="http://schemas.microsoft.com/office/drawing/2014/main" id="{C173C6B8-B450-AC4E-8EDF-20E14BF7A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496"/>
              <a:ext cx="1392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1600">
                  <a:latin typeface="Helvetica" pitchFamily="2" charset="0"/>
                </a:rPr>
                <a:t>       Order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en-US" sz="1600">
                  <a:latin typeface="Helvetica" pitchFamily="2" charset="0"/>
                </a:rPr>
                <a:t>LineItems [*] </a:t>
              </a:r>
            </a:p>
          </p:txBody>
        </p:sp>
        <p:sp>
          <p:nvSpPr>
            <p:cNvPr id="70670" name="Line 14">
              <a:extLst>
                <a:ext uri="{FF2B5EF4-FFF2-40B4-BE49-F238E27FC236}">
                  <a16:creationId xmlns:a16="http://schemas.microsoft.com/office/drawing/2014/main" id="{7F7E566E-86E4-C64F-BDF9-5E96B3C406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784"/>
              <a:ext cx="13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1" name="Line 15">
              <a:extLst>
                <a:ext uri="{FF2B5EF4-FFF2-40B4-BE49-F238E27FC236}">
                  <a16:creationId xmlns:a16="http://schemas.microsoft.com/office/drawing/2014/main" id="{8D5C13B3-F544-234D-A114-D52611F2EC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072"/>
              <a:ext cx="13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672" name="Rectangle 16">
            <a:extLst>
              <a:ext uri="{FF2B5EF4-FFF2-40B4-BE49-F238E27FC236}">
                <a16:creationId xmlns:a16="http://schemas.microsoft.com/office/drawing/2014/main" id="{BAA36D77-A6F3-C744-B930-E7903E996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462338"/>
            <a:ext cx="16764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Helvetica" pitchFamily="2" charset="0"/>
              </a:rPr>
              <a:t>   &lt;&lt;interface&gt;&gt;</a:t>
            </a:r>
          </a:p>
          <a:p>
            <a:pPr eaLnBrk="0" hangingPunct="0"/>
            <a:r>
              <a:rPr lang="en-US" altLang="en-US" sz="1600">
                <a:latin typeface="Helvetica" pitchFamily="2" charset="0"/>
              </a:rPr>
              <a:t>          List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1600">
                <a:latin typeface="Helvetica" pitchFamily="2" charset="0"/>
              </a:rPr>
              <a:t>get </a:t>
            </a:r>
          </a:p>
        </p:txBody>
      </p:sp>
      <p:sp>
        <p:nvSpPr>
          <p:cNvPr id="70673" name="Line 17">
            <a:extLst>
              <a:ext uri="{FF2B5EF4-FFF2-40B4-BE49-F238E27FC236}">
                <a16:creationId xmlns:a16="http://schemas.microsoft.com/office/drawing/2014/main" id="{A22A1AA4-BEAE-4740-82A6-76A89AA26A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3938" y="3995738"/>
            <a:ext cx="1676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4" name="Line 18">
            <a:extLst>
              <a:ext uri="{FF2B5EF4-FFF2-40B4-BE49-F238E27FC236}">
                <a16:creationId xmlns:a16="http://schemas.microsoft.com/office/drawing/2014/main" id="{21C2BBD6-664E-8446-8B58-AF193C24AA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3938" y="4071938"/>
            <a:ext cx="1676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5" name="Rectangle 19">
            <a:extLst>
              <a:ext uri="{FF2B5EF4-FFF2-40B4-BE49-F238E27FC236}">
                <a16:creationId xmlns:a16="http://schemas.microsoft.com/office/drawing/2014/main" id="{85EA0C9F-27CD-CF46-A9C0-5BFA22F48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1557338"/>
            <a:ext cx="1676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Helvetica" pitchFamily="2" charset="0"/>
              </a:rPr>
              <a:t>  &lt;&lt;interface&gt;&gt;</a:t>
            </a:r>
          </a:p>
          <a:p>
            <a:pPr eaLnBrk="0" hangingPunct="0"/>
            <a:r>
              <a:rPr lang="en-US" altLang="en-US" sz="1600">
                <a:latin typeface="Helvetica" pitchFamily="2" charset="0"/>
              </a:rPr>
              <a:t>     Collection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1600">
                <a:latin typeface="Helvetica" pitchFamily="2" charset="0"/>
              </a:rPr>
              <a:t>equals</a:t>
            </a:r>
          </a:p>
          <a:p>
            <a:pPr eaLnBrk="0" hangingPunct="0"/>
            <a:r>
              <a:rPr lang="en-US" altLang="en-US" sz="1600">
                <a:latin typeface="Helvetica" pitchFamily="2" charset="0"/>
              </a:rPr>
              <a:t>add </a:t>
            </a:r>
          </a:p>
        </p:txBody>
      </p:sp>
      <p:sp>
        <p:nvSpPr>
          <p:cNvPr id="70676" name="Line 20">
            <a:extLst>
              <a:ext uri="{FF2B5EF4-FFF2-40B4-BE49-F238E27FC236}">
                <a16:creationId xmlns:a16="http://schemas.microsoft.com/office/drawing/2014/main" id="{C1B33853-8296-E54E-BC7B-7AAE47543D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3938" y="2090738"/>
            <a:ext cx="1676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7" name="Line 21">
            <a:extLst>
              <a:ext uri="{FF2B5EF4-FFF2-40B4-BE49-F238E27FC236}">
                <a16:creationId xmlns:a16="http://schemas.microsoft.com/office/drawing/2014/main" id="{F015C4B7-761A-914D-8927-3037CBA315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3938" y="2166938"/>
            <a:ext cx="1676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8" name="Rectangle 22">
            <a:extLst>
              <a:ext uri="{FF2B5EF4-FFF2-40B4-BE49-F238E27FC236}">
                <a16:creationId xmlns:a16="http://schemas.microsoft.com/office/drawing/2014/main" id="{0490A68D-A308-144F-B858-347E357F0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538538"/>
            <a:ext cx="1676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Helvetica" pitchFamily="2" charset="0"/>
              </a:rPr>
              <a:t>      ArrayList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1600">
                <a:latin typeface="Helvetica" pitchFamily="2" charset="0"/>
              </a:rPr>
              <a:t>get</a:t>
            </a:r>
          </a:p>
          <a:p>
            <a:pPr eaLnBrk="0" hangingPunct="0"/>
            <a:r>
              <a:rPr lang="en-US" altLang="en-US" sz="1600">
                <a:latin typeface="Helvetica" pitchFamily="2" charset="0"/>
              </a:rPr>
              <a:t>add</a:t>
            </a:r>
          </a:p>
        </p:txBody>
      </p:sp>
      <p:sp>
        <p:nvSpPr>
          <p:cNvPr id="70679" name="Line 23">
            <a:extLst>
              <a:ext uri="{FF2B5EF4-FFF2-40B4-BE49-F238E27FC236}">
                <a16:creationId xmlns:a16="http://schemas.microsoft.com/office/drawing/2014/main" id="{98C0CAEE-F9B7-7F4D-85C3-21A082C925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3843338"/>
            <a:ext cx="1676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0" name="Line 24">
            <a:extLst>
              <a:ext uri="{FF2B5EF4-FFF2-40B4-BE49-F238E27FC236}">
                <a16:creationId xmlns:a16="http://schemas.microsoft.com/office/drawing/2014/main" id="{5B073EF4-EE2C-6D44-BE4C-1B295C9C1A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3919538"/>
            <a:ext cx="1676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0681" name="AutoShape 25">
            <a:extLst>
              <a:ext uri="{FF2B5EF4-FFF2-40B4-BE49-F238E27FC236}">
                <a16:creationId xmlns:a16="http://schemas.microsoft.com/office/drawing/2014/main" id="{0CB9A994-55BD-694F-8ED1-14A76A9D23F8}"/>
              </a:ext>
            </a:extLst>
          </p:cNvPr>
          <p:cNvCxnSpPr>
            <a:cxnSpLocks noChangeShapeType="1"/>
            <a:stCxn id="70669" idx="3"/>
            <a:endCxn id="70672" idx="1"/>
          </p:cNvCxnSpPr>
          <p:nvPr/>
        </p:nvCxnSpPr>
        <p:spPr bwMode="auto">
          <a:xfrm>
            <a:off x="2209800" y="3957638"/>
            <a:ext cx="13541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 type="none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82" name="AutoShape 26">
            <a:extLst>
              <a:ext uri="{FF2B5EF4-FFF2-40B4-BE49-F238E27FC236}">
                <a16:creationId xmlns:a16="http://schemas.microsoft.com/office/drawing/2014/main" id="{0D6F7541-9849-6E4B-93A0-7F9987D36AF3}"/>
              </a:ext>
            </a:extLst>
          </p:cNvPr>
          <p:cNvCxnSpPr>
            <a:cxnSpLocks noChangeShapeType="1"/>
            <a:stCxn id="70678" idx="1"/>
            <a:endCxn id="70672" idx="3"/>
          </p:cNvCxnSpPr>
          <p:nvPr/>
        </p:nvCxnSpPr>
        <p:spPr bwMode="auto">
          <a:xfrm flipH="1">
            <a:off x="5240338" y="3957638"/>
            <a:ext cx="18462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683" name="AutoShape 27">
            <a:extLst>
              <a:ext uri="{FF2B5EF4-FFF2-40B4-BE49-F238E27FC236}">
                <a16:creationId xmlns:a16="http://schemas.microsoft.com/office/drawing/2014/main" id="{633F16E9-EC6A-084E-8656-50022761831A}"/>
              </a:ext>
            </a:extLst>
          </p:cNvPr>
          <p:cNvSpPr>
            <a:spLocks noChangeArrowheads="1"/>
          </p:cNvSpPr>
          <p:nvPr/>
        </p:nvSpPr>
        <p:spPr bwMode="auto">
          <a:xfrm rot="16108922">
            <a:off x="5257800" y="3843338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0684" name="AutoShape 28">
            <a:extLst>
              <a:ext uri="{FF2B5EF4-FFF2-40B4-BE49-F238E27FC236}">
                <a16:creationId xmlns:a16="http://schemas.microsoft.com/office/drawing/2014/main" id="{B5F94FEA-6230-9F43-9A9C-FED332567BBD}"/>
              </a:ext>
            </a:extLst>
          </p:cNvPr>
          <p:cNvCxnSpPr>
            <a:cxnSpLocks noChangeShapeType="1"/>
            <a:stCxn id="70672" idx="0"/>
            <a:endCxn id="70685" idx="0"/>
          </p:cNvCxnSpPr>
          <p:nvPr/>
        </p:nvCxnSpPr>
        <p:spPr bwMode="auto">
          <a:xfrm flipV="1">
            <a:off x="4402138" y="2776538"/>
            <a:ext cx="317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685" name="AutoShape 29">
            <a:extLst>
              <a:ext uri="{FF2B5EF4-FFF2-40B4-BE49-F238E27FC236}">
                <a16:creationId xmlns:a16="http://schemas.microsoft.com/office/drawing/2014/main" id="{663158A3-782C-954F-B611-5588CC295E3E}"/>
              </a:ext>
            </a:extLst>
          </p:cNvPr>
          <p:cNvSpPr>
            <a:spLocks noChangeArrowheads="1"/>
          </p:cNvSpPr>
          <p:nvPr/>
        </p:nvSpPr>
        <p:spPr bwMode="auto">
          <a:xfrm rot="21673132">
            <a:off x="4289425" y="2776538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6" name="Text Box 30">
            <a:extLst>
              <a:ext uri="{FF2B5EF4-FFF2-40B4-BE49-F238E27FC236}">
                <a16:creationId xmlns:a16="http://schemas.microsoft.com/office/drawing/2014/main" id="{2B517A6E-2F89-5F48-A1D6-0C3B70A8E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614738"/>
            <a:ext cx="1296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>
                <a:solidFill>
                  <a:schemeClr val="hlink"/>
                </a:solidFill>
                <a:latin typeface="Times" pitchFamily="2" charset="0"/>
              </a:rPr>
              <a:t>&lt;&lt;requires&gt;&gt;</a:t>
            </a:r>
          </a:p>
        </p:txBody>
      </p:sp>
      <p:sp>
        <p:nvSpPr>
          <p:cNvPr id="70687" name="Text Box 31">
            <a:extLst>
              <a:ext uri="{FF2B5EF4-FFF2-40B4-BE49-F238E27FC236}">
                <a16:creationId xmlns:a16="http://schemas.microsoft.com/office/drawing/2014/main" id="{DA2B7BEE-4501-CC47-9025-3B3CE74F57B1}"/>
              </a:ext>
            </a:extLst>
          </p:cNvPr>
          <p:cNvSpPr txBox="1">
            <a:spLocks noChangeArrowheads="1"/>
          </p:cNvSpPr>
          <p:nvPr/>
        </p:nvSpPr>
        <p:spPr bwMode="auto">
          <a:xfrm rot="14553">
            <a:off x="5486400" y="3582988"/>
            <a:ext cx="1265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>
                <a:solidFill>
                  <a:schemeClr val="hlink"/>
                </a:solidFill>
                <a:latin typeface="Times" pitchFamily="2" charset="0"/>
              </a:rPr>
              <a:t>&lt;&lt;realizes&gt;&gt;</a:t>
            </a:r>
          </a:p>
        </p:txBody>
      </p:sp>
      <p:sp>
        <p:nvSpPr>
          <p:cNvPr id="70688" name="Text Box 32">
            <a:extLst>
              <a:ext uri="{FF2B5EF4-FFF2-40B4-BE49-F238E27FC236}">
                <a16:creationId xmlns:a16="http://schemas.microsoft.com/office/drawing/2014/main" id="{7E57C03F-AF28-1A41-AB4B-8A72FAC70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868988"/>
            <a:ext cx="500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>
                <a:latin typeface="Helvetica" pitchFamily="2" charset="0"/>
              </a:rPr>
              <a:t>List</a:t>
            </a:r>
          </a:p>
        </p:txBody>
      </p:sp>
      <p:cxnSp>
        <p:nvCxnSpPr>
          <p:cNvPr id="70689" name="AutoShape 33">
            <a:extLst>
              <a:ext uri="{FF2B5EF4-FFF2-40B4-BE49-F238E27FC236}">
                <a16:creationId xmlns:a16="http://schemas.microsoft.com/office/drawing/2014/main" id="{C76F40EE-9871-9B4B-AC8D-5245C583DD8F}"/>
              </a:ext>
            </a:extLst>
          </p:cNvPr>
          <p:cNvCxnSpPr>
            <a:cxnSpLocks noChangeShapeType="1"/>
            <a:stCxn id="70690" idx="4"/>
            <a:endCxn id="70663" idx="0"/>
          </p:cNvCxnSpPr>
          <p:nvPr/>
        </p:nvCxnSpPr>
        <p:spPr bwMode="auto">
          <a:xfrm>
            <a:off x="6896100" y="5595938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690" name="Oval 34">
            <a:extLst>
              <a:ext uri="{FF2B5EF4-FFF2-40B4-BE49-F238E27FC236}">
                <a16:creationId xmlns:a16="http://schemas.microsoft.com/office/drawing/2014/main" id="{314D0939-1E96-3249-9ECA-14D49C16A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0" y="544353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1" name="Text Box 35">
            <a:extLst>
              <a:ext uri="{FF2B5EF4-FFF2-40B4-BE49-F238E27FC236}">
                <a16:creationId xmlns:a16="http://schemas.microsoft.com/office/drawing/2014/main" id="{0BA82A7B-5478-EC4E-8496-CA83794FE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138738"/>
            <a:ext cx="1073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>
                <a:latin typeface="Helvetica" pitchFamily="2" charset="0"/>
              </a:rPr>
              <a:t>Collection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3" grpId="0" animBg="1"/>
      <p:bldP spid="70686" grpId="0"/>
      <p:bldP spid="70688" grpId="0"/>
      <p:bldP spid="7069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614-C2AF-CA47-AD1F-807C738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Annotation </a:t>
            </a:r>
          </a:p>
        </p:txBody>
      </p:sp>
      <p:sp>
        <p:nvSpPr>
          <p:cNvPr id="49154" name="Slide Number Placeholder 2">
            <a:extLst>
              <a:ext uri="{FF2B5EF4-FFF2-40B4-BE49-F238E27FC236}">
                <a16:creationId xmlns:a16="http://schemas.microsoft.com/office/drawing/2014/main" id="{7AFD389F-6C78-5A42-B162-41729094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BBF8C8-8F67-634E-8610-D88A2268D589}" type="slidenum">
              <a:rPr lang="en-US" altLang="en-US">
                <a:solidFill>
                  <a:srgbClr val="3F3F3F"/>
                </a:solidFill>
              </a:rPr>
              <a:pPr/>
              <a:t>36</a:t>
            </a:fld>
            <a:endParaRPr lang="en-US" altLang="en-US">
              <a:solidFill>
                <a:srgbClr val="3F3F3F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81C71A0-2564-9D48-98AA-D471A8739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31950"/>
            <a:ext cx="85344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 marL="2857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0" hangingPunct="0">
              <a:spcBef>
                <a:spcPct val="50000"/>
              </a:spcBef>
              <a:buClr>
                <a:srgbClr val="000000"/>
              </a:buClr>
              <a:buSzPct val="75000"/>
              <a:buFont typeface="Monotype Sorts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Helvetica" pitchFamily="2" charset="0"/>
              </a:rPr>
              <a:t>Comments</a:t>
            </a:r>
          </a:p>
          <a:p>
            <a:pPr lvl="1"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600" b="1">
                <a:solidFill>
                  <a:srgbClr val="003399"/>
                </a:solidFill>
                <a:latin typeface="Courier" pitchFamily="2" charset="0"/>
              </a:rPr>
              <a:t>--</a:t>
            </a:r>
            <a:r>
              <a:rPr lang="en-US" altLang="en-US" sz="1600" b="1">
                <a:solidFill>
                  <a:srgbClr val="003399"/>
                </a:solidFill>
                <a:latin typeface="Helvetica" pitchFamily="2" charset="0"/>
              </a:rPr>
              <a:t> can be used to add comments within a class description</a:t>
            </a:r>
          </a:p>
          <a:p>
            <a:pPr algn="l" rtl="0" eaLnBrk="0" hangingPunct="0">
              <a:spcBef>
                <a:spcPct val="50000"/>
              </a:spcBef>
              <a:buClr>
                <a:srgbClr val="000000"/>
              </a:buClr>
              <a:buSzPct val="75000"/>
              <a:buFont typeface="Monotype Sorts" pitchFamily="2" charset="2"/>
              <a:buChar char="Ü"/>
            </a:pPr>
            <a:endParaRPr lang="en-US" altLang="en-US" sz="2400" b="1">
              <a:solidFill>
                <a:srgbClr val="000000"/>
              </a:solidFill>
              <a:latin typeface="Helvetica" pitchFamily="2" charset="0"/>
            </a:endParaRPr>
          </a:p>
          <a:p>
            <a:pPr algn="l" rtl="0" eaLnBrk="0" hangingPunct="0">
              <a:spcBef>
                <a:spcPct val="50000"/>
              </a:spcBef>
              <a:buClr>
                <a:srgbClr val="000000"/>
              </a:buClr>
              <a:buSzPct val="75000"/>
              <a:buFont typeface="Monotype Sorts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Helvetica" pitchFamily="2" charset="0"/>
              </a:rPr>
              <a:t>Notes</a:t>
            </a:r>
          </a:p>
          <a:p>
            <a:pPr lvl="1"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endParaRPr lang="en-US" altLang="en-US" sz="1600" b="1">
              <a:solidFill>
                <a:srgbClr val="003399"/>
              </a:solidFill>
              <a:latin typeface="Helvetica" pitchFamily="2" charset="0"/>
            </a:endParaRPr>
          </a:p>
          <a:p>
            <a:pPr algn="l" rtl="0" eaLnBrk="0" hangingPunct="0">
              <a:spcBef>
                <a:spcPct val="50000"/>
              </a:spcBef>
              <a:buClr>
                <a:srgbClr val="000000"/>
              </a:buClr>
              <a:buSzPct val="75000"/>
              <a:buFont typeface="Monotype Sorts" pitchFamily="2" charset="2"/>
              <a:buChar char="Ü"/>
            </a:pPr>
            <a:endParaRPr lang="en-US" altLang="en-US" sz="2400" b="1">
              <a:solidFill>
                <a:srgbClr val="000000"/>
              </a:solidFill>
              <a:latin typeface="Helvetica" pitchFamily="2" charset="0"/>
            </a:endParaRPr>
          </a:p>
          <a:p>
            <a:pPr algn="l" rtl="0" eaLnBrk="0" hangingPunct="0">
              <a:spcBef>
                <a:spcPct val="50000"/>
              </a:spcBef>
              <a:buClr>
                <a:srgbClr val="000000"/>
              </a:buClr>
              <a:buSzPct val="75000"/>
              <a:buFont typeface="Monotype Sorts" pitchFamily="2" charset="2"/>
              <a:buChar char="Ü"/>
            </a:pPr>
            <a:endParaRPr lang="en-US" altLang="en-US" sz="2400" b="1">
              <a:solidFill>
                <a:srgbClr val="000000"/>
              </a:solidFill>
              <a:latin typeface="Helvetica" pitchFamily="2" charset="0"/>
            </a:endParaRPr>
          </a:p>
          <a:p>
            <a:pPr algn="l" rtl="0" eaLnBrk="0" hangingPunct="0">
              <a:spcBef>
                <a:spcPct val="50000"/>
              </a:spcBef>
              <a:buClr>
                <a:srgbClr val="000000"/>
              </a:buClr>
              <a:buSzPct val="75000"/>
              <a:buFont typeface="Monotype Sorts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Helvetica" pitchFamily="2" charset="0"/>
              </a:rPr>
              <a:t>Constraint Rules</a:t>
            </a:r>
          </a:p>
          <a:p>
            <a:pPr lvl="1"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600" b="1">
                <a:solidFill>
                  <a:srgbClr val="003399"/>
                </a:solidFill>
                <a:latin typeface="Helvetica" pitchFamily="2" charset="0"/>
              </a:rPr>
              <a:t>Any further constraints {in curly braces}</a:t>
            </a:r>
          </a:p>
          <a:p>
            <a:pPr lvl="1"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600" b="1">
                <a:solidFill>
                  <a:srgbClr val="003399"/>
                </a:solidFill>
                <a:latin typeface="Helvetica" pitchFamily="2" charset="0"/>
              </a:rPr>
              <a:t>e.g. {time limit: length must not be more than three months}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DA6939B-34B7-4A4D-96F7-8D790E71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460750"/>
            <a:ext cx="2151063" cy="762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{length = start - end}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0CD0700-D52B-AF46-A00C-437A58504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232150"/>
            <a:ext cx="1676400" cy="1371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   Date Range</a:t>
            </a:r>
          </a:p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Start: Date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End: Date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Helvetica" pitchFamily="-128" charset="0"/>
                <a:cs typeface="+mn-cs"/>
              </a:rPr>
              <a:t>/length: integer</a:t>
            </a:r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FACD038A-9DC7-D94E-8F8F-9D1534CC76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3613150"/>
            <a:ext cx="16764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DFD23A2B-E208-C046-A377-28755E168E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4451350"/>
            <a:ext cx="16764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cxnSp>
        <p:nvCxnSpPr>
          <p:cNvPr id="49160" name="AutoShape 8">
            <a:extLst>
              <a:ext uri="{FF2B5EF4-FFF2-40B4-BE49-F238E27FC236}">
                <a16:creationId xmlns:a16="http://schemas.microsoft.com/office/drawing/2014/main" id="{7AF79EEB-15D8-B64F-B901-9CB5D8A3D2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33800" y="3841750"/>
            <a:ext cx="1354138" cy="45720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lgDash"/>
            <a:round/>
            <a:headEnd type="non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utoShape 9">
            <a:extLst>
              <a:ext uri="{FF2B5EF4-FFF2-40B4-BE49-F238E27FC236}">
                <a16:creationId xmlns:a16="http://schemas.microsoft.com/office/drawing/2014/main" id="{8060B062-633A-074B-8EA4-B787561BB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0" y="3460750"/>
            <a:ext cx="228600" cy="228600"/>
          </a:xfrm>
          <a:prstGeom prst="rtTriangl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834E0577-5849-FB44-B714-0226C96E734F}"/>
              </a:ext>
            </a:extLst>
          </p:cNvPr>
          <p:cNvSpPr>
            <a:spLocks noChangeArrowheads="1"/>
          </p:cNvSpPr>
          <p:nvPr/>
        </p:nvSpPr>
        <p:spPr bwMode="auto">
          <a:xfrm rot="-2727476">
            <a:off x="3579813" y="3244850"/>
            <a:ext cx="381000" cy="374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000000"/>
              </a:solidFill>
              <a:latin typeface="Times" pitchFamily="-128" charset="0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93C1A-041B-074D-BA42-D0E261BA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What UML class diagrams can show</a:t>
            </a:r>
          </a:p>
        </p:txBody>
      </p:sp>
      <p:sp>
        <p:nvSpPr>
          <p:cNvPr id="50178" name="Slide Number Placeholder 2">
            <a:extLst>
              <a:ext uri="{FF2B5EF4-FFF2-40B4-BE49-F238E27FC236}">
                <a16:creationId xmlns:a16="http://schemas.microsoft.com/office/drawing/2014/main" id="{B474340A-FF88-8548-82B6-9F459722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5001F0B-F4E5-A949-9549-3EFC0F3623C4}" type="slidenum">
              <a:rPr lang="en-US" altLang="en-US">
                <a:solidFill>
                  <a:srgbClr val="3F3F3F"/>
                </a:solidFill>
              </a:rPr>
              <a:pPr/>
              <a:t>37</a:t>
            </a:fld>
            <a:endParaRPr lang="en-US" altLang="en-US">
              <a:solidFill>
                <a:srgbClr val="3F3F3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AE5E91-3314-D74B-B258-ED761DDA4D25}"/>
              </a:ext>
            </a:extLst>
          </p:cNvPr>
          <p:cNvSpPr/>
          <p:nvPr/>
        </p:nvSpPr>
        <p:spPr>
          <a:xfrm>
            <a:off x="323850" y="1557338"/>
            <a:ext cx="8280400" cy="5289550"/>
          </a:xfrm>
          <a:prstGeom prst="rect">
            <a:avLst/>
          </a:prstGeom>
        </p:spPr>
        <p:txBody>
          <a:bodyPr>
            <a:spAutoFit/>
          </a:bodyPr>
          <a:lstStyle>
            <a:lvl1pPr marL="2857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2000" b="1">
                <a:solidFill>
                  <a:srgbClr val="000000"/>
                </a:solidFill>
                <a:latin typeface="Helvetica" pitchFamily="2" charset="0"/>
              </a:rPr>
              <a:t>Division of Responsibility</a:t>
            </a:r>
          </a:p>
          <a:p>
            <a:pPr lvl="1"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400" b="1">
                <a:solidFill>
                  <a:srgbClr val="003399"/>
                </a:solidFill>
                <a:latin typeface="Helvetica" pitchFamily="2" charset="0"/>
              </a:rPr>
              <a:t>Operations that objects are responsible for providing</a:t>
            </a:r>
          </a:p>
          <a:p>
            <a:pPr lvl="1"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endParaRPr lang="en-US" altLang="en-US" sz="1400" b="1">
              <a:solidFill>
                <a:srgbClr val="003399"/>
              </a:solidFill>
              <a:latin typeface="Helvetica" pitchFamily="2" charset="0"/>
            </a:endParaRPr>
          </a:p>
          <a:p>
            <a:pPr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2000" b="1">
                <a:solidFill>
                  <a:srgbClr val="000000"/>
                </a:solidFill>
                <a:latin typeface="Helvetica" pitchFamily="2" charset="0"/>
              </a:rPr>
              <a:t>Subclassing</a:t>
            </a:r>
          </a:p>
          <a:p>
            <a:pPr lvl="1"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400" b="1">
                <a:solidFill>
                  <a:srgbClr val="003399"/>
                </a:solidFill>
                <a:latin typeface="Helvetica" pitchFamily="2" charset="0"/>
              </a:rPr>
              <a:t>Inheritance, generalization</a:t>
            </a:r>
          </a:p>
          <a:p>
            <a:pPr lvl="1"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endParaRPr lang="en-US" altLang="en-US" sz="1400" b="1">
              <a:solidFill>
                <a:srgbClr val="003399"/>
              </a:solidFill>
              <a:latin typeface="Helvetica" pitchFamily="2" charset="0"/>
            </a:endParaRPr>
          </a:p>
          <a:p>
            <a:pPr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2000" b="1">
                <a:solidFill>
                  <a:srgbClr val="000000"/>
                </a:solidFill>
                <a:latin typeface="Helvetica" pitchFamily="2" charset="0"/>
              </a:rPr>
              <a:t>Navigability / Visibility</a:t>
            </a:r>
          </a:p>
          <a:p>
            <a:pPr lvl="1"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400" b="1">
                <a:solidFill>
                  <a:srgbClr val="003399"/>
                </a:solidFill>
                <a:latin typeface="Helvetica" pitchFamily="2" charset="0"/>
              </a:rPr>
              <a:t>When objects need to know about other objects to call their operations</a:t>
            </a:r>
          </a:p>
          <a:p>
            <a:pPr lvl="1"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endParaRPr lang="en-US" altLang="en-US" sz="1400" b="1">
              <a:solidFill>
                <a:srgbClr val="003399"/>
              </a:solidFill>
              <a:latin typeface="Helvetica" pitchFamily="2" charset="0"/>
            </a:endParaRPr>
          </a:p>
          <a:p>
            <a:pPr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2000" b="1">
                <a:solidFill>
                  <a:srgbClr val="000000"/>
                </a:solidFill>
                <a:latin typeface="Helvetica" pitchFamily="2" charset="0"/>
              </a:rPr>
              <a:t>Aggregation / Composition</a:t>
            </a:r>
          </a:p>
          <a:p>
            <a:pPr lvl="1"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400" b="1">
                <a:solidFill>
                  <a:srgbClr val="003399"/>
                </a:solidFill>
                <a:latin typeface="Helvetica" pitchFamily="2" charset="0"/>
              </a:rPr>
              <a:t>When objects are part of other objects</a:t>
            </a:r>
          </a:p>
          <a:p>
            <a:pPr lvl="1"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endParaRPr lang="en-US" altLang="en-US" sz="1400" b="1">
              <a:solidFill>
                <a:srgbClr val="003399"/>
              </a:solidFill>
              <a:latin typeface="Helvetica" pitchFamily="2" charset="0"/>
            </a:endParaRPr>
          </a:p>
          <a:p>
            <a:pPr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2000" b="1">
                <a:solidFill>
                  <a:srgbClr val="000000"/>
                </a:solidFill>
                <a:latin typeface="Helvetica" pitchFamily="2" charset="0"/>
              </a:rPr>
              <a:t>Dependencies</a:t>
            </a:r>
          </a:p>
          <a:p>
            <a:pPr lvl="1"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400" b="1">
                <a:solidFill>
                  <a:srgbClr val="003399"/>
                </a:solidFill>
                <a:latin typeface="Helvetica" pitchFamily="2" charset="0"/>
              </a:rPr>
              <a:t>When changing the design of a class will affect other classes</a:t>
            </a:r>
          </a:p>
          <a:p>
            <a:pPr lvl="1"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endParaRPr lang="en-US" altLang="en-US" sz="1400" b="1">
              <a:solidFill>
                <a:srgbClr val="003399"/>
              </a:solidFill>
              <a:latin typeface="Helvetica" pitchFamily="2" charset="0"/>
            </a:endParaRPr>
          </a:p>
          <a:p>
            <a:pPr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2000" b="1">
                <a:solidFill>
                  <a:srgbClr val="000000"/>
                </a:solidFill>
                <a:latin typeface="Helvetica" pitchFamily="2" charset="0"/>
              </a:rPr>
              <a:t>Interfaces</a:t>
            </a:r>
          </a:p>
          <a:p>
            <a:pPr lvl="1"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r>
              <a:rPr lang="en-US" altLang="en-US" sz="1400" b="1">
                <a:solidFill>
                  <a:srgbClr val="003399"/>
                </a:solidFill>
                <a:latin typeface="Helvetica" pitchFamily="2" charset="0"/>
              </a:rPr>
              <a:t>Used to reduce coupling between objects</a:t>
            </a:r>
          </a:p>
          <a:p>
            <a:pPr algn="l" rtl="0" eaLnBrk="0" hangingPunct="0">
              <a:spcBef>
                <a:spcPct val="20000"/>
              </a:spcBef>
              <a:buClr>
                <a:srgbClr val="003399"/>
              </a:buClr>
              <a:buSzPct val="100000"/>
              <a:buFont typeface="Wingdings" pitchFamily="2" charset="2"/>
              <a:buChar char="Ä"/>
            </a:pPr>
            <a:endParaRPr lang="en-US" altLang="en-US" sz="1400" b="1">
              <a:solidFill>
                <a:srgbClr val="003399"/>
              </a:solidFill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8399B8FA-6622-B047-B35A-93685C3496B6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cs typeface="Tahoma" panose="020B0604030504040204" pitchFamily="34" charset="0"/>
              </a:rPr>
              <a:t>Good Analysis Classes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F0C6352E-27C4-B742-954D-02B285567BD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628775"/>
            <a:ext cx="8458200" cy="4968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>
                <a:cs typeface="Tahoma" panose="020B0604030504040204" pitchFamily="34" charset="0"/>
              </a:rPr>
              <a:t>What makes a good analysis class?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cs typeface="Tahoma" panose="020B0604030504040204" pitchFamily="34" charset="0"/>
              </a:rPr>
              <a:t>Its name reflects its intent.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cs typeface="Tahoma" panose="020B0604030504040204" pitchFamily="34" charset="0"/>
              </a:rPr>
              <a:t>It is a crisp abstraction that models</a:t>
            </a:r>
            <a:r>
              <a:rPr lang="en-US" altLang="en-US" sz="2400" i="1">
                <a:cs typeface="Tahoma" panose="020B0604030504040204" pitchFamily="34" charset="0"/>
              </a:rPr>
              <a:t> </a:t>
            </a:r>
            <a:r>
              <a:rPr lang="en-US" altLang="en-US" sz="2400" i="1">
                <a:solidFill>
                  <a:srgbClr val="00CC00"/>
                </a:solidFill>
                <a:cs typeface="Tahoma" panose="020B0604030504040204" pitchFamily="34" charset="0"/>
              </a:rPr>
              <a:t>one specific element </a:t>
            </a:r>
            <a:r>
              <a:rPr lang="en-US" altLang="en-US" sz="2400" i="1">
                <a:cs typeface="Tahoma" panose="020B0604030504040204" pitchFamily="34" charset="0"/>
              </a:rPr>
              <a:t>of the</a:t>
            </a:r>
            <a:r>
              <a:rPr lang="en-US" altLang="en-US" sz="2400" i="1">
                <a:solidFill>
                  <a:srgbClr val="00CC00"/>
                </a:solidFill>
                <a:cs typeface="Tahoma" panose="020B0604030504040204" pitchFamily="34" charset="0"/>
              </a:rPr>
              <a:t> problem domain</a:t>
            </a:r>
            <a:r>
              <a:rPr lang="en-US" altLang="en-US" sz="2400"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cs typeface="Tahoma" panose="020B0604030504040204" pitchFamily="34" charset="0"/>
              </a:rPr>
              <a:t>It </a:t>
            </a:r>
            <a:r>
              <a:rPr lang="en-US" altLang="en-US" sz="2400">
                <a:solidFill>
                  <a:srgbClr val="660066"/>
                </a:solidFill>
                <a:cs typeface="Tahoma" panose="020B0604030504040204" pitchFamily="34" charset="0"/>
              </a:rPr>
              <a:t>maps</a:t>
            </a:r>
            <a:r>
              <a:rPr lang="en-US" altLang="en-US" sz="2400">
                <a:cs typeface="Tahoma" panose="020B0604030504040204" pitchFamily="34" charset="0"/>
              </a:rPr>
              <a:t> to a clearly identifiable feature of the problem domain.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cs typeface="Tahoma" panose="020B0604030504040204" pitchFamily="34" charset="0"/>
              </a:rPr>
              <a:t>It has a small, well-defined set of</a:t>
            </a:r>
            <a:r>
              <a:rPr lang="en-US" altLang="en-US" sz="2400" i="1">
                <a:solidFill>
                  <a:srgbClr val="CC0000"/>
                </a:solidFill>
                <a:cs typeface="Tahoma" panose="020B0604030504040204" pitchFamily="34" charset="0"/>
              </a:rPr>
              <a:t> </a:t>
            </a:r>
            <a:r>
              <a:rPr lang="en-US" altLang="en-US" sz="2400" i="1" u="sng">
                <a:solidFill>
                  <a:srgbClr val="CC0000"/>
                </a:solidFill>
                <a:cs typeface="Tahoma" panose="020B0604030504040204" pitchFamily="34" charset="0"/>
              </a:rPr>
              <a:t>responsibilities</a:t>
            </a:r>
            <a:r>
              <a:rPr lang="en-US" altLang="en-US" sz="2400">
                <a:cs typeface="Tahoma" panose="020B0604030504040204" pitchFamily="34" charset="0"/>
              </a:rPr>
              <a:t>:</a:t>
            </a:r>
          </a:p>
          <a:p>
            <a:pPr lvl="2">
              <a:lnSpc>
                <a:spcPct val="80000"/>
              </a:lnSpc>
            </a:pPr>
            <a:r>
              <a:rPr lang="en-US" altLang="en-US" sz="2000">
                <a:cs typeface="Tahoma" panose="020B0604030504040204" pitchFamily="34" charset="0"/>
              </a:rPr>
              <a:t>a responsibility is a contract or obligation that a class has to its clients;</a:t>
            </a:r>
          </a:p>
          <a:p>
            <a:pPr lvl="2">
              <a:lnSpc>
                <a:spcPct val="80000"/>
              </a:lnSpc>
            </a:pPr>
            <a:r>
              <a:rPr lang="en-US" altLang="en-US" sz="2000">
                <a:cs typeface="Tahoma" panose="020B0604030504040204" pitchFamily="34" charset="0"/>
              </a:rPr>
              <a:t>a responsibility is a semantically cohesive set of operations;</a:t>
            </a:r>
          </a:p>
          <a:p>
            <a:pPr lvl="2">
              <a:lnSpc>
                <a:spcPct val="80000"/>
              </a:lnSpc>
            </a:pPr>
            <a:r>
              <a:rPr lang="en-US" altLang="en-US" sz="2000">
                <a:cs typeface="Tahoma" panose="020B0604030504040204" pitchFamily="34" charset="0"/>
              </a:rPr>
              <a:t>there should only be about three to five responsibilities per class.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cs typeface="Tahoma" panose="020B0604030504040204" pitchFamily="34" charset="0"/>
              </a:rPr>
              <a:t>It has </a:t>
            </a:r>
            <a:r>
              <a:rPr lang="en-US" altLang="en-US" sz="2400">
                <a:solidFill>
                  <a:srgbClr val="0033CC"/>
                </a:solidFill>
                <a:cs typeface="Tahoma" panose="020B0604030504040204" pitchFamily="34" charset="0"/>
              </a:rPr>
              <a:t>high cohesion</a:t>
            </a:r>
            <a:r>
              <a:rPr lang="en-US" altLang="en-US" sz="2400">
                <a:cs typeface="Tahoma" panose="020B0604030504040204" pitchFamily="34" charset="0"/>
              </a:rPr>
              <a:t> – all features of the class should help to realize its intent.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cs typeface="Tahoma" panose="020B0604030504040204" pitchFamily="34" charset="0"/>
              </a:rPr>
              <a:t>It has </a:t>
            </a:r>
            <a:r>
              <a:rPr lang="en-US" altLang="en-US" sz="2400">
                <a:solidFill>
                  <a:srgbClr val="0033CC"/>
                </a:solidFill>
                <a:cs typeface="Tahoma" panose="020B0604030504040204" pitchFamily="34" charset="0"/>
              </a:rPr>
              <a:t>low coupling</a:t>
            </a:r>
            <a:r>
              <a:rPr lang="en-US" altLang="en-US" sz="2400">
                <a:cs typeface="Tahoma" panose="020B0604030504040204" pitchFamily="34" charset="0"/>
              </a:rPr>
              <a:t> – a class should only collaborate with a small number of other classes to realize its intent.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862591AC-AA54-A641-AF61-67516E53CDE0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cs typeface="Tahoma" panose="020B0604030504040204" pitchFamily="34" charset="0"/>
              </a:rPr>
              <a:t>Bad Analysis Classes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F36B9DCF-1560-E74E-9D8D-97215249F2FE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>
                <a:cs typeface="Tahoma" panose="020B0604030504040204" pitchFamily="34" charset="0"/>
              </a:rPr>
              <a:t>What makes a bad analysis class?</a:t>
            </a:r>
          </a:p>
          <a:p>
            <a:pPr>
              <a:lnSpc>
                <a:spcPct val="80000"/>
              </a:lnSpc>
            </a:pPr>
            <a:endParaRPr lang="en-US" altLang="en-US" sz="2400">
              <a:cs typeface="Tahoma" panose="020B060403050404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>
                <a:cs typeface="Tahoma" panose="020B0604030504040204" pitchFamily="34" charset="0"/>
              </a:rPr>
              <a:t>A </a:t>
            </a:r>
            <a:r>
              <a:rPr lang="en-US" altLang="en-US" sz="2000">
                <a:solidFill>
                  <a:srgbClr val="0033CC"/>
                </a:solidFill>
                <a:cs typeface="Tahoma" panose="020B0604030504040204" pitchFamily="34" charset="0"/>
              </a:rPr>
              <a:t>functoid</a:t>
            </a:r>
            <a:r>
              <a:rPr lang="en-US" altLang="en-US" sz="2000">
                <a:cs typeface="Tahoma" panose="020B0604030504040204" pitchFamily="34" charset="0"/>
              </a:rPr>
              <a:t>- a class with only one operation.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cs typeface="Tahoma" panose="020B0604030504040204" pitchFamily="34" charset="0"/>
              </a:rPr>
              <a:t>A stand-alone class (</a:t>
            </a:r>
            <a:r>
              <a:rPr lang="en-US" altLang="en-US" sz="2000">
                <a:solidFill>
                  <a:srgbClr val="0033CC"/>
                </a:solidFill>
                <a:cs typeface="Tahoma" panose="020B0604030504040204" pitchFamily="34" charset="0"/>
              </a:rPr>
              <a:t>island</a:t>
            </a:r>
            <a:r>
              <a:rPr lang="fa-IR" altLang="en-US" sz="2000"/>
              <a:t>(</a:t>
            </a:r>
            <a:r>
              <a:rPr lang="en-US" altLang="en-US" sz="2000">
                <a:cs typeface="Tahoma" panose="020B0604030504040204" pitchFamily="34" charset="0"/>
              </a:rPr>
              <a:t> -each class should be associated with a small number of other classes with which it collaborates to deliver the desired benefit.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cs typeface="Tahoma" panose="020B0604030504040204" pitchFamily="34" charset="0"/>
              </a:rPr>
              <a:t>An </a:t>
            </a:r>
            <a:r>
              <a:rPr lang="en-US" altLang="en-US" sz="2000">
                <a:solidFill>
                  <a:srgbClr val="0033CC"/>
                </a:solidFill>
                <a:cs typeface="Tahoma" panose="020B0604030504040204" pitchFamily="34" charset="0"/>
              </a:rPr>
              <a:t>omnipotent</a:t>
            </a:r>
            <a:r>
              <a:rPr lang="en-US" altLang="en-US" sz="2000">
                <a:cs typeface="Tahoma" panose="020B0604030504040204" pitchFamily="34" charset="0"/>
              </a:rPr>
              <a:t> class -a class that does everything (classes with "system" or "controller" in their name </a:t>
            </a:r>
            <a:r>
              <a:rPr lang="en-US" altLang="en-US" sz="2000" i="1">
                <a:cs typeface="Tahoma" panose="020B0604030504040204" pitchFamily="34" charset="0"/>
              </a:rPr>
              <a:t>may</a:t>
            </a:r>
            <a:r>
              <a:rPr lang="en-US" altLang="en-US" sz="2000">
                <a:cs typeface="Tahoma" panose="020B0604030504040204" pitchFamily="34" charset="0"/>
              </a:rPr>
              <a:t> need closer scrutiny).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cs typeface="Tahoma" panose="020B0604030504040204" pitchFamily="34" charset="0"/>
              </a:rPr>
              <a:t>A class with a </a:t>
            </a:r>
            <a:r>
              <a:rPr lang="en-US" altLang="en-US" sz="2000">
                <a:solidFill>
                  <a:srgbClr val="0033CC"/>
                </a:solidFill>
                <a:cs typeface="Tahoma" panose="020B0604030504040204" pitchFamily="34" charset="0"/>
              </a:rPr>
              <a:t>deep inheritance tree</a:t>
            </a:r>
            <a:r>
              <a:rPr lang="en-US" altLang="en-US" sz="2000">
                <a:cs typeface="Tahoma" panose="020B0604030504040204" pitchFamily="34" charset="0"/>
              </a:rPr>
              <a:t> -in the real world inheritance trees tend to be shallow.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cs typeface="Tahoma" panose="020B0604030504040204" pitchFamily="34" charset="0"/>
              </a:rPr>
              <a:t>A class with low </a:t>
            </a:r>
            <a:r>
              <a:rPr lang="en-US" altLang="en-US" sz="2000">
                <a:solidFill>
                  <a:srgbClr val="00CC00"/>
                </a:solidFill>
                <a:cs typeface="Tahoma" panose="020B0604030504040204" pitchFamily="34" charset="0"/>
              </a:rPr>
              <a:t>cohesion</a:t>
            </a:r>
            <a:r>
              <a:rPr lang="en-US" altLang="en-US" sz="2000"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cs typeface="Tahoma" panose="020B0604030504040204" pitchFamily="34" charset="0"/>
              </a:rPr>
              <a:t>A class with high </a:t>
            </a:r>
            <a:r>
              <a:rPr lang="en-US" altLang="en-US" sz="2000">
                <a:solidFill>
                  <a:srgbClr val="00CC00"/>
                </a:solidFill>
                <a:cs typeface="Tahoma" panose="020B0604030504040204" pitchFamily="34" charset="0"/>
              </a:rPr>
              <a:t>coupling</a:t>
            </a:r>
            <a:r>
              <a:rPr lang="en-US" altLang="en-US" sz="2000"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solidFill>
                  <a:srgbClr val="CC0000"/>
                </a:solidFill>
                <a:cs typeface="Tahoma" panose="020B0604030504040204" pitchFamily="34" charset="0"/>
              </a:rPr>
              <a:t>Many very small classes</a:t>
            </a:r>
            <a:r>
              <a:rPr lang="en-US" altLang="en-US" sz="2000">
                <a:cs typeface="Tahoma" panose="020B0604030504040204" pitchFamily="34" charset="0"/>
              </a:rPr>
              <a:t> in a model – merging should be considered.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solidFill>
                  <a:srgbClr val="CC0000"/>
                </a:solidFill>
                <a:cs typeface="Tahoma" panose="020B0604030504040204" pitchFamily="34" charset="0"/>
              </a:rPr>
              <a:t>Few but large classes</a:t>
            </a:r>
            <a:r>
              <a:rPr lang="en-US" altLang="en-US" sz="2000">
                <a:cs typeface="Tahoma" panose="020B0604030504040204" pitchFamily="34" charset="0"/>
              </a:rPr>
              <a:t> in a model – decomposition should be considered.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3C3CF83-042B-2547-81A0-05A61943F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Why build models?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59F6FBD-2814-994A-AA82-8B0477005F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628775"/>
            <a:ext cx="8534400" cy="4848225"/>
          </a:xfrm>
        </p:spPr>
        <p:txBody>
          <a:bodyPr>
            <a:normAutofit fontScale="62500" lnSpcReduction="20000"/>
          </a:bodyPr>
          <a:lstStyle/>
          <a:p>
            <a:pPr marL="438049" indent="-319014" eaLnBrk="1" hangingPunct="1">
              <a:buFont typeface="Wingdings 2" pitchFamily="18" charset="2"/>
              <a:buChar char=""/>
              <a:defRPr/>
            </a:pPr>
            <a:r>
              <a:rPr lang="en-US" dirty="0"/>
              <a:t>Modelling can guide your exploration:</a:t>
            </a:r>
          </a:p>
          <a:p>
            <a:pPr marL="730081" lvl="1" indent="-272988" eaLnBrk="1" hangingPunct="1">
              <a:defRPr/>
            </a:pPr>
            <a:r>
              <a:rPr lang="en-US" dirty="0">
                <a:solidFill>
                  <a:srgbClr val="2D1DA3"/>
                </a:solidFill>
              </a:rPr>
              <a:t>It can help you figure out what questions to ask</a:t>
            </a:r>
          </a:p>
          <a:p>
            <a:pPr marL="730081" lvl="1" indent="-272988" eaLnBrk="1" hangingPunct="1">
              <a:defRPr/>
            </a:pPr>
            <a:r>
              <a:rPr lang="en-US" dirty="0">
                <a:solidFill>
                  <a:srgbClr val="2D1DA3"/>
                </a:solidFill>
              </a:rPr>
              <a:t>It can help to reveal key design decisions</a:t>
            </a:r>
          </a:p>
          <a:p>
            <a:pPr marL="730081" lvl="1" indent="-272988" eaLnBrk="1" hangingPunct="1">
              <a:defRPr/>
            </a:pPr>
            <a:r>
              <a:rPr lang="en-US" dirty="0">
                <a:solidFill>
                  <a:srgbClr val="2D1DA3"/>
                </a:solidFill>
              </a:rPr>
              <a:t>It can help you to uncover problems</a:t>
            </a:r>
          </a:p>
          <a:p>
            <a:pPr marL="995133" lvl="2" indent="-228548" eaLnBrk="1" hangingPunct="1">
              <a:spcBef>
                <a:spcPct val="0"/>
              </a:spcBef>
              <a:buFont typeface="Arial" charset="0"/>
              <a:buChar char="▪"/>
              <a:defRPr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e.g. conflicting or infeasible requirements, confusion over terminology, scope, etc</a:t>
            </a:r>
          </a:p>
          <a:p>
            <a:pPr marL="995133" lvl="2" indent="-228548" eaLnBrk="1" hangingPunct="1">
              <a:spcBef>
                <a:spcPct val="0"/>
              </a:spcBef>
              <a:buFont typeface="Arial" charset="0"/>
              <a:buChar char="▪"/>
              <a:defRPr/>
            </a:pPr>
            <a:endParaRPr lang="en-US" dirty="0"/>
          </a:p>
          <a:p>
            <a:pPr marL="438049" indent="-319014" eaLnBrk="1" hangingPunct="1">
              <a:buFont typeface="Wingdings 2" pitchFamily="18" charset="2"/>
              <a:buChar char=""/>
              <a:defRPr/>
            </a:pPr>
            <a:r>
              <a:rPr lang="en-US" dirty="0"/>
              <a:t>Modelling can help us check our understanding</a:t>
            </a:r>
          </a:p>
          <a:p>
            <a:pPr marL="730081" lvl="1" indent="-272988" eaLnBrk="1" hangingPunct="1">
              <a:defRPr/>
            </a:pPr>
            <a:r>
              <a:rPr lang="en-US" dirty="0">
                <a:solidFill>
                  <a:srgbClr val="2D1DA3"/>
                </a:solidFill>
              </a:rPr>
              <a:t>Reason about the model to understand its consequences</a:t>
            </a:r>
          </a:p>
          <a:p>
            <a:pPr marL="995133" lvl="2" indent="-228548" eaLnBrk="1" hangingPunct="1">
              <a:spcBef>
                <a:spcPct val="0"/>
              </a:spcBef>
              <a:buFont typeface="Arial" charset="0"/>
              <a:buChar char="▪"/>
              <a:defRPr/>
            </a:pPr>
            <a:r>
              <a:rPr lang="en-US" dirty="0">
                <a:solidFill>
                  <a:srgbClr val="008000"/>
                </a:solidFill>
              </a:rPr>
              <a:t>Does it have the properties we expect?</a:t>
            </a:r>
          </a:p>
          <a:p>
            <a:pPr marL="730081" lvl="1" indent="-272988" eaLnBrk="1" hangingPunct="1">
              <a:defRPr/>
            </a:pPr>
            <a:r>
              <a:rPr lang="en-US" dirty="0">
                <a:solidFill>
                  <a:srgbClr val="2D1DA3"/>
                </a:solidFill>
              </a:rPr>
              <a:t>Animate the model to help us visualize/validate the requirements</a:t>
            </a:r>
          </a:p>
          <a:p>
            <a:pPr marL="730081" lvl="1" indent="-272988" eaLnBrk="1" hangingPunct="1">
              <a:defRPr/>
            </a:pPr>
            <a:endParaRPr lang="en-US" dirty="0"/>
          </a:p>
          <a:p>
            <a:pPr marL="438049" indent="-319014" eaLnBrk="1" hangingPunct="1">
              <a:buFont typeface="Wingdings 2" pitchFamily="18" charset="2"/>
              <a:buChar char=""/>
              <a:defRPr/>
            </a:pPr>
            <a:r>
              <a:rPr lang="en-US" dirty="0"/>
              <a:t>Modelling can help us communicate</a:t>
            </a:r>
          </a:p>
          <a:p>
            <a:pPr marL="730081" lvl="1" indent="-272988" eaLnBrk="1" hangingPunct="1">
              <a:defRPr/>
            </a:pPr>
            <a:r>
              <a:rPr lang="en-US" dirty="0">
                <a:solidFill>
                  <a:srgbClr val="2D1DA3"/>
                </a:solidFill>
              </a:rPr>
              <a:t>Provides useful abstracts that focus on the point you want to make</a:t>
            </a:r>
          </a:p>
          <a:p>
            <a:pPr marL="730081" lvl="1" indent="-272988" eaLnBrk="1" hangingPunct="1">
              <a:defRPr/>
            </a:pPr>
            <a:r>
              <a:rPr lang="en-US" dirty="0">
                <a:solidFill>
                  <a:srgbClr val="2D1DA3"/>
                </a:solidFill>
              </a:rPr>
              <a:t>…without overwhelming people with detail</a:t>
            </a:r>
          </a:p>
          <a:p>
            <a:pPr marL="730081" lvl="1" indent="-272988" eaLnBrk="1" hangingPunct="1">
              <a:defRPr/>
            </a:pPr>
            <a:endParaRPr lang="en-US" dirty="0"/>
          </a:p>
          <a:p>
            <a:pPr marL="438049" indent="-319014" eaLnBrk="1" hangingPunct="1">
              <a:buFont typeface="Wingdings 2" pitchFamily="18" charset="2"/>
              <a:buChar char=""/>
              <a:defRPr/>
            </a:pPr>
            <a:r>
              <a:rPr lang="en-US" dirty="0"/>
              <a:t>Throw-away modelling?</a:t>
            </a:r>
          </a:p>
          <a:p>
            <a:pPr marL="730081" lvl="1" indent="-272988" eaLnBrk="1" hangingPunct="1">
              <a:defRPr/>
            </a:pPr>
            <a:r>
              <a:rPr lang="en-US" dirty="0">
                <a:solidFill>
                  <a:srgbClr val="2D1DA3"/>
                </a:solidFill>
              </a:rPr>
              <a:t>The exercise of modelling is more important than the model itself</a:t>
            </a:r>
          </a:p>
          <a:p>
            <a:pPr marL="730081" lvl="1" indent="-272988" eaLnBrk="1" hangingPunct="1">
              <a:defRPr/>
            </a:pPr>
            <a:r>
              <a:rPr lang="en-US" dirty="0">
                <a:solidFill>
                  <a:srgbClr val="2D1DA3"/>
                </a:solidFill>
              </a:rPr>
              <a:t>Time spent perfecting the models might be time wasted…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68A0C7E-62C1-784D-8DC0-03858A30C7CE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cs typeface="Tahoma" panose="020B0604030504040204" pitchFamily="34" charset="0"/>
              </a:rPr>
              <a:t>Class Identification Techniques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4498FED4-C15E-BE4E-84CD-8BBDB9560532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>
              <a:cs typeface="Tahoma" panose="020B0604030504040204" pitchFamily="34" charset="0"/>
            </a:endParaRPr>
          </a:p>
          <a:p>
            <a:r>
              <a:rPr lang="en-US" altLang="en-US">
                <a:cs typeface="Tahoma" panose="020B0604030504040204" pitchFamily="34" charset="0"/>
              </a:rPr>
              <a:t>Noun/Verb Analysis (Grammatical Parsing)</a:t>
            </a:r>
          </a:p>
          <a:p>
            <a:endParaRPr lang="en-US" altLang="en-US">
              <a:cs typeface="Tahoma" panose="020B0604030504040204" pitchFamily="34" charset="0"/>
            </a:endParaRPr>
          </a:p>
          <a:p>
            <a:r>
              <a:rPr lang="en-US" altLang="en-US">
                <a:cs typeface="Tahoma" panose="020B0604030504040204" pitchFamily="34" charset="0"/>
              </a:rPr>
              <a:t>CRC Analysis</a:t>
            </a:r>
          </a:p>
          <a:p>
            <a:endParaRPr lang="en-US" altLang="en-US">
              <a:cs typeface="Tahoma" panose="020B0604030504040204" pitchFamily="34" charset="0"/>
            </a:endParaRPr>
          </a:p>
          <a:p>
            <a:r>
              <a:rPr lang="en-US" altLang="en-US">
                <a:cs typeface="Tahoma" panose="020B0604030504040204" pitchFamily="34" charset="0"/>
              </a:rPr>
              <a:t>Use-Case-Based Analysis</a:t>
            </a:r>
          </a:p>
          <a:p>
            <a:endParaRPr lang="en-US" altLang="en-US">
              <a:cs typeface="Tahoma" panose="020B0604030504040204" pitchFamily="34" charset="0"/>
            </a:endParaRPr>
          </a:p>
          <a:p>
            <a:r>
              <a:rPr lang="en-US" altLang="en-US">
                <a:cs typeface="Tahoma" panose="020B0604030504040204" pitchFamily="34" charset="0"/>
              </a:rPr>
              <a:t>Real-World Analysis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E0E9188F-34DF-B646-BD5B-C62091D26544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3300">
                <a:cs typeface="Tahoma" panose="020B0604030504040204" pitchFamily="34" charset="0"/>
              </a:rPr>
              <a:t>Noun/verb analysis (</a:t>
            </a:r>
            <a:r>
              <a:rPr lang="en-US" altLang="en-US" sz="3300" i="1">
                <a:cs typeface="Tahoma" panose="020B0604030504040204" pitchFamily="34" charset="0"/>
              </a:rPr>
              <a:t>Grammatical Parsing</a:t>
            </a:r>
            <a:r>
              <a:rPr lang="en-US" altLang="en-US" sz="3300">
                <a:cs typeface="Tahoma" panose="020B0604030504040204" pitchFamily="34" charset="0"/>
              </a:rPr>
              <a:t>)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2C394F25-6BF0-F343-9C32-C6DB05C10FF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774825"/>
            <a:ext cx="8686800" cy="4625975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2400">
                <a:solidFill>
                  <a:srgbClr val="2D1DA3"/>
                </a:solidFill>
                <a:cs typeface="Tahoma" panose="020B0604030504040204" pitchFamily="34" charset="0"/>
              </a:rPr>
              <a:t>1.Collect as much relevant information about the problem domain as possible; suitable sources of information are: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cs typeface="Tahoma" panose="020B0604030504040204" pitchFamily="34" charset="0"/>
              </a:rPr>
              <a:t>The requirements model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cs typeface="Tahoma" panose="020B0604030504040204" pitchFamily="34" charset="0"/>
              </a:rPr>
              <a:t>The use case model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cs typeface="Tahoma" panose="020B0604030504040204" pitchFamily="34" charset="0"/>
              </a:rPr>
              <a:t>The project glossary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cs typeface="Tahoma" panose="020B0604030504040204" pitchFamily="34" charset="0"/>
              </a:rPr>
              <a:t>Any other document (architecture, vision documents, etc.)</a:t>
            </a:r>
          </a:p>
          <a:p>
            <a:pPr lvl="1">
              <a:lnSpc>
                <a:spcPct val="80000"/>
              </a:lnSpc>
            </a:pPr>
            <a:endParaRPr lang="en-US" altLang="en-US" sz="2000"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2400">
                <a:solidFill>
                  <a:srgbClr val="2D1DA3"/>
                </a:solidFill>
                <a:cs typeface="Tahoma" panose="020B0604030504040204" pitchFamily="34" charset="0"/>
              </a:rPr>
              <a:t>2.Analyze the documentation: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cs typeface="Tahoma" panose="020B0604030504040204" pitchFamily="34" charset="0"/>
              </a:rPr>
              <a:t>Look for </a:t>
            </a:r>
            <a:r>
              <a:rPr lang="en-US" altLang="en-US" sz="2000" b="1">
                <a:solidFill>
                  <a:srgbClr val="FF0000"/>
                </a:solidFill>
                <a:cs typeface="Tahoma" panose="020B0604030504040204" pitchFamily="34" charset="0"/>
              </a:rPr>
              <a:t>nouns or noun phrases</a:t>
            </a:r>
            <a:r>
              <a:rPr lang="en-US" altLang="en-US" sz="2000" b="1">
                <a:cs typeface="Tahoma" panose="020B0604030504040204" pitchFamily="34" charset="0"/>
              </a:rPr>
              <a:t> </a:t>
            </a:r>
            <a:r>
              <a:rPr lang="en-US" altLang="en-US" sz="2000">
                <a:cs typeface="Tahoma" panose="020B0604030504040204" pitchFamily="34" charset="0"/>
              </a:rPr>
              <a:t>-these are candidate classes or attributes.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cs typeface="Tahoma" panose="020B0604030504040204" pitchFamily="34" charset="0"/>
              </a:rPr>
              <a:t>Look for </a:t>
            </a:r>
            <a:r>
              <a:rPr lang="en-US" altLang="en-US" sz="2000" b="1">
                <a:solidFill>
                  <a:srgbClr val="008000"/>
                </a:solidFill>
                <a:cs typeface="Tahoma" panose="020B0604030504040204" pitchFamily="34" charset="0"/>
              </a:rPr>
              <a:t>verbs or verb phrases</a:t>
            </a:r>
            <a:r>
              <a:rPr lang="en-US" altLang="en-US" sz="2000">
                <a:cs typeface="Tahoma" panose="020B0604030504040204" pitchFamily="34" charset="0"/>
              </a:rPr>
              <a:t> -these are candidate responsibilities or operations.</a:t>
            </a:r>
          </a:p>
          <a:p>
            <a:pPr lvl="1">
              <a:lnSpc>
                <a:spcPct val="80000"/>
              </a:lnSpc>
            </a:pPr>
            <a:endParaRPr lang="en-US" altLang="en-US" sz="2000"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2400">
                <a:solidFill>
                  <a:srgbClr val="2D1DA3"/>
                </a:solidFill>
                <a:cs typeface="Tahoma" panose="020B0604030504040204" pitchFamily="34" charset="0"/>
              </a:rPr>
              <a:t>3.Make a tentative allocation of the attributes and responsibilities to the classes.</a:t>
            </a: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endParaRPr lang="en-US" altLang="en-US" sz="2400">
              <a:solidFill>
                <a:srgbClr val="2D1DA3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89211608-D9F5-334B-ABB1-A57831E19C45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cs typeface="Tahoma" panose="020B0604030504040204" pitchFamily="34" charset="0"/>
              </a:rPr>
              <a:t>CRC Analysis –CRC Cards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A9ACC5D5-7B40-BA4A-B63A-72A3A1C7A2C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774825"/>
            <a:ext cx="8229600" cy="30099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>
                <a:solidFill>
                  <a:srgbClr val="FF0000"/>
                </a:solidFill>
                <a:cs typeface="Tahoma" panose="020B0604030504040204" pitchFamily="34" charset="0"/>
              </a:rPr>
              <a:t>CRC</a:t>
            </a:r>
            <a:r>
              <a:rPr lang="en-US" altLang="en-US" sz="2400">
                <a:cs typeface="Tahoma" panose="020B0604030504040204" pitchFamily="34" charset="0"/>
              </a:rPr>
              <a:t> – </a:t>
            </a:r>
            <a:r>
              <a:rPr lang="en-US" altLang="en-US" sz="2400">
                <a:solidFill>
                  <a:srgbClr val="FF0000"/>
                </a:solidFill>
                <a:cs typeface="Tahoma" panose="020B0604030504040204" pitchFamily="34" charset="0"/>
              </a:rPr>
              <a:t>C</a:t>
            </a:r>
            <a:r>
              <a:rPr lang="en-US" altLang="en-US" sz="2400">
                <a:cs typeface="Tahoma" panose="020B0604030504040204" pitchFamily="34" charset="0"/>
              </a:rPr>
              <a:t>lass, </a:t>
            </a:r>
            <a:r>
              <a:rPr lang="en-US" altLang="en-US" sz="2400">
                <a:solidFill>
                  <a:srgbClr val="FF0000"/>
                </a:solidFill>
                <a:cs typeface="Tahoma" panose="020B0604030504040204" pitchFamily="34" charset="0"/>
              </a:rPr>
              <a:t>R</a:t>
            </a:r>
            <a:r>
              <a:rPr lang="en-US" altLang="en-US" sz="2400">
                <a:cs typeface="Tahoma" panose="020B0604030504040204" pitchFamily="34" charset="0"/>
              </a:rPr>
              <a:t>esponsibilities, and </a:t>
            </a:r>
            <a:r>
              <a:rPr lang="en-US" altLang="en-US" sz="2400">
                <a:solidFill>
                  <a:srgbClr val="FF0000"/>
                </a:solidFill>
                <a:cs typeface="Tahoma" panose="020B0604030504040204" pitchFamily="34" charset="0"/>
              </a:rPr>
              <a:t>C</a:t>
            </a:r>
            <a:r>
              <a:rPr lang="en-US" altLang="en-US" sz="2400">
                <a:cs typeface="Tahoma" panose="020B0604030504040204" pitchFamily="34" charset="0"/>
              </a:rPr>
              <a:t>ollaborators</a:t>
            </a:r>
          </a:p>
          <a:p>
            <a:pPr>
              <a:lnSpc>
                <a:spcPct val="80000"/>
              </a:lnSpc>
            </a:pPr>
            <a:endParaRPr lang="en-US" altLang="en-US" sz="2400"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>
                <a:cs typeface="Tahoma" panose="020B0604030504040204" pitchFamily="34" charset="0"/>
              </a:rPr>
              <a:t>Important things in the problem domain are written on CRC Cards. Each Card has three compartments:</a:t>
            </a:r>
          </a:p>
          <a:p>
            <a:pPr lvl="1">
              <a:lnSpc>
                <a:spcPct val="80000"/>
              </a:lnSpc>
            </a:pPr>
            <a:r>
              <a:rPr lang="en-US" altLang="en-US" sz="2000" b="1">
                <a:solidFill>
                  <a:srgbClr val="2D1DA3"/>
                </a:solidFill>
                <a:cs typeface="Tahoma" panose="020B0604030504040204" pitchFamily="34" charset="0"/>
              </a:rPr>
              <a:t>Class </a:t>
            </a:r>
            <a:r>
              <a:rPr lang="en-US" altLang="en-US" sz="2000">
                <a:cs typeface="Tahoma" panose="020B0604030504040204" pitchFamily="34" charset="0"/>
              </a:rPr>
              <a:t>– contains the name of the class</a:t>
            </a:r>
          </a:p>
          <a:p>
            <a:pPr lvl="1">
              <a:lnSpc>
                <a:spcPct val="80000"/>
              </a:lnSpc>
            </a:pPr>
            <a:r>
              <a:rPr lang="en-US" altLang="en-US" sz="2000" b="1">
                <a:solidFill>
                  <a:srgbClr val="2D1DA3"/>
                </a:solidFill>
                <a:cs typeface="Tahoma" panose="020B0604030504040204" pitchFamily="34" charset="0"/>
              </a:rPr>
              <a:t>Responsibilities</a:t>
            </a:r>
            <a:r>
              <a:rPr lang="en-US" altLang="en-US" sz="2000">
                <a:cs typeface="Tahoma" panose="020B0604030504040204" pitchFamily="34" charset="0"/>
              </a:rPr>
              <a:t> – contains a list of the responsibilities of that class (the functions it performs and even the information it is responsible to keep and provide)</a:t>
            </a:r>
          </a:p>
          <a:p>
            <a:pPr lvl="1">
              <a:lnSpc>
                <a:spcPct val="80000"/>
              </a:lnSpc>
            </a:pPr>
            <a:r>
              <a:rPr lang="en-US" altLang="en-US" sz="2000" b="1">
                <a:solidFill>
                  <a:srgbClr val="2D1DA3"/>
                </a:solidFill>
                <a:cs typeface="Tahoma" panose="020B0604030504040204" pitchFamily="34" charset="0"/>
              </a:rPr>
              <a:t>Collaborators </a:t>
            </a:r>
            <a:r>
              <a:rPr lang="en-US" altLang="en-US" sz="2000">
                <a:cs typeface="Tahoma" panose="020B0604030504040204" pitchFamily="34" charset="0"/>
              </a:rPr>
              <a:t>– contains a list of other classes with which this class collaborates in order to fulfill the responsibilities</a:t>
            </a:r>
          </a:p>
        </p:txBody>
      </p:sp>
      <p:pic>
        <p:nvPicPr>
          <p:cNvPr id="108548" name="Picture 4">
            <a:extLst>
              <a:ext uri="{FF2B5EF4-FFF2-40B4-BE49-F238E27FC236}">
                <a16:creationId xmlns:a16="http://schemas.microsoft.com/office/drawing/2014/main" id="{93D33172-41D2-804D-BC6C-DAF1F7F9A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4856163"/>
            <a:ext cx="3962400" cy="20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24594980-9F0B-C840-AEF8-6126A5C8C175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4100">
                <a:cs typeface="Tahoma" panose="020B0604030504040204" pitchFamily="34" charset="0"/>
              </a:rPr>
              <a:t>CRC Analysis Procedure – Phase 1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500760CC-72EE-D44C-BA32-5C1EA3E3D2E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81000" y="1524000"/>
            <a:ext cx="87630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>
                <a:cs typeface="Tahoma" panose="020B0604030504040204" pitchFamily="34" charset="0"/>
              </a:rPr>
              <a:t>The participants are 00 analysts, .stakeholders, and domain experts.</a:t>
            </a:r>
          </a:p>
          <a:p>
            <a:pPr>
              <a:lnSpc>
                <a:spcPct val="80000"/>
              </a:lnSpc>
            </a:pPr>
            <a:endParaRPr lang="en-US" altLang="en-US" sz="1800"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800">
                <a:cs typeface="Tahoma" panose="020B0604030504040204" pitchFamily="34" charset="0"/>
              </a:rPr>
              <a:t>Phase 1: </a:t>
            </a:r>
            <a:r>
              <a:rPr lang="en-US" altLang="en-US" sz="1800" b="1" i="1">
                <a:solidFill>
                  <a:srgbClr val="FF0000"/>
                </a:solidFill>
                <a:cs typeface="Tahoma" panose="020B0604030504040204" pitchFamily="34" charset="0"/>
              </a:rPr>
              <a:t>Brainstorm</a:t>
            </a:r>
            <a:r>
              <a:rPr lang="en-US" altLang="en-US" sz="1800">
                <a:cs typeface="Tahoma" panose="020B0604030504040204" pitchFamily="34" charset="0"/>
              </a:rPr>
              <a:t> – gather the information:</a:t>
            </a:r>
          </a:p>
          <a:p>
            <a:pPr>
              <a:lnSpc>
                <a:spcPct val="80000"/>
              </a:lnSpc>
            </a:pPr>
            <a:endParaRPr lang="en-US" altLang="en-US" sz="1800"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800">
                <a:cs typeface="Tahoma" panose="020B0604030504040204" pitchFamily="34" charset="0"/>
              </a:rPr>
              <a:t>	</a:t>
            </a:r>
            <a:r>
              <a:rPr lang="en-US" altLang="en-US" sz="1800">
                <a:solidFill>
                  <a:srgbClr val="FF0000"/>
                </a:solidFill>
                <a:cs typeface="Tahoma" panose="020B0604030504040204" pitchFamily="34" charset="0"/>
              </a:rPr>
              <a:t>1.</a:t>
            </a:r>
            <a:r>
              <a:rPr lang="en-US" altLang="en-US" sz="1800">
                <a:cs typeface="Tahoma" panose="020B0604030504040204" pitchFamily="34" charset="0"/>
              </a:rPr>
              <a:t> Explain that this is a true </a:t>
            </a:r>
            <a:r>
              <a:rPr lang="en-US" altLang="en-US" sz="1800">
                <a:solidFill>
                  <a:srgbClr val="660066"/>
                </a:solidFill>
                <a:cs typeface="Tahoma" panose="020B0604030504040204" pitchFamily="34" charset="0"/>
              </a:rPr>
              <a:t>brainstorm</a:t>
            </a:r>
            <a:r>
              <a:rPr lang="en-US" altLang="en-US" sz="1800"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800">
                <a:cs typeface="Tahoma" panose="020B0604030504040204" pitchFamily="34" charset="0"/>
              </a:rPr>
              <a:t>		</a:t>
            </a:r>
            <a:r>
              <a:rPr lang="en-US" altLang="en-US" sz="1800">
                <a:solidFill>
                  <a:srgbClr val="CC0000"/>
                </a:solidFill>
                <a:cs typeface="Tahoma" panose="020B0604030504040204" pitchFamily="34" charset="0"/>
              </a:rPr>
              <a:t>1.</a:t>
            </a:r>
            <a:r>
              <a:rPr lang="en-US" altLang="en-US" sz="1800">
                <a:cs typeface="Tahoma" panose="020B0604030504040204" pitchFamily="34" charset="0"/>
              </a:rPr>
              <a:t> All ideas are accepted as good ideas.</a:t>
            </a: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800">
                <a:cs typeface="Tahoma" panose="020B0604030504040204" pitchFamily="34" charset="0"/>
              </a:rPr>
              <a:t>		</a:t>
            </a:r>
            <a:r>
              <a:rPr lang="en-US" altLang="en-US" sz="1800">
                <a:solidFill>
                  <a:srgbClr val="CC0000"/>
                </a:solidFill>
                <a:cs typeface="Tahoma" panose="020B0604030504040204" pitchFamily="34" charset="0"/>
              </a:rPr>
              <a:t>2</a:t>
            </a:r>
            <a:r>
              <a:rPr lang="en-US" altLang="en-US" sz="1800">
                <a:cs typeface="Tahoma" panose="020B0604030504040204" pitchFamily="34" charset="0"/>
              </a:rPr>
              <a:t>. Ideas are recorded but not debated.</a:t>
            </a: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endParaRPr lang="en-US" altLang="en-US" sz="1800"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800">
                <a:cs typeface="Tahoma" panose="020B0604030504040204" pitchFamily="34" charset="0"/>
              </a:rPr>
              <a:t>	</a:t>
            </a:r>
            <a:r>
              <a:rPr lang="en-US" altLang="en-US" sz="1800">
                <a:solidFill>
                  <a:srgbClr val="FF0000"/>
                </a:solidFill>
                <a:cs typeface="Tahoma" panose="020B0604030504040204" pitchFamily="34" charset="0"/>
              </a:rPr>
              <a:t>2.</a:t>
            </a:r>
            <a:r>
              <a:rPr lang="en-US" altLang="en-US" sz="1800">
                <a:cs typeface="Tahoma" panose="020B0604030504040204" pitchFamily="34" charset="0"/>
              </a:rPr>
              <a:t> Ask the team members to </a:t>
            </a:r>
            <a:r>
              <a:rPr lang="en-US" altLang="en-US" sz="1800">
                <a:solidFill>
                  <a:srgbClr val="00CC00"/>
                </a:solidFill>
                <a:cs typeface="Tahoma" panose="020B0604030504040204" pitchFamily="34" charset="0"/>
              </a:rPr>
              <a:t>name the "things"</a:t>
            </a:r>
            <a:r>
              <a:rPr lang="en-US" altLang="en-US" sz="1800">
                <a:cs typeface="Tahoma" panose="020B0604030504040204" pitchFamily="34" charset="0"/>
              </a:rPr>
              <a:t> that operate in their business domain -for example, customer, product.</a:t>
            </a: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800">
                <a:cs typeface="Tahoma" panose="020B0604030504040204" pitchFamily="34" charset="0"/>
              </a:rPr>
              <a:t>		</a:t>
            </a:r>
            <a:r>
              <a:rPr lang="en-US" altLang="en-US" sz="1800">
                <a:solidFill>
                  <a:srgbClr val="CC0000"/>
                </a:solidFill>
                <a:cs typeface="Tahoma" panose="020B0604030504040204" pitchFamily="34" charset="0"/>
              </a:rPr>
              <a:t>1.</a:t>
            </a:r>
            <a:r>
              <a:rPr lang="en-US" altLang="en-US" sz="1800">
                <a:cs typeface="Tahoma" panose="020B0604030504040204" pitchFamily="34" charset="0"/>
              </a:rPr>
              <a:t> Write each thing on a sticky note; it is a candidate class, or attribute of a class.</a:t>
            </a: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800">
                <a:cs typeface="Tahoma" panose="020B0604030504040204" pitchFamily="34" charset="0"/>
              </a:rPr>
              <a:t>		</a:t>
            </a:r>
            <a:r>
              <a:rPr lang="en-US" altLang="en-US" sz="1800">
                <a:solidFill>
                  <a:srgbClr val="CC0000"/>
                </a:solidFill>
                <a:cs typeface="Tahoma" panose="020B0604030504040204" pitchFamily="34" charset="0"/>
              </a:rPr>
              <a:t>2.</a:t>
            </a:r>
            <a:r>
              <a:rPr lang="en-US" altLang="en-US" sz="1800">
                <a:cs typeface="Tahoma" panose="020B0604030504040204" pitchFamily="34" charset="0"/>
              </a:rPr>
              <a:t> Stick the note on a wall or whiteboard.</a:t>
            </a: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endParaRPr lang="en-US" altLang="en-US" sz="1800"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800">
                <a:cs typeface="Tahoma" panose="020B0604030504040204" pitchFamily="34" charset="0"/>
              </a:rPr>
              <a:t>	</a:t>
            </a:r>
            <a:r>
              <a:rPr lang="en-US" altLang="en-US" sz="1800">
                <a:solidFill>
                  <a:srgbClr val="FF0000"/>
                </a:solidFill>
                <a:cs typeface="Tahoma" panose="020B0604030504040204" pitchFamily="34" charset="0"/>
              </a:rPr>
              <a:t>3.</a:t>
            </a:r>
            <a:r>
              <a:rPr lang="en-US" altLang="en-US" sz="1800">
                <a:cs typeface="Tahoma" panose="020B0604030504040204" pitchFamily="34" charset="0"/>
              </a:rPr>
              <a:t> Ask the team </a:t>
            </a:r>
            <a:r>
              <a:rPr lang="en-US" altLang="en-US" sz="1800">
                <a:solidFill>
                  <a:srgbClr val="0033CC"/>
                </a:solidFill>
                <a:cs typeface="Tahoma" panose="020B0604030504040204" pitchFamily="34" charset="0"/>
              </a:rPr>
              <a:t>to state responsibilities</a:t>
            </a:r>
            <a:r>
              <a:rPr lang="en-US" altLang="en-US" sz="1800">
                <a:cs typeface="Tahoma" panose="020B0604030504040204" pitchFamily="34" charset="0"/>
              </a:rPr>
              <a:t> that those things might have; record these in the responsibilities compartment of the note.</a:t>
            </a: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endParaRPr lang="en-US" altLang="en-US" sz="1800"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800">
                <a:cs typeface="Tahoma" panose="020B0604030504040204" pitchFamily="34" charset="0"/>
              </a:rPr>
              <a:t>	</a:t>
            </a:r>
            <a:r>
              <a:rPr lang="en-US" altLang="en-US" sz="1800">
                <a:solidFill>
                  <a:srgbClr val="FF0000"/>
                </a:solidFill>
                <a:cs typeface="Tahoma" panose="020B0604030504040204" pitchFamily="34" charset="0"/>
              </a:rPr>
              <a:t>4.</a:t>
            </a:r>
            <a:r>
              <a:rPr lang="en-US" altLang="en-US" sz="1800">
                <a:cs typeface="Tahoma" panose="020B0604030504040204" pitchFamily="34" charset="0"/>
              </a:rPr>
              <a:t> Working with the team, identify classes that might work together; </a:t>
            </a:r>
            <a:r>
              <a:rPr lang="en-US" altLang="en-US" sz="1800">
                <a:solidFill>
                  <a:srgbClr val="0033CC"/>
                </a:solidFill>
                <a:cs typeface="Tahoma" panose="020B0604030504040204" pitchFamily="34" charset="0"/>
              </a:rPr>
              <a:t>record collaborators</a:t>
            </a:r>
            <a:r>
              <a:rPr lang="en-US" altLang="en-US" sz="1800">
                <a:cs typeface="Tahoma" panose="020B0604030504040204" pitchFamily="34" charset="0"/>
              </a:rPr>
              <a:t> in the collaborators compartment of the note.</a:t>
            </a: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endParaRPr lang="en-US" altLang="en-US" sz="1800"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800" i="1">
                <a:solidFill>
                  <a:srgbClr val="CC0000"/>
                </a:solidFill>
                <a:cs typeface="Tahoma" panose="020B0604030504040204" pitchFamily="34" charset="0"/>
              </a:rPr>
              <a:t>This is an iterative work !!!!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F3400B0D-EEF8-FC46-ADA1-10D5F701270B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4100">
                <a:cs typeface="Tahoma" panose="020B0604030504040204" pitchFamily="34" charset="0"/>
              </a:rPr>
              <a:t>CRC Analysis Procedure – Phase 2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4468F1D6-A73B-4F45-9B34-809ABA7F4AC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04800" y="1371600"/>
            <a:ext cx="8610600" cy="5105400"/>
          </a:xfrm>
        </p:spPr>
        <p:txBody>
          <a:bodyPr/>
          <a:lstStyle/>
          <a:p>
            <a:endParaRPr lang="en-US" altLang="en-US" sz="2800">
              <a:cs typeface="Tahoma" panose="020B0604030504040204" pitchFamily="34" charset="0"/>
            </a:endParaRPr>
          </a:p>
          <a:p>
            <a:r>
              <a:rPr lang="en-US" altLang="en-US" sz="2800">
                <a:cs typeface="Tahoma" panose="020B0604030504040204" pitchFamily="34" charset="0"/>
              </a:rPr>
              <a:t>The participants are OO analysts and domain experts. </a:t>
            </a:r>
          </a:p>
          <a:p>
            <a:endParaRPr lang="en-US" altLang="en-US" sz="2800">
              <a:cs typeface="Tahoma" panose="020B0604030504040204" pitchFamily="34" charset="0"/>
            </a:endParaRPr>
          </a:p>
          <a:p>
            <a:r>
              <a:rPr lang="en-US" altLang="en-US" sz="2800">
                <a:cs typeface="Tahoma" panose="020B0604030504040204" pitchFamily="34" charset="0"/>
              </a:rPr>
              <a:t>Phase 2: </a:t>
            </a:r>
            <a:r>
              <a:rPr lang="en-US" altLang="en-US" sz="2800" i="1">
                <a:solidFill>
                  <a:srgbClr val="2D1DA3"/>
                </a:solidFill>
                <a:cs typeface="Tahoma" panose="020B0604030504040204" pitchFamily="34" charset="0"/>
              </a:rPr>
              <a:t>Decide which sticky notes should become classes and which should become attributes</a:t>
            </a:r>
            <a:r>
              <a:rPr lang="en-US" altLang="en-US" sz="2800">
                <a:cs typeface="Tahoma" panose="020B0604030504040204" pitchFamily="34" charset="0"/>
              </a:rPr>
              <a:t>:</a:t>
            </a:r>
          </a:p>
          <a:p>
            <a:pPr lvl="1"/>
            <a:endParaRPr lang="en-US" altLang="en-US" sz="2400">
              <a:cs typeface="Tahoma" panose="020B0604030504040204" pitchFamily="34" charset="0"/>
            </a:endParaRPr>
          </a:p>
          <a:p>
            <a:pPr lvl="1"/>
            <a:r>
              <a:rPr lang="en-US" altLang="en-US" sz="2400">
                <a:cs typeface="Tahoma" panose="020B0604030504040204" pitchFamily="34" charset="0"/>
              </a:rPr>
              <a:t>Analysis classes must represent a </a:t>
            </a:r>
            <a:r>
              <a:rPr lang="en-US" altLang="en-US" sz="2400">
                <a:solidFill>
                  <a:srgbClr val="FF0000"/>
                </a:solidFill>
                <a:cs typeface="Tahoma" panose="020B0604030504040204" pitchFamily="34" charset="0"/>
              </a:rPr>
              <a:t>crisp abstraction</a:t>
            </a:r>
            <a:r>
              <a:rPr lang="en-US" altLang="en-US" sz="2400">
                <a:cs typeface="Tahoma" panose="020B0604030504040204" pitchFamily="34" charset="0"/>
              </a:rPr>
              <a:t> in the problem domain. Certain sticky notes will represent key business concepts and clearly need to become classes. </a:t>
            </a:r>
          </a:p>
          <a:p>
            <a:pPr lvl="1"/>
            <a:endParaRPr lang="en-US" altLang="en-US" sz="2400"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CF8E393E-4A39-EE42-980D-BC611F55514A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cs typeface="Tahoma" panose="020B0604030504040204" pitchFamily="34" charset="0"/>
              </a:rPr>
              <a:t>Real-World Analysis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DF9F14C0-D078-9440-83FD-05CB48659A9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50825" y="1774825"/>
            <a:ext cx="8435975" cy="48228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>
                <a:cs typeface="Tahoma" panose="020B0604030504040204" pitchFamily="34" charset="0"/>
              </a:rPr>
              <a:t>Explore the real world for classes. Candidates: physical objects, paperwork, interfaces to the outside world, and conceptual entities;</a:t>
            </a:r>
          </a:p>
          <a:p>
            <a:pPr>
              <a:lnSpc>
                <a:spcPct val="80000"/>
              </a:lnSpc>
            </a:pPr>
            <a:endParaRPr lang="en-US" altLang="en-US" sz="2400">
              <a:cs typeface="Tahoma" panose="020B0604030504040204" pitchFamily="34" charset="0"/>
            </a:endParaRPr>
          </a:p>
          <a:p>
            <a:pPr lvl="2">
              <a:lnSpc>
                <a:spcPct val="80000"/>
              </a:lnSpc>
            </a:pPr>
            <a:r>
              <a:rPr lang="en-US" altLang="en-US" sz="1800" b="1">
                <a:solidFill>
                  <a:srgbClr val="FF0000"/>
                </a:solidFill>
                <a:cs typeface="Tahoma" panose="020B0604030504040204" pitchFamily="34" charset="0"/>
              </a:rPr>
              <a:t>Physical objects</a:t>
            </a:r>
            <a:r>
              <a:rPr lang="en-US" altLang="en-US" sz="1800">
                <a:cs typeface="Tahoma" panose="020B0604030504040204" pitchFamily="34" charset="0"/>
              </a:rPr>
              <a:t>: Things such as aircraft, people, and hotels may all indicate classes.</a:t>
            </a:r>
          </a:p>
          <a:p>
            <a:pPr lvl="2">
              <a:lnSpc>
                <a:spcPct val="80000"/>
              </a:lnSpc>
            </a:pPr>
            <a:endParaRPr lang="en-US" altLang="en-US" sz="1800">
              <a:cs typeface="Tahoma" panose="020B0604030504040204" pitchFamily="34" charset="0"/>
            </a:endParaRPr>
          </a:p>
          <a:p>
            <a:pPr lvl="2">
              <a:lnSpc>
                <a:spcPct val="80000"/>
              </a:lnSpc>
            </a:pPr>
            <a:r>
              <a:rPr lang="en-US" altLang="en-US" sz="1800" b="1">
                <a:solidFill>
                  <a:srgbClr val="FF0000"/>
                </a:solidFill>
                <a:cs typeface="Tahoma" panose="020B0604030504040204" pitchFamily="34" charset="0"/>
              </a:rPr>
              <a:t>Paperwork</a:t>
            </a:r>
            <a:r>
              <a:rPr lang="en-US" altLang="en-US" sz="1800">
                <a:cs typeface="Tahoma" panose="020B0604030504040204" pitchFamily="34" charset="0"/>
              </a:rPr>
              <a:t>: Things like invoices, orders, and bankbooks may all indicate possible classes; beware of paperwork supporting the redundant business processes that the new system might be trying to replace.</a:t>
            </a:r>
          </a:p>
          <a:p>
            <a:pPr lvl="2">
              <a:lnSpc>
                <a:spcPct val="80000"/>
              </a:lnSpc>
            </a:pPr>
            <a:endParaRPr lang="en-US" altLang="en-US" sz="1800">
              <a:cs typeface="Tahoma" panose="020B0604030504040204" pitchFamily="34" charset="0"/>
            </a:endParaRPr>
          </a:p>
          <a:p>
            <a:pPr lvl="2">
              <a:lnSpc>
                <a:spcPct val="80000"/>
              </a:lnSpc>
            </a:pPr>
            <a:r>
              <a:rPr lang="en-US" altLang="en-US" sz="1800" b="1">
                <a:solidFill>
                  <a:srgbClr val="FF0000"/>
                </a:solidFill>
                <a:cs typeface="Tahoma" panose="020B0604030504040204" pitchFamily="34" charset="0"/>
              </a:rPr>
              <a:t>Known interfaces to the outside world</a:t>
            </a:r>
            <a:r>
              <a:rPr lang="en-US" altLang="en-US" sz="1800">
                <a:cs typeface="Tahoma" panose="020B0604030504040204" pitchFamily="34" charset="0"/>
              </a:rPr>
              <a:t>: Things such as screens, keyboards, peripherals, and other systems can be a source of candidate classes, especially for embedded systems.</a:t>
            </a:r>
          </a:p>
          <a:p>
            <a:pPr lvl="2">
              <a:lnSpc>
                <a:spcPct val="80000"/>
              </a:lnSpc>
            </a:pPr>
            <a:endParaRPr lang="en-US" altLang="en-US" sz="1800">
              <a:cs typeface="Tahoma" panose="020B0604030504040204" pitchFamily="34" charset="0"/>
            </a:endParaRPr>
          </a:p>
          <a:p>
            <a:pPr lvl="2">
              <a:lnSpc>
                <a:spcPct val="80000"/>
              </a:lnSpc>
            </a:pPr>
            <a:r>
              <a:rPr lang="en-US" altLang="en-US" sz="1800" b="1">
                <a:solidFill>
                  <a:srgbClr val="FF0000"/>
                </a:solidFill>
                <a:cs typeface="Tahoma" panose="020B0604030504040204" pitchFamily="34" charset="0"/>
              </a:rPr>
              <a:t>Conceptual entities</a:t>
            </a:r>
            <a:r>
              <a:rPr lang="en-US" altLang="en-US" sz="1800">
                <a:cs typeface="Tahoma" panose="020B0604030504040204" pitchFamily="34" charset="0"/>
              </a:rPr>
              <a:t>: Things that are crucial to the operation of the business but are not manifest as concrete things; such as enrollment, educational program, and alarm condition.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73D90DF8-A571-C54D-AF3E-0AE69928B8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5448"/>
            <a:ext cx="8229600" cy="1252728"/>
          </a:xfrm>
          <a:ln>
            <a:miter lim="800000"/>
            <a:headEnd/>
            <a:tailEnd/>
          </a:ln>
        </p:spPr>
        <p:txBody>
          <a:bodyPr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3200" dirty="0"/>
              <a:t>Outline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81694443-4E84-A741-B324-C05853A7DD7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 lIns="91429" tIns="45715" rIns="91429" bIns="45715"/>
          <a:lstStyle/>
          <a:p>
            <a:pPr eaLnBrk="1" hangingPunct="1"/>
            <a:r>
              <a:rPr lang="en-US" altLang="en-US" sz="2000">
                <a:solidFill>
                  <a:srgbClr val="B0B0B4"/>
                </a:solidFill>
                <a:cs typeface="Tahoma" panose="020B0604030504040204" pitchFamily="34" charset="0"/>
              </a:rPr>
              <a:t>Why Modeling</a:t>
            </a:r>
          </a:p>
          <a:p>
            <a:pPr eaLnBrk="1" hangingPunct="1"/>
            <a:endParaRPr lang="en-US" altLang="en-US" sz="2000">
              <a:solidFill>
                <a:srgbClr val="B0B0B4"/>
              </a:solidFill>
              <a:cs typeface="Tahoma" panose="020B0604030504040204" pitchFamily="34" charset="0"/>
            </a:endParaRPr>
          </a:p>
          <a:p>
            <a:pPr eaLnBrk="1" hangingPunct="1"/>
            <a:r>
              <a:rPr lang="en-US" altLang="en-US" sz="2000">
                <a:solidFill>
                  <a:srgbClr val="B0B0B4"/>
                </a:solidFill>
                <a:cs typeface="Tahoma" panose="020B0604030504040204" pitchFamily="34" charset="0"/>
              </a:rPr>
              <a:t>Introduction to UML</a:t>
            </a:r>
          </a:p>
          <a:p>
            <a:pPr lvl="1" eaLnBrk="1" hangingPunct="1"/>
            <a:r>
              <a:rPr lang="en-US" altLang="en-US" sz="1800">
                <a:solidFill>
                  <a:srgbClr val="B0B0B4"/>
                </a:solidFill>
                <a:cs typeface="Tahoma" panose="020B0604030504040204" pitchFamily="34" charset="0"/>
              </a:rPr>
              <a:t>History</a:t>
            </a:r>
          </a:p>
          <a:p>
            <a:pPr lvl="1" eaLnBrk="1" hangingPunct="1"/>
            <a:r>
              <a:rPr lang="en-US" altLang="en-US" sz="1800">
                <a:solidFill>
                  <a:srgbClr val="B0B0B4"/>
                </a:solidFill>
                <a:cs typeface="Tahoma" panose="020B0604030504040204" pitchFamily="34" charset="0"/>
              </a:rPr>
              <a:t>Super Structure </a:t>
            </a:r>
          </a:p>
          <a:p>
            <a:pPr lvl="1" eaLnBrk="1" hangingPunct="1"/>
            <a:endParaRPr lang="en-US" altLang="en-US" sz="1800">
              <a:solidFill>
                <a:srgbClr val="B0B0B4"/>
              </a:solidFill>
              <a:cs typeface="Tahoma" panose="020B0604030504040204" pitchFamily="34" charset="0"/>
            </a:endParaRPr>
          </a:p>
          <a:p>
            <a:pPr eaLnBrk="1" hangingPunct="1"/>
            <a:r>
              <a:rPr lang="en-US" altLang="en-US" sz="2000">
                <a:solidFill>
                  <a:srgbClr val="B0B0B4"/>
                </a:solidFill>
                <a:cs typeface="Tahoma" panose="020B0604030504040204" pitchFamily="34" charset="0"/>
              </a:rPr>
              <a:t>UML Class Diagram</a:t>
            </a:r>
          </a:p>
          <a:p>
            <a:pPr lvl="1" eaLnBrk="1" hangingPunct="1"/>
            <a:r>
              <a:rPr lang="en-US" altLang="en-US" sz="1800">
                <a:solidFill>
                  <a:srgbClr val="B0B0B4"/>
                </a:solidFill>
                <a:cs typeface="Tahoma" panose="020B0604030504040204" pitchFamily="34" charset="0"/>
              </a:rPr>
              <a:t>Notation</a:t>
            </a:r>
          </a:p>
          <a:p>
            <a:pPr lvl="1" eaLnBrk="1" hangingPunct="1"/>
            <a:r>
              <a:rPr lang="en-US" altLang="en-US" sz="1800">
                <a:solidFill>
                  <a:srgbClr val="B0B0B4"/>
                </a:solidFill>
                <a:cs typeface="Tahoma" panose="020B0604030504040204" pitchFamily="34" charset="0"/>
              </a:rPr>
              <a:t>Classes vs. Objects</a:t>
            </a:r>
          </a:p>
          <a:p>
            <a:pPr lvl="1" eaLnBrk="1" hangingPunct="1"/>
            <a:r>
              <a:rPr lang="en-US" altLang="en-US" sz="1800">
                <a:solidFill>
                  <a:srgbClr val="B0B0B4"/>
                </a:solidFill>
                <a:cs typeface="Tahoma" panose="020B0604030504040204" pitchFamily="34" charset="0"/>
              </a:rPr>
              <a:t>Relationships</a:t>
            </a:r>
          </a:p>
          <a:p>
            <a:pPr lvl="1" eaLnBrk="1" hangingPunct="1"/>
            <a:endParaRPr lang="en-US" altLang="en-US" sz="1800">
              <a:solidFill>
                <a:srgbClr val="B0B0B4"/>
              </a:solidFill>
              <a:cs typeface="Tahoma" panose="020B0604030504040204" pitchFamily="34" charset="0"/>
            </a:endParaRPr>
          </a:p>
          <a:p>
            <a:pPr eaLnBrk="1" hangingPunct="1"/>
            <a:r>
              <a:rPr lang="en-US" altLang="en-US" sz="1800">
                <a:cs typeface="Tahoma" panose="020B0604030504040204" pitchFamily="34" charset="0"/>
              </a:rPr>
              <a:t>UML Activity Diagram</a:t>
            </a:r>
          </a:p>
          <a:p>
            <a:pPr lvl="1" eaLnBrk="1" hangingPunct="1"/>
            <a:r>
              <a:rPr lang="en-US" altLang="en-US" sz="1800">
                <a:cs typeface="Tahoma" panose="020B0604030504040204" pitchFamily="34" charset="0"/>
              </a:rPr>
              <a:t>Notation</a:t>
            </a:r>
          </a:p>
          <a:p>
            <a:pPr lvl="1" eaLnBrk="1" hangingPunct="1"/>
            <a:r>
              <a:rPr lang="en-US" altLang="en-US" sz="1800">
                <a:cs typeface="Tahoma" panose="020B0604030504040204" pitchFamily="34" charset="0"/>
              </a:rPr>
              <a:t>Partitioning </a:t>
            </a:r>
          </a:p>
          <a:p>
            <a:pPr lvl="1" eaLnBrk="1" hangingPunct="1"/>
            <a:r>
              <a:rPr lang="en-US" altLang="en-US" sz="1800">
                <a:cs typeface="Tahoma" panose="020B0604030504040204" pitchFamily="34" charset="0"/>
              </a:rPr>
              <a:t>Action / Control / Object Nodes</a:t>
            </a:r>
          </a:p>
        </p:txBody>
      </p:sp>
      <p:sp>
        <p:nvSpPr>
          <p:cNvPr id="3074" name="Slide Number Placeholder 4">
            <a:extLst>
              <a:ext uri="{FF2B5EF4-FFF2-40B4-BE49-F238E27FC236}">
                <a16:creationId xmlns:a16="http://schemas.microsoft.com/office/drawing/2014/main" id="{8D2F81DA-67D9-614F-B4AC-B857AD66C281}"/>
              </a:ext>
            </a:extLst>
          </p:cNvPr>
          <p:cNvSpPr txBox="1">
            <a:spLocks noGrp="1"/>
          </p:cNvSpPr>
          <p:nvPr/>
        </p:nvSpPr>
        <p:spPr>
          <a:xfrm>
            <a:off x="8204200" y="6477000"/>
            <a:ext cx="733425" cy="274638"/>
          </a:xfrm>
          <a:prstGeom prst="rect">
            <a:avLst/>
          </a:prstGeom>
          <a:noFill/>
        </p:spPr>
        <p:txBody>
          <a:bodyPr lIns="91418" tIns="45710" rIns="91418" bIns="0" anchor="b"/>
          <a:lstStyle/>
          <a:p>
            <a:pPr algn="r" rtl="1">
              <a:defRPr/>
            </a:pPr>
            <a:r>
              <a:rPr lang="en-US" sz="1200">
                <a:solidFill>
                  <a:schemeClr val="tx1">
                    <a:tint val="95000"/>
                  </a:schemeClr>
                </a:solidFill>
                <a:latin typeface="Arial" charset="0"/>
                <a:cs typeface="Arial" charset="0"/>
              </a:rPr>
              <a:t>2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EF4D1DAD-CC95-8642-9367-502F07513AD1}"/>
              </a:ext>
            </a:extLst>
          </p:cNvPr>
          <p:cNvSpPr>
            <a:spLocks noChangeArrowheads="1"/>
          </p:cNvSpPr>
          <p:nvPr>
            <p:ph type="ctrTitle" idx="4294967295"/>
          </p:nvPr>
        </p:nvSpPr>
        <p:spPr bwMode="auto">
          <a:xfrm>
            <a:off x="685800" y="2130425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Activity Diagram</a:t>
            </a: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br>
              <a:rPr lang="en-US" altLang="en-US" sz="4100">
                <a:solidFill>
                  <a:schemeClr val="tx1"/>
                </a:solidFill>
                <a:cs typeface="Tahoma" panose="020B0604030504040204" pitchFamily="34" charset="0"/>
              </a:rPr>
            </a:br>
            <a:br>
              <a:rPr lang="en-US" altLang="en-US" sz="3300">
                <a:solidFill>
                  <a:schemeClr val="tx1"/>
                </a:solidFill>
                <a:cs typeface="Tahoma" panose="020B0604030504040204" pitchFamily="34" charset="0"/>
              </a:rPr>
            </a:br>
            <a:endParaRPr lang="en-US" altLang="en-US" sz="2900">
              <a:solidFill>
                <a:schemeClr val="tx1"/>
              </a:solidFill>
              <a:cs typeface="Tahoma" panose="020B0604030504040204" pitchFamily="34" charset="0"/>
            </a:endParaRP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EA860F8B-507E-314C-A141-562512AB4BD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600200" y="4572000"/>
            <a:ext cx="7543800" cy="1752600"/>
          </a:xfrm>
        </p:spPr>
        <p:txBody>
          <a:bodyPr/>
          <a:lstStyle/>
          <a:p>
            <a:pPr marL="119063" indent="0" algn="ctr">
              <a:buFont typeface="Wingdings 2" pitchFamily="2" charset="2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4ED8058-49FF-3047-9A0E-BF1320D1BFB2}"/>
              </a:ext>
            </a:extLst>
          </p:cNvPr>
          <p:cNvSpPr txBox="1">
            <a:spLocks noGrp="1"/>
          </p:cNvSpPr>
          <p:nvPr/>
        </p:nvSpPr>
        <p:spPr>
          <a:xfrm>
            <a:off x="457200" y="6477000"/>
            <a:ext cx="2133600" cy="274638"/>
          </a:xfrm>
          <a:prstGeom prst="rect">
            <a:avLst/>
          </a:prstGeom>
          <a:noFill/>
        </p:spPr>
        <p:txBody>
          <a:bodyPr lIns="109702" tIns="45710" rIns="45710" bIns="0" anchor="b"/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FBA1BC74-6A88-ED46-A1C2-B0A3454EF043}" type="slidenum">
              <a:rPr lang="fa-IR" altLang="en-US" sz="1200">
                <a:solidFill>
                  <a:srgbClr val="3F3F3F"/>
                </a:solidFill>
              </a:rPr>
              <a:pPr algn="l"/>
              <a:t>48</a:t>
            </a:fld>
            <a:r>
              <a:rPr lang="en-US" altLang="en-US" sz="1200">
                <a:solidFill>
                  <a:srgbClr val="3F3F3F"/>
                </a:solidFill>
              </a:rPr>
              <a:t>/7</a:t>
            </a:r>
          </a:p>
        </p:txBody>
      </p:sp>
      <p:sp>
        <p:nvSpPr>
          <p:cNvPr id="190466" name="Rectangle 2">
            <a:extLst>
              <a:ext uri="{FF2B5EF4-FFF2-40B4-BE49-F238E27FC236}">
                <a16:creationId xmlns:a16="http://schemas.microsoft.com/office/drawing/2014/main" id="{5983594B-D25D-0349-8F5C-FD79D01BBE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6934200" cy="990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UML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4000" dirty="0"/>
              <a:t> Diagram Super Structure</a:t>
            </a:r>
          </a:p>
        </p:txBody>
      </p:sp>
      <p:pic>
        <p:nvPicPr>
          <p:cNvPr id="99332" name="Picture 2" descr="Class Diagram Hierarchy">
            <a:extLst>
              <a:ext uri="{FF2B5EF4-FFF2-40B4-BE49-F238E27FC236}">
                <a16:creationId xmlns:a16="http://schemas.microsoft.com/office/drawing/2014/main" id="{6BE717F4-5AAE-4E45-8799-89747A8BE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73238"/>
            <a:ext cx="7632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A0D706-D4DE-FD48-A442-C3C8BE7C1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1484313"/>
            <a:ext cx="2125663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1100" b="1">
                <a:solidFill>
                  <a:srgbClr val="2D1DA3"/>
                </a:solidFill>
              </a:rPr>
              <a:t>Behavior Diagram:</a:t>
            </a:r>
            <a:r>
              <a:rPr lang="en-US" altLang="en-US" sz="1100"/>
              <a:t> shows the collaboration among objects and changes to the internal states of objects to emphasize </a:t>
            </a:r>
            <a:r>
              <a:rPr lang="en-US" altLang="en-US" sz="1100" i="1">
                <a:solidFill>
                  <a:srgbClr val="FF0000"/>
                </a:solidFill>
              </a:rPr>
              <a:t>dynamic behaviour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4302F4-F372-C641-901F-2207F7003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57338"/>
            <a:ext cx="219551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1100" b="1">
                <a:solidFill>
                  <a:srgbClr val="2D1DA3"/>
                </a:solidFill>
              </a:rPr>
              <a:t>Structure Diagram:</a:t>
            </a:r>
            <a:r>
              <a:rPr lang="en-US" altLang="en-US" sz="1100"/>
              <a:t> uses objects, attributes, operations and relationships to emphasize the </a:t>
            </a:r>
            <a:r>
              <a:rPr lang="en-US" altLang="en-US" sz="1100" i="1">
                <a:solidFill>
                  <a:srgbClr val="FF0000"/>
                </a:solidFill>
              </a:rPr>
              <a:t>static structure</a:t>
            </a:r>
            <a:endParaRPr lang="en-US" altLang="en-US" sz="110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EC2CD9-C6C7-234A-BCCC-29BA5E83C79A}"/>
              </a:ext>
            </a:extLst>
          </p:cNvPr>
          <p:cNvSpPr/>
          <p:nvPr/>
        </p:nvSpPr>
        <p:spPr>
          <a:xfrm>
            <a:off x="6065838" y="2708275"/>
            <a:ext cx="1008062" cy="504825"/>
          </a:xfrm>
          <a:prstGeom prst="rect">
            <a:avLst/>
          </a:prstGeom>
          <a:noFill/>
          <a:ln>
            <a:solidFill>
              <a:srgbClr val="2D1D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7BEB2D-3115-894C-8EA8-90F65E721D99}"/>
              </a:ext>
            </a:extLst>
          </p:cNvPr>
          <p:cNvSpPr/>
          <p:nvPr/>
        </p:nvSpPr>
        <p:spPr>
          <a:xfrm>
            <a:off x="2373313" y="2708275"/>
            <a:ext cx="1008062" cy="504825"/>
          </a:xfrm>
          <a:prstGeom prst="rect">
            <a:avLst/>
          </a:prstGeom>
          <a:noFill/>
          <a:ln>
            <a:solidFill>
              <a:srgbClr val="2D1D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7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B2007271-8FBB-6247-B2CA-38C261934CCE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cs typeface="Tahoma" panose="020B0604030504040204" pitchFamily="34" charset="0"/>
              </a:rPr>
              <a:t>Activity Diagrams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1B91C166-0E80-2E4C-BD31-0346C831ADB7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cs typeface="Tahoma" panose="020B0604030504040204" pitchFamily="34" charset="0"/>
              </a:rPr>
              <a:t>Activity diagrams are </a:t>
            </a:r>
            <a:r>
              <a:rPr lang="en-US" altLang="en-US">
                <a:solidFill>
                  <a:srgbClr val="FF0000"/>
                </a:solidFill>
                <a:cs typeface="Tahoma" panose="020B0604030504040204" pitchFamily="34" charset="0"/>
              </a:rPr>
              <a:t>OO flowcharts</a:t>
            </a:r>
            <a:r>
              <a:rPr lang="en-US" altLang="en-US">
                <a:cs typeface="Tahoma" panose="020B0604030504040204" pitchFamily="34" charset="0"/>
              </a:rPr>
              <a:t>:</a:t>
            </a:r>
          </a:p>
          <a:p>
            <a:pPr>
              <a:lnSpc>
                <a:spcPct val="90000"/>
              </a:lnSpc>
            </a:pPr>
            <a:endParaRPr lang="en-US" altLang="en-US"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cs typeface="Tahoma" panose="020B0604030504040204" pitchFamily="34" charset="0"/>
              </a:rPr>
              <a:t>used for modeling </a:t>
            </a:r>
            <a:r>
              <a:rPr lang="en-US" altLang="en-US">
                <a:solidFill>
                  <a:srgbClr val="FF0000"/>
                </a:solidFill>
                <a:cs typeface="Tahoma" panose="020B0604030504040204" pitchFamily="34" charset="0"/>
              </a:rPr>
              <a:t>all types of processes</a:t>
            </a:r>
            <a:r>
              <a:rPr lang="en-US" altLang="en-US">
                <a:cs typeface="Tahoma" panose="020B0604030504040204" pitchFamily="34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altLang="en-US"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cs typeface="Tahoma" panose="020B0604030504040204" pitchFamily="34" charset="0"/>
              </a:rPr>
              <a:t>can be attached to any modeling element to capture its </a:t>
            </a:r>
            <a:r>
              <a:rPr lang="en-US" altLang="en-US">
                <a:solidFill>
                  <a:srgbClr val="FF0000"/>
                </a:solidFill>
                <a:cs typeface="Tahoma" panose="020B0604030504040204" pitchFamily="34" charset="0"/>
              </a:rPr>
              <a:t>behavior</a:t>
            </a:r>
            <a:r>
              <a:rPr lang="en-US" altLang="en-US">
                <a:cs typeface="Tahoma" panose="020B0604030504040204" pitchFamily="34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altLang="en-US"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cs typeface="Tahoma" panose="020B0604030504040204" pitchFamily="34" charset="0"/>
              </a:rPr>
              <a:t>a good activity diagram communicates </a:t>
            </a:r>
            <a:r>
              <a:rPr lang="en-US" altLang="en-US">
                <a:solidFill>
                  <a:srgbClr val="FF0000"/>
                </a:solidFill>
                <a:cs typeface="Tahoma" panose="020B0604030504040204" pitchFamily="34" charset="0"/>
              </a:rPr>
              <a:t>one specific aspect</a:t>
            </a:r>
            <a:r>
              <a:rPr lang="en-US" altLang="en-US">
                <a:cs typeface="Tahoma" panose="020B0604030504040204" pitchFamily="34" charset="0"/>
              </a:rPr>
              <a:t> of a system's behavior;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798CE73-7A71-6943-9DAA-F4D275677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Dealing with problem complexity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BC3C2A5-FC8A-5E4B-8F54-95B14C7117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438049" indent="-319014">
              <a:buFont typeface="Wingdings 2" pitchFamily="18" charset="2"/>
              <a:buChar char=""/>
              <a:defRPr/>
            </a:pPr>
            <a:r>
              <a:rPr lang="en-US" b="1" dirty="0"/>
              <a:t>Abstraction</a:t>
            </a:r>
          </a:p>
          <a:p>
            <a:pPr marL="730081" lvl="1" indent="-272988">
              <a:defRPr/>
            </a:pPr>
            <a:r>
              <a:rPr lang="en-US" dirty="0"/>
              <a:t>Ignore detail to see the big picture</a:t>
            </a:r>
          </a:p>
          <a:p>
            <a:pPr marL="730081" lvl="1" indent="-272988">
              <a:defRPr/>
            </a:pPr>
            <a:r>
              <a:rPr lang="en-US" dirty="0"/>
              <a:t>Treat objects as the same by ignoring certain differences</a:t>
            </a:r>
          </a:p>
          <a:p>
            <a:pPr marL="730081" lvl="1" indent="-272988">
              <a:defRPr/>
            </a:pPr>
            <a:r>
              <a:rPr lang="en-US" dirty="0">
                <a:solidFill>
                  <a:srgbClr val="800000"/>
                </a:solidFill>
              </a:rPr>
              <a:t>(beware: every abstraction involves choice over what is important)</a:t>
            </a:r>
          </a:p>
          <a:p>
            <a:pPr marL="730081" lvl="1" indent="-272988">
              <a:defRPr/>
            </a:pPr>
            <a:endParaRPr lang="en-US" dirty="0">
              <a:solidFill>
                <a:srgbClr val="800000"/>
              </a:solidFill>
            </a:endParaRPr>
          </a:p>
          <a:p>
            <a:pPr marL="438049" indent="-319014">
              <a:buFont typeface="Wingdings 2" pitchFamily="18" charset="2"/>
              <a:buChar char=""/>
              <a:defRPr/>
            </a:pPr>
            <a:r>
              <a:rPr lang="en-US" b="1" dirty="0"/>
              <a:t>Decomposition</a:t>
            </a:r>
          </a:p>
          <a:p>
            <a:pPr marL="730081" lvl="1" indent="-272988">
              <a:defRPr/>
            </a:pPr>
            <a:r>
              <a:rPr lang="en-US" dirty="0"/>
              <a:t>Partition a problem into independent pieces, to study separately</a:t>
            </a:r>
          </a:p>
          <a:p>
            <a:pPr marL="730081" lvl="1" indent="-272988">
              <a:defRPr/>
            </a:pPr>
            <a:r>
              <a:rPr lang="en-US" dirty="0">
                <a:solidFill>
                  <a:srgbClr val="800000"/>
                </a:solidFill>
              </a:rPr>
              <a:t>(beware: the parts are rarely independent really)</a:t>
            </a:r>
          </a:p>
          <a:p>
            <a:pPr marL="730081" lvl="1" indent="-272988">
              <a:defRPr/>
            </a:pPr>
            <a:endParaRPr lang="en-US" dirty="0">
              <a:solidFill>
                <a:srgbClr val="800000"/>
              </a:solidFill>
            </a:endParaRPr>
          </a:p>
          <a:p>
            <a:pPr marL="438049" indent="-319014">
              <a:buFont typeface="Wingdings 2" pitchFamily="18" charset="2"/>
              <a:buChar char=""/>
              <a:defRPr/>
            </a:pPr>
            <a:r>
              <a:rPr lang="en-US" b="1" dirty="0"/>
              <a:t>Projection</a:t>
            </a:r>
          </a:p>
          <a:p>
            <a:pPr marL="730081" lvl="1" indent="-272988">
              <a:defRPr/>
            </a:pPr>
            <a:r>
              <a:rPr lang="en-US" dirty="0"/>
              <a:t>Separate different concerns (views) and describe them separately</a:t>
            </a:r>
          </a:p>
          <a:p>
            <a:pPr marL="730081" lvl="1" indent="-272988">
              <a:defRPr/>
            </a:pPr>
            <a:r>
              <a:rPr lang="en-US" dirty="0"/>
              <a:t>Different from decomposition as it does not partition the problem space</a:t>
            </a:r>
          </a:p>
          <a:p>
            <a:pPr marL="730081" lvl="1" indent="-272988">
              <a:defRPr/>
            </a:pPr>
            <a:r>
              <a:rPr lang="en-US" dirty="0">
                <a:solidFill>
                  <a:srgbClr val="800000"/>
                </a:solidFill>
              </a:rPr>
              <a:t>(beware: different views will be inconsistent most of the time)</a:t>
            </a:r>
          </a:p>
          <a:p>
            <a:pPr marL="730081" lvl="1" indent="-272988">
              <a:defRPr/>
            </a:pPr>
            <a:endParaRPr lang="en-US" dirty="0">
              <a:solidFill>
                <a:srgbClr val="800000"/>
              </a:solidFill>
            </a:endParaRPr>
          </a:p>
          <a:p>
            <a:pPr marL="438049" indent="-319014">
              <a:buFont typeface="Wingdings 2" pitchFamily="18" charset="2"/>
              <a:buChar char=""/>
              <a:defRPr/>
            </a:pPr>
            <a:r>
              <a:rPr lang="en-US" b="1" dirty="0"/>
              <a:t>Modularization</a:t>
            </a:r>
          </a:p>
          <a:p>
            <a:pPr marL="730081" lvl="1" indent="-272988">
              <a:defRPr/>
            </a:pPr>
            <a:r>
              <a:rPr lang="en-US" dirty="0"/>
              <a:t>Choose structures that are stable over time, to localize change</a:t>
            </a:r>
          </a:p>
          <a:p>
            <a:pPr marL="730081" lvl="1" indent="-272988">
              <a:defRPr/>
            </a:pPr>
            <a:r>
              <a:rPr lang="en-US" dirty="0">
                <a:solidFill>
                  <a:srgbClr val="800000"/>
                </a:solidFill>
              </a:rPr>
              <a:t>(beware: any structure will make some changes easier and others harder)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A258D356-3030-D947-856D-74147D4A4053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cs typeface="Tahoma" panose="020B0604030504040204" pitchFamily="34" charset="0"/>
              </a:rPr>
              <a:t>Activities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49AB98AC-F6AC-C84B-A5D6-26306D403A53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cs typeface="Tahoma" panose="020B0604030504040204" pitchFamily="34" charset="0"/>
              </a:rPr>
              <a:t>Activities are networks of nodes connected by edges.</a:t>
            </a:r>
          </a:p>
          <a:p>
            <a:pPr>
              <a:lnSpc>
                <a:spcPct val="90000"/>
              </a:lnSpc>
            </a:pPr>
            <a:endParaRPr lang="en-US" altLang="en-US" sz="2400"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cs typeface="Tahoma" panose="020B0604030504040204" pitchFamily="34" charset="0"/>
              </a:rPr>
              <a:t>Categories of nodes: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>
                <a:solidFill>
                  <a:srgbClr val="FF0000"/>
                </a:solidFill>
                <a:cs typeface="Tahoma" panose="020B0604030504040204" pitchFamily="34" charset="0"/>
              </a:rPr>
              <a:t>Action</a:t>
            </a:r>
            <a:r>
              <a:rPr lang="en-US" altLang="en-US" sz="2000" b="1">
                <a:cs typeface="Tahoma" panose="020B0604030504040204" pitchFamily="34" charset="0"/>
              </a:rPr>
              <a:t> </a:t>
            </a:r>
            <a:r>
              <a:rPr lang="en-US" altLang="en-US" sz="2000" b="1">
                <a:solidFill>
                  <a:srgbClr val="FF0000"/>
                </a:solidFill>
                <a:cs typeface="Tahoma" panose="020B0604030504040204" pitchFamily="34" charset="0"/>
              </a:rPr>
              <a:t>nodes </a:t>
            </a:r>
            <a:r>
              <a:rPr lang="en-US" altLang="en-US" sz="2000">
                <a:cs typeface="Tahoma" panose="020B0604030504040204" pitchFamily="34" charset="0"/>
              </a:rPr>
              <a:t>– atomic units of work within the activity;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>
                <a:solidFill>
                  <a:srgbClr val="2D1DA3"/>
                </a:solidFill>
                <a:cs typeface="Tahoma" panose="020B0604030504040204" pitchFamily="34" charset="0"/>
              </a:rPr>
              <a:t>Control</a:t>
            </a:r>
            <a:r>
              <a:rPr lang="en-US" altLang="en-US" sz="2000" b="1">
                <a:cs typeface="Tahoma" panose="020B0604030504040204" pitchFamily="34" charset="0"/>
              </a:rPr>
              <a:t> </a:t>
            </a:r>
            <a:r>
              <a:rPr lang="en-US" altLang="en-US" sz="2000" b="1">
                <a:solidFill>
                  <a:srgbClr val="2D1DA3"/>
                </a:solidFill>
                <a:cs typeface="Tahoma" panose="020B0604030504040204" pitchFamily="34" charset="0"/>
              </a:rPr>
              <a:t>nodes</a:t>
            </a:r>
            <a:r>
              <a:rPr lang="en-US" altLang="en-US" sz="2000" b="1">
                <a:cs typeface="Tahoma" panose="020B0604030504040204" pitchFamily="34" charset="0"/>
              </a:rPr>
              <a:t> </a:t>
            </a:r>
            <a:r>
              <a:rPr lang="en-US" altLang="en-US" sz="2000">
                <a:cs typeface="Tahoma" panose="020B0604030504040204" pitchFamily="34" charset="0"/>
              </a:rPr>
              <a:t>– control the flow through the activity;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>
                <a:solidFill>
                  <a:srgbClr val="00CC00"/>
                </a:solidFill>
                <a:cs typeface="Tahoma" panose="020B0604030504040204" pitchFamily="34" charset="0"/>
              </a:rPr>
              <a:t>Object nodes </a:t>
            </a:r>
            <a:r>
              <a:rPr lang="en-US" altLang="en-US" sz="2000">
                <a:cs typeface="Tahoma" panose="020B0604030504040204" pitchFamily="34" charset="0"/>
              </a:rPr>
              <a:t>– represent objects used in the activity.</a:t>
            </a:r>
          </a:p>
          <a:p>
            <a:pPr lvl="1">
              <a:lnSpc>
                <a:spcPct val="90000"/>
              </a:lnSpc>
            </a:pPr>
            <a:endParaRPr lang="en-US" altLang="en-US" sz="2000"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cs typeface="Tahoma" panose="020B0604030504040204" pitchFamily="34" charset="0"/>
              </a:rPr>
              <a:t>Categories of edges: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>
                <a:solidFill>
                  <a:srgbClr val="FF0066"/>
                </a:solidFill>
                <a:cs typeface="Tahoma" panose="020B0604030504040204" pitchFamily="34" charset="0"/>
              </a:rPr>
              <a:t>Control</a:t>
            </a:r>
            <a:r>
              <a:rPr lang="en-US" altLang="en-US" sz="2000" b="1">
                <a:cs typeface="Tahoma" panose="020B0604030504040204" pitchFamily="34" charset="0"/>
              </a:rPr>
              <a:t> </a:t>
            </a:r>
            <a:r>
              <a:rPr lang="en-US" altLang="en-US" sz="2000" b="1">
                <a:solidFill>
                  <a:srgbClr val="FF0066"/>
                </a:solidFill>
                <a:cs typeface="Tahoma" panose="020B0604030504040204" pitchFamily="34" charset="0"/>
              </a:rPr>
              <a:t>flows</a:t>
            </a:r>
            <a:r>
              <a:rPr lang="en-US" altLang="en-US" sz="2000" b="1">
                <a:cs typeface="Tahoma" panose="020B0604030504040204" pitchFamily="34" charset="0"/>
              </a:rPr>
              <a:t> </a:t>
            </a:r>
            <a:r>
              <a:rPr lang="en-US" altLang="en-US" sz="2000">
                <a:cs typeface="Tahoma" panose="020B0604030504040204" pitchFamily="34" charset="0"/>
              </a:rPr>
              <a:t>– represent the flow of control though the activity;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>
                <a:solidFill>
                  <a:srgbClr val="996633"/>
                </a:solidFill>
                <a:cs typeface="Tahoma" panose="020B0604030504040204" pitchFamily="34" charset="0"/>
              </a:rPr>
              <a:t>Object</a:t>
            </a:r>
            <a:r>
              <a:rPr lang="en-US" altLang="en-US" sz="2000" b="1">
                <a:cs typeface="Tahoma" panose="020B0604030504040204" pitchFamily="34" charset="0"/>
              </a:rPr>
              <a:t> </a:t>
            </a:r>
            <a:r>
              <a:rPr lang="en-US" altLang="en-US" sz="2000" b="1">
                <a:solidFill>
                  <a:srgbClr val="996633"/>
                </a:solidFill>
                <a:cs typeface="Tahoma" panose="020B0604030504040204" pitchFamily="34" charset="0"/>
              </a:rPr>
              <a:t>flows</a:t>
            </a:r>
            <a:r>
              <a:rPr lang="en-US" altLang="en-US" sz="2000" b="1">
                <a:cs typeface="Tahoma" panose="020B0604030504040204" pitchFamily="34" charset="0"/>
              </a:rPr>
              <a:t> </a:t>
            </a:r>
            <a:r>
              <a:rPr lang="en-US" altLang="en-US" sz="2000">
                <a:cs typeface="Tahoma" panose="020B0604030504040204" pitchFamily="34" charset="0"/>
              </a:rPr>
              <a:t>– represent the flow of objects through the activity.</a:t>
            </a:r>
          </a:p>
          <a:p>
            <a:pPr lvl="1">
              <a:lnSpc>
                <a:spcPct val="90000"/>
              </a:lnSpc>
            </a:pPr>
            <a:endParaRPr lang="en-US" altLang="en-US" sz="2000"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cs typeface="Tahoma" panose="020B0604030504040204" pitchFamily="34" charset="0"/>
              </a:rPr>
              <a:t>Activities can have </a:t>
            </a:r>
            <a:r>
              <a:rPr lang="en-US" altLang="en-US" sz="2400" i="1">
                <a:solidFill>
                  <a:schemeClr val="tx2"/>
                </a:solidFill>
                <a:cs typeface="Tahoma" panose="020B0604030504040204" pitchFamily="34" charset="0"/>
              </a:rPr>
              <a:t>preconditions</a:t>
            </a:r>
            <a:r>
              <a:rPr lang="en-US" altLang="en-US" sz="2400">
                <a:cs typeface="Tahoma" panose="020B0604030504040204" pitchFamily="34" charset="0"/>
              </a:rPr>
              <a:t> and </a:t>
            </a:r>
            <a:r>
              <a:rPr lang="en-US" altLang="en-US" sz="2400" i="1">
                <a:solidFill>
                  <a:schemeClr val="tx2"/>
                </a:solidFill>
                <a:cs typeface="Tahoma" panose="020B0604030504040204" pitchFamily="34" charset="0"/>
              </a:rPr>
              <a:t>postconditions</a:t>
            </a:r>
            <a:r>
              <a:rPr lang="en-US" altLang="en-US" sz="2400">
                <a:cs typeface="Tahoma" panose="020B060403050404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97F1C3C8-C3BA-034B-BEC2-DA40347DC590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cs typeface="Tahoma" panose="020B0604030504040204" pitchFamily="34" charset="0"/>
              </a:rPr>
              <a:t>Activities: Example</a:t>
            </a:r>
          </a:p>
        </p:txBody>
      </p:sp>
      <p:pic>
        <p:nvPicPr>
          <p:cNvPr id="83971" name="Picture 3">
            <a:extLst>
              <a:ext uri="{FF2B5EF4-FFF2-40B4-BE49-F238E27FC236}">
                <a16:creationId xmlns:a16="http://schemas.microsoft.com/office/drawing/2014/main" id="{F2AB7044-352F-314B-8E4A-C3B56F4E1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6038850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C069264D-12D4-734F-95E5-8408FDB1EB3A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3700">
                <a:cs typeface="Tahoma" panose="020B0604030504040204" pitchFamily="34" charset="0"/>
              </a:rPr>
              <a:t>Activity Diagrams: Use Case Modeling</a:t>
            </a:r>
          </a:p>
        </p:txBody>
      </p:sp>
      <p:pic>
        <p:nvPicPr>
          <p:cNvPr id="84995" name="Picture 3">
            <a:extLst>
              <a:ext uri="{FF2B5EF4-FFF2-40B4-BE49-F238E27FC236}">
                <a16:creationId xmlns:a16="http://schemas.microsoft.com/office/drawing/2014/main" id="{272FCCF0-BF04-D84E-9496-96BC740F0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8000"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46"/>
          <a:stretch>
            <a:fillRect/>
          </a:stretch>
        </p:blipFill>
        <p:spPr bwMode="auto">
          <a:xfrm>
            <a:off x="0" y="1447800"/>
            <a:ext cx="3986213" cy="357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996" name="Picture 4">
            <a:extLst>
              <a:ext uri="{FF2B5EF4-FFF2-40B4-BE49-F238E27FC236}">
                <a16:creationId xmlns:a16="http://schemas.microsoft.com/office/drawing/2014/main" id="{2FDC1D12-034F-074E-93B4-2565058E2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133600"/>
            <a:ext cx="50006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27B0D47A-4297-904E-B654-AE3302F09382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cs typeface="Tahoma" panose="020B0604030504040204" pitchFamily="34" charset="0"/>
              </a:rPr>
              <a:t>Activities: Tokens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033F65CC-C989-AD4C-A901-25119C537F3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485900"/>
            <a:ext cx="8458200" cy="2590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>
                <a:cs typeface="Tahoma" panose="020B0604030504040204" pitchFamily="34" charset="0"/>
              </a:rPr>
              <a:t>Tokens flow around the network and can represent:</a:t>
            </a:r>
          </a:p>
          <a:p>
            <a:pPr lvl="1">
              <a:lnSpc>
                <a:spcPct val="80000"/>
              </a:lnSpc>
            </a:pPr>
            <a:r>
              <a:rPr lang="en-US" altLang="en-US" sz="1800">
                <a:cs typeface="Tahoma" panose="020B0604030504040204" pitchFamily="34" charset="0"/>
              </a:rPr>
              <a:t>the flow of control;</a:t>
            </a:r>
          </a:p>
          <a:p>
            <a:pPr lvl="1">
              <a:lnSpc>
                <a:spcPct val="80000"/>
              </a:lnSpc>
            </a:pPr>
            <a:r>
              <a:rPr lang="en-US" altLang="en-US" sz="1800">
                <a:cs typeface="Tahoma" panose="020B0604030504040204" pitchFamily="34" charset="0"/>
              </a:rPr>
              <a:t>an object;</a:t>
            </a:r>
          </a:p>
          <a:p>
            <a:pPr lvl="1">
              <a:lnSpc>
                <a:spcPct val="80000"/>
              </a:lnSpc>
            </a:pPr>
            <a:r>
              <a:rPr lang="en-US" altLang="en-US" sz="1800">
                <a:cs typeface="Tahoma" panose="020B0604030504040204" pitchFamily="34" charset="0"/>
              </a:rPr>
              <a:t>some data.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cs typeface="Tahoma" panose="020B0604030504040204" pitchFamily="34" charset="0"/>
              </a:rPr>
              <a:t>Tokens move from a source node to a target node across an edge depending on:</a:t>
            </a:r>
          </a:p>
          <a:p>
            <a:pPr lvl="1">
              <a:lnSpc>
                <a:spcPct val="80000"/>
              </a:lnSpc>
            </a:pPr>
            <a:r>
              <a:rPr lang="en-US" altLang="en-US" sz="1800">
                <a:cs typeface="Tahoma" panose="020B0604030504040204" pitchFamily="34" charset="0"/>
              </a:rPr>
              <a:t>source node postconditions;</a:t>
            </a:r>
          </a:p>
          <a:p>
            <a:pPr lvl="1">
              <a:lnSpc>
                <a:spcPct val="80000"/>
              </a:lnSpc>
            </a:pPr>
            <a:r>
              <a:rPr lang="en-US" altLang="en-US" sz="1800">
                <a:cs typeface="Tahoma" panose="020B0604030504040204" pitchFamily="34" charset="0"/>
              </a:rPr>
              <a:t>edge guard conditions;</a:t>
            </a:r>
          </a:p>
          <a:p>
            <a:pPr lvl="1">
              <a:lnSpc>
                <a:spcPct val="80000"/>
              </a:lnSpc>
            </a:pPr>
            <a:r>
              <a:rPr lang="en-US" altLang="en-US" sz="1800">
                <a:cs typeface="Tahoma" panose="020B0604030504040204" pitchFamily="34" charset="0"/>
              </a:rPr>
              <a:t>target preconditions.</a:t>
            </a: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endParaRPr lang="en-US" altLang="en-US" sz="2000">
              <a:cs typeface="Tahoma" panose="020B0604030504040204" pitchFamily="34" charset="0"/>
            </a:endParaRPr>
          </a:p>
        </p:txBody>
      </p:sp>
      <p:sp>
        <p:nvSpPr>
          <p:cNvPr id="86020" name="Text Box 4">
            <a:extLst>
              <a:ext uri="{FF2B5EF4-FFF2-40B4-BE49-F238E27FC236}">
                <a16:creationId xmlns:a16="http://schemas.microsoft.com/office/drawing/2014/main" id="{D6990C33-74B7-B549-9661-FBBF3AC58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94188"/>
            <a:ext cx="3429000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of executing system may be represented at any point in time by the disposition of its token. However not every action execution or token flow constitutes a notable change in the state of system </a:t>
            </a:r>
          </a:p>
        </p:txBody>
      </p:sp>
      <p:pic>
        <p:nvPicPr>
          <p:cNvPr id="86021" name="Picture 5">
            <a:extLst>
              <a:ext uri="{FF2B5EF4-FFF2-40B4-BE49-F238E27FC236}">
                <a16:creationId xmlns:a16="http://schemas.microsoft.com/office/drawing/2014/main" id="{A6AB9DBE-36BD-0A4A-9C1B-086B6738A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895600"/>
            <a:ext cx="4752975" cy="390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C82E6C75-5759-1243-9F0E-464B7E835875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cs typeface="Tahoma" panose="020B0604030504040204" pitchFamily="34" charset="0"/>
              </a:rPr>
              <a:t>Activity Partitions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813D1FA8-D6B1-1644-BBD5-8A292190CB8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557338"/>
            <a:ext cx="8229600" cy="1028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cs typeface="Tahoma" panose="020B0604030504040204" pitchFamily="34" charset="0"/>
              </a:rPr>
              <a:t>Activity partitions – a high-level grouping of related actions.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cs typeface="Tahoma" panose="020B0604030504040204" pitchFamily="34" charset="0"/>
              </a:rPr>
              <a:t>Partitions form a hierarchy rooted in a dimension.</a:t>
            </a:r>
          </a:p>
          <a:p>
            <a:pPr>
              <a:lnSpc>
                <a:spcPct val="90000"/>
              </a:lnSpc>
            </a:pPr>
            <a:endParaRPr lang="en-US" altLang="en-US" sz="2400">
              <a:cs typeface="Tahoma" panose="020B0604030504040204" pitchFamily="34" charset="0"/>
            </a:endParaRPr>
          </a:p>
        </p:txBody>
      </p:sp>
      <p:pic>
        <p:nvPicPr>
          <p:cNvPr id="87044" name="Picture 4">
            <a:extLst>
              <a:ext uri="{FF2B5EF4-FFF2-40B4-BE49-F238E27FC236}">
                <a16:creationId xmlns:a16="http://schemas.microsoft.com/office/drawing/2014/main" id="{735EA215-C704-4D40-AABD-72B0A3F58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05088"/>
            <a:ext cx="5524500" cy="427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045" name="Text Box 5">
            <a:extLst>
              <a:ext uri="{FF2B5EF4-FFF2-40B4-BE49-F238E27FC236}">
                <a16:creationId xmlns:a16="http://schemas.microsoft.com/office/drawing/2014/main" id="{10DCD5C4-1AAF-D148-8F8D-3E1806939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2693988"/>
            <a:ext cx="1692275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</a:pPr>
            <a:r>
              <a:rPr lang="en-US" altLang="en-US" sz="1000"/>
              <a:t>Dimension Name</a:t>
            </a:r>
          </a:p>
        </p:txBody>
      </p:sp>
      <p:sp>
        <p:nvSpPr>
          <p:cNvPr id="87046" name="Text Box 6">
            <a:extLst>
              <a:ext uri="{FF2B5EF4-FFF2-40B4-BE49-F238E27FC236}">
                <a16:creationId xmlns:a16="http://schemas.microsoft.com/office/drawing/2014/main" id="{D05EEC68-EA6F-1343-BEE2-8A6B713A2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0" y="5056188"/>
            <a:ext cx="1260475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</a:pPr>
            <a:r>
              <a:rPr lang="en-US" altLang="en-US" sz="1200"/>
              <a:t>Activity Partition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81936C0D-C0BA-CA42-9F8E-9389A16DE607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cs typeface="Tahoma" panose="020B0604030504040204" pitchFamily="34" charset="0"/>
              </a:rPr>
              <a:t>Action Nodes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F9F34A9C-4431-EE4A-822B-4677D108176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68313" y="1516063"/>
            <a:ext cx="8458200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cs typeface="Tahoma" panose="020B0604030504040204" pitchFamily="34" charset="0"/>
              </a:rPr>
              <a:t>Execute when there is a </a:t>
            </a:r>
            <a:r>
              <a:rPr lang="en-US" altLang="en-US" sz="2400">
                <a:solidFill>
                  <a:srgbClr val="FF0066"/>
                </a:solidFill>
                <a:cs typeface="Tahoma" panose="020B0604030504040204" pitchFamily="34" charset="0"/>
              </a:rPr>
              <a:t>token</a:t>
            </a:r>
            <a:r>
              <a:rPr lang="en-US" altLang="en-US" sz="2400">
                <a:cs typeface="Tahoma" panose="020B0604030504040204" pitchFamily="34" charset="0"/>
              </a:rPr>
              <a:t> simultaneously on each of their input edges AND their </a:t>
            </a:r>
            <a:r>
              <a:rPr lang="en-US" altLang="en-US" sz="2400">
                <a:solidFill>
                  <a:srgbClr val="FF0066"/>
                </a:solidFill>
                <a:cs typeface="Tahoma" panose="020B0604030504040204" pitchFamily="34" charset="0"/>
              </a:rPr>
              <a:t>preconditions</a:t>
            </a:r>
            <a:r>
              <a:rPr lang="en-US" altLang="en-US" sz="2400">
                <a:cs typeface="Tahoma" panose="020B0604030504040204" pitchFamily="34" charset="0"/>
              </a:rPr>
              <a:t> are satisfied.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cs typeface="Tahoma" panose="020B0604030504040204" pitchFamily="34" charset="0"/>
              </a:rPr>
              <a:t>After execution, action nodes offer tokens </a:t>
            </a:r>
            <a:r>
              <a:rPr lang="en-US" altLang="en-US" sz="2400" i="1">
                <a:cs typeface="Tahoma" panose="020B0604030504040204" pitchFamily="34" charset="0"/>
              </a:rPr>
              <a:t>simultaneously</a:t>
            </a:r>
            <a:r>
              <a:rPr lang="en-US" altLang="en-US" sz="2400">
                <a:cs typeface="Tahoma" panose="020B0604030504040204" pitchFamily="34" charset="0"/>
              </a:rPr>
              <a:t> on all output edges whose postconditionsare satisfied:</a:t>
            </a:r>
          </a:p>
        </p:txBody>
      </p:sp>
      <p:pic>
        <p:nvPicPr>
          <p:cNvPr id="88068" name="Picture 4">
            <a:extLst>
              <a:ext uri="{FF2B5EF4-FFF2-40B4-BE49-F238E27FC236}">
                <a16:creationId xmlns:a16="http://schemas.microsoft.com/office/drawing/2014/main" id="{D54FF06E-629F-C04A-B411-564C2AC87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36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77"/>
          <a:stretch>
            <a:fillRect/>
          </a:stretch>
        </p:blipFill>
        <p:spPr bwMode="auto">
          <a:xfrm>
            <a:off x="2124075" y="3105150"/>
            <a:ext cx="435927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7D0DE82C-EA22-D543-92BC-B3C60B73EBC4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cs typeface="Tahoma" panose="020B0604030504040204" pitchFamily="34" charset="0"/>
              </a:rPr>
              <a:t>Action Nodes: Types</a:t>
            </a:r>
          </a:p>
        </p:txBody>
      </p:sp>
      <p:pic>
        <p:nvPicPr>
          <p:cNvPr id="100355" name="Picture 3">
            <a:extLst>
              <a:ext uri="{FF2B5EF4-FFF2-40B4-BE49-F238E27FC236}">
                <a16:creationId xmlns:a16="http://schemas.microsoft.com/office/drawing/2014/main" id="{716E77E5-BAB1-554E-B47F-4BFD11069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00213"/>
            <a:ext cx="8353425" cy="471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36D57856-E57D-4643-BC93-0A8D97ACA356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cs typeface="Tahoma" panose="020B0604030504040204" pitchFamily="34" charset="0"/>
              </a:rPr>
              <a:t>Action Nodes: Call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92B928B1-DF3A-C648-A701-D453B09A0E6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774825"/>
            <a:ext cx="8229600" cy="1762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>
                <a:cs typeface="Tahoma" panose="020B0604030504040204" pitchFamily="34" charset="0"/>
              </a:rPr>
              <a:t>Call </a:t>
            </a:r>
            <a:r>
              <a:rPr lang="en-US" altLang="en-US" sz="2800">
                <a:cs typeface="Tahoma" panose="020B0604030504040204" pitchFamily="34" charset="0"/>
              </a:rPr>
              <a:t>action node: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cs typeface="Tahoma" panose="020B0604030504040204" pitchFamily="34" charset="0"/>
              </a:rPr>
              <a:t>call an activity - use the rake symbol;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cs typeface="Tahoma" panose="020B0604030504040204" pitchFamily="34" charset="0"/>
              </a:rPr>
              <a:t>call a behavior;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cs typeface="Tahoma" panose="020B0604030504040204" pitchFamily="34" charset="0"/>
              </a:rPr>
              <a:t>call an operation.</a:t>
            </a:r>
          </a:p>
        </p:txBody>
      </p:sp>
      <p:pic>
        <p:nvPicPr>
          <p:cNvPr id="89092" name="Picture 4">
            <a:extLst>
              <a:ext uri="{FF2B5EF4-FFF2-40B4-BE49-F238E27FC236}">
                <a16:creationId xmlns:a16="http://schemas.microsoft.com/office/drawing/2014/main" id="{7B785F5F-78DA-3943-9BD9-7EE38F860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978150"/>
            <a:ext cx="5435600" cy="387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9E3DC076-E5DA-E04D-8692-2311E3386A05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4100">
                <a:cs typeface="Tahoma" panose="020B0604030504040204" pitchFamily="34" charset="0"/>
              </a:rPr>
              <a:t>Action Nodes: Accept Time Event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72A365AF-FA88-804F-9919-4F886B5034E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774825"/>
            <a:ext cx="8229600" cy="16891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b="1">
                <a:cs typeface="Tahoma" panose="020B0604030504040204" pitchFamily="34" charset="0"/>
              </a:rPr>
              <a:t>Accept time event </a:t>
            </a:r>
            <a:r>
              <a:rPr lang="en-US" altLang="en-US" sz="2400">
                <a:cs typeface="Tahoma" panose="020B0604030504040204" pitchFamily="34" charset="0"/>
              </a:rPr>
              <a:t>action node -executes when its time expression is true: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cs typeface="Tahoma" panose="020B0604030504040204" pitchFamily="34" charset="0"/>
              </a:rPr>
              <a:t>an event in time (e.g., end of business year);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cs typeface="Tahoma" panose="020B0604030504040204" pitchFamily="34" charset="0"/>
              </a:rPr>
              <a:t>a point in time (e.g., on 11/03/1960);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cs typeface="Tahoma" panose="020B0604030504040204" pitchFamily="34" charset="0"/>
              </a:rPr>
              <a:t>a duration (e.g., wait 10 seconds).</a:t>
            </a:r>
          </a:p>
          <a:p>
            <a:pPr>
              <a:lnSpc>
                <a:spcPct val="80000"/>
              </a:lnSpc>
            </a:pPr>
            <a:endParaRPr lang="en-US" altLang="en-US" sz="2400"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</a:pPr>
            <a:endParaRPr lang="en-US" altLang="en-US" sz="2400"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</a:pPr>
            <a:endParaRPr lang="en-US" altLang="en-US" sz="2400">
              <a:cs typeface="Tahoma" panose="020B0604030504040204" pitchFamily="34" charset="0"/>
            </a:endParaRPr>
          </a:p>
        </p:txBody>
      </p:sp>
      <p:pic>
        <p:nvPicPr>
          <p:cNvPr id="90116" name="Picture 4">
            <a:extLst>
              <a:ext uri="{FF2B5EF4-FFF2-40B4-BE49-F238E27FC236}">
                <a16:creationId xmlns:a16="http://schemas.microsoft.com/office/drawing/2014/main" id="{AF80BC7B-37AC-1449-9949-0D97B122F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352800"/>
            <a:ext cx="4143375" cy="311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18359D67-357D-9D4B-9560-1E38E195C61D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cs typeface="Tahoma" panose="020B0604030504040204" pitchFamily="34" charset="0"/>
              </a:rPr>
              <a:t>Control Nodes</a:t>
            </a:r>
          </a:p>
        </p:txBody>
      </p:sp>
      <p:pic>
        <p:nvPicPr>
          <p:cNvPr id="91139" name="Picture 3">
            <a:extLst>
              <a:ext uri="{FF2B5EF4-FFF2-40B4-BE49-F238E27FC236}">
                <a16:creationId xmlns:a16="http://schemas.microsoft.com/office/drawing/2014/main" id="{3F83AF95-E5AD-3740-866E-F173DB6B0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557338"/>
            <a:ext cx="7739063" cy="518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1F24383-750F-BE4F-ACE1-75E960FBC4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600" dirty="0"/>
              <a:t>the Unified Modelling Language (UML)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C19E22D-ED92-BD44-9920-03F809672B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74825"/>
            <a:ext cx="8578850" cy="4625975"/>
          </a:xfrm>
        </p:spPr>
        <p:txBody>
          <a:bodyPr>
            <a:normAutofit fontScale="47500" lnSpcReduction="20000"/>
          </a:bodyPr>
          <a:lstStyle/>
          <a:p>
            <a:pPr marL="438049" indent="-319014">
              <a:buFont typeface="Wingdings 2" pitchFamily="18" charset="2"/>
              <a:buNone/>
              <a:defRPr/>
            </a:pPr>
            <a:endParaRPr lang="en-US" b="1" dirty="0"/>
          </a:p>
          <a:p>
            <a:pPr marL="438049" indent="-319014">
              <a:buFont typeface="Wingdings 2" pitchFamily="18" charset="2"/>
              <a:buChar char=""/>
              <a:defRPr/>
            </a:pPr>
            <a:r>
              <a:rPr lang="en-US" sz="3100" dirty="0">
                <a:solidFill>
                  <a:srgbClr val="2D1DA3"/>
                </a:solidFill>
              </a:rPr>
              <a:t>Standardized general-purpose modeling language</a:t>
            </a:r>
          </a:p>
          <a:p>
            <a:pPr marL="730081" lvl="1" indent="-272988">
              <a:defRPr/>
            </a:pPr>
            <a:r>
              <a:rPr lang="en-US" dirty="0">
                <a:solidFill>
                  <a:srgbClr val="008000"/>
                </a:solidFill>
              </a:rPr>
              <a:t>Used to specify, visualize, construct, and document the design of an object-oriented system under development</a:t>
            </a:r>
          </a:p>
          <a:p>
            <a:pPr marL="730081" lvl="1" indent="-272988"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Offers a way to visualize various elements of a system such as activities, actors, business processes, database schemas, logical components, programming language statements, and reusable software components.</a:t>
            </a:r>
          </a:p>
          <a:p>
            <a:pPr marL="730081" lvl="1" indent="-272988">
              <a:defRPr/>
            </a:pPr>
            <a:r>
              <a:rPr lang="en-US" dirty="0">
                <a:solidFill>
                  <a:srgbClr val="008000"/>
                </a:solidFill>
              </a:rPr>
              <a:t>Combines techniques from data modeling(entity relationship diagrams), business modeling (work flows), object modeling, and component modeling</a:t>
            </a:r>
          </a:p>
          <a:p>
            <a:pPr marL="438049" indent="-319014">
              <a:buFont typeface="Wingdings 2" pitchFamily="18" charset="2"/>
              <a:buChar char=""/>
              <a:defRPr/>
            </a:pPr>
            <a:endParaRPr lang="en-US" dirty="0">
              <a:solidFill>
                <a:srgbClr val="2D1DA3"/>
              </a:solidFill>
            </a:endParaRPr>
          </a:p>
          <a:p>
            <a:pPr marL="438049" indent="-319014">
              <a:buFont typeface="Wingdings 2" pitchFamily="18" charset="2"/>
              <a:buChar char=""/>
              <a:defRPr/>
            </a:pPr>
            <a:r>
              <a:rPr lang="en-US" dirty="0" err="1">
                <a:solidFill>
                  <a:srgbClr val="2D1DA3"/>
                </a:solidFill>
              </a:rPr>
              <a:t>Booch</a:t>
            </a:r>
            <a:r>
              <a:rPr lang="en-US" dirty="0">
                <a:solidFill>
                  <a:srgbClr val="2D1DA3"/>
                </a:solidFill>
              </a:rPr>
              <a:t>, </a:t>
            </a:r>
            <a:r>
              <a:rPr lang="en-US" dirty="0" err="1">
                <a:solidFill>
                  <a:srgbClr val="2D1DA3"/>
                </a:solidFill>
              </a:rPr>
              <a:t>Rumbaugh</a:t>
            </a:r>
            <a:r>
              <a:rPr lang="en-US" dirty="0">
                <a:solidFill>
                  <a:srgbClr val="2D1DA3"/>
                </a:solidFill>
              </a:rPr>
              <a:t> &amp; Jacobson are principal authors</a:t>
            </a:r>
          </a:p>
          <a:p>
            <a:pPr marL="730081" lvl="1" indent="-272988">
              <a:defRPr/>
            </a:pPr>
            <a:r>
              <a:rPr lang="en-US" dirty="0">
                <a:solidFill>
                  <a:srgbClr val="008000"/>
                </a:solidFill>
              </a:rPr>
              <a:t>Attempt to standardize the proliferation of OO variants</a:t>
            </a:r>
          </a:p>
          <a:p>
            <a:pPr marL="438049" indent="-319014">
              <a:buFont typeface="Wingdings 2" pitchFamily="18" charset="2"/>
              <a:buChar char=""/>
              <a:defRPr/>
            </a:pPr>
            <a:endParaRPr lang="en-US" dirty="0">
              <a:solidFill>
                <a:srgbClr val="2D1DA3"/>
              </a:solidFill>
            </a:endParaRPr>
          </a:p>
          <a:p>
            <a:pPr marL="438049" indent="-319014">
              <a:buFont typeface="Wingdings 2" pitchFamily="18" charset="2"/>
              <a:buChar char=""/>
              <a:defRPr/>
            </a:pPr>
            <a:r>
              <a:rPr lang="en-US" dirty="0">
                <a:solidFill>
                  <a:srgbClr val="2D1DA3"/>
                </a:solidFill>
              </a:rPr>
              <a:t>Is purely a notation</a:t>
            </a:r>
          </a:p>
          <a:p>
            <a:pPr marL="730081" lvl="1" indent="-272988">
              <a:defRPr/>
            </a:pPr>
            <a:r>
              <a:rPr lang="en-US" dirty="0">
                <a:solidFill>
                  <a:srgbClr val="008000"/>
                </a:solidFill>
              </a:rPr>
              <a:t>No modelling method associated with it!</a:t>
            </a:r>
          </a:p>
          <a:p>
            <a:pPr marL="730081" lvl="1" indent="-272988">
              <a:defRPr/>
            </a:pPr>
            <a:r>
              <a:rPr lang="en-US" dirty="0">
                <a:solidFill>
                  <a:srgbClr val="008000"/>
                </a:solidFill>
              </a:rPr>
              <a:t>Was intended as a design notation</a:t>
            </a:r>
          </a:p>
          <a:p>
            <a:pPr marL="730081" lvl="1" indent="-272988">
              <a:defRPr/>
            </a:pPr>
            <a:r>
              <a:rPr lang="en-US" dirty="0">
                <a:solidFill>
                  <a:srgbClr val="008000"/>
                </a:solidFill>
              </a:rPr>
              <a:t>Can be used anywhere in the software development cycle</a:t>
            </a:r>
          </a:p>
          <a:p>
            <a:pPr marL="438049" indent="-319014">
              <a:buFont typeface="Wingdings 2" pitchFamily="18" charset="2"/>
              <a:buChar char=""/>
              <a:defRPr/>
            </a:pPr>
            <a:endParaRPr lang="en-US" dirty="0">
              <a:solidFill>
                <a:srgbClr val="2D1DA3"/>
              </a:solidFill>
            </a:endParaRPr>
          </a:p>
          <a:p>
            <a:pPr marL="438049" indent="-319014">
              <a:buFont typeface="Wingdings 2" pitchFamily="18" charset="2"/>
              <a:buChar char=""/>
              <a:defRPr/>
            </a:pPr>
            <a:r>
              <a:rPr lang="en-US" dirty="0">
                <a:solidFill>
                  <a:srgbClr val="2D1DA3"/>
                </a:solidFill>
              </a:rPr>
              <a:t>Has become an industry standard</a:t>
            </a:r>
          </a:p>
          <a:p>
            <a:pPr marL="730081" lvl="1" indent="-272988">
              <a:defRPr/>
            </a:pPr>
            <a:r>
              <a:rPr lang="en-US" dirty="0">
                <a:solidFill>
                  <a:srgbClr val="008000"/>
                </a:solidFill>
              </a:rPr>
              <a:t>But is primarily promoted by IBM/Rational (who sell lots of UML tools, services)</a:t>
            </a:r>
          </a:p>
          <a:p>
            <a:pPr marL="730081" lvl="1" indent="-272988">
              <a:defRPr/>
            </a:pPr>
            <a:endParaRPr lang="en-US" dirty="0"/>
          </a:p>
          <a:p>
            <a:pPr marL="438049" indent="-319014">
              <a:buFont typeface="Wingdings 2" pitchFamily="18" charset="2"/>
              <a:buChar char=""/>
              <a:defRPr/>
            </a:pPr>
            <a:r>
              <a:rPr lang="en-US" sz="3100" dirty="0">
                <a:solidFill>
                  <a:srgbClr val="2D1DA3"/>
                </a:solidFill>
              </a:rPr>
              <a:t>Has a standardized meta-model</a:t>
            </a:r>
          </a:p>
          <a:p>
            <a:pPr marL="730081" lvl="1" indent="-272988">
              <a:defRPr/>
            </a:pPr>
            <a:r>
              <a:rPr lang="en-US" sz="2700" dirty="0">
                <a:solidFill>
                  <a:srgbClr val="008000"/>
                </a:solidFill>
              </a:rPr>
              <a:t>Use case diagrams , Class diagrams, Message sequence charts, Activity diagrams, State Diagrams , Module Diagrams, …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FAE774E-9605-4844-BC05-7FA93B8AD364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4100">
                <a:cs typeface="Tahoma" panose="020B0604030504040204" pitchFamily="34" charset="0"/>
              </a:rPr>
              <a:t>Control Nodes: Decision and Merge</a:t>
            </a:r>
          </a:p>
        </p:txBody>
      </p:sp>
      <p:pic>
        <p:nvPicPr>
          <p:cNvPr id="92163" name="Picture 3">
            <a:extLst>
              <a:ext uri="{FF2B5EF4-FFF2-40B4-BE49-F238E27FC236}">
                <a16:creationId xmlns:a16="http://schemas.microsoft.com/office/drawing/2014/main" id="{B0343E43-F7D3-3647-A75F-3AC7ACDFB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601788"/>
            <a:ext cx="8382000" cy="521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EF9DB2C4-4E94-DD42-AB63-9D06B4DC96ED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cs typeface="Tahoma" panose="020B0604030504040204" pitchFamily="34" charset="0"/>
              </a:rPr>
              <a:t>Control Nodes: Fork and Join</a:t>
            </a:r>
          </a:p>
        </p:txBody>
      </p:sp>
      <p:pic>
        <p:nvPicPr>
          <p:cNvPr id="93187" name="Picture 3">
            <a:extLst>
              <a:ext uri="{FF2B5EF4-FFF2-40B4-BE49-F238E27FC236}">
                <a16:creationId xmlns:a16="http://schemas.microsoft.com/office/drawing/2014/main" id="{560FE700-0F04-874F-90B8-592939FE6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5" y="1814513"/>
            <a:ext cx="3570288" cy="443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8" name="Text Box 4">
            <a:extLst>
              <a:ext uri="{FF2B5EF4-FFF2-40B4-BE49-F238E27FC236}">
                <a16:creationId xmlns:a16="http://schemas.microsoft.com/office/drawing/2014/main" id="{7414C73A-1817-CF40-8F21-1D404C0FA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981200"/>
            <a:ext cx="26670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</a:pPr>
            <a:r>
              <a:rPr lang="en-US" altLang="en-US" b="1">
                <a:solidFill>
                  <a:srgbClr val="CC0000"/>
                </a:solidFill>
              </a:rPr>
              <a:t>Fork</a:t>
            </a:r>
            <a:r>
              <a:rPr lang="en-US" altLang="en-US"/>
              <a:t> : </a:t>
            </a:r>
            <a:r>
              <a:rPr lang="en-US" altLang="en-US" i="1"/>
              <a:t>Generating Parallel flows</a:t>
            </a:r>
          </a:p>
          <a:p>
            <a:pPr rtl="1">
              <a:spcBef>
                <a:spcPct val="50000"/>
              </a:spcBef>
            </a:pPr>
            <a:endParaRPr lang="en-US" altLang="en-US" i="1"/>
          </a:p>
        </p:txBody>
      </p:sp>
      <p:sp>
        <p:nvSpPr>
          <p:cNvPr id="93189" name="Text Box 5">
            <a:extLst>
              <a:ext uri="{FF2B5EF4-FFF2-40B4-BE49-F238E27FC236}">
                <a16:creationId xmlns:a16="http://schemas.microsoft.com/office/drawing/2014/main" id="{5F5C9B17-A907-D846-AF47-F1F3A89EE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495800"/>
            <a:ext cx="2667000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</a:pPr>
            <a:r>
              <a:rPr lang="en-US" altLang="en-US" b="1">
                <a:solidFill>
                  <a:srgbClr val="CC0000"/>
                </a:solidFill>
              </a:rPr>
              <a:t>Join</a:t>
            </a:r>
            <a:r>
              <a:rPr lang="en-US" altLang="en-US"/>
              <a:t> : </a:t>
            </a:r>
            <a:r>
              <a:rPr lang="en-US" altLang="en-US" i="1"/>
              <a:t>Synchronizing Parallel flows</a:t>
            </a:r>
          </a:p>
          <a:p>
            <a:pPr rtl="1">
              <a:spcBef>
                <a:spcPct val="50000"/>
              </a:spcBef>
            </a:pPr>
            <a:r>
              <a:rPr lang="en-US" altLang="en-US" i="1"/>
              <a:t>++All the incoming flows must deliver a token</a:t>
            </a:r>
          </a:p>
        </p:txBody>
      </p:sp>
      <p:sp>
        <p:nvSpPr>
          <p:cNvPr id="93190" name="Text Box 6">
            <a:extLst>
              <a:ext uri="{FF2B5EF4-FFF2-40B4-BE49-F238E27FC236}">
                <a16:creationId xmlns:a16="http://schemas.microsoft.com/office/drawing/2014/main" id="{6282654C-EC71-BA48-B2CE-A398A069A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863" y="3109913"/>
            <a:ext cx="528637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CC0000"/>
                </a:solidFill>
              </a:rPr>
              <a:t>fork</a:t>
            </a:r>
          </a:p>
        </p:txBody>
      </p:sp>
      <p:sp>
        <p:nvSpPr>
          <p:cNvPr id="93191" name="Text Box 7">
            <a:extLst>
              <a:ext uri="{FF2B5EF4-FFF2-40B4-BE49-F238E27FC236}">
                <a16:creationId xmlns:a16="http://schemas.microsoft.com/office/drawing/2014/main" id="{255402E7-2C74-F440-BF2B-703D1364F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181600"/>
            <a:ext cx="528638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CC0000"/>
                </a:solidFill>
              </a:rPr>
              <a:t>Join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AD7A89E3-F2B4-0A42-B3F7-CD5960140F10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cs typeface="Tahoma" panose="020B0604030504040204" pitchFamily="34" charset="0"/>
              </a:rPr>
              <a:t>Object Nodes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5F22154-D875-4D45-9E6C-BC86589A6B4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528763"/>
            <a:ext cx="8458200" cy="1036637"/>
          </a:xfrm>
        </p:spPr>
        <p:txBody>
          <a:bodyPr/>
          <a:lstStyle/>
          <a:p>
            <a:r>
              <a:rPr lang="en-US" altLang="en-US" sz="2800">
                <a:cs typeface="Tahoma" panose="020B0604030504040204" pitchFamily="34" charset="0"/>
              </a:rPr>
              <a:t>Object nodes represent instances of a classifier.</a:t>
            </a:r>
          </a:p>
          <a:p>
            <a:r>
              <a:rPr lang="en-US" altLang="en-US" sz="2800">
                <a:cs typeface="Tahoma" panose="020B0604030504040204" pitchFamily="34" charset="0"/>
              </a:rPr>
              <a:t>Object flows represent the movement of objects.</a:t>
            </a:r>
          </a:p>
        </p:txBody>
      </p:sp>
      <p:pic>
        <p:nvPicPr>
          <p:cNvPr id="94212" name="Picture 4">
            <a:extLst>
              <a:ext uri="{FF2B5EF4-FFF2-40B4-BE49-F238E27FC236}">
                <a16:creationId xmlns:a16="http://schemas.microsoft.com/office/drawing/2014/main" id="{CFEEEC0F-DB31-2B4B-8AFD-C95824A33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25738"/>
            <a:ext cx="8001000" cy="413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213" name="Text Box 5">
            <a:extLst>
              <a:ext uri="{FF2B5EF4-FFF2-40B4-BE49-F238E27FC236}">
                <a16:creationId xmlns:a16="http://schemas.microsoft.com/office/drawing/2014/main" id="{484E7909-1D51-A346-84DB-A50481C87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0"/>
            <a:ext cx="14478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CC0000"/>
                </a:solidFill>
              </a:rPr>
              <a:t>Classifier name</a:t>
            </a:r>
          </a:p>
        </p:txBody>
      </p:sp>
      <p:sp>
        <p:nvSpPr>
          <p:cNvPr id="94214" name="Text Box 6">
            <a:extLst>
              <a:ext uri="{FF2B5EF4-FFF2-40B4-BE49-F238E27FC236}">
                <a16:creationId xmlns:a16="http://schemas.microsoft.com/office/drawing/2014/main" id="{8BEC8C1A-A623-714D-A787-8319F8CA2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4419600"/>
            <a:ext cx="757237" cy="517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CC0000"/>
                </a:solidFill>
              </a:rPr>
              <a:t>Object node</a:t>
            </a:r>
          </a:p>
        </p:txBody>
      </p:sp>
      <p:sp>
        <p:nvSpPr>
          <p:cNvPr id="94215" name="Text Box 7">
            <a:extLst>
              <a:ext uri="{FF2B5EF4-FFF2-40B4-BE49-F238E27FC236}">
                <a16:creationId xmlns:a16="http://schemas.microsoft.com/office/drawing/2014/main" id="{3F7126AB-64E3-5446-9870-0612C5F1C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762000" cy="517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CC0000"/>
                </a:solidFill>
              </a:rPr>
              <a:t>Object flow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A450BB97-02E9-6741-8943-F99A5A11AF30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cs typeface="Tahoma" panose="020B0604030504040204" pitchFamily="34" charset="0"/>
              </a:rPr>
              <a:t>Object Nodes: States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055D249B-A250-3B46-8239-CC22673E24E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774825"/>
            <a:ext cx="8229600" cy="1101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>
                <a:cs typeface="Tahoma" panose="020B0604030504040204" pitchFamily="34" charset="0"/>
              </a:rPr>
              <a:t>Object nodes can represent objects in a particular state: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cs typeface="Tahoma" panose="020B0604030504040204" pitchFamily="34" charset="0"/>
              </a:rPr>
              <a:t>Must be consistent with state machine.</a:t>
            </a:r>
          </a:p>
          <a:p>
            <a:pPr>
              <a:lnSpc>
                <a:spcPct val="80000"/>
              </a:lnSpc>
            </a:pPr>
            <a:endParaRPr lang="en-US" altLang="en-US" sz="2800">
              <a:cs typeface="Tahoma" panose="020B0604030504040204" pitchFamily="34" charset="0"/>
            </a:endParaRPr>
          </a:p>
        </p:txBody>
      </p:sp>
      <p:pic>
        <p:nvPicPr>
          <p:cNvPr id="95236" name="Picture 4">
            <a:extLst>
              <a:ext uri="{FF2B5EF4-FFF2-40B4-BE49-F238E27FC236}">
                <a16:creationId xmlns:a16="http://schemas.microsoft.com/office/drawing/2014/main" id="{5DD35B1B-9702-0A43-9B43-AA3A07B56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00400"/>
            <a:ext cx="5667375" cy="250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80D79AB0-A9EC-BC4C-887C-6973A801CDEB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4100">
                <a:cs typeface="Tahoma" panose="020B0604030504040204" pitchFamily="34" charset="0"/>
              </a:rPr>
              <a:t>Object Nodes: Activity Parameters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44615C45-984F-A745-A6B5-7EB82776107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774825"/>
            <a:ext cx="8229600" cy="20558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cs typeface="Tahoma" panose="020B0604030504040204" pitchFamily="34" charset="0"/>
              </a:rPr>
              <a:t>Activity parameters are object nodes input to or output from an activity: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cs typeface="Tahoma" panose="020B0604030504040204" pitchFamily="34" charset="0"/>
              </a:rPr>
              <a:t>drawn overlapping the activity frame;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cs typeface="Tahoma" panose="020B0604030504040204" pitchFamily="34" charset="0"/>
              </a:rPr>
              <a:t>input parameters have one or more output edges into the activity;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cs typeface="Tahoma" panose="020B0604030504040204" pitchFamily="34" charset="0"/>
              </a:rPr>
              <a:t>output parameters have one or more input edges out of the activity.</a:t>
            </a:r>
          </a:p>
        </p:txBody>
      </p:sp>
      <p:pic>
        <p:nvPicPr>
          <p:cNvPr id="96260" name="Picture 4">
            <a:extLst>
              <a:ext uri="{FF2B5EF4-FFF2-40B4-BE49-F238E27FC236}">
                <a16:creationId xmlns:a16="http://schemas.microsoft.com/office/drawing/2014/main" id="{21ECB7A0-755F-A340-8045-E8FACE43D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689350"/>
            <a:ext cx="5553075" cy="297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261" name="Text Box 5">
            <a:extLst>
              <a:ext uri="{FF2B5EF4-FFF2-40B4-BE49-F238E27FC236}">
                <a16:creationId xmlns:a16="http://schemas.microsoft.com/office/drawing/2014/main" id="{E7C5DB51-ECE9-E64C-944B-FB01D0A3D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263" y="3660775"/>
            <a:ext cx="1557337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CC0000"/>
                </a:solidFill>
              </a:rPr>
              <a:t>Input parameter</a:t>
            </a:r>
          </a:p>
        </p:txBody>
      </p:sp>
      <p:sp>
        <p:nvSpPr>
          <p:cNvPr id="96262" name="Text Box 6">
            <a:extLst>
              <a:ext uri="{FF2B5EF4-FFF2-40B4-BE49-F238E27FC236}">
                <a16:creationId xmlns:a16="http://schemas.microsoft.com/office/drawing/2014/main" id="{60F30AB5-719A-834A-8D4D-06F9DAFEE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863" y="5776913"/>
            <a:ext cx="1328737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CC0000"/>
                </a:solidFill>
              </a:rPr>
              <a:t>Object in state</a:t>
            </a:r>
          </a:p>
        </p:txBody>
      </p:sp>
      <p:sp>
        <p:nvSpPr>
          <p:cNvPr id="96263" name="Text Box 7">
            <a:extLst>
              <a:ext uri="{FF2B5EF4-FFF2-40B4-BE49-F238E27FC236}">
                <a16:creationId xmlns:a16="http://schemas.microsoft.com/office/drawing/2014/main" id="{068D4182-1EB0-DE4D-8C27-EBD5DA896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263" y="5822950"/>
            <a:ext cx="1023937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CC0000"/>
                </a:solidFill>
              </a:rPr>
              <a:t>object flow</a:t>
            </a:r>
          </a:p>
        </p:txBody>
      </p:sp>
      <p:sp>
        <p:nvSpPr>
          <p:cNvPr id="96264" name="Text Box 8">
            <a:extLst>
              <a:ext uri="{FF2B5EF4-FFF2-40B4-BE49-F238E27FC236}">
                <a16:creationId xmlns:a16="http://schemas.microsoft.com/office/drawing/2014/main" id="{0C59796B-8BC3-C740-8AE3-AA9F1564F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816475"/>
            <a:ext cx="762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>
                <a:solidFill>
                  <a:srgbClr val="CC0000"/>
                </a:solidFill>
              </a:rPr>
              <a:t>Output parameter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1BEBD813-253C-AA47-BD5A-D9B7178DCB94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cs typeface="Tahoma" panose="020B0604030504040204" pitchFamily="34" charset="0"/>
              </a:rPr>
              <a:t>Connectors</a:t>
            </a:r>
          </a:p>
        </p:txBody>
      </p:sp>
      <p:pic>
        <p:nvPicPr>
          <p:cNvPr id="97283" name="Picture 3">
            <a:extLst>
              <a:ext uri="{FF2B5EF4-FFF2-40B4-BE49-F238E27FC236}">
                <a16:creationId xmlns:a16="http://schemas.microsoft.com/office/drawing/2014/main" id="{4EF329D0-89FC-9245-B9FF-9D950D3CD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68488"/>
            <a:ext cx="3976688" cy="408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F1B213CB-5DA0-9B48-95B1-A9EA00704F77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cs typeface="Tahoma" panose="020B0604030504040204" pitchFamily="34" charset="0"/>
              </a:rPr>
              <a:t>Why Modeling?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74BCF968-4463-0D48-92CB-96EF11513125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cs typeface="Tahoma" panose="020B0604030504040204" pitchFamily="34" charset="0"/>
              </a:rPr>
              <a:t>Resources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12A78FD-2BDB-D847-8CFA-38DBDD835066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>
                <a:cs typeface="Tahoma" panose="020B0604030504040204" pitchFamily="34" charset="0"/>
              </a:rPr>
              <a:t>Arlow, J., Neustadt, I., </a:t>
            </a:r>
            <a:r>
              <a:rPr lang="en-US" altLang="en-US" i="1">
                <a:cs typeface="Tahoma" panose="020B0604030504040204" pitchFamily="34" charset="0"/>
              </a:rPr>
              <a:t>UML 2 and the Unified Process: Practical Object-Oriented Analysis and Design</a:t>
            </a:r>
            <a:r>
              <a:rPr lang="en-US" altLang="en-US">
                <a:cs typeface="Tahoma" panose="020B0604030504040204" pitchFamily="34" charset="0"/>
              </a:rPr>
              <a:t>, 2ndEd. Addison-Wesley, 2005.</a:t>
            </a:r>
          </a:p>
          <a:p>
            <a:endParaRPr lang="en-US" altLang="en-US">
              <a:cs typeface="Tahoma" panose="020B0604030504040204" pitchFamily="34" charset="0"/>
            </a:endParaRPr>
          </a:p>
          <a:p>
            <a:r>
              <a:rPr lang="en-US" altLang="en-US">
                <a:cs typeface="Tahoma" panose="020B0604030504040204" pitchFamily="34" charset="0"/>
              </a:rPr>
              <a:t>Fowler, M., UML Distilled (3</a:t>
            </a:r>
            <a:r>
              <a:rPr lang="en-US" altLang="en-US" baseline="30000">
                <a:cs typeface="Tahoma" panose="020B0604030504040204" pitchFamily="34" charset="0"/>
              </a:rPr>
              <a:t>rd</a:t>
            </a:r>
            <a:r>
              <a:rPr lang="en-US" altLang="en-US">
                <a:cs typeface="Tahoma" panose="020B0604030504040204" pitchFamily="34" charset="0"/>
              </a:rPr>
              <a:t> Edition), Addison-Wesley, 2004</a:t>
            </a:r>
          </a:p>
          <a:p>
            <a:endParaRPr lang="en-US" altLang="en-US">
              <a:cs typeface="Tahoma" panose="020B0604030504040204" pitchFamily="34" charset="0"/>
            </a:endParaRPr>
          </a:p>
          <a:p>
            <a:r>
              <a:rPr lang="en-US" altLang="en-US">
                <a:cs typeface="Tahoma" panose="020B0604030504040204" pitchFamily="34" charset="0"/>
              </a:rPr>
              <a:t>Steve Easterbrook, Lecture Slides of Introduction to Modeling and UML</a:t>
            </a:r>
          </a:p>
          <a:p>
            <a:endParaRPr lang="en-US" altLang="en-US"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B336C44-9996-484D-B553-DC27D095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477000"/>
            <a:ext cx="2133600" cy="274638"/>
          </a:xfrm>
        </p:spPr>
        <p:txBody>
          <a:bodyPr lIns="109702" rIns="45710"/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5D3460BC-1F1F-CA41-9AB7-6EA24C2A6B38}" type="slidenum">
              <a:rPr lang="fa-IR" altLang="en-US">
                <a:solidFill>
                  <a:srgbClr val="3F3F3F"/>
                </a:solidFill>
              </a:rPr>
              <a:pPr algn="l"/>
              <a:t>7</a:t>
            </a:fld>
            <a:r>
              <a:rPr lang="en-US" altLang="en-US">
                <a:solidFill>
                  <a:srgbClr val="3F3F3F"/>
                </a:solidFill>
              </a:rPr>
              <a:t>/7</a:t>
            </a:r>
          </a:p>
        </p:txBody>
      </p:sp>
      <p:sp>
        <p:nvSpPr>
          <p:cNvPr id="189442" name="Rectangle 2">
            <a:extLst>
              <a:ext uri="{FF2B5EF4-FFF2-40B4-BE49-F238E27FC236}">
                <a16:creationId xmlns:a16="http://schemas.microsoft.com/office/drawing/2014/main" id="{86964B8A-D556-AD47-83FD-5014A40F9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US" dirty="0"/>
              <a:t>Why is it called </a:t>
            </a:r>
            <a:r>
              <a:rPr lang="en-US" i="1" dirty="0"/>
              <a:t>Unified </a:t>
            </a:r>
            <a:r>
              <a:rPr lang="en-US" dirty="0"/>
              <a:t>ML?</a:t>
            </a:r>
          </a:p>
        </p:txBody>
      </p:sp>
      <p:pic>
        <p:nvPicPr>
          <p:cNvPr id="24579" name="Picture 4">
            <a:extLst>
              <a:ext uri="{FF2B5EF4-FFF2-40B4-BE49-F238E27FC236}">
                <a16:creationId xmlns:a16="http://schemas.microsoft.com/office/drawing/2014/main" id="{71F9F8C2-EB6B-664A-8E69-3ACAAE87A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484313"/>
            <a:ext cx="4932362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5">
            <a:extLst>
              <a:ext uri="{FF2B5EF4-FFF2-40B4-BE49-F238E27FC236}">
                <a16:creationId xmlns:a16="http://schemas.microsoft.com/office/drawing/2014/main" id="{EE69BA40-0A15-F644-B6E7-ECEAD0B6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867400"/>
            <a:ext cx="1362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6" name="AutoShape 6">
            <a:extLst>
              <a:ext uri="{FF2B5EF4-FFF2-40B4-BE49-F238E27FC236}">
                <a16:creationId xmlns:a16="http://schemas.microsoft.com/office/drawing/2014/main" id="{5DFD2A77-1361-F94B-8055-8A6B51B37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565400"/>
            <a:ext cx="3717925" cy="2070100"/>
          </a:xfrm>
          <a:prstGeom prst="irregularSeal2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1">
              <a:defRPr/>
            </a:pPr>
            <a:r>
              <a:rPr lang="en-US" sz="2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 War !!</a:t>
            </a:r>
          </a:p>
        </p:txBody>
      </p:sp>
      <p:sp>
        <p:nvSpPr>
          <p:cNvPr id="189447" name="AutoShape 7">
            <a:extLst>
              <a:ext uri="{FF2B5EF4-FFF2-40B4-BE49-F238E27FC236}">
                <a16:creationId xmlns:a16="http://schemas.microsoft.com/office/drawing/2014/main" id="{4F16AF57-0548-EC47-9B5E-65DFFB54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84313"/>
            <a:ext cx="3962400" cy="914400"/>
          </a:xfrm>
          <a:prstGeom prst="flowChartAlternateProcess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More than 50 modeling languages </a:t>
            </a:r>
          </a:p>
          <a:p>
            <a:pPr algn="ctr" rtl="0"/>
            <a:r>
              <a:rPr lang="en-US" altLang="en-US"/>
              <a:t>were available during early 1990’s</a:t>
            </a:r>
          </a:p>
        </p:txBody>
      </p:sp>
      <p:sp>
        <p:nvSpPr>
          <p:cNvPr id="189448" name="AutoShape 8">
            <a:extLst>
              <a:ext uri="{FF2B5EF4-FFF2-40B4-BE49-F238E27FC236}">
                <a16:creationId xmlns:a16="http://schemas.microsoft.com/office/drawing/2014/main" id="{4426E8DE-33CE-E345-B146-9E3501FD9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41888"/>
            <a:ext cx="8820150" cy="1839912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400" b="1" dirty="0">
                <a:latin typeface="Arial" charset="0"/>
                <a:cs typeface="Arial" charset="0"/>
              </a:rPr>
              <a:t>1994</a:t>
            </a:r>
            <a:r>
              <a:rPr lang="en-US" sz="1400" dirty="0">
                <a:latin typeface="Arial" charset="0"/>
                <a:cs typeface="Arial" charset="0"/>
              </a:rPr>
              <a:t>: Rational Software Corporation hired </a:t>
            </a:r>
            <a:r>
              <a:rPr lang="en-US" sz="1400" i="1" dirty="0">
                <a:latin typeface="Arial" charset="0"/>
                <a:cs typeface="Arial" charset="0"/>
              </a:rPr>
              <a:t>Three Amigos: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Arial" charset="0"/>
              </a:rPr>
              <a:t>	</a:t>
            </a:r>
            <a:r>
              <a:rPr lang="en-US" sz="1400" b="1" dirty="0">
                <a:latin typeface="Arial" charset="0"/>
                <a:cs typeface="Arial" charset="0"/>
              </a:rPr>
              <a:t>James </a:t>
            </a:r>
            <a:r>
              <a:rPr lang="en-US" sz="1400" b="1" dirty="0" err="1">
                <a:latin typeface="Arial" charset="0"/>
                <a:cs typeface="Arial" charset="0"/>
              </a:rPr>
              <a:t>Rumbaugh</a:t>
            </a:r>
            <a:r>
              <a:rPr lang="en-US" sz="1400" b="1" dirty="0">
                <a:latin typeface="Arial" charset="0"/>
                <a:cs typeface="Arial" charset="0"/>
              </a:rPr>
              <a:t> </a:t>
            </a:r>
            <a:r>
              <a:rPr lang="en-US" sz="1400" dirty="0">
                <a:latin typeface="Arial" charset="0"/>
                <a:cs typeface="Arial" charset="0"/>
                <a:sym typeface="Wingdings" pitchFamily="2" charset="2"/>
              </a:rPr>
              <a:t> Object Modeling Technique (OMT), Object Oriented Analysis (OOA)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Arial" charset="0"/>
                <a:sym typeface="Wingdings" pitchFamily="2" charset="2"/>
              </a:rPr>
              <a:t>	</a:t>
            </a:r>
            <a:r>
              <a:rPr lang="en-US" sz="1400" b="1" dirty="0">
                <a:latin typeface="Arial" charset="0"/>
                <a:cs typeface="Arial" charset="0"/>
                <a:sym typeface="Wingdings" pitchFamily="2" charset="2"/>
              </a:rPr>
              <a:t>Grady </a:t>
            </a:r>
            <a:r>
              <a:rPr lang="en-US" sz="1400" b="1" dirty="0" err="1">
                <a:latin typeface="Arial" charset="0"/>
                <a:cs typeface="Arial" charset="0"/>
                <a:sym typeface="Wingdings" pitchFamily="2" charset="2"/>
              </a:rPr>
              <a:t>Booch</a:t>
            </a:r>
            <a:r>
              <a:rPr lang="en-US" sz="1400" b="1" dirty="0">
                <a:latin typeface="Arial" charset="0"/>
                <a:cs typeface="Arial" charset="0"/>
                <a:sym typeface="Wingdings" pitchFamily="2" charset="2"/>
              </a:rPr>
              <a:t> </a:t>
            </a:r>
            <a:r>
              <a:rPr lang="en-US" sz="1400" dirty="0">
                <a:latin typeface="Arial" charset="0"/>
                <a:cs typeface="Arial" charset="0"/>
                <a:sym typeface="Wingdings" pitchFamily="2" charset="2"/>
              </a:rPr>
              <a:t> </a:t>
            </a:r>
            <a:r>
              <a:rPr lang="en-US" sz="1400" dirty="0" err="1">
                <a:latin typeface="Arial" charset="0"/>
                <a:cs typeface="Arial" charset="0"/>
                <a:sym typeface="Wingdings" pitchFamily="2" charset="2"/>
              </a:rPr>
              <a:t>Booch</a:t>
            </a:r>
            <a:r>
              <a:rPr lang="en-US" sz="1400" dirty="0">
                <a:latin typeface="Arial" charset="0"/>
                <a:cs typeface="Arial" charset="0"/>
                <a:sym typeface="Wingdings" pitchFamily="2" charset="2"/>
              </a:rPr>
              <a:t> method, Object Oriented Design (OOD)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Arial" charset="0"/>
                <a:sym typeface="Wingdings" pitchFamily="2" charset="2"/>
              </a:rPr>
              <a:t>	</a:t>
            </a:r>
            <a:r>
              <a:rPr lang="en-US" sz="1400" b="1" dirty="0" err="1">
                <a:latin typeface="Arial" charset="0"/>
                <a:cs typeface="Arial" charset="0"/>
                <a:sym typeface="Wingdings" pitchFamily="2" charset="2"/>
              </a:rPr>
              <a:t>Ivar</a:t>
            </a:r>
            <a:r>
              <a:rPr lang="en-US" sz="1400" b="1" dirty="0">
                <a:latin typeface="Arial" charset="0"/>
                <a:cs typeface="Arial" charset="0"/>
                <a:sym typeface="Wingdings" pitchFamily="2" charset="2"/>
              </a:rPr>
              <a:t> Jacobson </a:t>
            </a:r>
            <a:r>
              <a:rPr lang="en-US" sz="1400" dirty="0">
                <a:latin typeface="Arial" charset="0"/>
                <a:cs typeface="Arial" charset="0"/>
                <a:sym typeface="Wingdings" pitchFamily="2" charset="2"/>
              </a:rPr>
              <a:t> Object Oriented Software Engineering (OOSE) </a:t>
            </a:r>
          </a:p>
          <a:p>
            <a:pPr>
              <a:defRPr/>
            </a:pPr>
            <a:endParaRPr lang="en-US" sz="14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sz="1400" dirty="0">
                <a:latin typeface="Arial" charset="0"/>
                <a:cs typeface="Arial" charset="0"/>
              </a:rPr>
              <a:t>1996 UML developed and in 1997 published by OMG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6" grpId="0" animBg="1"/>
      <p:bldP spid="189447" grpId="0" animBg="1"/>
      <p:bldP spid="1894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F2B48D7-4D5B-7546-839C-F3CEFCBF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477000"/>
            <a:ext cx="2133600" cy="274638"/>
          </a:xfrm>
        </p:spPr>
        <p:txBody>
          <a:bodyPr lIns="109702" rIns="45710"/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4E69A40E-B66F-E447-B412-2197120BBF25}" type="slidenum">
              <a:rPr lang="fa-IR" altLang="en-US">
                <a:solidFill>
                  <a:srgbClr val="3F3F3F"/>
                </a:solidFill>
              </a:rPr>
              <a:pPr algn="l"/>
              <a:t>8</a:t>
            </a:fld>
            <a:r>
              <a:rPr lang="en-US" altLang="en-US">
                <a:solidFill>
                  <a:srgbClr val="3F3F3F"/>
                </a:solidFill>
              </a:rPr>
              <a:t>/7</a:t>
            </a:r>
          </a:p>
        </p:txBody>
      </p:sp>
      <p:sp>
        <p:nvSpPr>
          <p:cNvPr id="190466" name="Rectangle 2">
            <a:extLst>
              <a:ext uri="{FF2B5EF4-FFF2-40B4-BE49-F238E27FC236}">
                <a16:creationId xmlns:a16="http://schemas.microsoft.com/office/drawing/2014/main" id="{FCFF939D-1EBD-6F40-A08C-B175CCBD3C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6934200" cy="990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UML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4000" dirty="0"/>
              <a:t> Diagram Super Structure</a:t>
            </a:r>
          </a:p>
        </p:txBody>
      </p:sp>
      <p:pic>
        <p:nvPicPr>
          <p:cNvPr id="25603" name="Picture 2" descr="Class Diagram Hierarchy">
            <a:extLst>
              <a:ext uri="{FF2B5EF4-FFF2-40B4-BE49-F238E27FC236}">
                <a16:creationId xmlns:a16="http://schemas.microsoft.com/office/drawing/2014/main" id="{5D3A2DC9-CC63-154A-848C-BE219C863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73238"/>
            <a:ext cx="7632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85635-3BD3-8B44-B731-E7D395D14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1484313"/>
            <a:ext cx="2125663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1100" b="1">
                <a:solidFill>
                  <a:srgbClr val="2D1DA3"/>
                </a:solidFill>
              </a:rPr>
              <a:t>Behavior Diagram:</a:t>
            </a:r>
            <a:r>
              <a:rPr lang="en-US" altLang="en-US" sz="1100"/>
              <a:t> shows the collaboration among objects and changes to the internal states of objects to emphasize </a:t>
            </a:r>
            <a:r>
              <a:rPr lang="en-US" altLang="en-US" sz="1100" i="1">
                <a:solidFill>
                  <a:srgbClr val="FF0000"/>
                </a:solidFill>
              </a:rPr>
              <a:t>dynamic behaviour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73E9A1-3D86-FB48-AF15-97651D02D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57338"/>
            <a:ext cx="219551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1100" b="1">
                <a:solidFill>
                  <a:srgbClr val="2D1DA3"/>
                </a:solidFill>
              </a:rPr>
              <a:t>Structure Diagram:</a:t>
            </a:r>
            <a:r>
              <a:rPr lang="en-US" altLang="en-US" sz="1100"/>
              <a:t> uses objects, attributes, operations and relationships to emphasize the </a:t>
            </a:r>
            <a:r>
              <a:rPr lang="en-US" altLang="en-US" sz="1100" i="1">
                <a:solidFill>
                  <a:srgbClr val="FF0000"/>
                </a:solidFill>
              </a:rPr>
              <a:t>static structure</a:t>
            </a:r>
            <a:endParaRPr lang="en-US" altLang="en-US" sz="110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725D4A-CEDE-E14B-B54A-A80D9F745366}"/>
              </a:ext>
            </a:extLst>
          </p:cNvPr>
          <p:cNvSpPr/>
          <p:nvPr/>
        </p:nvSpPr>
        <p:spPr>
          <a:xfrm>
            <a:off x="6065838" y="2708275"/>
            <a:ext cx="1008062" cy="504825"/>
          </a:xfrm>
          <a:prstGeom prst="rect">
            <a:avLst/>
          </a:prstGeom>
          <a:noFill/>
          <a:ln>
            <a:solidFill>
              <a:srgbClr val="2D1D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45C34-EBC7-3442-95C5-E47FEF086C78}"/>
              </a:ext>
            </a:extLst>
          </p:cNvPr>
          <p:cNvSpPr/>
          <p:nvPr/>
        </p:nvSpPr>
        <p:spPr>
          <a:xfrm>
            <a:off x="2373313" y="2708275"/>
            <a:ext cx="1008062" cy="504825"/>
          </a:xfrm>
          <a:prstGeom prst="rect">
            <a:avLst/>
          </a:prstGeom>
          <a:noFill/>
          <a:ln>
            <a:solidFill>
              <a:srgbClr val="2D1D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98CFFDF-3CF8-1847-809F-71AEAC108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Modeling Notations</a:t>
            </a:r>
          </a:p>
        </p:txBody>
      </p:sp>
      <p:graphicFrame>
        <p:nvGraphicFramePr>
          <p:cNvPr id="130231" name="Group 183">
            <a:extLst>
              <a:ext uri="{FF2B5EF4-FFF2-40B4-BE49-F238E27FC236}">
                <a16:creationId xmlns:a16="http://schemas.microsoft.com/office/drawing/2014/main" id="{22C417E9-8042-0646-9C3B-2577E9F0BA01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1484313"/>
          <a:ext cx="8382000" cy="5291328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:a16="http://schemas.microsoft.com/office/drawing/2014/main" val="1336131743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210900765"/>
                    </a:ext>
                  </a:extLst>
                </a:gridCol>
              </a:tblGrid>
              <a:tr h="1752600">
                <a:tc>
                  <a:txBody>
                    <a:bodyPr/>
                    <a:lstStyle>
                      <a:lvl1pPr marL="342900" indent="-342900" eaLnBrk="0" hangingPunct="0">
                        <a:buClr>
                          <a:schemeClr val="accent1"/>
                        </a:buClr>
                        <a:buSzPct val="80000"/>
                        <a:buFont typeface="Wingdings 2" pitchFamily="2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1pPr>
                      <a:lvl2pPr marL="154146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2pPr>
                      <a:lvl3pPr marL="2116138" eaLnBrk="0" hangingPunct="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1541463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UML Class Diagrams</a:t>
                      </a:r>
                    </a:p>
                    <a:p>
                      <a:pPr marL="2116138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4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information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structure</a:t>
                      </a:r>
                    </a:p>
                    <a:p>
                      <a:pPr marL="2116138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4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relationships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 between data items</a:t>
                      </a:r>
                    </a:p>
                    <a:p>
                      <a:pPr marL="2116138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4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modular structure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 for the system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buClr>
                          <a:schemeClr val="accent1"/>
                        </a:buClr>
                        <a:buSzPct val="80000"/>
                        <a:buFont typeface="Wingdings 2" pitchFamily="2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1pPr>
                      <a:lvl2pPr marL="20018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2pPr>
                      <a:lvl3pPr marL="2116138" eaLnBrk="0" hangingPunct="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2001838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Use Cases</a:t>
                      </a:r>
                    </a:p>
                    <a:p>
                      <a:pPr marL="2116138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user’s view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2116138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Lists 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functions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408000"/>
                        </a:solidFill>
                        <a:effectLst/>
                        <a:latin typeface="Helvetica" pitchFamily="2" charset="0"/>
                        <a:cs typeface="Arial" panose="020B0604020202020204" pitchFamily="34" charset="0"/>
                      </a:endParaRPr>
                    </a:p>
                    <a:p>
                      <a:pPr marL="2116138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visual overview of the main requirements</a:t>
                      </a:r>
                    </a:p>
                    <a:p>
                      <a:pPr marL="2001838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Helvetica" pitchFamily="2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929957"/>
                  </a:ext>
                </a:extLst>
              </a:tr>
              <a:tr h="1676400">
                <a:tc>
                  <a:txBody>
                    <a:bodyPr/>
                    <a:lstStyle>
                      <a:lvl1pPr marL="342900" indent="-342900" eaLnBrk="0" hangingPunct="0">
                        <a:buClr>
                          <a:schemeClr val="accent1"/>
                        </a:buClr>
                        <a:buSzPct val="80000"/>
                        <a:buFont typeface="Wingdings 2" pitchFamily="2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1pPr>
                      <a:lvl2pPr marL="154146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2pPr>
                      <a:lvl3pPr marL="2116138" eaLnBrk="0" hangingPunct="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1541463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UML Package Diagrams</a:t>
                      </a:r>
                    </a:p>
                    <a:p>
                      <a:pPr marL="2116138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Overall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 architecture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2116138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Dependencies 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between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 components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buClr>
                          <a:schemeClr val="accent1"/>
                        </a:buClr>
                        <a:buSzPct val="80000"/>
                        <a:buFont typeface="Wingdings 2" pitchFamily="2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1pPr>
                      <a:lvl2pPr marL="200183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2pPr>
                      <a:lvl3pPr marL="2116138" eaLnBrk="0" hangingPunct="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2001838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(UML) Statecharts</a:t>
                      </a:r>
                    </a:p>
                    <a:p>
                      <a:pPr marL="2116138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responses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 to 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events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2116138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dynamic behavior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408000"/>
                        </a:solidFill>
                        <a:effectLst/>
                        <a:latin typeface="Helvetica" pitchFamily="2" charset="0"/>
                        <a:cs typeface="Arial" panose="020B0604020202020204" pitchFamily="34" charset="0"/>
                      </a:endParaRPr>
                    </a:p>
                    <a:p>
                      <a:pPr marL="2116138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event ordering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reachability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deadlock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, etc</a:t>
                      </a: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rgbClr val="408000"/>
                        </a:solidFill>
                        <a:effectLst/>
                        <a:latin typeface="Helvetica" pitchFamily="2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7083"/>
                  </a:ext>
                </a:extLst>
              </a:tr>
              <a:tr h="1828800">
                <a:tc>
                  <a:txBody>
                    <a:bodyPr/>
                    <a:lstStyle>
                      <a:lvl1pPr marL="342900" indent="-342900" eaLnBrk="0" hangingPunct="0">
                        <a:buClr>
                          <a:schemeClr val="accent1"/>
                        </a:buClr>
                        <a:buSzPct val="80000"/>
                        <a:buFont typeface="Wingdings 2" pitchFamily="2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1pPr>
                      <a:lvl2pPr marL="154146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2pPr>
                      <a:lvl3pPr marL="2116138" eaLnBrk="0" hangingPunct="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1541463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UML Sequence Diagrams </a:t>
                      </a:r>
                    </a:p>
                    <a:p>
                      <a:pPr marL="2116138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individual 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scenario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408000"/>
                        </a:solidFill>
                        <a:effectLst/>
                        <a:latin typeface="Helvetica" pitchFamily="2" charset="0"/>
                        <a:cs typeface="Arial" panose="020B0604020202020204" pitchFamily="34" charset="0"/>
                      </a:endParaRPr>
                    </a:p>
                    <a:p>
                      <a:pPr marL="2116138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interactions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 between users and system</a:t>
                      </a:r>
                    </a:p>
                    <a:p>
                      <a:pPr marL="2116138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Sequence of messages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buClr>
                          <a:schemeClr val="accent1"/>
                        </a:buClr>
                        <a:buSzPct val="80000"/>
                        <a:buFont typeface="Wingdings 2" pitchFamily="2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1pPr>
                      <a:lvl2pPr marL="199866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2pPr>
                      <a:lvl3pPr marL="2112963" eaLnBrk="0" hangingPunct="0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1998663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Activity diagrams </a:t>
                      </a:r>
                    </a:p>
                    <a:p>
                      <a:pPr marL="2112963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business processes;</a:t>
                      </a:r>
                    </a:p>
                    <a:p>
                      <a:pPr marL="2112963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concurrency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synchronization;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408000"/>
                        </a:solidFill>
                        <a:effectLst/>
                        <a:latin typeface="Helvetica" pitchFamily="2" charset="0"/>
                        <a:cs typeface="Arial" panose="020B0604020202020204" pitchFamily="34" charset="0"/>
                      </a:endParaRPr>
                    </a:p>
                    <a:p>
                      <a:pPr marL="2112963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dependencies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 between 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itchFamily="2" charset="0"/>
                          <a:cs typeface="Arial" panose="020B0604020202020204" pitchFamily="34" charset="0"/>
                        </a:rPr>
                        <a:t>tasks;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990856"/>
                  </a:ext>
                </a:extLst>
              </a:tr>
            </a:tbl>
          </a:graphicData>
        </a:graphic>
      </p:graphicFrame>
      <p:grpSp>
        <p:nvGrpSpPr>
          <p:cNvPr id="26640" name="Group 226">
            <a:extLst>
              <a:ext uri="{FF2B5EF4-FFF2-40B4-BE49-F238E27FC236}">
                <a16:creationId xmlns:a16="http://schemas.microsoft.com/office/drawing/2014/main" id="{663314B0-73B3-464B-9F61-DE288EE66BFB}"/>
              </a:ext>
            </a:extLst>
          </p:cNvPr>
          <p:cNvGrpSpPr>
            <a:grpSpLocks/>
          </p:cNvGrpSpPr>
          <p:nvPr/>
        </p:nvGrpSpPr>
        <p:grpSpPr bwMode="auto">
          <a:xfrm>
            <a:off x="4811713" y="1671638"/>
            <a:ext cx="1685925" cy="1370012"/>
            <a:chOff x="3031" y="886"/>
            <a:chExt cx="1062" cy="863"/>
          </a:xfrm>
        </p:grpSpPr>
        <p:grpSp>
          <p:nvGrpSpPr>
            <p:cNvPr id="26812" name="Group 18">
              <a:extLst>
                <a:ext uri="{FF2B5EF4-FFF2-40B4-BE49-F238E27FC236}">
                  <a16:creationId xmlns:a16="http://schemas.microsoft.com/office/drawing/2014/main" id="{F019F18F-1C2B-5D44-A01C-073B41C52F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2" y="917"/>
              <a:ext cx="77" cy="185"/>
              <a:chOff x="480" y="1344"/>
              <a:chExt cx="288" cy="480"/>
            </a:xfrm>
          </p:grpSpPr>
          <p:sp>
            <p:nvSpPr>
              <p:cNvPr id="26840" name="Oval 19">
                <a:extLst>
                  <a:ext uri="{FF2B5EF4-FFF2-40B4-BE49-F238E27FC236}">
                    <a16:creationId xmlns:a16="http://schemas.microsoft.com/office/drawing/2014/main" id="{FD1B3332-C980-8344-8115-0D2DA3AF3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" y="1344"/>
                <a:ext cx="144" cy="14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841" name="Line 20">
                <a:extLst>
                  <a:ext uri="{FF2B5EF4-FFF2-40B4-BE49-F238E27FC236}">
                    <a16:creationId xmlns:a16="http://schemas.microsoft.com/office/drawing/2014/main" id="{6D7E37AD-1564-DA44-9E9E-D08B91A09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488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42" name="Line 21">
                <a:extLst>
                  <a:ext uri="{FF2B5EF4-FFF2-40B4-BE49-F238E27FC236}">
                    <a16:creationId xmlns:a16="http://schemas.microsoft.com/office/drawing/2014/main" id="{3B36B52C-5D50-C44C-804A-EA2A61BDAD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" y="168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43" name="Line 22">
                <a:extLst>
                  <a:ext uri="{FF2B5EF4-FFF2-40B4-BE49-F238E27FC236}">
                    <a16:creationId xmlns:a16="http://schemas.microsoft.com/office/drawing/2014/main" id="{AE673F36-8465-B14B-A7E4-7768C4B9A9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68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44" name="Line 23">
                <a:extLst>
                  <a:ext uri="{FF2B5EF4-FFF2-40B4-BE49-F238E27FC236}">
                    <a16:creationId xmlns:a16="http://schemas.microsoft.com/office/drawing/2014/main" id="{884D5BC0-B1AE-7742-8C59-1613DDEABB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536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813" name="Group 24">
              <a:extLst>
                <a:ext uri="{FF2B5EF4-FFF2-40B4-BE49-F238E27FC236}">
                  <a16:creationId xmlns:a16="http://schemas.microsoft.com/office/drawing/2014/main" id="{645DD962-6355-944D-8E44-1394F6FF3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2" y="886"/>
              <a:ext cx="79" cy="192"/>
              <a:chOff x="480" y="1344"/>
              <a:chExt cx="288" cy="480"/>
            </a:xfrm>
          </p:grpSpPr>
          <p:sp>
            <p:nvSpPr>
              <p:cNvPr id="26835" name="Oval 25">
                <a:extLst>
                  <a:ext uri="{FF2B5EF4-FFF2-40B4-BE49-F238E27FC236}">
                    <a16:creationId xmlns:a16="http://schemas.microsoft.com/office/drawing/2014/main" id="{74B363EB-12D1-3540-B489-550DB884D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" y="1344"/>
                <a:ext cx="144" cy="14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836" name="Line 26">
                <a:extLst>
                  <a:ext uri="{FF2B5EF4-FFF2-40B4-BE49-F238E27FC236}">
                    <a16:creationId xmlns:a16="http://schemas.microsoft.com/office/drawing/2014/main" id="{8FCF436D-9C00-DE4A-A30F-2B9E0877C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488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37" name="Line 27">
                <a:extLst>
                  <a:ext uri="{FF2B5EF4-FFF2-40B4-BE49-F238E27FC236}">
                    <a16:creationId xmlns:a16="http://schemas.microsoft.com/office/drawing/2014/main" id="{EDBD2793-0743-7645-995E-2E24B4035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" y="168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38" name="Line 28">
                <a:extLst>
                  <a:ext uri="{FF2B5EF4-FFF2-40B4-BE49-F238E27FC236}">
                    <a16:creationId xmlns:a16="http://schemas.microsoft.com/office/drawing/2014/main" id="{0B2F1B12-5F35-AB48-AB08-4CA4A0655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68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39" name="Line 29">
                <a:extLst>
                  <a:ext uri="{FF2B5EF4-FFF2-40B4-BE49-F238E27FC236}">
                    <a16:creationId xmlns:a16="http://schemas.microsoft.com/office/drawing/2014/main" id="{5A26F783-00F1-5D4A-A14E-3A2245B8E1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536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814" name="Line 30">
              <a:extLst>
                <a:ext uri="{FF2B5EF4-FFF2-40B4-BE49-F238E27FC236}">
                  <a16:creationId xmlns:a16="http://schemas.microsoft.com/office/drawing/2014/main" id="{E319B06E-6EA0-AB4A-98F7-6FBA2D457B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7" y="1126"/>
              <a:ext cx="3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15" name="Line 31">
              <a:extLst>
                <a:ext uri="{FF2B5EF4-FFF2-40B4-BE49-F238E27FC236}">
                  <a16:creationId xmlns:a16="http://schemas.microsoft.com/office/drawing/2014/main" id="{BC6A8482-30BF-924B-8033-8AE3802E0A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4" y="1126"/>
              <a:ext cx="3" cy="1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16" name="Line 32">
              <a:extLst>
                <a:ext uri="{FF2B5EF4-FFF2-40B4-BE49-F238E27FC236}">
                  <a16:creationId xmlns:a16="http://schemas.microsoft.com/office/drawing/2014/main" id="{06E9ABEF-65DE-3F4E-B13E-DE80EDEC25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3" y="1078"/>
              <a:ext cx="28" cy="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17" name="Line 33">
              <a:extLst>
                <a:ext uri="{FF2B5EF4-FFF2-40B4-BE49-F238E27FC236}">
                  <a16:creationId xmlns:a16="http://schemas.microsoft.com/office/drawing/2014/main" id="{C90F326B-4ADF-7A46-A4A0-CE3A9C2711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69" y="1326"/>
              <a:ext cx="132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18" name="Line 34">
              <a:extLst>
                <a:ext uri="{FF2B5EF4-FFF2-40B4-BE49-F238E27FC236}">
                  <a16:creationId xmlns:a16="http://schemas.microsoft.com/office/drawing/2014/main" id="{B2F8561A-D44D-B74C-99E9-F84F134607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75" y="1414"/>
              <a:ext cx="271" cy="1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819" name="Group 35">
              <a:extLst>
                <a:ext uri="{FF2B5EF4-FFF2-40B4-BE49-F238E27FC236}">
                  <a16:creationId xmlns:a16="http://schemas.microsoft.com/office/drawing/2014/main" id="{9C7CB53A-F6B1-4243-82C2-17FF141779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8" y="917"/>
              <a:ext cx="79" cy="185"/>
              <a:chOff x="480" y="1344"/>
              <a:chExt cx="288" cy="480"/>
            </a:xfrm>
          </p:grpSpPr>
          <p:sp>
            <p:nvSpPr>
              <p:cNvPr id="26830" name="Oval 36">
                <a:extLst>
                  <a:ext uri="{FF2B5EF4-FFF2-40B4-BE49-F238E27FC236}">
                    <a16:creationId xmlns:a16="http://schemas.microsoft.com/office/drawing/2014/main" id="{EC004C3C-4E17-2C48-A3A1-C0E11079F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" y="1344"/>
                <a:ext cx="144" cy="14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831" name="Line 37">
                <a:extLst>
                  <a:ext uri="{FF2B5EF4-FFF2-40B4-BE49-F238E27FC236}">
                    <a16:creationId xmlns:a16="http://schemas.microsoft.com/office/drawing/2014/main" id="{C4852610-4254-E646-B580-802C8FBAAB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488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32" name="Line 38">
                <a:extLst>
                  <a:ext uri="{FF2B5EF4-FFF2-40B4-BE49-F238E27FC236}">
                    <a16:creationId xmlns:a16="http://schemas.microsoft.com/office/drawing/2014/main" id="{32D4894D-8326-2143-A895-2DA3A4318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" y="168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33" name="Line 39">
                <a:extLst>
                  <a:ext uri="{FF2B5EF4-FFF2-40B4-BE49-F238E27FC236}">
                    <a16:creationId xmlns:a16="http://schemas.microsoft.com/office/drawing/2014/main" id="{38444309-1C7F-4D44-ABAF-57D65D6FA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68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34" name="Line 40">
                <a:extLst>
                  <a:ext uri="{FF2B5EF4-FFF2-40B4-BE49-F238E27FC236}">
                    <a16:creationId xmlns:a16="http://schemas.microsoft.com/office/drawing/2014/main" id="{C021D5DF-EFAE-0E4E-9F8A-CB188CA71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536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820" name="Line 41">
              <a:extLst>
                <a:ext uri="{FF2B5EF4-FFF2-40B4-BE49-F238E27FC236}">
                  <a16:creationId xmlns:a16="http://schemas.microsoft.com/office/drawing/2014/main" id="{9AE3104B-8E4D-A647-9D9B-3DA4376052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7" y="1369"/>
              <a:ext cx="344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21" name="Line 42">
              <a:extLst>
                <a:ext uri="{FF2B5EF4-FFF2-40B4-BE49-F238E27FC236}">
                  <a16:creationId xmlns:a16="http://schemas.microsoft.com/office/drawing/2014/main" id="{DABD3EA4-7FDF-0248-848F-3404B61038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56" y="1298"/>
              <a:ext cx="172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22" name="Line 43">
              <a:extLst>
                <a:ext uri="{FF2B5EF4-FFF2-40B4-BE49-F238E27FC236}">
                  <a16:creationId xmlns:a16="http://schemas.microsoft.com/office/drawing/2014/main" id="{84A25CBA-B1AF-C24F-AC14-BD240EA790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1" y="1397"/>
              <a:ext cx="0" cy="1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23" name="Rectangle 44">
              <a:extLst>
                <a:ext uri="{FF2B5EF4-FFF2-40B4-BE49-F238E27FC236}">
                  <a16:creationId xmlns:a16="http://schemas.microsoft.com/office/drawing/2014/main" id="{6D46666D-D087-2A4B-B5C8-E9B176D86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1" y="1214"/>
              <a:ext cx="1062" cy="5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824" name="Oval 45">
              <a:extLst>
                <a:ext uri="{FF2B5EF4-FFF2-40B4-BE49-F238E27FC236}">
                  <a16:creationId xmlns:a16="http://schemas.microsoft.com/office/drawing/2014/main" id="{FFCCCCF4-8719-154F-9316-D57E40EE8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1" y="1270"/>
              <a:ext cx="142" cy="12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endParaRPr lang="en-US" altLang="en-US" sz="800" b="1">
                <a:latin typeface="Helvetica" pitchFamily="2" charset="0"/>
              </a:endParaRPr>
            </a:p>
          </p:txBody>
        </p:sp>
        <p:sp>
          <p:nvSpPr>
            <p:cNvPr id="26825" name="Oval 46">
              <a:extLst>
                <a:ext uri="{FF2B5EF4-FFF2-40B4-BE49-F238E27FC236}">
                  <a16:creationId xmlns:a16="http://schemas.microsoft.com/office/drawing/2014/main" id="{9625C2B3-625C-054F-BF5B-5622D5ACD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1256"/>
              <a:ext cx="142" cy="12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endParaRPr lang="en-US" altLang="en-US" sz="800" b="1">
                <a:latin typeface="Helvetica" pitchFamily="2" charset="0"/>
              </a:endParaRPr>
            </a:p>
          </p:txBody>
        </p:sp>
        <p:sp>
          <p:nvSpPr>
            <p:cNvPr id="26826" name="Oval 47">
              <a:extLst>
                <a:ext uri="{FF2B5EF4-FFF2-40B4-BE49-F238E27FC236}">
                  <a16:creationId xmlns:a16="http://schemas.microsoft.com/office/drawing/2014/main" id="{CF23B540-EBF8-414F-9017-5D969D7EE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" y="1284"/>
              <a:ext cx="142" cy="1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endParaRPr lang="en-US" altLang="en-US" sz="800" b="1">
                <a:latin typeface="Helvetica" pitchFamily="2" charset="0"/>
              </a:endParaRPr>
            </a:p>
          </p:txBody>
        </p:sp>
        <p:sp>
          <p:nvSpPr>
            <p:cNvPr id="26827" name="Oval 48">
              <a:extLst>
                <a:ext uri="{FF2B5EF4-FFF2-40B4-BE49-F238E27FC236}">
                  <a16:creationId xmlns:a16="http://schemas.microsoft.com/office/drawing/2014/main" id="{F952D44A-0FE4-364E-B65E-B99D43DD9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" y="1242"/>
              <a:ext cx="142" cy="1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endParaRPr lang="en-US" altLang="en-US" sz="800" b="1">
                <a:latin typeface="Helvetica" pitchFamily="2" charset="0"/>
              </a:endParaRPr>
            </a:p>
          </p:txBody>
        </p:sp>
        <p:sp>
          <p:nvSpPr>
            <p:cNvPr id="26828" name="Oval 49">
              <a:extLst>
                <a:ext uri="{FF2B5EF4-FFF2-40B4-BE49-F238E27FC236}">
                  <a16:creationId xmlns:a16="http://schemas.microsoft.com/office/drawing/2014/main" id="{C5E460BD-87A6-2B40-BE68-E82A07398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" y="1542"/>
              <a:ext cx="142" cy="1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endParaRPr lang="en-US" altLang="en-US" sz="800" b="1">
                <a:latin typeface="Helvetica" pitchFamily="2" charset="0"/>
              </a:endParaRPr>
            </a:p>
          </p:txBody>
        </p:sp>
        <p:sp>
          <p:nvSpPr>
            <p:cNvPr id="26829" name="Oval 50">
              <a:extLst>
                <a:ext uri="{FF2B5EF4-FFF2-40B4-BE49-F238E27FC236}">
                  <a16:creationId xmlns:a16="http://schemas.microsoft.com/office/drawing/2014/main" id="{07112C08-CFC7-8E49-A94E-2A6C7EB6C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6" y="1565"/>
              <a:ext cx="142" cy="1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endParaRPr lang="en-US" altLang="en-US" sz="800" b="1">
                <a:latin typeface="Helvetica" pitchFamily="2" charset="0"/>
              </a:endParaRPr>
            </a:p>
          </p:txBody>
        </p:sp>
      </p:grpSp>
      <p:grpSp>
        <p:nvGrpSpPr>
          <p:cNvPr id="26641" name="Group 51">
            <a:extLst>
              <a:ext uri="{FF2B5EF4-FFF2-40B4-BE49-F238E27FC236}">
                <a16:creationId xmlns:a16="http://schemas.microsoft.com/office/drawing/2014/main" id="{DBFDC2EB-A81A-5343-BCB8-C760A15D89E1}"/>
              </a:ext>
            </a:extLst>
          </p:cNvPr>
          <p:cNvGrpSpPr>
            <a:grpSpLocks/>
          </p:cNvGrpSpPr>
          <p:nvPr/>
        </p:nvGrpSpPr>
        <p:grpSpPr bwMode="auto">
          <a:xfrm>
            <a:off x="601663" y="5329238"/>
            <a:ext cx="1676400" cy="1320800"/>
            <a:chOff x="3168" y="3216"/>
            <a:chExt cx="1056" cy="832"/>
          </a:xfrm>
        </p:grpSpPr>
        <p:grpSp>
          <p:nvGrpSpPr>
            <p:cNvPr id="26777" name="Group 52">
              <a:extLst>
                <a:ext uri="{FF2B5EF4-FFF2-40B4-BE49-F238E27FC236}">
                  <a16:creationId xmlns:a16="http://schemas.microsoft.com/office/drawing/2014/main" id="{B21E9414-DC0A-2140-BBE4-EAEA316EB5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3216"/>
              <a:ext cx="73" cy="87"/>
              <a:chOff x="480" y="1344"/>
              <a:chExt cx="288" cy="480"/>
            </a:xfrm>
          </p:grpSpPr>
          <p:sp>
            <p:nvSpPr>
              <p:cNvPr id="26807" name="Oval 53">
                <a:extLst>
                  <a:ext uri="{FF2B5EF4-FFF2-40B4-BE49-F238E27FC236}">
                    <a16:creationId xmlns:a16="http://schemas.microsoft.com/office/drawing/2014/main" id="{E0CE32C8-D4ED-2041-B35F-E7AB10E4D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" y="1344"/>
                <a:ext cx="144" cy="144"/>
              </a:xfrm>
              <a:prstGeom prst="ellipse">
                <a:avLst/>
              </a:prstGeom>
              <a:solidFill>
                <a:srgbClr val="000080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808" name="Line 54">
                <a:extLst>
                  <a:ext uri="{FF2B5EF4-FFF2-40B4-BE49-F238E27FC236}">
                    <a16:creationId xmlns:a16="http://schemas.microsoft.com/office/drawing/2014/main" id="{E80A9353-1D44-D940-B8A2-0B6CE4160C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488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09" name="Line 55">
                <a:extLst>
                  <a:ext uri="{FF2B5EF4-FFF2-40B4-BE49-F238E27FC236}">
                    <a16:creationId xmlns:a16="http://schemas.microsoft.com/office/drawing/2014/main" id="{C677F44A-30EC-2542-8EC2-BBC01D5B9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" y="168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10" name="Line 56">
                <a:extLst>
                  <a:ext uri="{FF2B5EF4-FFF2-40B4-BE49-F238E27FC236}">
                    <a16:creationId xmlns:a16="http://schemas.microsoft.com/office/drawing/2014/main" id="{E1E61EDC-84C1-B54B-98D0-8C402CAC12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68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11" name="Line 57">
                <a:extLst>
                  <a:ext uri="{FF2B5EF4-FFF2-40B4-BE49-F238E27FC236}">
                    <a16:creationId xmlns:a16="http://schemas.microsoft.com/office/drawing/2014/main" id="{67E39F16-1AF0-D049-B1E5-2987AFDE3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536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778" name="Line 58">
              <a:extLst>
                <a:ext uri="{FF2B5EF4-FFF2-40B4-BE49-F238E27FC236}">
                  <a16:creationId xmlns:a16="http://schemas.microsoft.com/office/drawing/2014/main" id="{E42C7FB5-C4D2-D04B-B78C-BD9B9EA64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8" y="3315"/>
              <a:ext cx="0" cy="7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79" name="Line 59">
              <a:extLst>
                <a:ext uri="{FF2B5EF4-FFF2-40B4-BE49-F238E27FC236}">
                  <a16:creationId xmlns:a16="http://schemas.microsoft.com/office/drawing/2014/main" id="{8D984FB0-928E-294C-9D5A-792454B47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7" y="3315"/>
              <a:ext cx="0" cy="7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80" name="Line 60">
              <a:extLst>
                <a:ext uri="{FF2B5EF4-FFF2-40B4-BE49-F238E27FC236}">
                  <a16:creationId xmlns:a16="http://schemas.microsoft.com/office/drawing/2014/main" id="{520CAB79-B89C-7A46-AC09-BA8F1CA30C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3315"/>
              <a:ext cx="0" cy="7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81" name="Line 61">
              <a:extLst>
                <a:ext uri="{FF2B5EF4-FFF2-40B4-BE49-F238E27FC236}">
                  <a16:creationId xmlns:a16="http://schemas.microsoft.com/office/drawing/2014/main" id="{E2B04BB2-7FB9-4E49-BD34-3BEE68E8BB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1" y="3348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82" name="Line 62">
              <a:extLst>
                <a:ext uri="{FF2B5EF4-FFF2-40B4-BE49-F238E27FC236}">
                  <a16:creationId xmlns:a16="http://schemas.microsoft.com/office/drawing/2014/main" id="{6D6D00E2-3004-6440-9236-6DCA93CE3E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96" y="3416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83" name="Rectangle 63">
              <a:extLst>
                <a:ext uri="{FF2B5EF4-FFF2-40B4-BE49-F238E27FC236}">
                  <a16:creationId xmlns:a16="http://schemas.microsoft.com/office/drawing/2014/main" id="{0DA21E5D-06E5-9742-8999-4432F18D6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3377"/>
              <a:ext cx="110" cy="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784" name="Line 64">
              <a:extLst>
                <a:ext uri="{FF2B5EF4-FFF2-40B4-BE49-F238E27FC236}">
                  <a16:creationId xmlns:a16="http://schemas.microsoft.com/office/drawing/2014/main" id="{C9E32FB8-DC32-8D46-B209-0D9425F2D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1" y="3365"/>
              <a:ext cx="0" cy="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85" name="Line 65">
              <a:extLst>
                <a:ext uri="{FF2B5EF4-FFF2-40B4-BE49-F238E27FC236}">
                  <a16:creationId xmlns:a16="http://schemas.microsoft.com/office/drawing/2014/main" id="{B061674D-D229-F64F-BCA8-DD74707DC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1" y="3315"/>
              <a:ext cx="0" cy="7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86" name="Line 66">
              <a:extLst>
                <a:ext uri="{FF2B5EF4-FFF2-40B4-BE49-F238E27FC236}">
                  <a16:creationId xmlns:a16="http://schemas.microsoft.com/office/drawing/2014/main" id="{F495826D-6529-A441-A400-488D9EEE1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2" y="3937"/>
              <a:ext cx="0" cy="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87" name="Line 67">
              <a:extLst>
                <a:ext uri="{FF2B5EF4-FFF2-40B4-BE49-F238E27FC236}">
                  <a16:creationId xmlns:a16="http://schemas.microsoft.com/office/drawing/2014/main" id="{01EF0D90-FA5D-6344-991B-3AE349A85E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25" y="3853"/>
              <a:ext cx="6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88" name="Line 68">
              <a:extLst>
                <a:ext uri="{FF2B5EF4-FFF2-40B4-BE49-F238E27FC236}">
                  <a16:creationId xmlns:a16="http://schemas.microsoft.com/office/drawing/2014/main" id="{2CB722DB-E861-2C45-A85B-29F617C45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1" y="3921"/>
              <a:ext cx="6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89" name="Line 69">
              <a:extLst>
                <a:ext uri="{FF2B5EF4-FFF2-40B4-BE49-F238E27FC236}">
                  <a16:creationId xmlns:a16="http://schemas.microsoft.com/office/drawing/2014/main" id="{054E8A82-F71D-FF46-93C6-16EA2EF81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3" y="3962"/>
              <a:ext cx="2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90" name="Line 70">
              <a:extLst>
                <a:ext uri="{FF2B5EF4-FFF2-40B4-BE49-F238E27FC236}">
                  <a16:creationId xmlns:a16="http://schemas.microsoft.com/office/drawing/2014/main" id="{AEA4D2B0-CD59-B547-BB0A-E32DA25679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8" y="3512"/>
              <a:ext cx="3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91" name="Line 71">
              <a:extLst>
                <a:ext uri="{FF2B5EF4-FFF2-40B4-BE49-F238E27FC236}">
                  <a16:creationId xmlns:a16="http://schemas.microsoft.com/office/drawing/2014/main" id="{84FE6E83-885F-2243-BAC5-0059EF5F82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5" y="3457"/>
              <a:ext cx="3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92" name="Line 72">
              <a:extLst>
                <a:ext uri="{FF2B5EF4-FFF2-40B4-BE49-F238E27FC236}">
                  <a16:creationId xmlns:a16="http://schemas.microsoft.com/office/drawing/2014/main" id="{4DDC68A2-23E6-A144-9B3D-11EC69260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8" y="3552"/>
              <a:ext cx="5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93" name="Line 73">
              <a:extLst>
                <a:ext uri="{FF2B5EF4-FFF2-40B4-BE49-F238E27FC236}">
                  <a16:creationId xmlns:a16="http://schemas.microsoft.com/office/drawing/2014/main" id="{DD8A0192-D3BE-7F47-A17B-4D4CD81F9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8" y="3675"/>
              <a:ext cx="5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94" name="Line 74">
              <a:extLst>
                <a:ext uri="{FF2B5EF4-FFF2-40B4-BE49-F238E27FC236}">
                  <a16:creationId xmlns:a16="http://schemas.microsoft.com/office/drawing/2014/main" id="{C5737744-B2B9-2A4E-BA20-AD0C7F2179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82" y="3607"/>
              <a:ext cx="57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95" name="Line 75">
              <a:extLst>
                <a:ext uri="{FF2B5EF4-FFF2-40B4-BE49-F238E27FC236}">
                  <a16:creationId xmlns:a16="http://schemas.microsoft.com/office/drawing/2014/main" id="{8DA1D660-AB06-BB48-904C-B9572A3E62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2" y="3730"/>
              <a:ext cx="57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96" name="Line 76">
              <a:extLst>
                <a:ext uri="{FF2B5EF4-FFF2-40B4-BE49-F238E27FC236}">
                  <a16:creationId xmlns:a16="http://schemas.microsoft.com/office/drawing/2014/main" id="{52AD9E85-5BC4-C34B-8F61-A8F49D351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8" y="3784"/>
              <a:ext cx="27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97" name="Rectangle 77">
              <a:extLst>
                <a:ext uri="{FF2B5EF4-FFF2-40B4-BE49-F238E27FC236}">
                  <a16:creationId xmlns:a16="http://schemas.microsoft.com/office/drawing/2014/main" id="{D41E5C97-82D2-CB40-8A71-3F7EC6278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6" y="3239"/>
              <a:ext cx="157" cy="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798" name="Rectangle 78">
              <a:extLst>
                <a:ext uri="{FF2B5EF4-FFF2-40B4-BE49-F238E27FC236}">
                  <a16:creationId xmlns:a16="http://schemas.microsoft.com/office/drawing/2014/main" id="{EA3ABA71-17B4-6C45-8B93-767030510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" y="3239"/>
              <a:ext cx="157" cy="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799" name="Rectangle 79">
              <a:extLst>
                <a:ext uri="{FF2B5EF4-FFF2-40B4-BE49-F238E27FC236}">
                  <a16:creationId xmlns:a16="http://schemas.microsoft.com/office/drawing/2014/main" id="{97B7AC80-1143-E344-AC77-C511AA133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" y="3239"/>
              <a:ext cx="157" cy="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800" name="Rectangle 80">
              <a:extLst>
                <a:ext uri="{FF2B5EF4-FFF2-40B4-BE49-F238E27FC236}">
                  <a16:creationId xmlns:a16="http://schemas.microsoft.com/office/drawing/2014/main" id="{78CE540E-6E45-2C45-8D63-26E001EC8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8" y="3552"/>
              <a:ext cx="29" cy="1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801" name="Rectangle 81">
              <a:extLst>
                <a:ext uri="{FF2B5EF4-FFF2-40B4-BE49-F238E27FC236}">
                  <a16:creationId xmlns:a16="http://schemas.microsoft.com/office/drawing/2014/main" id="{D8A35221-EF24-6E43-90D0-4A8B82FB7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8" y="3962"/>
              <a:ext cx="29" cy="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802" name="Rectangle 82">
              <a:extLst>
                <a:ext uri="{FF2B5EF4-FFF2-40B4-BE49-F238E27FC236}">
                  <a16:creationId xmlns:a16="http://schemas.microsoft.com/office/drawing/2014/main" id="{0B6FD342-7851-3741-98DF-97B7EF0A6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784"/>
              <a:ext cx="28" cy="1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803" name="Rectangle 83">
              <a:extLst>
                <a:ext uri="{FF2B5EF4-FFF2-40B4-BE49-F238E27FC236}">
                  <a16:creationId xmlns:a16="http://schemas.microsoft.com/office/drawing/2014/main" id="{A1FFD502-DBAF-394C-9824-7D327F103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3" y="3348"/>
              <a:ext cx="29" cy="1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804" name="Rectangle 84">
              <a:extLst>
                <a:ext uri="{FF2B5EF4-FFF2-40B4-BE49-F238E27FC236}">
                  <a16:creationId xmlns:a16="http://schemas.microsoft.com/office/drawing/2014/main" id="{BDA8B47E-42E9-9046-9EBB-D6B6A8789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" y="3416"/>
              <a:ext cx="28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805" name="Rectangle 85">
              <a:extLst>
                <a:ext uri="{FF2B5EF4-FFF2-40B4-BE49-F238E27FC236}">
                  <a16:creationId xmlns:a16="http://schemas.microsoft.com/office/drawing/2014/main" id="{C084E7FE-088D-FF4E-944D-766E22E2F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3321"/>
              <a:ext cx="28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806" name="Rectangle 86">
              <a:extLst>
                <a:ext uri="{FF2B5EF4-FFF2-40B4-BE49-F238E27FC236}">
                  <a16:creationId xmlns:a16="http://schemas.microsoft.com/office/drawing/2014/main" id="{F0487E30-9EF1-824A-8E17-9A05B80AE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3" y="3552"/>
              <a:ext cx="29" cy="2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6642" name="Group 227">
            <a:extLst>
              <a:ext uri="{FF2B5EF4-FFF2-40B4-BE49-F238E27FC236}">
                <a16:creationId xmlns:a16="http://schemas.microsoft.com/office/drawing/2014/main" id="{FD5C764F-B2A2-284A-9590-37F979716364}"/>
              </a:ext>
            </a:extLst>
          </p:cNvPr>
          <p:cNvGrpSpPr>
            <a:grpSpLocks/>
          </p:cNvGrpSpPr>
          <p:nvPr/>
        </p:nvGrpSpPr>
        <p:grpSpPr bwMode="auto">
          <a:xfrm>
            <a:off x="722313" y="3381375"/>
            <a:ext cx="1600200" cy="1301750"/>
            <a:chOff x="455" y="1963"/>
            <a:chExt cx="1008" cy="820"/>
          </a:xfrm>
        </p:grpSpPr>
        <p:grpSp>
          <p:nvGrpSpPr>
            <p:cNvPr id="26761" name="Group 88">
              <a:extLst>
                <a:ext uri="{FF2B5EF4-FFF2-40B4-BE49-F238E27FC236}">
                  <a16:creationId xmlns:a16="http://schemas.microsoft.com/office/drawing/2014/main" id="{504E3E44-E1F8-C247-9D05-AA4B107A7E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" y="1963"/>
              <a:ext cx="375" cy="250"/>
              <a:chOff x="3984" y="816"/>
              <a:chExt cx="1008" cy="672"/>
            </a:xfrm>
          </p:grpSpPr>
          <p:sp>
            <p:nvSpPr>
              <p:cNvPr id="26775" name="Rectangle 89">
                <a:extLst>
                  <a:ext uri="{FF2B5EF4-FFF2-40B4-BE49-F238E27FC236}">
                    <a16:creationId xmlns:a16="http://schemas.microsoft.com/office/drawing/2014/main" id="{4D68E45C-85E5-4247-A797-500D5D699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960"/>
                <a:ext cx="1008" cy="5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000">
                  <a:latin typeface="Helvetica" pitchFamily="2" charset="0"/>
                </a:endParaRPr>
              </a:p>
              <a:p>
                <a:pPr algn="ctr"/>
                <a:endParaRPr lang="en-US" altLang="en-US" sz="1000">
                  <a:latin typeface="Helvetica" pitchFamily="2" charset="0"/>
                </a:endParaRPr>
              </a:p>
            </p:txBody>
          </p:sp>
          <p:sp>
            <p:nvSpPr>
              <p:cNvPr id="26776" name="Rectangle 90">
                <a:extLst>
                  <a:ext uri="{FF2B5EF4-FFF2-40B4-BE49-F238E27FC236}">
                    <a16:creationId xmlns:a16="http://schemas.microsoft.com/office/drawing/2014/main" id="{31B0A387-7A1D-8346-9140-18B7E363E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816"/>
                <a:ext cx="384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000">
                  <a:latin typeface="Helvetica" pitchFamily="2" charset="0"/>
                </a:endParaRPr>
              </a:p>
            </p:txBody>
          </p:sp>
        </p:grpSp>
        <p:grpSp>
          <p:nvGrpSpPr>
            <p:cNvPr id="26762" name="Group 91">
              <a:extLst>
                <a:ext uri="{FF2B5EF4-FFF2-40B4-BE49-F238E27FC236}">
                  <a16:creationId xmlns:a16="http://schemas.microsoft.com/office/drawing/2014/main" id="{1CCA9963-A5F4-5744-B50A-CAB9F893B7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8" y="2195"/>
              <a:ext cx="375" cy="249"/>
              <a:chOff x="3984" y="816"/>
              <a:chExt cx="1008" cy="672"/>
            </a:xfrm>
          </p:grpSpPr>
          <p:sp>
            <p:nvSpPr>
              <p:cNvPr id="26773" name="Rectangle 92">
                <a:extLst>
                  <a:ext uri="{FF2B5EF4-FFF2-40B4-BE49-F238E27FC236}">
                    <a16:creationId xmlns:a16="http://schemas.microsoft.com/office/drawing/2014/main" id="{76D64F80-D119-A440-A471-B5A7D4B99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960"/>
                <a:ext cx="1008" cy="5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000">
                  <a:latin typeface="Helvetica" pitchFamily="2" charset="0"/>
                </a:endParaRPr>
              </a:p>
              <a:p>
                <a:pPr algn="ctr"/>
                <a:endParaRPr lang="en-US" altLang="en-US" sz="1000">
                  <a:latin typeface="Helvetica" pitchFamily="2" charset="0"/>
                </a:endParaRPr>
              </a:p>
            </p:txBody>
          </p:sp>
          <p:sp>
            <p:nvSpPr>
              <p:cNvPr id="26774" name="Rectangle 93">
                <a:extLst>
                  <a:ext uri="{FF2B5EF4-FFF2-40B4-BE49-F238E27FC236}">
                    <a16:creationId xmlns:a16="http://schemas.microsoft.com/office/drawing/2014/main" id="{0407A842-6C21-0B4D-85C8-761EEFB22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816"/>
                <a:ext cx="384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000">
                  <a:latin typeface="Helvetica" pitchFamily="2" charset="0"/>
                </a:endParaRPr>
              </a:p>
            </p:txBody>
          </p:sp>
        </p:grpSp>
        <p:grpSp>
          <p:nvGrpSpPr>
            <p:cNvPr id="26763" name="Group 94">
              <a:extLst>
                <a:ext uri="{FF2B5EF4-FFF2-40B4-BE49-F238E27FC236}">
                  <a16:creationId xmlns:a16="http://schemas.microsoft.com/office/drawing/2014/main" id="{2BE14753-D4D7-D844-BE1C-86E08381D0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" y="2391"/>
              <a:ext cx="375" cy="249"/>
              <a:chOff x="3984" y="816"/>
              <a:chExt cx="1008" cy="672"/>
            </a:xfrm>
          </p:grpSpPr>
          <p:sp>
            <p:nvSpPr>
              <p:cNvPr id="26771" name="Rectangle 95">
                <a:extLst>
                  <a:ext uri="{FF2B5EF4-FFF2-40B4-BE49-F238E27FC236}">
                    <a16:creationId xmlns:a16="http://schemas.microsoft.com/office/drawing/2014/main" id="{D942AD44-3512-AC47-ACF9-B0E217832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960"/>
                <a:ext cx="1008" cy="5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000">
                  <a:latin typeface="Helvetica" pitchFamily="2" charset="0"/>
                </a:endParaRPr>
              </a:p>
              <a:p>
                <a:pPr algn="ctr"/>
                <a:endParaRPr lang="en-US" altLang="en-US" sz="1000">
                  <a:latin typeface="Helvetica" pitchFamily="2" charset="0"/>
                </a:endParaRPr>
              </a:p>
            </p:txBody>
          </p:sp>
          <p:sp>
            <p:nvSpPr>
              <p:cNvPr id="26772" name="Rectangle 96">
                <a:extLst>
                  <a:ext uri="{FF2B5EF4-FFF2-40B4-BE49-F238E27FC236}">
                    <a16:creationId xmlns:a16="http://schemas.microsoft.com/office/drawing/2014/main" id="{102CF853-0093-5045-B261-4D342EE83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816"/>
                <a:ext cx="384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000">
                  <a:latin typeface="Helvetica" pitchFamily="2" charset="0"/>
                </a:endParaRPr>
              </a:p>
            </p:txBody>
          </p:sp>
        </p:grpSp>
        <p:grpSp>
          <p:nvGrpSpPr>
            <p:cNvPr id="26764" name="Group 97">
              <a:extLst>
                <a:ext uri="{FF2B5EF4-FFF2-40B4-BE49-F238E27FC236}">
                  <a16:creationId xmlns:a16="http://schemas.microsoft.com/office/drawing/2014/main" id="{BD0DE000-917A-4A47-8785-1782218BD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8" y="2533"/>
              <a:ext cx="375" cy="250"/>
              <a:chOff x="3984" y="816"/>
              <a:chExt cx="1008" cy="672"/>
            </a:xfrm>
          </p:grpSpPr>
          <p:sp>
            <p:nvSpPr>
              <p:cNvPr id="26769" name="Rectangle 98">
                <a:extLst>
                  <a:ext uri="{FF2B5EF4-FFF2-40B4-BE49-F238E27FC236}">
                    <a16:creationId xmlns:a16="http://schemas.microsoft.com/office/drawing/2014/main" id="{4F45AF8F-F962-8445-A5E7-CD1858B6F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960"/>
                <a:ext cx="1008" cy="5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000">
                  <a:latin typeface="Helvetica" pitchFamily="2" charset="0"/>
                </a:endParaRPr>
              </a:p>
            </p:txBody>
          </p:sp>
          <p:sp>
            <p:nvSpPr>
              <p:cNvPr id="26770" name="Rectangle 99">
                <a:extLst>
                  <a:ext uri="{FF2B5EF4-FFF2-40B4-BE49-F238E27FC236}">
                    <a16:creationId xmlns:a16="http://schemas.microsoft.com/office/drawing/2014/main" id="{7ABBC0D0-D7A3-D141-9CF4-3C294A682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816"/>
                <a:ext cx="384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000">
                  <a:latin typeface="Helvetica" pitchFamily="2" charset="0"/>
                </a:endParaRPr>
              </a:p>
            </p:txBody>
          </p:sp>
        </p:grpSp>
        <p:cxnSp>
          <p:nvCxnSpPr>
            <p:cNvPr id="26765" name="AutoShape 100">
              <a:extLst>
                <a:ext uri="{FF2B5EF4-FFF2-40B4-BE49-F238E27FC236}">
                  <a16:creationId xmlns:a16="http://schemas.microsoft.com/office/drawing/2014/main" id="{83573421-A5CA-A64B-A83A-6ECE89A6708C}"/>
                </a:ext>
              </a:extLst>
            </p:cNvPr>
            <p:cNvCxnSpPr>
              <a:cxnSpLocks noChangeShapeType="1"/>
              <a:stCxn id="26771" idx="3"/>
              <a:endCxn id="26769" idx="1"/>
            </p:cNvCxnSpPr>
            <p:nvPr/>
          </p:nvCxnSpPr>
          <p:spPr bwMode="auto">
            <a:xfrm>
              <a:off x="832" y="2542"/>
              <a:ext cx="254" cy="143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66" name="AutoShape 101">
              <a:extLst>
                <a:ext uri="{FF2B5EF4-FFF2-40B4-BE49-F238E27FC236}">
                  <a16:creationId xmlns:a16="http://schemas.microsoft.com/office/drawing/2014/main" id="{BA66539F-F900-CF4E-A868-EFBAA009CF32}"/>
                </a:ext>
              </a:extLst>
            </p:cNvPr>
            <p:cNvCxnSpPr>
              <a:cxnSpLocks noChangeShapeType="1"/>
              <a:stCxn id="26775" idx="2"/>
              <a:endCxn id="26771" idx="0"/>
            </p:cNvCxnSpPr>
            <p:nvPr/>
          </p:nvCxnSpPr>
          <p:spPr bwMode="auto">
            <a:xfrm rot="5400000">
              <a:off x="528" y="2329"/>
              <a:ext cx="22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67" name="AutoShape 102">
              <a:extLst>
                <a:ext uri="{FF2B5EF4-FFF2-40B4-BE49-F238E27FC236}">
                  <a16:creationId xmlns:a16="http://schemas.microsoft.com/office/drawing/2014/main" id="{2CDFE798-835F-C347-80E4-D5D05A227D4F}"/>
                </a:ext>
              </a:extLst>
            </p:cNvPr>
            <p:cNvCxnSpPr>
              <a:cxnSpLocks noChangeShapeType="1"/>
              <a:stCxn id="26768" idx="2"/>
              <a:endCxn id="26773" idx="1"/>
            </p:cNvCxnSpPr>
            <p:nvPr/>
          </p:nvCxnSpPr>
          <p:spPr bwMode="auto">
            <a:xfrm rot="16200000" flipH="1">
              <a:off x="846" y="2107"/>
              <a:ext cx="133" cy="346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768" name="Rectangle 103">
              <a:extLst>
                <a:ext uri="{FF2B5EF4-FFF2-40B4-BE49-F238E27FC236}">
                  <a16:creationId xmlns:a16="http://schemas.microsoft.com/office/drawing/2014/main" id="{E4158F49-CA2E-614A-AF16-80AFD0D80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" y="2016"/>
              <a:ext cx="8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6643" name="Group 105">
            <a:extLst>
              <a:ext uri="{FF2B5EF4-FFF2-40B4-BE49-F238E27FC236}">
                <a16:creationId xmlns:a16="http://schemas.microsoft.com/office/drawing/2014/main" id="{18E0705D-315C-1241-BEBB-F89096F4F0BC}"/>
              </a:ext>
            </a:extLst>
          </p:cNvPr>
          <p:cNvGrpSpPr>
            <a:grpSpLocks/>
          </p:cNvGrpSpPr>
          <p:nvPr/>
        </p:nvGrpSpPr>
        <p:grpSpPr bwMode="auto">
          <a:xfrm>
            <a:off x="796925" y="1584325"/>
            <a:ext cx="1044575" cy="1531938"/>
            <a:chOff x="456" y="3024"/>
            <a:chExt cx="809" cy="1186"/>
          </a:xfrm>
        </p:grpSpPr>
        <p:sp>
          <p:nvSpPr>
            <p:cNvPr id="26733" name="Rectangle 106">
              <a:extLst>
                <a:ext uri="{FF2B5EF4-FFF2-40B4-BE49-F238E27FC236}">
                  <a16:creationId xmlns:a16="http://schemas.microsoft.com/office/drawing/2014/main" id="{A1516A76-6D58-8841-BB8B-9C4B959A7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3024"/>
              <a:ext cx="198" cy="2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734" name="Line 107">
              <a:extLst>
                <a:ext uri="{FF2B5EF4-FFF2-40B4-BE49-F238E27FC236}">
                  <a16:creationId xmlns:a16="http://schemas.microsoft.com/office/drawing/2014/main" id="{110D11ED-4EC9-324E-9A43-40B4BC9CA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" y="3072"/>
              <a:ext cx="1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5" name="Line 108">
              <a:extLst>
                <a:ext uri="{FF2B5EF4-FFF2-40B4-BE49-F238E27FC236}">
                  <a16:creationId xmlns:a16="http://schemas.microsoft.com/office/drawing/2014/main" id="{8DE61D1C-5EE2-BD44-A407-A5DBCAF5B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" y="3228"/>
              <a:ext cx="1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6" name="Rectangle 109">
              <a:extLst>
                <a:ext uri="{FF2B5EF4-FFF2-40B4-BE49-F238E27FC236}">
                  <a16:creationId xmlns:a16="http://schemas.microsoft.com/office/drawing/2014/main" id="{55ABE04E-7270-E147-80BD-BE5772857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" y="3492"/>
              <a:ext cx="185" cy="2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737" name="Line 110">
              <a:extLst>
                <a:ext uri="{FF2B5EF4-FFF2-40B4-BE49-F238E27FC236}">
                  <a16:creationId xmlns:a16="http://schemas.microsoft.com/office/drawing/2014/main" id="{99ADEBF3-865B-0648-8D15-86E0FA0CC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" y="3540"/>
              <a:ext cx="1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8" name="Line 111">
              <a:extLst>
                <a:ext uri="{FF2B5EF4-FFF2-40B4-BE49-F238E27FC236}">
                  <a16:creationId xmlns:a16="http://schemas.microsoft.com/office/drawing/2014/main" id="{07028F1C-E438-844B-91B0-A628AE139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" y="3696"/>
              <a:ext cx="1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9" name="Rectangle 112">
              <a:extLst>
                <a:ext uri="{FF2B5EF4-FFF2-40B4-BE49-F238E27FC236}">
                  <a16:creationId xmlns:a16="http://schemas.microsoft.com/office/drawing/2014/main" id="{DE34A6CD-B184-2349-8C23-F11D08555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" y="3492"/>
              <a:ext cx="185" cy="2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740" name="Line 113">
              <a:extLst>
                <a:ext uri="{FF2B5EF4-FFF2-40B4-BE49-F238E27FC236}">
                  <a16:creationId xmlns:a16="http://schemas.microsoft.com/office/drawing/2014/main" id="{D364B1F4-9E0F-A544-8557-09E700E0E4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" y="3540"/>
              <a:ext cx="1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1" name="Line 114">
              <a:extLst>
                <a:ext uri="{FF2B5EF4-FFF2-40B4-BE49-F238E27FC236}">
                  <a16:creationId xmlns:a16="http://schemas.microsoft.com/office/drawing/2014/main" id="{31AA8EBA-3141-C640-956D-A70100B09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" y="3696"/>
              <a:ext cx="1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2" name="Rectangle 115">
              <a:extLst>
                <a:ext uri="{FF2B5EF4-FFF2-40B4-BE49-F238E27FC236}">
                  <a16:creationId xmlns:a16="http://schemas.microsoft.com/office/drawing/2014/main" id="{FA9DF2AD-1EC4-A749-A52C-07B264FA5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" y="3492"/>
              <a:ext cx="185" cy="2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743" name="Line 116">
              <a:extLst>
                <a:ext uri="{FF2B5EF4-FFF2-40B4-BE49-F238E27FC236}">
                  <a16:creationId xmlns:a16="http://schemas.microsoft.com/office/drawing/2014/main" id="{FD0F52EA-F7E3-144E-B8EF-5F9B17E5A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7" y="3540"/>
              <a:ext cx="1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4" name="Line 117">
              <a:extLst>
                <a:ext uri="{FF2B5EF4-FFF2-40B4-BE49-F238E27FC236}">
                  <a16:creationId xmlns:a16="http://schemas.microsoft.com/office/drawing/2014/main" id="{86997850-7103-FA4D-8C2A-B9CD4CF3E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7" y="3696"/>
              <a:ext cx="1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6745" name="AutoShape 118">
              <a:extLst>
                <a:ext uri="{FF2B5EF4-FFF2-40B4-BE49-F238E27FC236}">
                  <a16:creationId xmlns:a16="http://schemas.microsoft.com/office/drawing/2014/main" id="{438D1BD0-068A-9C4F-855D-BAECAD2611D8}"/>
                </a:ext>
              </a:extLst>
            </p:cNvPr>
            <p:cNvCxnSpPr>
              <a:cxnSpLocks noChangeShapeType="1"/>
              <a:stCxn id="26736" idx="0"/>
              <a:endCxn id="26748" idx="3"/>
            </p:cNvCxnSpPr>
            <p:nvPr/>
          </p:nvCxnSpPr>
          <p:spPr bwMode="auto">
            <a:xfrm rot="-5400000">
              <a:off x="536" y="3339"/>
              <a:ext cx="166" cy="139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46" name="AutoShape 119">
              <a:extLst>
                <a:ext uri="{FF2B5EF4-FFF2-40B4-BE49-F238E27FC236}">
                  <a16:creationId xmlns:a16="http://schemas.microsoft.com/office/drawing/2014/main" id="{6FA1C681-8D5E-9E42-A653-A44AFAA5FEBB}"/>
                </a:ext>
              </a:extLst>
            </p:cNvPr>
            <p:cNvCxnSpPr>
              <a:cxnSpLocks noChangeShapeType="1"/>
              <a:stCxn id="26739" idx="0"/>
              <a:endCxn id="26750" idx="3"/>
            </p:cNvCxnSpPr>
            <p:nvPr/>
          </p:nvCxnSpPr>
          <p:spPr bwMode="auto">
            <a:xfrm rot="5400000" flipH="1">
              <a:off x="819" y="3331"/>
              <a:ext cx="166" cy="155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747" name="Line 120">
              <a:extLst>
                <a:ext uri="{FF2B5EF4-FFF2-40B4-BE49-F238E27FC236}">
                  <a16:creationId xmlns:a16="http://schemas.microsoft.com/office/drawing/2014/main" id="{08A0B5F0-C710-8845-8710-C932F94510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" y="3331"/>
              <a:ext cx="0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8" name="AutoShape 121">
              <a:extLst>
                <a:ext uri="{FF2B5EF4-FFF2-40B4-BE49-F238E27FC236}">
                  <a16:creationId xmlns:a16="http://schemas.microsoft.com/office/drawing/2014/main" id="{ED71C5BC-267B-F94C-9466-C71B091B0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" y="327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749" name="AutoShape 122">
              <a:extLst>
                <a:ext uri="{FF2B5EF4-FFF2-40B4-BE49-F238E27FC236}">
                  <a16:creationId xmlns:a16="http://schemas.microsoft.com/office/drawing/2014/main" id="{DA2AF6BB-6C5A-5E40-81C3-E430CFBB5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" y="327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750" name="AutoShape 123">
              <a:extLst>
                <a:ext uri="{FF2B5EF4-FFF2-40B4-BE49-F238E27FC236}">
                  <a16:creationId xmlns:a16="http://schemas.microsoft.com/office/drawing/2014/main" id="{0C275A81-8891-6846-A8F9-984C4D7BD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" y="327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751" name="Rectangle 124">
              <a:extLst>
                <a:ext uri="{FF2B5EF4-FFF2-40B4-BE49-F238E27FC236}">
                  <a16:creationId xmlns:a16="http://schemas.microsoft.com/office/drawing/2014/main" id="{439D0BAB-C31A-7344-A53B-B16937667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3958"/>
              <a:ext cx="185" cy="2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752" name="Line 125">
              <a:extLst>
                <a:ext uri="{FF2B5EF4-FFF2-40B4-BE49-F238E27FC236}">
                  <a16:creationId xmlns:a16="http://schemas.microsoft.com/office/drawing/2014/main" id="{B561BE95-7C27-8749-AF65-C35F9C1D0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0" y="4006"/>
              <a:ext cx="1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53" name="Line 126">
              <a:extLst>
                <a:ext uri="{FF2B5EF4-FFF2-40B4-BE49-F238E27FC236}">
                  <a16:creationId xmlns:a16="http://schemas.microsoft.com/office/drawing/2014/main" id="{E2C8C213-F39C-AA4E-8E78-337837CD0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0" y="4162"/>
              <a:ext cx="1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54" name="Rectangle 127">
              <a:extLst>
                <a:ext uri="{FF2B5EF4-FFF2-40B4-BE49-F238E27FC236}">
                  <a16:creationId xmlns:a16="http://schemas.microsoft.com/office/drawing/2014/main" id="{4C980B09-189C-5246-83CB-A6FD33A62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" y="3958"/>
              <a:ext cx="185" cy="2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755" name="Line 128">
              <a:extLst>
                <a:ext uri="{FF2B5EF4-FFF2-40B4-BE49-F238E27FC236}">
                  <a16:creationId xmlns:a16="http://schemas.microsoft.com/office/drawing/2014/main" id="{9881A574-0EB2-4143-AB23-D87F8CB6D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1" y="4006"/>
              <a:ext cx="1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56" name="Line 129">
              <a:extLst>
                <a:ext uri="{FF2B5EF4-FFF2-40B4-BE49-F238E27FC236}">
                  <a16:creationId xmlns:a16="http://schemas.microsoft.com/office/drawing/2014/main" id="{FFF5C77B-B1EA-914F-AD7E-BA76F70C62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1" y="4162"/>
              <a:ext cx="1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6757" name="AutoShape 130">
              <a:extLst>
                <a:ext uri="{FF2B5EF4-FFF2-40B4-BE49-F238E27FC236}">
                  <a16:creationId xmlns:a16="http://schemas.microsoft.com/office/drawing/2014/main" id="{18256D01-958D-6D42-BA3A-169AAA28B7DD}"/>
                </a:ext>
              </a:extLst>
            </p:cNvPr>
            <p:cNvCxnSpPr>
              <a:cxnSpLocks noChangeShapeType="1"/>
              <a:stCxn id="26751" idx="0"/>
              <a:endCxn id="26760" idx="3"/>
            </p:cNvCxnSpPr>
            <p:nvPr/>
          </p:nvCxnSpPr>
          <p:spPr bwMode="auto">
            <a:xfrm rot="5400000" flipH="1">
              <a:off x="1013" y="3797"/>
              <a:ext cx="166" cy="155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758" name="Line 131">
              <a:extLst>
                <a:ext uri="{FF2B5EF4-FFF2-40B4-BE49-F238E27FC236}">
                  <a16:creationId xmlns:a16="http://schemas.microsoft.com/office/drawing/2014/main" id="{AA5D1595-29BA-F340-91FE-2D01B99D09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8" y="3797"/>
              <a:ext cx="0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59" name="AutoShape 132">
              <a:extLst>
                <a:ext uri="{FF2B5EF4-FFF2-40B4-BE49-F238E27FC236}">
                  <a16:creationId xmlns:a16="http://schemas.microsoft.com/office/drawing/2014/main" id="{395324B4-5DCC-3546-8823-E91D6B574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" y="374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760" name="AutoShape 133">
              <a:extLst>
                <a:ext uri="{FF2B5EF4-FFF2-40B4-BE49-F238E27FC236}">
                  <a16:creationId xmlns:a16="http://schemas.microsoft.com/office/drawing/2014/main" id="{A82C327F-895C-E64C-AF3A-64852AFF5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" y="374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6644" name="Group 134">
            <a:extLst>
              <a:ext uri="{FF2B5EF4-FFF2-40B4-BE49-F238E27FC236}">
                <a16:creationId xmlns:a16="http://schemas.microsoft.com/office/drawing/2014/main" id="{59EAD403-DBE5-A64B-AB63-7FC2BBAA7E1A}"/>
              </a:ext>
            </a:extLst>
          </p:cNvPr>
          <p:cNvGrpSpPr>
            <a:grpSpLocks/>
          </p:cNvGrpSpPr>
          <p:nvPr/>
        </p:nvGrpSpPr>
        <p:grpSpPr bwMode="auto">
          <a:xfrm>
            <a:off x="5067300" y="3425825"/>
            <a:ext cx="1201738" cy="1335088"/>
            <a:chOff x="1872" y="2983"/>
            <a:chExt cx="757" cy="841"/>
          </a:xfrm>
        </p:grpSpPr>
        <p:sp>
          <p:nvSpPr>
            <p:cNvPr id="26687" name="AutoShape 135">
              <a:extLst>
                <a:ext uri="{FF2B5EF4-FFF2-40B4-BE49-F238E27FC236}">
                  <a16:creationId xmlns:a16="http://schemas.microsoft.com/office/drawing/2014/main" id="{20B1CA8D-087C-C645-9888-6A9560D84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163"/>
              <a:ext cx="468" cy="661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Ctr="1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35000"/>
                </a:lnSpc>
              </a:pPr>
              <a:endParaRPr lang="en-US" altLang="en-US" b="1">
                <a:latin typeface="Helvetica" pitchFamily="2" charset="0"/>
              </a:endParaRPr>
            </a:p>
          </p:txBody>
        </p:sp>
        <p:sp>
          <p:nvSpPr>
            <p:cNvPr id="26688" name="AutoShape 136">
              <a:extLst>
                <a:ext uri="{FF2B5EF4-FFF2-40B4-BE49-F238E27FC236}">
                  <a16:creationId xmlns:a16="http://schemas.microsoft.com/office/drawing/2014/main" id="{74EC73B6-064A-3C4A-A303-7E676B849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" y="3410"/>
              <a:ext cx="341" cy="31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0" anchorCtr="1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50000"/>
                </a:lnSpc>
              </a:pPr>
              <a:endParaRPr lang="en-US" altLang="en-US" b="1">
                <a:latin typeface="Helvetica" pitchFamily="2" charset="0"/>
              </a:endParaRPr>
            </a:p>
          </p:txBody>
        </p:sp>
        <p:sp>
          <p:nvSpPr>
            <p:cNvPr id="26689" name="AutoShape 137">
              <a:extLst>
                <a:ext uri="{FF2B5EF4-FFF2-40B4-BE49-F238E27FC236}">
                  <a16:creationId xmlns:a16="http://schemas.microsoft.com/office/drawing/2014/main" id="{D936C802-D5E9-5B46-9F24-2785ABB35D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982" y="3394"/>
              <a:ext cx="310" cy="34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tIns="0" anchorCtr="1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en-US" altLang="en-US" b="1">
                <a:latin typeface="Helvetica" pitchFamily="2" charset="0"/>
              </a:endParaRPr>
            </a:p>
          </p:txBody>
        </p:sp>
        <p:sp>
          <p:nvSpPr>
            <p:cNvPr id="26690" name="AutoShape 138">
              <a:extLst>
                <a:ext uri="{FF2B5EF4-FFF2-40B4-BE49-F238E27FC236}">
                  <a16:creationId xmlns:a16="http://schemas.microsoft.com/office/drawing/2014/main" id="{ACDBBBE3-B8B7-DF49-8800-A8EEA7C559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063" y="3476"/>
              <a:ext cx="146" cy="342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tIns="0" anchorCtr="1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en-US" altLang="en-US" b="1">
                <a:latin typeface="Helvetica" pitchFamily="2" charset="0"/>
              </a:endParaRPr>
            </a:p>
          </p:txBody>
        </p:sp>
        <p:sp>
          <p:nvSpPr>
            <p:cNvPr id="26691" name="AutoShape 139">
              <a:extLst>
                <a:ext uri="{FF2B5EF4-FFF2-40B4-BE49-F238E27FC236}">
                  <a16:creationId xmlns:a16="http://schemas.microsoft.com/office/drawing/2014/main" id="{E0FD2E7D-1CD1-BF44-BC89-73EF4D2EAF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062" y="3312"/>
              <a:ext cx="147" cy="342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tIns="0" anchorCtr="1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en-US" altLang="en-US" b="1">
                <a:latin typeface="Helvetica" pitchFamily="2" charset="0"/>
              </a:endParaRPr>
            </a:p>
          </p:txBody>
        </p:sp>
        <p:sp>
          <p:nvSpPr>
            <p:cNvPr id="26692" name="Oval 140">
              <a:extLst>
                <a:ext uri="{FF2B5EF4-FFF2-40B4-BE49-F238E27FC236}">
                  <a16:creationId xmlns:a16="http://schemas.microsoft.com/office/drawing/2014/main" id="{8B5CF79F-37B2-1C4A-A5A8-7C00A763A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" y="3010"/>
              <a:ext cx="22" cy="2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26693" name="AutoShape 141">
              <a:extLst>
                <a:ext uri="{FF2B5EF4-FFF2-40B4-BE49-F238E27FC236}">
                  <a16:creationId xmlns:a16="http://schemas.microsoft.com/office/drawing/2014/main" id="{EA4B7CD1-4D8B-BC44-91A1-E8D3657A3077}"/>
                </a:ext>
              </a:extLst>
            </p:cNvPr>
            <p:cNvCxnSpPr>
              <a:cxnSpLocks noChangeShapeType="1"/>
              <a:stCxn id="26692" idx="6"/>
              <a:endCxn id="26731" idx="1"/>
            </p:cNvCxnSpPr>
            <p:nvPr/>
          </p:nvCxnSpPr>
          <p:spPr bwMode="auto">
            <a:xfrm flipV="1">
              <a:off x="1913" y="3022"/>
              <a:ext cx="99" cy="1"/>
            </a:xfrm>
            <a:prstGeom prst="bentConnector3">
              <a:avLst>
                <a:gd name="adj1" fmla="val 4949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94" name="AutoShape 142">
              <a:extLst>
                <a:ext uri="{FF2B5EF4-FFF2-40B4-BE49-F238E27FC236}">
                  <a16:creationId xmlns:a16="http://schemas.microsoft.com/office/drawing/2014/main" id="{1AF798C3-CE0A-904C-8C01-C2C58E66BEB9}"/>
                </a:ext>
              </a:extLst>
            </p:cNvPr>
            <p:cNvCxnSpPr>
              <a:cxnSpLocks noChangeShapeType="1"/>
              <a:stCxn id="26698" idx="2"/>
              <a:endCxn id="26687" idx="0"/>
            </p:cNvCxnSpPr>
            <p:nvPr/>
          </p:nvCxnSpPr>
          <p:spPr bwMode="auto">
            <a:xfrm rot="5400000">
              <a:off x="2055" y="3112"/>
              <a:ext cx="10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95" name="Oval 143">
              <a:extLst>
                <a:ext uri="{FF2B5EF4-FFF2-40B4-BE49-F238E27FC236}">
                  <a16:creationId xmlns:a16="http://schemas.microsoft.com/office/drawing/2014/main" id="{9DE0635F-6F37-AF4A-8637-6AF8F3BD0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" y="3425"/>
              <a:ext cx="22" cy="2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96" name="Oval 144">
              <a:extLst>
                <a:ext uri="{FF2B5EF4-FFF2-40B4-BE49-F238E27FC236}">
                  <a16:creationId xmlns:a16="http://schemas.microsoft.com/office/drawing/2014/main" id="{4B8DC196-B7B2-F84E-982C-C555FCEE8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" y="3418"/>
              <a:ext cx="33" cy="3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26697" name="AutoShape 145">
              <a:extLst>
                <a:ext uri="{FF2B5EF4-FFF2-40B4-BE49-F238E27FC236}">
                  <a16:creationId xmlns:a16="http://schemas.microsoft.com/office/drawing/2014/main" id="{B73FE08E-BFB4-BD48-98E4-69AC833E077C}"/>
                </a:ext>
              </a:extLst>
            </p:cNvPr>
            <p:cNvCxnSpPr>
              <a:cxnSpLocks noChangeShapeType="1"/>
              <a:stCxn id="26698" idx="3"/>
              <a:endCxn id="26718" idx="0"/>
            </p:cNvCxnSpPr>
            <p:nvPr/>
          </p:nvCxnSpPr>
          <p:spPr bwMode="auto">
            <a:xfrm>
              <a:off x="2199" y="3022"/>
              <a:ext cx="268" cy="245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98" name="AutoShape 146">
              <a:extLst>
                <a:ext uri="{FF2B5EF4-FFF2-40B4-BE49-F238E27FC236}">
                  <a16:creationId xmlns:a16="http://schemas.microsoft.com/office/drawing/2014/main" id="{6943CF44-621C-784D-8494-29E808441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2" y="2983"/>
              <a:ext cx="187" cy="7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en-US" altLang="en-US" b="1">
                <a:latin typeface="Helvetica" pitchFamily="2" charset="0"/>
              </a:endParaRPr>
            </a:p>
          </p:txBody>
        </p:sp>
        <p:grpSp>
          <p:nvGrpSpPr>
            <p:cNvPr id="26699" name="Group 147">
              <a:extLst>
                <a:ext uri="{FF2B5EF4-FFF2-40B4-BE49-F238E27FC236}">
                  <a16:creationId xmlns:a16="http://schemas.microsoft.com/office/drawing/2014/main" id="{F3130CE9-D6A5-7649-B8E8-13316C1D43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2" y="2983"/>
              <a:ext cx="187" cy="78"/>
              <a:chOff x="2256" y="2928"/>
              <a:chExt cx="816" cy="288"/>
            </a:xfrm>
          </p:grpSpPr>
          <p:sp>
            <p:nvSpPr>
              <p:cNvPr id="26730" name="AutoShape 148">
                <a:extLst>
                  <a:ext uri="{FF2B5EF4-FFF2-40B4-BE49-F238E27FC236}">
                    <a16:creationId xmlns:a16="http://schemas.microsoft.com/office/drawing/2014/main" id="{459D6C9D-7773-BB42-B676-0DE641542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816" cy="288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b="1">
                  <a:latin typeface="Helvetica" pitchFamily="2" charset="0"/>
                </a:endParaRPr>
              </a:p>
            </p:txBody>
          </p:sp>
          <p:sp>
            <p:nvSpPr>
              <p:cNvPr id="26731" name="AutoShape 149">
                <a:extLst>
                  <a:ext uri="{FF2B5EF4-FFF2-40B4-BE49-F238E27FC236}">
                    <a16:creationId xmlns:a16="http://schemas.microsoft.com/office/drawing/2014/main" id="{D016518A-29CA-044B-93DB-25CCEB177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384" cy="288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b="1">
                  <a:latin typeface="Helvetica" pitchFamily="2" charset="0"/>
                </a:endParaRPr>
              </a:p>
            </p:txBody>
          </p:sp>
          <p:sp>
            <p:nvSpPr>
              <p:cNvPr id="26732" name="AutoShape 150">
                <a:extLst>
                  <a:ext uri="{FF2B5EF4-FFF2-40B4-BE49-F238E27FC236}">
                    <a16:creationId xmlns:a16="http://schemas.microsoft.com/office/drawing/2014/main" id="{73FF756C-507C-F848-941B-D69319E1D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928"/>
                <a:ext cx="384" cy="288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b="1">
                  <a:latin typeface="Helvetica" pitchFamily="2" charset="0"/>
                </a:endParaRPr>
              </a:p>
            </p:txBody>
          </p:sp>
        </p:grpSp>
        <p:sp>
          <p:nvSpPr>
            <p:cNvPr id="26700" name="AutoShape 151">
              <a:extLst>
                <a:ext uri="{FF2B5EF4-FFF2-40B4-BE49-F238E27FC236}">
                  <a16:creationId xmlns:a16="http://schemas.microsoft.com/office/drawing/2014/main" id="{2E7585C0-3958-FC4F-8889-8FA5A2C57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3260"/>
              <a:ext cx="198" cy="7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en-US" altLang="en-US" b="1">
                <a:latin typeface="Helvetica" pitchFamily="2" charset="0"/>
              </a:endParaRPr>
            </a:p>
          </p:txBody>
        </p:sp>
        <p:grpSp>
          <p:nvGrpSpPr>
            <p:cNvPr id="26701" name="Group 152">
              <a:extLst>
                <a:ext uri="{FF2B5EF4-FFF2-40B4-BE49-F238E27FC236}">
                  <a16:creationId xmlns:a16="http://schemas.microsoft.com/office/drawing/2014/main" id="{4CD4A080-6D5C-044F-94B9-B6BE13E98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9" y="3260"/>
              <a:ext cx="198" cy="78"/>
              <a:chOff x="2256" y="2928"/>
              <a:chExt cx="816" cy="288"/>
            </a:xfrm>
          </p:grpSpPr>
          <p:sp>
            <p:nvSpPr>
              <p:cNvPr id="26727" name="AutoShape 153">
                <a:extLst>
                  <a:ext uri="{FF2B5EF4-FFF2-40B4-BE49-F238E27FC236}">
                    <a16:creationId xmlns:a16="http://schemas.microsoft.com/office/drawing/2014/main" id="{DD18C5AC-945B-014B-AC64-DBBCF0716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816" cy="288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b="1">
                  <a:latin typeface="Helvetica" pitchFamily="2" charset="0"/>
                </a:endParaRPr>
              </a:p>
            </p:txBody>
          </p:sp>
          <p:sp>
            <p:nvSpPr>
              <p:cNvPr id="26728" name="AutoShape 154">
                <a:extLst>
                  <a:ext uri="{FF2B5EF4-FFF2-40B4-BE49-F238E27FC236}">
                    <a16:creationId xmlns:a16="http://schemas.microsoft.com/office/drawing/2014/main" id="{BF174683-5632-F642-AF42-2DD066CF9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384" cy="288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b="1">
                  <a:latin typeface="Helvetica" pitchFamily="2" charset="0"/>
                </a:endParaRPr>
              </a:p>
            </p:txBody>
          </p:sp>
          <p:sp>
            <p:nvSpPr>
              <p:cNvPr id="26729" name="AutoShape 155">
                <a:extLst>
                  <a:ext uri="{FF2B5EF4-FFF2-40B4-BE49-F238E27FC236}">
                    <a16:creationId xmlns:a16="http://schemas.microsoft.com/office/drawing/2014/main" id="{8DD32704-ECEC-134E-ADA0-DE09F0B87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928"/>
                <a:ext cx="384" cy="288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b="1">
                  <a:latin typeface="Helvetica" pitchFamily="2" charset="0"/>
                </a:endParaRPr>
              </a:p>
            </p:txBody>
          </p:sp>
        </p:grpSp>
        <p:sp>
          <p:nvSpPr>
            <p:cNvPr id="26702" name="AutoShape 156">
              <a:extLst>
                <a:ext uri="{FF2B5EF4-FFF2-40B4-BE49-F238E27FC236}">
                  <a16:creationId xmlns:a16="http://schemas.microsoft.com/office/drawing/2014/main" id="{E6EBFDD9-9E02-0B49-8DCE-BA486EA21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3487"/>
              <a:ext cx="187" cy="7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en-US" altLang="en-US" b="1">
                <a:latin typeface="Helvetica" pitchFamily="2" charset="0"/>
              </a:endParaRPr>
            </a:p>
          </p:txBody>
        </p:sp>
        <p:grpSp>
          <p:nvGrpSpPr>
            <p:cNvPr id="26703" name="Group 157">
              <a:extLst>
                <a:ext uri="{FF2B5EF4-FFF2-40B4-BE49-F238E27FC236}">
                  <a16:creationId xmlns:a16="http://schemas.microsoft.com/office/drawing/2014/main" id="{5C21FB6B-9979-B145-8AB0-80665BADB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5" y="3487"/>
              <a:ext cx="187" cy="78"/>
              <a:chOff x="2256" y="2928"/>
              <a:chExt cx="816" cy="288"/>
            </a:xfrm>
          </p:grpSpPr>
          <p:sp>
            <p:nvSpPr>
              <p:cNvPr id="26724" name="AutoShape 158">
                <a:extLst>
                  <a:ext uri="{FF2B5EF4-FFF2-40B4-BE49-F238E27FC236}">
                    <a16:creationId xmlns:a16="http://schemas.microsoft.com/office/drawing/2014/main" id="{40D40C7B-4E72-7F47-85A2-B7A482AFD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816" cy="288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b="1">
                  <a:latin typeface="Helvetica" pitchFamily="2" charset="0"/>
                </a:endParaRPr>
              </a:p>
            </p:txBody>
          </p:sp>
          <p:sp>
            <p:nvSpPr>
              <p:cNvPr id="26725" name="AutoShape 159">
                <a:extLst>
                  <a:ext uri="{FF2B5EF4-FFF2-40B4-BE49-F238E27FC236}">
                    <a16:creationId xmlns:a16="http://schemas.microsoft.com/office/drawing/2014/main" id="{8936C298-B60A-7F41-AAA6-BB657444F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384" cy="288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b="1">
                  <a:latin typeface="Helvetica" pitchFamily="2" charset="0"/>
                </a:endParaRPr>
              </a:p>
            </p:txBody>
          </p:sp>
          <p:sp>
            <p:nvSpPr>
              <p:cNvPr id="26726" name="AutoShape 160">
                <a:extLst>
                  <a:ext uri="{FF2B5EF4-FFF2-40B4-BE49-F238E27FC236}">
                    <a16:creationId xmlns:a16="http://schemas.microsoft.com/office/drawing/2014/main" id="{B84C4078-19F3-4045-A40B-A904DE078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928"/>
                <a:ext cx="384" cy="288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b="1">
                  <a:latin typeface="Helvetica" pitchFamily="2" charset="0"/>
                </a:endParaRPr>
              </a:p>
            </p:txBody>
          </p:sp>
        </p:grpSp>
        <p:sp>
          <p:nvSpPr>
            <p:cNvPr id="26704" name="AutoShape 161">
              <a:extLst>
                <a:ext uri="{FF2B5EF4-FFF2-40B4-BE49-F238E27FC236}">
                  <a16:creationId xmlns:a16="http://schemas.microsoft.com/office/drawing/2014/main" id="{7202F270-2BBC-DA44-8F12-F786DA9B5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3617"/>
              <a:ext cx="187" cy="77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en-US" altLang="en-US" b="1">
                <a:latin typeface="Helvetica" pitchFamily="2" charset="0"/>
              </a:endParaRPr>
            </a:p>
          </p:txBody>
        </p:sp>
        <p:grpSp>
          <p:nvGrpSpPr>
            <p:cNvPr id="26705" name="Group 162">
              <a:extLst>
                <a:ext uri="{FF2B5EF4-FFF2-40B4-BE49-F238E27FC236}">
                  <a16:creationId xmlns:a16="http://schemas.microsoft.com/office/drawing/2014/main" id="{8A7D05E9-26FD-8C44-BD0F-9B729EFB26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5" y="3617"/>
              <a:ext cx="187" cy="77"/>
              <a:chOff x="2256" y="2928"/>
              <a:chExt cx="816" cy="288"/>
            </a:xfrm>
          </p:grpSpPr>
          <p:sp>
            <p:nvSpPr>
              <p:cNvPr id="26721" name="AutoShape 163">
                <a:extLst>
                  <a:ext uri="{FF2B5EF4-FFF2-40B4-BE49-F238E27FC236}">
                    <a16:creationId xmlns:a16="http://schemas.microsoft.com/office/drawing/2014/main" id="{568EB834-8578-DE41-B4A5-F7ACFF474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816" cy="288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b="1">
                  <a:latin typeface="Helvetica" pitchFamily="2" charset="0"/>
                </a:endParaRPr>
              </a:p>
            </p:txBody>
          </p:sp>
          <p:sp>
            <p:nvSpPr>
              <p:cNvPr id="26722" name="AutoShape 164">
                <a:extLst>
                  <a:ext uri="{FF2B5EF4-FFF2-40B4-BE49-F238E27FC236}">
                    <a16:creationId xmlns:a16="http://schemas.microsoft.com/office/drawing/2014/main" id="{EBDEE4D3-C836-1543-A614-7B869CB57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384" cy="288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b="1">
                  <a:latin typeface="Helvetica" pitchFamily="2" charset="0"/>
                </a:endParaRPr>
              </a:p>
            </p:txBody>
          </p:sp>
          <p:sp>
            <p:nvSpPr>
              <p:cNvPr id="26723" name="AutoShape 165">
                <a:extLst>
                  <a:ext uri="{FF2B5EF4-FFF2-40B4-BE49-F238E27FC236}">
                    <a16:creationId xmlns:a16="http://schemas.microsoft.com/office/drawing/2014/main" id="{EC72676A-34E2-8745-AF08-6ECEF2375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928"/>
                <a:ext cx="384" cy="288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b="1">
                  <a:latin typeface="Helvetica" pitchFamily="2" charset="0"/>
                </a:endParaRPr>
              </a:p>
            </p:txBody>
          </p:sp>
        </p:grpSp>
        <p:cxnSp>
          <p:nvCxnSpPr>
            <p:cNvPr id="26706" name="AutoShape 166">
              <a:extLst>
                <a:ext uri="{FF2B5EF4-FFF2-40B4-BE49-F238E27FC236}">
                  <a16:creationId xmlns:a16="http://schemas.microsoft.com/office/drawing/2014/main" id="{ADF264C5-9ABB-8545-93FD-E269CB4C934B}"/>
                </a:ext>
              </a:extLst>
            </p:cNvPr>
            <p:cNvCxnSpPr>
              <a:cxnSpLocks noChangeShapeType="1"/>
              <a:stCxn id="26724" idx="2"/>
              <a:endCxn id="26721" idx="0"/>
            </p:cNvCxnSpPr>
            <p:nvPr/>
          </p:nvCxnSpPr>
          <p:spPr bwMode="auto">
            <a:xfrm rot="5400000">
              <a:off x="2133" y="3591"/>
              <a:ext cx="5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707" name="Oval 167">
              <a:extLst>
                <a:ext uri="{FF2B5EF4-FFF2-40B4-BE49-F238E27FC236}">
                  <a16:creationId xmlns:a16="http://schemas.microsoft.com/office/drawing/2014/main" id="{CE7DD861-4222-7D44-829E-A8E8668D6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3286"/>
              <a:ext cx="22" cy="2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26708" name="AutoShape 168">
              <a:extLst>
                <a:ext uri="{FF2B5EF4-FFF2-40B4-BE49-F238E27FC236}">
                  <a16:creationId xmlns:a16="http://schemas.microsoft.com/office/drawing/2014/main" id="{1BCF45B6-EE0C-1744-A26A-7A4652060861}"/>
                </a:ext>
              </a:extLst>
            </p:cNvPr>
            <p:cNvCxnSpPr>
              <a:cxnSpLocks noChangeShapeType="1"/>
              <a:stCxn id="26707" idx="6"/>
              <a:endCxn id="26728" idx="1"/>
            </p:cNvCxnSpPr>
            <p:nvPr/>
          </p:nvCxnSpPr>
          <p:spPr bwMode="auto">
            <a:xfrm>
              <a:off x="1978" y="3299"/>
              <a:ext cx="121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709" name="Oval 169">
              <a:extLst>
                <a:ext uri="{FF2B5EF4-FFF2-40B4-BE49-F238E27FC236}">
                  <a16:creationId xmlns:a16="http://schemas.microsoft.com/office/drawing/2014/main" id="{9F2DE560-8AC2-7B4B-8DFB-4C9D37BA9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" y="3513"/>
              <a:ext cx="22" cy="2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26710" name="AutoShape 170">
              <a:extLst>
                <a:ext uri="{FF2B5EF4-FFF2-40B4-BE49-F238E27FC236}">
                  <a16:creationId xmlns:a16="http://schemas.microsoft.com/office/drawing/2014/main" id="{6CA645E3-F057-A04D-BD93-84E6A9739C36}"/>
                </a:ext>
              </a:extLst>
            </p:cNvPr>
            <p:cNvCxnSpPr>
              <a:cxnSpLocks noChangeShapeType="1"/>
              <a:stCxn id="26709" idx="6"/>
              <a:endCxn id="26725" idx="1"/>
            </p:cNvCxnSpPr>
            <p:nvPr/>
          </p:nvCxnSpPr>
          <p:spPr bwMode="auto">
            <a:xfrm>
              <a:off x="2010" y="3526"/>
              <a:ext cx="5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11" name="AutoShape 171">
              <a:extLst>
                <a:ext uri="{FF2B5EF4-FFF2-40B4-BE49-F238E27FC236}">
                  <a16:creationId xmlns:a16="http://schemas.microsoft.com/office/drawing/2014/main" id="{09ECA29D-CDBF-B446-8C58-D306891B6424}"/>
                </a:ext>
              </a:extLst>
            </p:cNvPr>
            <p:cNvCxnSpPr>
              <a:cxnSpLocks noChangeShapeType="1"/>
              <a:endCxn id="26718" idx="2"/>
            </p:cNvCxnSpPr>
            <p:nvPr/>
          </p:nvCxnSpPr>
          <p:spPr bwMode="auto">
            <a:xfrm flipV="1">
              <a:off x="2341" y="3345"/>
              <a:ext cx="126" cy="149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712" name="AutoShape 172">
              <a:extLst>
                <a:ext uri="{FF2B5EF4-FFF2-40B4-BE49-F238E27FC236}">
                  <a16:creationId xmlns:a16="http://schemas.microsoft.com/office/drawing/2014/main" id="{684BC283-8E15-084A-B058-9DF85D19C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3267"/>
              <a:ext cx="187" cy="7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en-US" altLang="en-US" b="1">
                <a:latin typeface="Helvetica" pitchFamily="2" charset="0"/>
              </a:endParaRPr>
            </a:p>
          </p:txBody>
        </p:sp>
        <p:grpSp>
          <p:nvGrpSpPr>
            <p:cNvPr id="26713" name="Group 173">
              <a:extLst>
                <a:ext uri="{FF2B5EF4-FFF2-40B4-BE49-F238E27FC236}">
                  <a16:creationId xmlns:a16="http://schemas.microsoft.com/office/drawing/2014/main" id="{8C3B1E08-7601-A24F-8995-67BCC6BCD6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3" y="3267"/>
              <a:ext cx="187" cy="78"/>
              <a:chOff x="2256" y="2928"/>
              <a:chExt cx="816" cy="288"/>
            </a:xfrm>
          </p:grpSpPr>
          <p:sp>
            <p:nvSpPr>
              <p:cNvPr id="26718" name="AutoShape 174">
                <a:extLst>
                  <a:ext uri="{FF2B5EF4-FFF2-40B4-BE49-F238E27FC236}">
                    <a16:creationId xmlns:a16="http://schemas.microsoft.com/office/drawing/2014/main" id="{2DCFF8E9-A5E9-ED45-850A-88B4D723E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816" cy="288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b="1">
                  <a:latin typeface="Helvetica" pitchFamily="2" charset="0"/>
                </a:endParaRPr>
              </a:p>
            </p:txBody>
          </p:sp>
          <p:sp>
            <p:nvSpPr>
              <p:cNvPr id="26719" name="AutoShape 175">
                <a:extLst>
                  <a:ext uri="{FF2B5EF4-FFF2-40B4-BE49-F238E27FC236}">
                    <a16:creationId xmlns:a16="http://schemas.microsoft.com/office/drawing/2014/main" id="{6749B26E-E095-D444-B2E4-1CA1990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384" cy="288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b="1">
                  <a:latin typeface="Helvetica" pitchFamily="2" charset="0"/>
                </a:endParaRPr>
              </a:p>
            </p:txBody>
          </p:sp>
          <p:sp>
            <p:nvSpPr>
              <p:cNvPr id="26720" name="AutoShape 176">
                <a:extLst>
                  <a:ext uri="{FF2B5EF4-FFF2-40B4-BE49-F238E27FC236}">
                    <a16:creationId xmlns:a16="http://schemas.microsoft.com/office/drawing/2014/main" id="{FCF5091A-5638-0B4F-815E-259E23A03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928"/>
                <a:ext cx="384" cy="288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b="1">
                  <a:latin typeface="Helvetica" pitchFamily="2" charset="0"/>
                </a:endParaRPr>
              </a:p>
            </p:txBody>
          </p:sp>
        </p:grpSp>
        <p:cxnSp>
          <p:nvCxnSpPr>
            <p:cNvPr id="26714" name="AutoShape 177">
              <a:extLst>
                <a:ext uri="{FF2B5EF4-FFF2-40B4-BE49-F238E27FC236}">
                  <a16:creationId xmlns:a16="http://schemas.microsoft.com/office/drawing/2014/main" id="{7AA85810-8E08-7B4A-B365-9F29B3133312}"/>
                </a:ext>
              </a:extLst>
            </p:cNvPr>
            <p:cNvCxnSpPr>
              <a:cxnSpLocks noChangeShapeType="1"/>
              <a:stCxn id="26720" idx="2"/>
              <a:endCxn id="26696" idx="2"/>
            </p:cNvCxnSpPr>
            <p:nvPr/>
          </p:nvCxnSpPr>
          <p:spPr bwMode="auto">
            <a:xfrm rot="16200000" flipH="1">
              <a:off x="2506" y="3355"/>
              <a:ext cx="93" cy="74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715" name="Line 178">
              <a:extLst>
                <a:ext uri="{FF2B5EF4-FFF2-40B4-BE49-F238E27FC236}">
                  <a16:creationId xmlns:a16="http://schemas.microsoft.com/office/drawing/2014/main" id="{ACB89A9D-12BB-3E42-B09A-3BE418B2A2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3228"/>
              <a:ext cx="4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716" name="Line 179">
              <a:extLst>
                <a:ext uri="{FF2B5EF4-FFF2-40B4-BE49-F238E27FC236}">
                  <a16:creationId xmlns:a16="http://schemas.microsoft.com/office/drawing/2014/main" id="{19D66750-BD02-DA4F-8A82-7F77E0582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66" y="3461"/>
              <a:ext cx="3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717" name="Line 180">
              <a:extLst>
                <a:ext uri="{FF2B5EF4-FFF2-40B4-BE49-F238E27FC236}">
                  <a16:creationId xmlns:a16="http://schemas.microsoft.com/office/drawing/2014/main" id="{134D34CA-F7DE-2442-BE09-6B5E2DFAFC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72" y="3365"/>
              <a:ext cx="468" cy="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645" name="Group 184">
            <a:extLst>
              <a:ext uri="{FF2B5EF4-FFF2-40B4-BE49-F238E27FC236}">
                <a16:creationId xmlns:a16="http://schemas.microsoft.com/office/drawing/2014/main" id="{602CB3E0-769B-DF45-9F76-672606D2738C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141913"/>
            <a:ext cx="1914525" cy="1470025"/>
            <a:chOff x="186" y="3188"/>
            <a:chExt cx="1206" cy="926"/>
          </a:xfrm>
        </p:grpSpPr>
        <p:sp>
          <p:nvSpPr>
            <p:cNvPr id="26646" name="AutoShape 185">
              <a:extLst>
                <a:ext uri="{FF2B5EF4-FFF2-40B4-BE49-F238E27FC236}">
                  <a16:creationId xmlns:a16="http://schemas.microsoft.com/office/drawing/2014/main" id="{FBDC462A-A569-4F40-B865-7B7A6DF76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3280"/>
              <a:ext cx="215" cy="85"/>
            </a:xfrm>
            <a:prstGeom prst="roundRect">
              <a:avLst>
                <a:gd name="adj" fmla="val 4990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47" name="AutoShape 186">
              <a:extLst>
                <a:ext uri="{FF2B5EF4-FFF2-40B4-BE49-F238E27FC236}">
                  <a16:creationId xmlns:a16="http://schemas.microsoft.com/office/drawing/2014/main" id="{05B37497-90A6-6049-8C4B-82799306B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" y="3947"/>
              <a:ext cx="198" cy="95"/>
            </a:xfrm>
            <a:prstGeom prst="roundRect">
              <a:avLst>
                <a:gd name="adj" fmla="val 4990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48" name="AutoShape 187">
              <a:extLst>
                <a:ext uri="{FF2B5EF4-FFF2-40B4-BE49-F238E27FC236}">
                  <a16:creationId xmlns:a16="http://schemas.microsoft.com/office/drawing/2014/main" id="{666C9F23-1713-0C4F-8AB3-23E19ED56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" y="3945"/>
              <a:ext cx="204" cy="97"/>
            </a:xfrm>
            <a:prstGeom prst="roundRect">
              <a:avLst>
                <a:gd name="adj" fmla="val 4990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49" name="AutoShape 188">
              <a:extLst>
                <a:ext uri="{FF2B5EF4-FFF2-40B4-BE49-F238E27FC236}">
                  <a16:creationId xmlns:a16="http://schemas.microsoft.com/office/drawing/2014/main" id="{95FCA255-DAEE-664C-B710-8E229384C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3497"/>
              <a:ext cx="180" cy="113"/>
            </a:xfrm>
            <a:prstGeom prst="roundRect">
              <a:avLst>
                <a:gd name="adj" fmla="val 4990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50" name="AutoShape 189">
              <a:extLst>
                <a:ext uri="{FF2B5EF4-FFF2-40B4-BE49-F238E27FC236}">
                  <a16:creationId xmlns:a16="http://schemas.microsoft.com/office/drawing/2014/main" id="{D3D2735B-12A9-B946-BA73-688CCDC6C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" y="3691"/>
              <a:ext cx="225" cy="87"/>
            </a:xfrm>
            <a:prstGeom prst="roundRect">
              <a:avLst>
                <a:gd name="adj" fmla="val 4990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51" name="Line 190">
              <a:extLst>
                <a:ext uri="{FF2B5EF4-FFF2-40B4-BE49-F238E27FC236}">
                  <a16:creationId xmlns:a16="http://schemas.microsoft.com/office/drawing/2014/main" id="{1682217F-5861-5242-A82A-A8BFB08C8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" y="3421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Line 191">
              <a:extLst>
                <a:ext uri="{FF2B5EF4-FFF2-40B4-BE49-F238E27FC236}">
                  <a16:creationId xmlns:a16="http://schemas.microsoft.com/office/drawing/2014/main" id="{12C0725C-5A00-FE44-9929-AA834220E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4" y="3835"/>
              <a:ext cx="159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3" name="Line 192">
              <a:extLst>
                <a:ext uri="{FF2B5EF4-FFF2-40B4-BE49-F238E27FC236}">
                  <a16:creationId xmlns:a16="http://schemas.microsoft.com/office/drawing/2014/main" id="{AEC532EC-A1A5-9046-96B7-850307577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" y="3893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Line 193">
              <a:extLst>
                <a:ext uri="{FF2B5EF4-FFF2-40B4-BE49-F238E27FC236}">
                  <a16:creationId xmlns:a16="http://schemas.microsoft.com/office/drawing/2014/main" id="{ADA3EB10-F6E3-E64F-B343-32173FE23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" y="3364"/>
              <a:ext cx="0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Line 194">
              <a:extLst>
                <a:ext uri="{FF2B5EF4-FFF2-40B4-BE49-F238E27FC236}">
                  <a16:creationId xmlns:a16="http://schemas.microsoft.com/office/drawing/2014/main" id="{1920DC42-143F-9C48-BF6E-D11649B188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6" y="3610"/>
              <a:ext cx="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Line 195">
              <a:extLst>
                <a:ext uri="{FF2B5EF4-FFF2-40B4-BE49-F238E27FC236}">
                  <a16:creationId xmlns:a16="http://schemas.microsoft.com/office/drawing/2014/main" id="{AE3B7A7A-2664-DF4B-9A88-CE77BC5CCD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2" y="3780"/>
              <a:ext cx="0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Line 196">
              <a:extLst>
                <a:ext uri="{FF2B5EF4-FFF2-40B4-BE49-F238E27FC236}">
                  <a16:creationId xmlns:a16="http://schemas.microsoft.com/office/drawing/2014/main" id="{FF2C91E1-384C-9A42-9152-896F19C34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" y="3891"/>
              <a:ext cx="0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8" name="Freeform 197">
              <a:extLst>
                <a:ext uri="{FF2B5EF4-FFF2-40B4-BE49-F238E27FC236}">
                  <a16:creationId xmlns:a16="http://schemas.microsoft.com/office/drawing/2014/main" id="{C86B137C-C990-164D-A902-5A7CB2CCE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" y="3835"/>
              <a:ext cx="191" cy="54"/>
            </a:xfrm>
            <a:custGeom>
              <a:avLst/>
              <a:gdLst>
                <a:gd name="T0" fmla="*/ 3 w 773"/>
                <a:gd name="T1" fmla="*/ 0 h 265"/>
                <a:gd name="T2" fmla="*/ 3 w 773"/>
                <a:gd name="T3" fmla="*/ 0 h 265"/>
                <a:gd name="T4" fmla="*/ 0 w 773"/>
                <a:gd name="T5" fmla="*/ 0 h 265"/>
                <a:gd name="T6" fmla="*/ 0 w 773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3"/>
                <a:gd name="T13" fmla="*/ 0 h 265"/>
                <a:gd name="T14" fmla="*/ 773 w 773"/>
                <a:gd name="T15" fmla="*/ 265 h 2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3" h="265">
                  <a:moveTo>
                    <a:pt x="772" y="0"/>
                  </a:moveTo>
                  <a:lnTo>
                    <a:pt x="772" y="66"/>
                  </a:lnTo>
                  <a:lnTo>
                    <a:pt x="0" y="66"/>
                  </a:lnTo>
                  <a:lnTo>
                    <a:pt x="0" y="26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9" name="Freeform 198">
              <a:extLst>
                <a:ext uri="{FF2B5EF4-FFF2-40B4-BE49-F238E27FC236}">
                  <a16:creationId xmlns:a16="http://schemas.microsoft.com/office/drawing/2014/main" id="{6B78281E-B5CD-7944-A168-5AC662CC8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" y="3421"/>
              <a:ext cx="75" cy="77"/>
            </a:xfrm>
            <a:custGeom>
              <a:avLst/>
              <a:gdLst>
                <a:gd name="T0" fmla="*/ 0 w 302"/>
                <a:gd name="T1" fmla="*/ 0 h 377"/>
                <a:gd name="T2" fmla="*/ 0 w 302"/>
                <a:gd name="T3" fmla="*/ 0 h 377"/>
                <a:gd name="T4" fmla="*/ 1 w 302"/>
                <a:gd name="T5" fmla="*/ 0 h 377"/>
                <a:gd name="T6" fmla="*/ 1 w 302"/>
                <a:gd name="T7" fmla="*/ 1 h 3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2"/>
                <a:gd name="T13" fmla="*/ 0 h 377"/>
                <a:gd name="T14" fmla="*/ 302 w 302"/>
                <a:gd name="T15" fmla="*/ 377 h 3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2" h="377">
                  <a:moveTo>
                    <a:pt x="0" y="0"/>
                  </a:moveTo>
                  <a:lnTo>
                    <a:pt x="0" y="87"/>
                  </a:lnTo>
                  <a:lnTo>
                    <a:pt x="301" y="87"/>
                  </a:lnTo>
                  <a:lnTo>
                    <a:pt x="301" y="37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Freeform 199">
              <a:extLst>
                <a:ext uri="{FF2B5EF4-FFF2-40B4-BE49-F238E27FC236}">
                  <a16:creationId xmlns:a16="http://schemas.microsoft.com/office/drawing/2014/main" id="{F0D3C50F-CB87-F845-AE44-6741F696D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" y="3423"/>
              <a:ext cx="371" cy="109"/>
            </a:xfrm>
            <a:custGeom>
              <a:avLst/>
              <a:gdLst>
                <a:gd name="T0" fmla="*/ 799 w 287"/>
                <a:gd name="T1" fmla="*/ 0 h 377"/>
                <a:gd name="T2" fmla="*/ 799 w 287"/>
                <a:gd name="T3" fmla="*/ 1 h 377"/>
                <a:gd name="T4" fmla="*/ 0 w 287"/>
                <a:gd name="T5" fmla="*/ 1 h 377"/>
                <a:gd name="T6" fmla="*/ 0 w 287"/>
                <a:gd name="T7" fmla="*/ 3 h 3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7"/>
                <a:gd name="T13" fmla="*/ 0 h 377"/>
                <a:gd name="T14" fmla="*/ 287 w 287"/>
                <a:gd name="T15" fmla="*/ 377 h 3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7" h="377">
                  <a:moveTo>
                    <a:pt x="286" y="0"/>
                  </a:moveTo>
                  <a:lnTo>
                    <a:pt x="286" y="87"/>
                  </a:lnTo>
                  <a:lnTo>
                    <a:pt x="0" y="87"/>
                  </a:lnTo>
                  <a:lnTo>
                    <a:pt x="0" y="37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AutoShape 200">
              <a:extLst>
                <a:ext uri="{FF2B5EF4-FFF2-40B4-BE49-F238E27FC236}">
                  <a16:creationId xmlns:a16="http://schemas.microsoft.com/office/drawing/2014/main" id="{AFCAFFEA-C204-6E4A-A7C7-EBE095BE5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" y="3532"/>
              <a:ext cx="215" cy="112"/>
            </a:xfrm>
            <a:prstGeom prst="roundRect">
              <a:avLst>
                <a:gd name="adj" fmla="val 4990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62" name="AutoShape 201">
              <a:extLst>
                <a:ext uri="{FF2B5EF4-FFF2-40B4-BE49-F238E27FC236}">
                  <a16:creationId xmlns:a16="http://schemas.microsoft.com/office/drawing/2014/main" id="{662F3A1F-0D35-984A-AACE-B34456A57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" y="3648"/>
              <a:ext cx="190" cy="100"/>
            </a:xfrm>
            <a:prstGeom prst="roundRect">
              <a:avLst>
                <a:gd name="adj" fmla="val 4990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63" name="Freeform 202">
              <a:extLst>
                <a:ext uri="{FF2B5EF4-FFF2-40B4-BE49-F238E27FC236}">
                  <a16:creationId xmlns:a16="http://schemas.microsoft.com/office/drawing/2014/main" id="{4B86DCDF-CB99-B546-8CC5-D467BDD5B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" y="3584"/>
              <a:ext cx="222" cy="58"/>
            </a:xfrm>
            <a:custGeom>
              <a:avLst/>
              <a:gdLst>
                <a:gd name="T0" fmla="*/ 0 w 888"/>
                <a:gd name="T1" fmla="*/ 0 h 218"/>
                <a:gd name="T2" fmla="*/ 3 w 888"/>
                <a:gd name="T3" fmla="*/ 0 h 218"/>
                <a:gd name="T4" fmla="*/ 3 w 888"/>
                <a:gd name="T5" fmla="*/ 1 h 218"/>
                <a:gd name="T6" fmla="*/ 0 60000 65536"/>
                <a:gd name="T7" fmla="*/ 0 60000 65536"/>
                <a:gd name="T8" fmla="*/ 0 60000 65536"/>
                <a:gd name="T9" fmla="*/ 0 w 888"/>
                <a:gd name="T10" fmla="*/ 0 h 218"/>
                <a:gd name="T11" fmla="*/ 888 w 888"/>
                <a:gd name="T12" fmla="*/ 218 h 2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88" h="218">
                  <a:moveTo>
                    <a:pt x="0" y="0"/>
                  </a:moveTo>
                  <a:lnTo>
                    <a:pt x="887" y="0"/>
                  </a:lnTo>
                  <a:lnTo>
                    <a:pt x="887" y="217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Line 203">
              <a:extLst>
                <a:ext uri="{FF2B5EF4-FFF2-40B4-BE49-F238E27FC236}">
                  <a16:creationId xmlns:a16="http://schemas.microsoft.com/office/drawing/2014/main" id="{AB10EAF4-2D64-984C-BFAD-B4C5D214D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" y="3836"/>
              <a:ext cx="2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65" name="Group 204">
              <a:extLst>
                <a:ext uri="{FF2B5EF4-FFF2-40B4-BE49-F238E27FC236}">
                  <a16:creationId xmlns:a16="http://schemas.microsoft.com/office/drawing/2014/main" id="{0ECCBCFB-C057-564E-9F59-16725665A38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72" y="3188"/>
              <a:ext cx="48" cy="96"/>
              <a:chOff x="2349" y="362"/>
              <a:chExt cx="120" cy="348"/>
            </a:xfrm>
          </p:grpSpPr>
          <p:sp>
            <p:nvSpPr>
              <p:cNvPr id="26685" name="Oval 205">
                <a:extLst>
                  <a:ext uri="{FF2B5EF4-FFF2-40B4-BE49-F238E27FC236}">
                    <a16:creationId xmlns:a16="http://schemas.microsoft.com/office/drawing/2014/main" id="{EDA53389-1F80-EB4D-BE38-B0EAFFE69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9" y="362"/>
                <a:ext cx="120" cy="1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686" name="Line 206">
                <a:extLst>
                  <a:ext uri="{FF2B5EF4-FFF2-40B4-BE49-F238E27FC236}">
                    <a16:creationId xmlns:a16="http://schemas.microsoft.com/office/drawing/2014/main" id="{5B4DE399-C159-4946-B216-2727EA520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9" y="489"/>
                <a:ext cx="0" cy="2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666" name="AutoShape 207">
              <a:extLst>
                <a:ext uri="{FF2B5EF4-FFF2-40B4-BE49-F238E27FC236}">
                  <a16:creationId xmlns:a16="http://schemas.microsoft.com/office/drawing/2014/main" id="{1D5019E2-F465-9D4A-8575-5B46B5BF8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3394"/>
              <a:ext cx="202" cy="92"/>
            </a:xfrm>
            <a:prstGeom prst="roundRect">
              <a:avLst>
                <a:gd name="adj" fmla="val 4990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67" name="AutoShape 208">
              <a:extLst>
                <a:ext uri="{FF2B5EF4-FFF2-40B4-BE49-F238E27FC236}">
                  <a16:creationId xmlns:a16="http://schemas.microsoft.com/office/drawing/2014/main" id="{B29053F5-8519-C84B-8DFB-4F017A65A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" y="3947"/>
              <a:ext cx="310" cy="98"/>
            </a:xfrm>
            <a:prstGeom prst="roundRect">
              <a:avLst>
                <a:gd name="adj" fmla="val 4990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68" name="Line 209">
              <a:extLst>
                <a:ext uri="{FF2B5EF4-FFF2-40B4-BE49-F238E27FC236}">
                  <a16:creationId xmlns:a16="http://schemas.microsoft.com/office/drawing/2014/main" id="{1F93DCE5-D1E3-E347-AE3C-B9FFB1BCD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9" y="3895"/>
              <a:ext cx="1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9" name="Line 210">
              <a:extLst>
                <a:ext uri="{FF2B5EF4-FFF2-40B4-BE49-F238E27FC236}">
                  <a16:creationId xmlns:a16="http://schemas.microsoft.com/office/drawing/2014/main" id="{DFA46E2B-8E78-2547-AEEB-0CC0D573B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6" y="389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0" name="Freeform 211">
              <a:extLst>
                <a:ext uri="{FF2B5EF4-FFF2-40B4-BE49-F238E27FC236}">
                  <a16:creationId xmlns:a16="http://schemas.microsoft.com/office/drawing/2014/main" id="{C2ECD198-A3D8-3E48-A229-49C9B35BF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" y="3835"/>
              <a:ext cx="279" cy="60"/>
            </a:xfrm>
            <a:custGeom>
              <a:avLst/>
              <a:gdLst>
                <a:gd name="T0" fmla="*/ 0 w 769"/>
                <a:gd name="T1" fmla="*/ 0 h 292"/>
                <a:gd name="T2" fmla="*/ 0 w 769"/>
                <a:gd name="T3" fmla="*/ 0 h 292"/>
                <a:gd name="T4" fmla="*/ 13 w 769"/>
                <a:gd name="T5" fmla="*/ 0 h 292"/>
                <a:gd name="T6" fmla="*/ 13 w 769"/>
                <a:gd name="T7" fmla="*/ 0 h 2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9"/>
                <a:gd name="T13" fmla="*/ 0 h 292"/>
                <a:gd name="T14" fmla="*/ 769 w 769"/>
                <a:gd name="T15" fmla="*/ 292 h 2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9" h="292">
                  <a:moveTo>
                    <a:pt x="0" y="0"/>
                  </a:moveTo>
                  <a:lnTo>
                    <a:pt x="0" y="122"/>
                  </a:lnTo>
                  <a:lnTo>
                    <a:pt x="768" y="122"/>
                  </a:lnTo>
                  <a:lnTo>
                    <a:pt x="768" y="29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71" name="Group 212">
              <a:extLst>
                <a:ext uri="{FF2B5EF4-FFF2-40B4-BE49-F238E27FC236}">
                  <a16:creationId xmlns:a16="http://schemas.microsoft.com/office/drawing/2014/main" id="{BB07F311-92D2-594B-A615-148E5A6290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3" y="3264"/>
              <a:ext cx="47" cy="125"/>
              <a:chOff x="5002" y="845"/>
              <a:chExt cx="120" cy="348"/>
            </a:xfrm>
          </p:grpSpPr>
          <p:sp>
            <p:nvSpPr>
              <p:cNvPr id="26683" name="Oval 213">
                <a:extLst>
                  <a:ext uri="{FF2B5EF4-FFF2-40B4-BE49-F238E27FC236}">
                    <a16:creationId xmlns:a16="http://schemas.microsoft.com/office/drawing/2014/main" id="{16A58F9E-330A-7E4D-9061-1BBCA5D46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2" y="845"/>
                <a:ext cx="120" cy="1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684" name="Line 214">
                <a:extLst>
                  <a:ext uri="{FF2B5EF4-FFF2-40B4-BE49-F238E27FC236}">
                    <a16:creationId xmlns:a16="http://schemas.microsoft.com/office/drawing/2014/main" id="{84363F5B-0444-9743-97F7-3B2AFBD90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62" y="972"/>
                <a:ext cx="0" cy="2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672" name="Freeform 215">
              <a:extLst>
                <a:ext uri="{FF2B5EF4-FFF2-40B4-BE49-F238E27FC236}">
                  <a16:creationId xmlns:a16="http://schemas.microsoft.com/office/drawing/2014/main" id="{20E1029C-899D-E142-BC4C-06807058A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" y="3644"/>
              <a:ext cx="259" cy="245"/>
            </a:xfrm>
            <a:custGeom>
              <a:avLst/>
              <a:gdLst>
                <a:gd name="T0" fmla="*/ 0 w 1045"/>
                <a:gd name="T1" fmla="*/ 0 h 1197"/>
                <a:gd name="T2" fmla="*/ 0 w 1045"/>
                <a:gd name="T3" fmla="*/ 2 h 1197"/>
                <a:gd name="T4" fmla="*/ 4 w 1045"/>
                <a:gd name="T5" fmla="*/ 2 h 1197"/>
                <a:gd name="T6" fmla="*/ 4 w 1045"/>
                <a:gd name="T7" fmla="*/ 2 h 11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5"/>
                <a:gd name="T13" fmla="*/ 0 h 1197"/>
                <a:gd name="T14" fmla="*/ 1045 w 1045"/>
                <a:gd name="T15" fmla="*/ 1197 h 11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5" h="1197">
                  <a:moveTo>
                    <a:pt x="0" y="0"/>
                  </a:moveTo>
                  <a:lnTo>
                    <a:pt x="0" y="913"/>
                  </a:lnTo>
                  <a:lnTo>
                    <a:pt x="1044" y="913"/>
                  </a:lnTo>
                  <a:lnTo>
                    <a:pt x="1044" y="119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3" name="Line 216">
              <a:extLst>
                <a:ext uri="{FF2B5EF4-FFF2-40B4-BE49-F238E27FC236}">
                  <a16:creationId xmlns:a16="http://schemas.microsoft.com/office/drawing/2014/main" id="{4913BBAE-C05B-2440-BD4C-09ED647A2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2" y="3216"/>
              <a:ext cx="0" cy="876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prstDash val="lgDash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4" name="Line 217">
              <a:extLst>
                <a:ext uri="{FF2B5EF4-FFF2-40B4-BE49-F238E27FC236}">
                  <a16:creationId xmlns:a16="http://schemas.microsoft.com/office/drawing/2014/main" id="{A99F0466-8C63-BD4E-9379-56A5F92F1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" y="3216"/>
              <a:ext cx="0" cy="889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prstDash val="lgDash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5" name="Freeform 218">
              <a:extLst>
                <a:ext uri="{FF2B5EF4-FFF2-40B4-BE49-F238E27FC236}">
                  <a16:creationId xmlns:a16="http://schemas.microsoft.com/office/drawing/2014/main" id="{FD8A4E66-19E8-6B4D-9DDB-CC67BBF1C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" y="3442"/>
              <a:ext cx="238" cy="53"/>
            </a:xfrm>
            <a:custGeom>
              <a:avLst/>
              <a:gdLst>
                <a:gd name="T0" fmla="*/ 21 w 537"/>
                <a:gd name="T1" fmla="*/ 0 h 189"/>
                <a:gd name="T2" fmla="*/ 0 w 537"/>
                <a:gd name="T3" fmla="*/ 0 h 189"/>
                <a:gd name="T4" fmla="*/ 0 w 537"/>
                <a:gd name="T5" fmla="*/ 1 h 189"/>
                <a:gd name="T6" fmla="*/ 0 60000 65536"/>
                <a:gd name="T7" fmla="*/ 0 60000 65536"/>
                <a:gd name="T8" fmla="*/ 0 60000 65536"/>
                <a:gd name="T9" fmla="*/ 0 w 537"/>
                <a:gd name="T10" fmla="*/ 0 h 189"/>
                <a:gd name="T11" fmla="*/ 537 w 537"/>
                <a:gd name="T12" fmla="*/ 189 h 1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7" h="189">
                  <a:moveTo>
                    <a:pt x="536" y="0"/>
                  </a:moveTo>
                  <a:lnTo>
                    <a:pt x="0" y="0"/>
                  </a:lnTo>
                  <a:lnTo>
                    <a:pt x="0" y="18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6" name="Oval 219">
              <a:extLst>
                <a:ext uri="{FF2B5EF4-FFF2-40B4-BE49-F238E27FC236}">
                  <a16:creationId xmlns:a16="http://schemas.microsoft.com/office/drawing/2014/main" id="{65A60A0F-842A-5B4E-9ACC-E70ABEFE3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4067"/>
              <a:ext cx="43" cy="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77" name="Oval 220">
              <a:extLst>
                <a:ext uri="{FF2B5EF4-FFF2-40B4-BE49-F238E27FC236}">
                  <a16:creationId xmlns:a16="http://schemas.microsoft.com/office/drawing/2014/main" id="{BBCB12B1-68E8-2A42-BF11-BC102D5C5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4073"/>
              <a:ext cx="30" cy="3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78" name="Oval 221">
              <a:extLst>
                <a:ext uri="{FF2B5EF4-FFF2-40B4-BE49-F238E27FC236}">
                  <a16:creationId xmlns:a16="http://schemas.microsoft.com/office/drawing/2014/main" id="{A90D85C6-4E89-E74E-BE36-EE53FA1C5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" y="4072"/>
              <a:ext cx="43" cy="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79" name="Oval 222">
              <a:extLst>
                <a:ext uri="{FF2B5EF4-FFF2-40B4-BE49-F238E27FC236}">
                  <a16:creationId xmlns:a16="http://schemas.microsoft.com/office/drawing/2014/main" id="{C066A4B5-3C10-A247-967F-91C76DC9B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4078"/>
              <a:ext cx="30" cy="3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26680" name="AutoShape 223">
              <a:extLst>
                <a:ext uri="{FF2B5EF4-FFF2-40B4-BE49-F238E27FC236}">
                  <a16:creationId xmlns:a16="http://schemas.microsoft.com/office/drawing/2014/main" id="{EB33C48B-9B47-0146-90FA-D569EEBB380A}"/>
                </a:ext>
              </a:extLst>
            </p:cNvPr>
            <p:cNvCxnSpPr>
              <a:cxnSpLocks noChangeShapeType="1"/>
              <a:stCxn id="26667" idx="2"/>
              <a:endCxn id="26678" idx="2"/>
            </p:cNvCxnSpPr>
            <p:nvPr/>
          </p:nvCxnSpPr>
          <p:spPr bwMode="auto">
            <a:xfrm rot="16200000" flipH="1">
              <a:off x="1238" y="4044"/>
              <a:ext cx="48" cy="49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81" name="AutoShape 224">
              <a:extLst>
                <a:ext uri="{FF2B5EF4-FFF2-40B4-BE49-F238E27FC236}">
                  <a16:creationId xmlns:a16="http://schemas.microsoft.com/office/drawing/2014/main" id="{AA570C88-2181-0B46-A8C8-357F8983C76F}"/>
                </a:ext>
              </a:extLst>
            </p:cNvPr>
            <p:cNvCxnSpPr>
              <a:cxnSpLocks noChangeShapeType="1"/>
              <a:stCxn id="26647" idx="2"/>
              <a:endCxn id="26676" idx="6"/>
            </p:cNvCxnSpPr>
            <p:nvPr/>
          </p:nvCxnSpPr>
          <p:spPr bwMode="auto">
            <a:xfrm rot="5400000">
              <a:off x="804" y="4015"/>
              <a:ext cx="46" cy="10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82" name="AutoShape 225">
              <a:extLst>
                <a:ext uri="{FF2B5EF4-FFF2-40B4-BE49-F238E27FC236}">
                  <a16:creationId xmlns:a16="http://schemas.microsoft.com/office/drawing/2014/main" id="{4BE12F3C-B5B5-EB41-B28B-984B8D334983}"/>
                </a:ext>
              </a:extLst>
            </p:cNvPr>
            <p:cNvCxnSpPr>
              <a:cxnSpLocks noChangeShapeType="1"/>
              <a:stCxn id="26648" idx="2"/>
              <a:endCxn id="26676" idx="2"/>
            </p:cNvCxnSpPr>
            <p:nvPr/>
          </p:nvCxnSpPr>
          <p:spPr bwMode="auto">
            <a:xfrm rot="16200000" flipH="1">
              <a:off x="650" y="4004"/>
              <a:ext cx="46" cy="122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2547</TotalTime>
  <Words>3622</Words>
  <Application>Microsoft Macintosh PowerPoint</Application>
  <PresentationFormat>On-screen Show (4:3)</PresentationFormat>
  <Paragraphs>741</Paragraphs>
  <Slides>67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80" baseType="lpstr">
      <vt:lpstr>Arial</vt:lpstr>
      <vt:lpstr>Corbel</vt:lpstr>
      <vt:lpstr>Tahoma</vt:lpstr>
      <vt:lpstr>Wingdings 2</vt:lpstr>
      <vt:lpstr>Wingdings</vt:lpstr>
      <vt:lpstr>Wingdings 3</vt:lpstr>
      <vt:lpstr>Times New Roman</vt:lpstr>
      <vt:lpstr>Helvetica</vt:lpstr>
      <vt:lpstr>Times</vt:lpstr>
      <vt:lpstr>Monotype Sorts</vt:lpstr>
      <vt:lpstr>Comic Sans MS</vt:lpstr>
      <vt:lpstr>Courier</vt:lpstr>
      <vt:lpstr>1_Module</vt:lpstr>
      <vt:lpstr>PowerPoint Presentation</vt:lpstr>
      <vt:lpstr>Outline</vt:lpstr>
      <vt:lpstr>Getting started</vt:lpstr>
      <vt:lpstr>Why build models?</vt:lpstr>
      <vt:lpstr>Dealing with problem complexity</vt:lpstr>
      <vt:lpstr>the Unified Modelling Language (UML)</vt:lpstr>
      <vt:lpstr>Why is it called Unified ML?</vt:lpstr>
      <vt:lpstr>UML2 Diagram Super Structure</vt:lpstr>
      <vt:lpstr>Modeling Notations</vt:lpstr>
      <vt:lpstr>Outline</vt:lpstr>
      <vt:lpstr>What are classes?</vt:lpstr>
      <vt:lpstr>The full notation…</vt:lpstr>
      <vt:lpstr>Objects vs. Classes</vt:lpstr>
      <vt:lpstr>Relationships</vt:lpstr>
      <vt:lpstr>Association </vt:lpstr>
      <vt:lpstr>Association </vt:lpstr>
      <vt:lpstr>Association Multiplicity</vt:lpstr>
      <vt:lpstr>Class associations</vt:lpstr>
      <vt:lpstr>More Examples </vt:lpstr>
      <vt:lpstr>Navigability / Visibility</vt:lpstr>
      <vt:lpstr>Bidirectional Associations</vt:lpstr>
      <vt:lpstr>Generalization</vt:lpstr>
      <vt:lpstr>Generalization/Specialization</vt:lpstr>
      <vt:lpstr>Inheritance </vt:lpstr>
      <vt:lpstr>Inheritance</vt:lpstr>
      <vt:lpstr>Generalization Sets: Implementation</vt:lpstr>
      <vt:lpstr>Aggregation and Composition</vt:lpstr>
      <vt:lpstr>Aggregation and Composition</vt:lpstr>
      <vt:lpstr>Aggregation and Composition</vt:lpstr>
      <vt:lpstr>Modeling Exercise </vt:lpstr>
      <vt:lpstr>Dependency </vt:lpstr>
      <vt:lpstr>Usage Dependencies</vt:lpstr>
      <vt:lpstr>Dependencies: Example</vt:lpstr>
      <vt:lpstr>Dependency </vt:lpstr>
      <vt:lpstr>Interfaces</vt:lpstr>
      <vt:lpstr>Annotation </vt:lpstr>
      <vt:lpstr>What UML class diagrams can show</vt:lpstr>
      <vt:lpstr>Good Analysis Classes</vt:lpstr>
      <vt:lpstr>Bad Analysis Classes</vt:lpstr>
      <vt:lpstr>Class Identification Techniques</vt:lpstr>
      <vt:lpstr>Noun/verb analysis (Grammatical Parsing)</vt:lpstr>
      <vt:lpstr>CRC Analysis –CRC Cards</vt:lpstr>
      <vt:lpstr>CRC Analysis Procedure – Phase 1</vt:lpstr>
      <vt:lpstr>CRC Analysis Procedure – Phase 2</vt:lpstr>
      <vt:lpstr>Real-World Analysis</vt:lpstr>
      <vt:lpstr>Outline</vt:lpstr>
      <vt:lpstr>UML Activity Diagrams  </vt:lpstr>
      <vt:lpstr>UML2 Diagram Super Structure</vt:lpstr>
      <vt:lpstr>Activity Diagrams</vt:lpstr>
      <vt:lpstr>Activities</vt:lpstr>
      <vt:lpstr>Activities: Example</vt:lpstr>
      <vt:lpstr>Activity Diagrams: Use Case Modeling</vt:lpstr>
      <vt:lpstr>Activities: Tokens</vt:lpstr>
      <vt:lpstr>Activity Partitions</vt:lpstr>
      <vt:lpstr>Action Nodes</vt:lpstr>
      <vt:lpstr>Action Nodes: Types</vt:lpstr>
      <vt:lpstr>Action Nodes: Call</vt:lpstr>
      <vt:lpstr>Action Nodes: Accept Time Event</vt:lpstr>
      <vt:lpstr>Control Nodes</vt:lpstr>
      <vt:lpstr>Control Nodes: Decision and Merge</vt:lpstr>
      <vt:lpstr>Control Nodes: Fork and Join</vt:lpstr>
      <vt:lpstr>Object Nodes</vt:lpstr>
      <vt:lpstr>Object Nodes: States</vt:lpstr>
      <vt:lpstr>Object Nodes: Activity Parameters</vt:lpstr>
      <vt:lpstr>Connectors</vt:lpstr>
      <vt:lpstr>Why Modeling?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 Software Development</dc:title>
  <dc:creator>Naslejavan</dc:creator>
  <cp:lastModifiedBy>Hesam Esfahani</cp:lastModifiedBy>
  <cp:revision>461</cp:revision>
  <dcterms:created xsi:type="dcterms:W3CDTF">2007-05-05T22:49:58Z</dcterms:created>
  <dcterms:modified xsi:type="dcterms:W3CDTF">2019-04-10T02:59:12Z</dcterms:modified>
</cp:coreProperties>
</file>