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-6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D4C22-8084-484C-AB4B-1266A8A75C4A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CA255-B4E8-454E-98AD-CF34AAAE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C5487C-0A72-42E5-9C99-82D10898BB09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3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67E792-F2C5-41DC-85E8-F6DADA58B97A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5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6 4 3 2 1 0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CD09E7-68A1-48A0-A81D-D81C9699ECB8}" type="slidenum">
              <a:rPr kumimoji="0" lang="en-US">
                <a:latin typeface="Lucida Sans" charset="0"/>
              </a:rPr>
              <a:pPr>
                <a:spcBef>
                  <a:spcPct val="0"/>
                </a:spcBef>
              </a:pPr>
              <a:t>24</a:t>
            </a:fld>
            <a:endParaRPr kumimoji="0" lang="en-US"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3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Why do you get these numbers?</a:t>
            </a:r>
          </a:p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Suggests df is better.</a:t>
            </a:r>
          </a:p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79AF05-A301-41D3-87DD-B3CDC19C14AA}" type="slidenum">
              <a:rPr kumimoji="0" lang="en-US">
                <a:latin typeface="Lucida Sans" charset="0"/>
              </a:rPr>
              <a:pPr>
                <a:spcBef>
                  <a:spcPct val="0"/>
                </a:spcBef>
              </a:pPr>
              <a:t>25</a:t>
            </a:fld>
            <a:endParaRPr kumimoji="0" lang="en-US"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4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F1FDCC-EAA8-454E-8FB5-5536E8825BDF}" type="slidenum">
              <a:rPr lang="en-US"/>
              <a:pPr/>
              <a:t>29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5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68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603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8323-969F-4AD8-9752-2CB2C03E07D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67E392-E1DF-4E2B-A860-A98006FD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3-1: Scoring, Term Weighting and the Vector Space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7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Jaccard coefficient: Scoring 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u="sng" smtClean="0">
                <a:ea typeface="ＭＳ Ｐゴシック" panose="020B0600070205080204" pitchFamily="34" charset="-128"/>
              </a:rPr>
              <a:t>Query</a:t>
            </a:r>
            <a:r>
              <a:rPr lang="en-US" smtClean="0">
                <a:ea typeface="ＭＳ Ｐゴシック" panose="020B0600070205080204" pitchFamily="34" charset="-128"/>
              </a:rPr>
              <a:t>: </a:t>
            </a:r>
            <a:r>
              <a:rPr lang="en-US" i="1" smtClean="0">
                <a:ea typeface="ＭＳ Ｐゴシック" panose="020B0600070205080204" pitchFamily="34" charset="-128"/>
              </a:rPr>
              <a:t>ides of march</a:t>
            </a:r>
          </a:p>
          <a:p>
            <a:pPr eaLnBrk="1" hangingPunct="1"/>
            <a:r>
              <a:rPr lang="en-US" u="sng" smtClean="0">
                <a:ea typeface="ＭＳ Ｐゴシック" panose="020B0600070205080204" pitchFamily="34" charset="-128"/>
              </a:rPr>
              <a:t>Document</a:t>
            </a:r>
            <a:r>
              <a:rPr lang="en-US" smtClean="0">
                <a:ea typeface="ＭＳ Ｐゴシック" panose="020B0600070205080204" pitchFamily="34" charset="-128"/>
              </a:rPr>
              <a:t> 1: </a:t>
            </a:r>
            <a:r>
              <a:rPr lang="en-US" i="1" smtClean="0">
                <a:ea typeface="ＭＳ Ｐゴシック" panose="020B0600070205080204" pitchFamily="34" charset="-128"/>
              </a:rPr>
              <a:t>caesar died in march</a:t>
            </a:r>
          </a:p>
          <a:p>
            <a:pPr eaLnBrk="1" hangingPunct="1"/>
            <a:r>
              <a:rPr lang="en-US" u="sng" smtClean="0">
                <a:ea typeface="ＭＳ Ｐゴシック" panose="020B0600070205080204" pitchFamily="34" charset="-128"/>
              </a:rPr>
              <a:t>Document</a:t>
            </a:r>
            <a:r>
              <a:rPr lang="en-US" smtClean="0">
                <a:ea typeface="ＭＳ Ｐゴシック" panose="020B0600070205080204" pitchFamily="34" charset="-128"/>
              </a:rPr>
              <a:t> 2: </a:t>
            </a:r>
            <a:r>
              <a:rPr lang="en-US" i="1" smtClean="0">
                <a:ea typeface="ＭＳ Ｐゴシック" panose="020B0600070205080204" pitchFamily="34" charset="-128"/>
              </a:rPr>
              <a:t>the long march</a:t>
            </a:r>
            <a:endParaRPr lang="en-US" u="sng" smtClean="0">
              <a:ea typeface="ＭＳ Ｐゴシック" panose="020B0600070205080204" pitchFamily="34" charset="-128"/>
            </a:endParaRP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8668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Issues with Jaccard for scoring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It doesn’t consider </a:t>
            </a:r>
            <a:r>
              <a:rPr lang="en-US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smtClean="0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Rare terms in a collection are more informative than frequent terms. Jaccard doesn’t consider this information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We need a more sophisticated way of normalizing for length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Later in this lecture, we’ll use 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. . . instead of |A ∩ B|/|A ∪ B| (Jaccard) for length normalization.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25382"/>
              </p:ext>
            </p:extLst>
          </p:nvPr>
        </p:nvGraphicFramePr>
        <p:xfrm>
          <a:off x="5503581" y="4137765"/>
          <a:ext cx="2555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193800" imgH="254000" progId="Equation.3">
                  <p:embed/>
                </p:oleObj>
              </mc:Choice>
              <mc:Fallback>
                <p:oleObj name="Equation" r:id="rId3" imgW="1193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581" y="4137765"/>
                        <a:ext cx="25558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44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Recall (Lecture 1): Binary term-document incidence matrix</a:t>
            </a:r>
          </a:p>
        </p:txBody>
      </p:sp>
      <p:graphicFrame>
        <p:nvGraphicFramePr>
          <p:cNvPr id="23555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987550"/>
          <a:ext cx="9101138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9791852" imgH="3596678" progId="Excel.Sheet.8">
                  <p:embed/>
                </p:oleObj>
              </mc:Choice>
              <mc:Fallback>
                <p:oleObj name="Worksheet" r:id="rId3" imgW="9791852" imgH="359667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7550"/>
                        <a:ext cx="9101138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1600200" y="6096001"/>
            <a:ext cx="8114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Lucida Sans" charset="0"/>
              </a:rPr>
              <a:t>Each document is represented by a binary vector ∈ {0,1}</a:t>
            </a:r>
            <a:r>
              <a:rPr lang="en-US" sz="2400" baseline="30000">
                <a:latin typeface="Lucida Sans" charset="0"/>
              </a:rPr>
              <a:t>|V|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8844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Term-document count matrices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Each document is a count vector in </a:t>
            </a:r>
            <a:r>
              <a:rPr lang="en-US" dirty="0" err="1" smtClean="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baseline="30000" dirty="0" err="1" smtClean="0">
                <a:ea typeface="ＭＳ Ｐゴシック" panose="020B0600070205080204" pitchFamily="34" charset="-128"/>
              </a:rPr>
              <a:t>v</a:t>
            </a:r>
            <a:r>
              <a:rPr lang="en-US" dirty="0" smtClean="0">
                <a:ea typeface="ＭＳ Ｐゴシック" panose="020B0600070205080204" pitchFamily="34" charset="-128"/>
              </a:rPr>
              <a:t>: a column below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600201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876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latin typeface="Lucida Sans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076700" y="234152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latin typeface="Lucida Sans" charset="0"/>
            </a:endParaRPr>
          </a:p>
        </p:txBody>
      </p:sp>
      <p:sp>
        <p:nvSpPr>
          <p:cNvPr id="24583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1532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ea typeface="ＭＳ Ｐゴシック" panose="020B0600070205080204" pitchFamily="34" charset="-128"/>
              </a:rPr>
              <a:t>Bag of words </a:t>
            </a:r>
            <a:r>
              <a:rPr lang="en-US" smtClean="0">
                <a:ea typeface="ＭＳ Ｐゴシック" panose="020B0600070205080204" pitchFamily="34" charset="-128"/>
              </a:rPr>
              <a:t>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Vector representation doesn’t consider the ordering of words in a document</a:t>
            </a:r>
          </a:p>
          <a:p>
            <a:pPr eaLnBrk="1" hangingPunct="1"/>
            <a:r>
              <a:rPr lang="en-US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John is quicker than Mary</a:t>
            </a:r>
            <a:r>
              <a:rPr 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Mary is quicker than John</a:t>
            </a:r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have the same vectors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This is called the </a:t>
            </a:r>
            <a:r>
              <a:rPr lang="en-US" u="sng" smtClean="0">
                <a:ea typeface="ＭＳ Ｐゴシック" panose="020B0600070205080204" pitchFamily="34" charset="-128"/>
              </a:rPr>
              <a:t>bag of words</a:t>
            </a:r>
            <a:r>
              <a:rPr lang="en-US" smtClean="0">
                <a:ea typeface="ＭＳ Ｐゴシック" panose="020B0600070205080204" pitchFamily="34" charset="-128"/>
              </a:rPr>
              <a:t> model.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 a sense, this is a step back: The positional index was able to distinguish these two documents.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We will look at “recovering” positional information later in this course.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For now: bag of words model</a:t>
            </a:r>
          </a:p>
        </p:txBody>
      </p:sp>
    </p:spTree>
    <p:extLst>
      <p:ext uri="{BB962C8B-B14F-4D97-AF65-F5344CB8AC3E}">
        <p14:creationId xmlns:p14="http://schemas.microsoft.com/office/powerpoint/2010/main" val="1139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level matching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Coordination level matching (CLM) is a straightforward approach to bag-of-words queries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– Idea: Documents whose index records have n different terms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common with the query are more relevant than documents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with n − 1 different terms held in common</a:t>
            </a:r>
          </a:p>
          <a:p>
            <a:pPr marL="0" indent="0">
              <a:buNone/>
            </a:pPr>
            <a:r>
              <a:rPr lang="en-US" dirty="0" smtClean="0"/>
              <a:t>• The coordination level (also called “size of overlap”) between a query Q and a document D is the number of terms they have in common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• How to answer a query?</a:t>
            </a:r>
          </a:p>
          <a:p>
            <a:pPr marL="457200" lvl="1" indent="0">
              <a:buNone/>
            </a:pPr>
            <a:r>
              <a:rPr lang="en-US" dirty="0" smtClean="0"/>
              <a:t>1. Sort the document collection by coordination level</a:t>
            </a:r>
          </a:p>
          <a:p>
            <a:pPr marL="457200" lvl="1" indent="0">
              <a:buNone/>
            </a:pPr>
            <a:r>
              <a:rPr lang="en-US" dirty="0" smtClean="0"/>
              <a:t>2. Return the head of this sorted list to the user (say, the best 20 documents)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9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Document1 = {step, man, mankind} </a:t>
            </a:r>
          </a:p>
          <a:p>
            <a:r>
              <a:rPr lang="en-US" dirty="0" smtClean="0"/>
              <a:t>Document2 = {step, man, China}</a:t>
            </a:r>
          </a:p>
          <a:p>
            <a:r>
              <a:rPr lang="en-US" dirty="0" smtClean="0"/>
              <a:t>Document3 = {step, mankind}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• Query1 = {man, mankind}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Result: 1. Document1 (2)         2. Document2 , Document3 (1)</a:t>
            </a:r>
          </a:p>
          <a:p>
            <a:pPr marL="457200" lvl="1" indent="0">
              <a:buNone/>
            </a:pPr>
            <a:r>
              <a:rPr lang="en-US" dirty="0" smtClean="0"/>
              <a:t>• Query2 = {China, man, mankind}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Result: 1. Document1 , Document2 (2)         2. Document3(1)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2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Term frequency </a:t>
            </a:r>
            <a:r>
              <a:rPr lang="en-US" dirty="0" err="1" smtClean="0">
                <a:ea typeface="ＭＳ Ｐゴシック" panose="020B0600070205080204" pitchFamily="34" charset="-128"/>
              </a:rPr>
              <a:t>tf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The term frequency </a:t>
            </a:r>
            <a:r>
              <a:rPr lang="en-US" dirty="0" err="1" smtClean="0">
                <a:ea typeface="ＭＳ Ｐゴシック" panose="020B0600070205080204" pitchFamily="34" charset="-128"/>
              </a:rPr>
              <a:t>tf</a:t>
            </a:r>
            <a:r>
              <a:rPr lang="en-US" i="1" baseline="-25000" dirty="0" err="1" smtClean="0">
                <a:ea typeface="ＭＳ Ｐゴシック" panose="020B0600070205080204" pitchFamily="34" charset="-128"/>
              </a:rPr>
              <a:t>t,d</a:t>
            </a:r>
            <a:r>
              <a:rPr lang="en-US" dirty="0" smtClean="0">
                <a:ea typeface="ＭＳ Ｐゴシック" panose="020B0600070205080204" pitchFamily="34" charset="-128"/>
              </a:rPr>
              <a:t> of term </a:t>
            </a:r>
            <a:r>
              <a:rPr lang="en-US" i="1" dirty="0" smtClean="0"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ea typeface="ＭＳ Ｐゴシック" panose="020B0600070205080204" pitchFamily="34" charset="-128"/>
              </a:rPr>
              <a:t> in document </a:t>
            </a:r>
            <a:r>
              <a:rPr lang="en-US" i="1" dirty="0" smtClean="0">
                <a:ea typeface="ＭＳ Ｐゴシック" panose="020B0600070205080204" pitchFamily="34" charset="-128"/>
              </a:rPr>
              <a:t>d</a:t>
            </a:r>
            <a:r>
              <a:rPr lang="en-US" dirty="0" smtClean="0">
                <a:ea typeface="ＭＳ Ｐゴシック" panose="020B0600070205080204" pitchFamily="34" charset="-128"/>
              </a:rPr>
              <a:t> is defined as the number of times that </a:t>
            </a:r>
            <a:r>
              <a:rPr lang="en-US" i="1" dirty="0" smtClean="0">
                <a:ea typeface="ＭＳ Ｐゴシック" panose="020B0600070205080204" pitchFamily="34" charset="-128"/>
              </a:rPr>
              <a:t>t </a:t>
            </a:r>
            <a:r>
              <a:rPr lang="en-US" dirty="0" smtClean="0">
                <a:ea typeface="ＭＳ Ｐゴシック" panose="020B0600070205080204" pitchFamily="34" charset="-128"/>
              </a:rPr>
              <a:t>occurs in </a:t>
            </a:r>
            <a:r>
              <a:rPr lang="en-US" i="1" dirty="0" smtClean="0">
                <a:ea typeface="ＭＳ Ｐゴシック" panose="020B0600070205080204" pitchFamily="34" charset="-128"/>
              </a:rPr>
              <a:t>d</a:t>
            </a:r>
            <a:r>
              <a:rPr 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We want to use </a:t>
            </a:r>
            <a:r>
              <a:rPr lang="en-US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tf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when computing query-document match scores. But how?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Raw term frequency is not what we want: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But not 10 times more relevant.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Relevance does not increase proportionally with term frequency.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72200" y="6019800"/>
            <a:ext cx="4191000" cy="533400"/>
          </a:xfrm>
          <a:prstGeom prst="rect">
            <a:avLst/>
          </a:prstGeom>
          <a:solidFill>
            <a:srgbClr val="83ADC1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</a:rPr>
              <a:t>NB: frequency = count in IR</a:t>
            </a:r>
          </a:p>
        </p:txBody>
      </p:sp>
    </p:spTree>
    <p:extLst>
      <p:ext uri="{BB962C8B-B14F-4D97-AF65-F5344CB8AC3E}">
        <p14:creationId xmlns:p14="http://schemas.microsoft.com/office/powerpoint/2010/main" val="13171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144000" cy="1066800"/>
          </a:xfrm>
        </p:spPr>
        <p:txBody>
          <a:bodyPr/>
          <a:lstStyle/>
          <a:p>
            <a:pPr eaLnBrk="1" hangingPunct="1"/>
            <a:r>
              <a:rPr lang="en-US" smtClean="0"/>
              <a:t>TF Weighting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8839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Idea: A term is more important if it occurs more frequently in a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Formulas: Let f(</a:t>
            </a:r>
            <a:r>
              <a:rPr lang="en-US" altLang="ja-JP" dirty="0" err="1" smtClean="0"/>
              <a:t>t,d</a:t>
            </a:r>
            <a:r>
              <a:rPr lang="en-US" altLang="ja-JP" dirty="0" smtClean="0"/>
              <a:t>) be the frequency count of term t in doc 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Raw TF:  TF(</a:t>
            </a:r>
            <a:r>
              <a:rPr lang="en-US" altLang="ja-JP" dirty="0" err="1" smtClean="0"/>
              <a:t>t,d</a:t>
            </a:r>
            <a:r>
              <a:rPr lang="en-US" altLang="ja-JP" dirty="0" smtClean="0"/>
              <a:t>) = f(</a:t>
            </a:r>
            <a:r>
              <a:rPr lang="en-US" altLang="ja-JP" dirty="0" err="1" smtClean="0"/>
              <a:t>t,d</a:t>
            </a:r>
            <a:r>
              <a:rPr lang="en-US" altLang="ja-JP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Log TF: TF(</a:t>
            </a:r>
            <a:r>
              <a:rPr lang="en-US" altLang="ja-JP" dirty="0" err="1" smtClean="0"/>
              <a:t>t,d</a:t>
            </a:r>
            <a:r>
              <a:rPr lang="en-US" altLang="ja-JP" dirty="0" smtClean="0"/>
              <a:t>)=log f(</a:t>
            </a:r>
            <a:r>
              <a:rPr lang="en-US" altLang="ja-JP" dirty="0" err="1" smtClean="0"/>
              <a:t>t,d</a:t>
            </a:r>
            <a:r>
              <a:rPr lang="en-US" altLang="ja-JP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Maximum frequency normalization: 		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ja-JP" dirty="0" smtClean="0"/>
              <a:t>	</a:t>
            </a:r>
            <a:r>
              <a:rPr lang="en-US" altLang="ja-JP" b="1" dirty="0" smtClean="0"/>
              <a:t>TF(</a:t>
            </a:r>
            <a:r>
              <a:rPr lang="en-US" altLang="ja-JP" b="1" dirty="0" err="1" smtClean="0"/>
              <a:t>t,d</a:t>
            </a:r>
            <a:r>
              <a:rPr lang="en-US" altLang="ja-JP" b="1" dirty="0" smtClean="0"/>
              <a:t>) = 0.5 +0.5*f(</a:t>
            </a:r>
            <a:r>
              <a:rPr lang="en-US" altLang="ja-JP" b="1" dirty="0" err="1" smtClean="0"/>
              <a:t>t,d</a:t>
            </a:r>
            <a:r>
              <a:rPr lang="en-US" altLang="ja-JP" b="1" dirty="0" smtClean="0"/>
              <a:t>)/</a:t>
            </a:r>
            <a:r>
              <a:rPr lang="en-US" altLang="ja-JP" b="1" dirty="0" err="1" smtClean="0"/>
              <a:t>MaxFreq</a:t>
            </a:r>
            <a:r>
              <a:rPr lang="en-US" altLang="ja-JP" b="1" dirty="0" smtClean="0"/>
              <a:t>(d)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Normalization of TF is very important!</a:t>
            </a:r>
            <a:endParaRPr lang="en-US" altLang="ja-JP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DD842F-E63C-4EC4-868A-0368804A3C7D}" type="slidenum">
              <a:rPr 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Log-frequency weighting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The log frequency weight of term t in d is</a:t>
            </a:r>
          </a:p>
          <a:p>
            <a:pPr eaLnBrk="1" hangingPunct="1"/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0 → 0, 1 → 1, 2 → 1.3, 10 → 2, 1000 → 4, etc.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Score for a document-query pair: sum over terms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mtClean="0">
                <a:ea typeface="ＭＳ Ｐゴシック" panose="020B0600070205080204" pitchFamily="34" charset="-128"/>
              </a:rPr>
              <a:t> in both </a:t>
            </a:r>
            <a:r>
              <a:rPr lang="en-US" i="1" smtClean="0">
                <a:ea typeface="ＭＳ Ｐゴシック" panose="020B0600070205080204" pitchFamily="34" charset="-128"/>
              </a:rPr>
              <a:t>q</a:t>
            </a:r>
            <a:r>
              <a:rPr lang="en-US" smtClean="0">
                <a:ea typeface="ＭＳ Ｐゴシック" panose="020B0600070205080204" pitchFamily="34" charset="-128"/>
              </a:rPr>
              <a:t> and </a:t>
            </a:r>
            <a:r>
              <a:rPr lang="en-US" i="1" smtClean="0">
                <a:ea typeface="ＭＳ Ｐゴシック" panose="020B0600070205080204" pitchFamily="34" charset="-128"/>
              </a:rPr>
              <a:t>d</a:t>
            </a:r>
            <a:r>
              <a:rPr lang="en-US" smtClean="0"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score</a:t>
            </a:r>
          </a:p>
          <a:p>
            <a:pPr eaLnBrk="1" hangingPunct="1"/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The score is 0 if none of the query terms is present in the document.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2908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2108200" imgH="457200" progId="Equation.3">
                  <p:embed/>
                </p:oleObj>
              </mc:Choice>
              <mc:Fallback>
                <p:oleObj name="Equation" r:id="rId3" imgW="210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3505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358900" imgH="279400" progId="Equation.3">
                  <p:embed/>
                </p:oleObj>
              </mc:Choice>
              <mc:Fallback>
                <p:oleObj name="Equation" r:id="rId5" imgW="1358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17611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lecture; IIR Sections 6.2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retrieval</a:t>
            </a:r>
          </a:p>
          <a:p>
            <a:r>
              <a:rPr lang="en-US" dirty="0" smtClean="0"/>
              <a:t>Scoring documents</a:t>
            </a:r>
          </a:p>
          <a:p>
            <a:r>
              <a:rPr lang="en-US" dirty="0" smtClean="0"/>
              <a:t>Term frequency</a:t>
            </a:r>
          </a:p>
          <a:p>
            <a:r>
              <a:rPr lang="en-US" dirty="0" smtClean="0"/>
              <a:t>Collection statistics</a:t>
            </a:r>
          </a:p>
          <a:p>
            <a:r>
              <a:rPr lang="en-US" dirty="0" smtClean="0"/>
              <a:t>Weighting schemes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9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Rare terms are more informative than frequent terms</a:t>
            </a:r>
          </a:p>
          <a:p>
            <a:pPr lvl="1" eaLnBrk="1" hangingPunct="1"/>
            <a:r>
              <a:rPr lang="en-US" smtClean="0">
                <a:ea typeface="ＭＳ Ｐゴシック" panose="020B0600070205080204" pitchFamily="34" charset="-128"/>
              </a:rPr>
              <a:t>Recall stop words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Consider a term in the query that is rare in the collection (e.g., </a:t>
            </a:r>
            <a:r>
              <a:rPr 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A document containing this term is very likely to be relevant to the query </a:t>
            </a:r>
            <a:r>
              <a:rPr lang="en-US" i="1" smtClean="0">
                <a:ea typeface="ＭＳ Ｐゴシック" panose="020B0600070205080204" pitchFamily="34" charset="-128"/>
              </a:rPr>
              <a:t>arachnocentric</a:t>
            </a:r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→ We want a high weight for rare terms like </a:t>
            </a:r>
            <a:r>
              <a:rPr 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415486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Document frequency, continued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Frequent terms are less informative than rare terms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Consider a query term that is frequent in the collection (e.g., </a:t>
            </a:r>
            <a:r>
              <a:rPr lang="en-US" i="1" dirty="0" smtClean="0">
                <a:ea typeface="ＭＳ Ｐゴシック" panose="020B0600070205080204" pitchFamily="34" charset="-128"/>
              </a:rPr>
              <a:t>high, increase, line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 document containing such a term is more likely to be relevant than a document that doesn’t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But it’s not a sure indicator of relevance.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→ For frequent terms, we want high positive weights for words like </a:t>
            </a:r>
            <a:r>
              <a:rPr lang="en-US" i="1" dirty="0" smtClean="0">
                <a:ea typeface="ＭＳ Ｐゴシック" panose="020B0600070205080204" pitchFamily="34" charset="-128"/>
              </a:rPr>
              <a:t>high, increase, and line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But lower weights than for rare terms.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We will use document frequency (</a:t>
            </a:r>
            <a:r>
              <a:rPr lang="en-US" dirty="0" err="1" smtClean="0">
                <a:ea typeface="ＭＳ Ｐゴシック" panose="020B0600070205080204" pitchFamily="34" charset="-128"/>
              </a:rPr>
              <a:t>df</a:t>
            </a:r>
            <a:r>
              <a:rPr lang="en-US" dirty="0" smtClean="0">
                <a:ea typeface="ＭＳ Ｐゴシック" panose="020B0600070205080204" pitchFamily="34" charset="-128"/>
              </a:rPr>
              <a:t>) to capture this.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20718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TF Normalization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8458200" cy="449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Why? </a:t>
            </a:r>
          </a:p>
          <a:p>
            <a:pPr lvl="1">
              <a:defRPr/>
            </a:pPr>
            <a:r>
              <a:rPr lang="en-US" dirty="0" smtClean="0"/>
              <a:t>Document length variation</a:t>
            </a:r>
          </a:p>
          <a:p>
            <a:pPr lvl="1">
              <a:defRPr/>
            </a:pPr>
            <a:r>
              <a:rPr lang="en-US" dirty="0" smtClean="0"/>
              <a:t>“Repeated occurrences” are less informative than the “first occurrence”</a:t>
            </a:r>
          </a:p>
          <a:p>
            <a:pPr>
              <a:defRPr/>
            </a:pPr>
            <a:r>
              <a:rPr lang="en-US" dirty="0" smtClean="0"/>
              <a:t>Two views of document length</a:t>
            </a:r>
          </a:p>
          <a:p>
            <a:pPr lvl="1">
              <a:defRPr/>
            </a:pPr>
            <a:r>
              <a:rPr lang="en-US" dirty="0" smtClean="0"/>
              <a:t>A doc is long because it uses more words</a:t>
            </a:r>
          </a:p>
          <a:p>
            <a:pPr lvl="1">
              <a:defRPr/>
            </a:pPr>
            <a:r>
              <a:rPr lang="en-US" dirty="0" smtClean="0"/>
              <a:t>A doc is long because it has more contents</a:t>
            </a:r>
          </a:p>
          <a:p>
            <a:pPr>
              <a:defRPr/>
            </a:pPr>
            <a:r>
              <a:rPr lang="en-US" dirty="0" smtClean="0"/>
              <a:t>Generally penalize long doc, but avoid over-penalizing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6E9190-8FEF-4657-A2F9-2DDD59CC9218}" type="slidenum">
              <a:rPr 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idf weight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anose="020B0600070205080204" pitchFamily="34" charset="-128"/>
              </a:rPr>
              <a:t>df</a:t>
            </a:r>
            <a:r>
              <a:rPr lang="en-US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ea typeface="ＭＳ Ｐゴシック" panose="020B0600070205080204" pitchFamily="34" charset="-128"/>
              </a:rPr>
              <a:t> is the </a:t>
            </a:r>
            <a:r>
              <a:rPr lang="en-US" u="sng" dirty="0" smtClean="0">
                <a:ea typeface="ＭＳ Ｐゴシック" panose="020B0600070205080204" pitchFamily="34" charset="-128"/>
              </a:rPr>
              <a:t>document </a:t>
            </a:r>
            <a:r>
              <a:rPr lang="en-US" dirty="0" smtClean="0">
                <a:ea typeface="ＭＳ Ｐゴシック" panose="020B0600070205080204" pitchFamily="34" charset="-128"/>
              </a:rPr>
              <a:t>frequency of </a:t>
            </a:r>
            <a:r>
              <a:rPr lang="en-US" i="1" dirty="0" smtClean="0"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ea typeface="ＭＳ Ｐゴシック" panose="020B0600070205080204" pitchFamily="34" charset="-128"/>
              </a:rPr>
              <a:t>: the number of documents that contain </a:t>
            </a:r>
            <a:r>
              <a:rPr lang="en-US" i="1" dirty="0" smtClean="0">
                <a:ea typeface="ＭＳ Ｐゴシック" panose="020B0600070205080204" pitchFamily="34" charset="-128"/>
              </a:rPr>
              <a:t>t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dirty="0" err="1" smtClean="0">
                <a:ea typeface="ＭＳ Ｐゴシック" panose="020B0600070205080204" pitchFamily="34" charset="-128"/>
              </a:rPr>
              <a:t>df</a:t>
            </a:r>
            <a:r>
              <a:rPr lang="en-US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ea typeface="ＭＳ Ｐゴシック" panose="020B0600070205080204" pitchFamily="34" charset="-128"/>
              </a:rPr>
              <a:t> is an inverse measure of the </a:t>
            </a:r>
            <a:r>
              <a:rPr lang="en-US" dirty="0" err="1" smtClean="0">
                <a:ea typeface="ＭＳ Ｐゴシック" panose="020B0600070205080204" pitchFamily="34" charset="-128"/>
              </a:rPr>
              <a:t>informativeness</a:t>
            </a:r>
            <a:r>
              <a:rPr lang="en-US" dirty="0" smtClean="0">
                <a:ea typeface="ＭＳ Ｐゴシック" panose="020B0600070205080204" pitchFamily="34" charset="-128"/>
              </a:rPr>
              <a:t> of </a:t>
            </a:r>
            <a:r>
              <a:rPr lang="en-US" i="1" dirty="0" smtClean="0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/>
            <a:r>
              <a:rPr lang="en-US" dirty="0" err="1" smtClean="0">
                <a:ea typeface="ＭＳ Ｐゴシック" panose="020B0600070205080204" pitchFamily="34" charset="-128"/>
              </a:rPr>
              <a:t>df</a:t>
            </a:r>
            <a:r>
              <a:rPr lang="en-US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i="1" baseline="-25000" dirty="0" smtClean="0"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i="1" dirty="0" smtClean="0">
                <a:ea typeface="ＭＳ Ｐゴシック" panose="020B0600070205080204" pitchFamily="34" charset="-128"/>
              </a:rPr>
              <a:t>N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We define the </a:t>
            </a:r>
            <a:r>
              <a:rPr lang="en-US" dirty="0" err="1" smtClean="0">
                <a:ea typeface="ＭＳ Ｐゴシック" panose="020B0600070205080204" pitchFamily="34" charset="-128"/>
              </a:rPr>
              <a:t>idf</a:t>
            </a:r>
            <a:r>
              <a:rPr lang="en-US" dirty="0" smtClean="0">
                <a:ea typeface="ＭＳ Ｐゴシック" panose="020B0600070205080204" pitchFamily="34" charset="-128"/>
              </a:rPr>
              <a:t> (inverse document frequency) of </a:t>
            </a:r>
            <a:r>
              <a:rPr lang="en-US" i="1" dirty="0" smtClean="0"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ea typeface="ＭＳ Ｐゴシック" panose="020B0600070205080204" pitchFamily="34" charset="-128"/>
              </a:rPr>
              <a:t> by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 N : total number of docs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We use log (</a:t>
            </a:r>
            <a:r>
              <a:rPr lang="en-US" i="1" dirty="0" smtClean="0">
                <a:ea typeface="ＭＳ Ｐゴシック" panose="020B0600070205080204" pitchFamily="34" charset="-128"/>
              </a:rPr>
              <a:t>N</a:t>
            </a:r>
            <a:r>
              <a:rPr lang="en-US" dirty="0" smtClean="0">
                <a:ea typeface="ＭＳ Ｐゴシック" panose="020B0600070205080204" pitchFamily="34" charset="-128"/>
              </a:rPr>
              <a:t>/</a:t>
            </a:r>
            <a:r>
              <a:rPr lang="en-US" dirty="0" err="1" smtClean="0">
                <a:ea typeface="ＭＳ Ｐゴシック" panose="020B0600070205080204" pitchFamily="34" charset="-128"/>
              </a:rPr>
              <a:t>df</a:t>
            </a:r>
            <a:r>
              <a:rPr lang="en-US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ea typeface="ＭＳ Ｐゴシック" panose="020B0600070205080204" pitchFamily="34" charset="-128"/>
              </a:rPr>
              <a:t>) instead of </a:t>
            </a:r>
            <a:r>
              <a:rPr lang="en-US" i="1" dirty="0" smtClean="0">
                <a:ea typeface="ＭＳ Ｐゴシック" panose="020B0600070205080204" pitchFamily="34" charset="-128"/>
              </a:rPr>
              <a:t>N</a:t>
            </a:r>
            <a:r>
              <a:rPr lang="en-US" dirty="0" smtClean="0">
                <a:ea typeface="ＭＳ Ｐゴシック" panose="020B0600070205080204" pitchFamily="34" charset="-128"/>
              </a:rPr>
              <a:t>/</a:t>
            </a:r>
            <a:r>
              <a:rPr lang="en-US" dirty="0" err="1" smtClean="0">
                <a:ea typeface="ＭＳ Ｐゴシック" panose="020B0600070205080204" pitchFamily="34" charset="-128"/>
              </a:rPr>
              <a:t>df</a:t>
            </a:r>
            <a:r>
              <a:rPr lang="en-US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dirty="0" smtClean="0">
                <a:ea typeface="ＭＳ Ｐゴシック" panose="020B0600070205080204" pitchFamily="34" charset="-128"/>
              </a:rPr>
              <a:t> to “dampen” the effect of </a:t>
            </a:r>
            <a:r>
              <a:rPr lang="en-US" dirty="0" err="1" smtClean="0">
                <a:ea typeface="ＭＳ Ｐゴシック" panose="020B0600070205080204" pitchFamily="34" charset="-128"/>
              </a:rPr>
              <a:t>idf</a:t>
            </a:r>
            <a:r>
              <a:rPr lang="en-US" dirty="0" smtClean="0">
                <a:ea typeface="ＭＳ Ｐゴシック" panose="020B0600070205080204" pitchFamily="34" charset="-128"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Idea: A term is more discriminative if it occurs only in fewer documents</a:t>
            </a:r>
          </a:p>
          <a:p>
            <a:pPr lvl="1" eaLnBrk="1" hangingPunct="1"/>
            <a:endParaRPr lang="en-US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62350"/>
              </p:ext>
            </p:extLst>
          </p:nvPr>
        </p:nvGraphicFramePr>
        <p:xfrm>
          <a:off x="3731865" y="4001294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865" y="4001294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26261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idf example, suppose </a:t>
            </a:r>
            <a:r>
              <a:rPr lang="en-US" i="1" smtClean="0">
                <a:ea typeface="ＭＳ Ｐゴシック" panose="020B0600070205080204" pitchFamily="34" charset="-128"/>
              </a:rPr>
              <a:t>N </a:t>
            </a:r>
            <a:r>
              <a:rPr lang="en-US" smtClean="0">
                <a:ea typeface="ＭＳ Ｐゴシック" panose="020B0600070205080204" pitchFamily="34" charset="-128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1781" name="TextBox 4"/>
          <p:cNvSpPr txBox="1">
            <a:spLocks noChangeArrowheads="1"/>
          </p:cNvSpPr>
          <p:nvPr/>
        </p:nvSpPr>
        <p:spPr bwMode="auto">
          <a:xfrm>
            <a:off x="2120901" y="5862639"/>
            <a:ext cx="7234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Lucida Sans" charset="0"/>
              </a:rPr>
              <a:t>There is one idf value for each term </a:t>
            </a:r>
            <a:r>
              <a:rPr lang="en-US" sz="2400" i="1">
                <a:latin typeface="Lucida Sans" charset="0"/>
              </a:rPr>
              <a:t>t</a:t>
            </a:r>
            <a:r>
              <a:rPr lang="en-US" sz="2400">
                <a:latin typeface="Lucida Sans" charset="0"/>
              </a:rPr>
              <a:t> in a collection.</a:t>
            </a:r>
          </a:p>
        </p:txBody>
      </p:sp>
      <p:sp>
        <p:nvSpPr>
          <p:cNvPr id="31782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6.2.1</a:t>
            </a:r>
          </a:p>
        </p:txBody>
      </p:sp>
      <p:graphicFrame>
        <p:nvGraphicFramePr>
          <p:cNvPr id="31783" name="Object 2"/>
          <p:cNvGraphicFramePr>
            <a:graphicFrameLocks noChangeAspect="1"/>
          </p:cNvGraphicFramePr>
          <p:nvPr/>
        </p:nvGraphicFramePr>
        <p:xfrm>
          <a:off x="3581401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155700" imgH="228600" progId="Equation.3">
                  <p:embed/>
                </p:oleObj>
              </mc:Choice>
              <mc:Fallback>
                <p:oleObj name="Equation" r:id="rId4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3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Collection vs. Document frequency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The collection frequency of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mtClean="0">
                <a:ea typeface="ＭＳ Ｐゴシック" panose="020B0600070205080204" pitchFamily="34" charset="-128"/>
              </a:rPr>
              <a:t> is the number of occurrences of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mtClean="0">
                <a:ea typeface="ＭＳ Ｐゴシック" panose="020B0600070205080204" pitchFamily="34" charset="-128"/>
              </a:rPr>
              <a:t> in the collection, counting multiple occurrences.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Example:</a:t>
            </a:r>
          </a:p>
          <a:p>
            <a:pPr eaLnBrk="1" hangingPunct="1"/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3490913"/>
          <a:ext cx="7086600" cy="2222500"/>
        </p:xfrm>
        <a:graphic>
          <a:graphicData uri="http://schemas.openxmlformats.org/drawingml/2006/table">
            <a:tbl>
              <a:tblPr/>
              <a:tblGrid>
                <a:gridCol w="1524000"/>
                <a:gridCol w="2514600"/>
                <a:gridCol w="30480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4838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17332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The tf-idf weight of a term is the product of its tf weight and its idf weight.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Best known weighting scheme in information retrieval</a:t>
            </a:r>
          </a:p>
          <a:p>
            <a:pPr lvl="1" eaLnBrk="1" hangingPunct="1"/>
            <a:r>
              <a:rPr lang="en-US" smtClean="0">
                <a:ea typeface="ＭＳ Ｐゴシック" panose="020B0600070205080204" pitchFamily="34" charset="-128"/>
              </a:rPr>
              <a:t>Note: the “-” in tf-idf is a hyphen, not a minus sign!</a:t>
            </a:r>
          </a:p>
          <a:p>
            <a:pPr lvl="1"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Alternative names: tf.idf, tf x idf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Increases with the number of occurrences within a document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2762250" y="2717801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2082800" imgH="254000" progId="Equation.3">
                  <p:embed/>
                </p:oleObj>
              </mc:Choice>
              <mc:Fallback>
                <p:oleObj name="Equation" r:id="rId3" imgW="2082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717801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26481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Score for a document given a query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mtClean="0">
              <a:ea typeface="ＭＳ Ｐゴシック" panose="020B0600070205080204" pitchFamily="34" charset="-128"/>
            </a:endParaRPr>
          </a:p>
          <a:p>
            <a:endParaRPr lang="en-US" smtClean="0">
              <a:ea typeface="ＭＳ Ｐゴシック" panose="020B0600070205080204" pitchFamily="34" charset="-128"/>
            </a:endParaRPr>
          </a:p>
          <a:p>
            <a:endParaRPr lang="en-US" smtClean="0">
              <a:ea typeface="ＭＳ Ｐゴシック" panose="020B0600070205080204" pitchFamily="34" charset="-128"/>
            </a:endParaRPr>
          </a:p>
          <a:p>
            <a:endParaRPr lang="en-US" smtClean="0">
              <a:ea typeface="ＭＳ Ｐゴシック" panose="020B0600070205080204" pitchFamily="34" charset="-128"/>
            </a:endParaRPr>
          </a:p>
          <a:p>
            <a:r>
              <a:rPr lang="en-US" sz="3200">
                <a:ea typeface="ＭＳ Ｐゴシック" panose="020B0600070205080204" pitchFamily="34" charset="-128"/>
              </a:rPr>
              <a:t>There are many variants</a:t>
            </a:r>
          </a:p>
          <a:p>
            <a:pPr lvl="1"/>
            <a:r>
              <a:rPr lang="en-US" sz="2800">
                <a:ea typeface="ＭＳ Ｐゴシック" panose="020B0600070205080204" pitchFamily="34" charset="-128"/>
              </a:rPr>
              <a:t>How “tf” is computed (with/without logs)</a:t>
            </a:r>
          </a:p>
          <a:p>
            <a:pPr lvl="1"/>
            <a:r>
              <a:rPr lang="en-US" sz="280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/>
            <a:r>
              <a:rPr lang="en-US" sz="2800">
                <a:ea typeface="ＭＳ Ｐゴシック" panose="020B0600070205080204" pitchFamily="34" charset="-128"/>
              </a:rPr>
              <a:t>… 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059F25-ED2C-4F25-BE6D-65791C8F6F13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2827338" y="1828800"/>
          <a:ext cx="7002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828800"/>
                        <a:ext cx="70024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16049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644650" y="1905001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905001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2133600" y="5334001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latin typeface="Lucida Sans" charset="0"/>
              </a:rPr>
              <a:t>Each document is now represented by a real-valued vector of tf-idf weights ∈ </a:t>
            </a:r>
            <a:r>
              <a:rPr lang="en-US" sz="2400">
                <a:latin typeface="Palatino Linotype" panose="02040502050505030304" pitchFamily="18" charset="0"/>
              </a:rPr>
              <a:t>R</a:t>
            </a:r>
            <a:r>
              <a:rPr lang="en-US" sz="2400" baseline="30000">
                <a:latin typeface="Lucida Sans" charset="0"/>
              </a:rPr>
              <a:t>|V|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1660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9144000" cy="1066800"/>
          </a:xfrm>
        </p:spPr>
        <p:txBody>
          <a:bodyPr/>
          <a:lstStyle/>
          <a:p>
            <a:pPr eaLnBrk="1" hangingPunct="1"/>
            <a:r>
              <a:rPr lang="en-US" smtClean="0"/>
              <a:t>The Notion of Relevance</a:t>
            </a:r>
            <a:endParaRPr lang="en-US" sz="360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96ECE9-E73D-495F-84B9-363A13F99272}" type="slidenum">
              <a:rPr lang="en-US">
                <a:solidFill>
                  <a:srgbClr val="898989"/>
                </a:solidFill>
              </a:rPr>
              <a:pPr eaLnBrk="1" hangingPunct="1"/>
              <a:t>29</a:t>
            </a:fld>
            <a:endParaRPr lang="en-US">
              <a:solidFill>
                <a:srgbClr val="898989"/>
              </a:solidFill>
            </a:endParaRP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2438401" y="1508126"/>
            <a:ext cx="7974013" cy="1712913"/>
            <a:chOff x="528" y="768"/>
            <a:chExt cx="5023" cy="1079"/>
          </a:xfrm>
        </p:grpSpPr>
        <p:sp>
          <p:nvSpPr>
            <p:cNvPr id="4136" name="Text Box 4"/>
            <p:cNvSpPr txBox="1">
              <a:spLocks noChangeArrowheads="1"/>
            </p:cNvSpPr>
            <p:nvPr/>
          </p:nvSpPr>
          <p:spPr bwMode="auto">
            <a:xfrm>
              <a:off x="2256" y="768"/>
              <a:ext cx="10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40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sz="2400"/>
            </a:p>
          </p:txBody>
        </p:sp>
        <p:sp>
          <p:nvSpPr>
            <p:cNvPr id="4137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14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</a:t>
              </a:r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b="1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sz="20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4138" name="Rectangle 6"/>
            <p:cNvSpPr>
              <a:spLocks noChangeArrowheads="1"/>
            </p:cNvSpPr>
            <p:nvPr/>
          </p:nvSpPr>
          <p:spPr bwMode="auto">
            <a:xfrm>
              <a:off x="1881" y="1440"/>
              <a:ext cx="18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{0,1}</a:t>
              </a:r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b="1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b="1"/>
            </a:p>
          </p:txBody>
        </p:sp>
        <p:sp>
          <p:nvSpPr>
            <p:cNvPr id="4139" name="Rectangle 7"/>
            <p:cNvSpPr>
              <a:spLocks noChangeArrowheads="1"/>
            </p:cNvSpPr>
            <p:nvPr/>
          </p:nvSpPr>
          <p:spPr bwMode="auto">
            <a:xfrm>
              <a:off x="3835" y="1439"/>
              <a:ext cx="171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b="1">
                  <a:sym typeface="Symbol" panose="05050102010706020507" pitchFamily="18" charset="2"/>
                </a:rPr>
                <a:t></a:t>
              </a:r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b="1">
                  <a:sym typeface="Symbol" panose="05050102010706020507" pitchFamily="18" charset="2"/>
                </a:rPr>
                <a:t></a:t>
              </a:r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b="1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b="1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4140" name="Line 8"/>
            <p:cNvSpPr>
              <a:spLocks noChangeShapeType="1"/>
            </p:cNvSpPr>
            <p:nvPr/>
          </p:nvSpPr>
          <p:spPr bwMode="auto">
            <a:xfrm flipH="1">
              <a:off x="1152" y="1104"/>
              <a:ext cx="14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11"/>
          <p:cNvGrpSpPr>
            <a:grpSpLocks/>
          </p:cNvGrpSpPr>
          <p:nvPr/>
        </p:nvGrpSpPr>
        <p:grpSpPr bwMode="auto">
          <a:xfrm>
            <a:off x="1633537" y="3336927"/>
            <a:ext cx="3216276" cy="2582863"/>
            <a:chOff x="21" y="1920"/>
            <a:chExt cx="2026" cy="1627"/>
          </a:xfrm>
        </p:grpSpPr>
        <p:sp>
          <p:nvSpPr>
            <p:cNvPr id="4129" name="Rectangle 12"/>
            <p:cNvSpPr>
              <a:spLocks noChangeArrowheads="1"/>
            </p:cNvSpPr>
            <p:nvPr/>
          </p:nvSpPr>
          <p:spPr bwMode="auto">
            <a:xfrm>
              <a:off x="389" y="2175"/>
              <a:ext cx="108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Different 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rep &amp; </a:t>
              </a:r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30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5"/>
            <p:cNvSpPr>
              <a:spLocks noChangeArrowheads="1"/>
            </p:cNvSpPr>
            <p:nvPr/>
          </p:nvSpPr>
          <p:spPr bwMode="auto">
            <a:xfrm>
              <a:off x="21" y="2991"/>
              <a:ext cx="11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Vector space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model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(Salton et al., 75)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33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Rectangle 17"/>
            <p:cNvSpPr>
              <a:spLocks noChangeArrowheads="1"/>
            </p:cNvSpPr>
            <p:nvPr/>
          </p:nvSpPr>
          <p:spPr bwMode="auto">
            <a:xfrm>
              <a:off x="917" y="3024"/>
              <a:ext cx="113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Prob. distr.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model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4135" name="Text Box 18"/>
            <p:cNvSpPr txBox="1">
              <a:spLocks noChangeArrowheads="1"/>
            </p:cNvSpPr>
            <p:nvPr/>
          </p:nvSpPr>
          <p:spPr bwMode="auto">
            <a:xfrm>
              <a:off x="720" y="259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400"/>
                <a:t>…</a:t>
              </a:r>
            </a:p>
          </p:txBody>
        </p:sp>
      </p:grpSp>
      <p:grpSp>
        <p:nvGrpSpPr>
          <p:cNvPr id="4102" name="Group 19"/>
          <p:cNvGrpSpPr>
            <a:grpSpLocks/>
          </p:cNvGrpSpPr>
          <p:nvPr/>
        </p:nvGrpSpPr>
        <p:grpSpPr bwMode="auto">
          <a:xfrm>
            <a:off x="3908427" y="3184527"/>
            <a:ext cx="3027363" cy="1211263"/>
            <a:chOff x="1454" y="1824"/>
            <a:chExt cx="1907" cy="763"/>
          </a:xfrm>
        </p:grpSpPr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576" y="2064"/>
              <a:ext cx="7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Generative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Model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26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1454" y="2064"/>
              <a:ext cx="81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Regression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Model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(Fox 83)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28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24"/>
          <p:cNvGrpSpPr>
            <a:grpSpLocks/>
          </p:cNvGrpSpPr>
          <p:nvPr/>
        </p:nvGrpSpPr>
        <p:grpSpPr bwMode="auto">
          <a:xfrm>
            <a:off x="4786313" y="4860928"/>
            <a:ext cx="1838326" cy="1306513"/>
            <a:chOff x="2007" y="2880"/>
            <a:chExt cx="1158" cy="823"/>
          </a:xfrm>
        </p:grpSpPr>
        <p:sp>
          <p:nvSpPr>
            <p:cNvPr id="4123" name="Rectangle 25"/>
            <p:cNvSpPr>
              <a:spLocks noChangeArrowheads="1"/>
            </p:cNvSpPr>
            <p:nvPr/>
          </p:nvSpPr>
          <p:spPr bwMode="auto">
            <a:xfrm>
              <a:off x="2007" y="3024"/>
              <a:ext cx="115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Classical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prob. Model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4124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27"/>
          <p:cNvGrpSpPr>
            <a:grpSpLocks/>
          </p:cNvGrpSpPr>
          <p:nvPr/>
        </p:nvGrpSpPr>
        <p:grpSpPr bwMode="auto">
          <a:xfrm>
            <a:off x="5005390" y="4098925"/>
            <a:ext cx="2681289" cy="812800"/>
            <a:chOff x="2145" y="2400"/>
            <a:chExt cx="1689" cy="512"/>
          </a:xfrm>
        </p:grpSpPr>
        <p:sp>
          <p:nvSpPr>
            <p:cNvPr id="4119" name="Rectangle 28"/>
            <p:cNvSpPr>
              <a:spLocks noChangeArrowheads="1"/>
            </p:cNvSpPr>
            <p:nvPr/>
          </p:nvSpPr>
          <p:spPr bwMode="auto">
            <a:xfrm>
              <a:off x="2145" y="2544"/>
              <a:ext cx="7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Doc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generation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20" name="Line 29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Rectangle 30"/>
            <p:cNvSpPr>
              <a:spLocks noChangeArrowheads="1"/>
            </p:cNvSpPr>
            <p:nvPr/>
          </p:nvSpPr>
          <p:spPr bwMode="auto">
            <a:xfrm>
              <a:off x="3057" y="2496"/>
              <a:ext cx="7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Query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generation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22" name="Line 31"/>
            <p:cNvSpPr>
              <a:spLocks noChangeShapeType="1"/>
            </p:cNvSpPr>
            <p:nvPr/>
          </p:nvSpPr>
          <p:spPr bwMode="auto">
            <a:xfrm>
              <a:off x="3120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32"/>
          <p:cNvGrpSpPr>
            <a:grpSpLocks/>
          </p:cNvGrpSpPr>
          <p:nvPr/>
        </p:nvGrpSpPr>
        <p:grpSpPr bwMode="auto">
          <a:xfrm>
            <a:off x="6175376" y="4860928"/>
            <a:ext cx="2111375" cy="1306513"/>
            <a:chOff x="2882" y="2880"/>
            <a:chExt cx="1330" cy="823"/>
          </a:xfrm>
        </p:grpSpPr>
        <p:sp>
          <p:nvSpPr>
            <p:cNvPr id="4117" name="Rectangle 33"/>
            <p:cNvSpPr>
              <a:spLocks noChangeArrowheads="1"/>
            </p:cNvSpPr>
            <p:nvPr/>
          </p:nvSpPr>
          <p:spPr bwMode="auto">
            <a:xfrm>
              <a:off x="2882" y="3024"/>
              <a:ext cx="1330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LM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approach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4118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35"/>
          <p:cNvGrpSpPr>
            <a:grpSpLocks/>
          </p:cNvGrpSpPr>
          <p:nvPr/>
        </p:nvGrpSpPr>
        <p:grpSpPr bwMode="auto">
          <a:xfrm>
            <a:off x="7627940" y="3184527"/>
            <a:ext cx="3276601" cy="2449513"/>
            <a:chOff x="3797" y="1824"/>
            <a:chExt cx="2064" cy="1543"/>
          </a:xfrm>
        </p:grpSpPr>
        <p:sp>
          <p:nvSpPr>
            <p:cNvPr id="4111" name="Rectangle 36"/>
            <p:cNvSpPr>
              <a:spLocks noChangeArrowheads="1"/>
            </p:cNvSpPr>
            <p:nvPr/>
          </p:nvSpPr>
          <p:spPr bwMode="auto">
            <a:xfrm>
              <a:off x="3797" y="2736"/>
              <a:ext cx="113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Prob. concept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space model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(Wong &amp; Yao, 95)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12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Rectangle 38"/>
            <p:cNvSpPr>
              <a:spLocks noChangeArrowheads="1"/>
            </p:cNvSpPr>
            <p:nvPr/>
          </p:nvSpPr>
          <p:spPr bwMode="auto">
            <a:xfrm>
              <a:off x="4171" y="2112"/>
              <a:ext cx="117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Different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inference system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14" name="Line 39"/>
            <p:cNvSpPr>
              <a:spLocks noChangeShapeType="1"/>
            </p:cNvSpPr>
            <p:nvPr/>
          </p:nvSpPr>
          <p:spPr bwMode="auto">
            <a:xfrm flipH="1">
              <a:off x="4368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Rectangle 40"/>
            <p:cNvSpPr>
              <a:spLocks noChangeArrowheads="1"/>
            </p:cNvSpPr>
            <p:nvPr/>
          </p:nvSpPr>
          <p:spPr bwMode="auto">
            <a:xfrm>
              <a:off x="4677" y="2688"/>
              <a:ext cx="1184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Inference 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network</a:t>
              </a:r>
            </a:p>
            <a:p>
              <a:pPr algn="ctr"/>
              <a:r>
                <a:rPr lang="en-US" sz="1600" b="1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 model</a:t>
              </a:r>
            </a:p>
            <a:p>
              <a:pPr algn="ctr"/>
              <a:r>
                <a:rPr lang="en-US" sz="1600">
                  <a:solidFill>
                    <a:srgbClr val="000066"/>
                  </a:solidFill>
                  <a:latin typeface="Arial Narrow" pitchFamily="34" charset="0"/>
                  <a:sym typeface="Symbol" panose="05050102010706020507" pitchFamily="18" charset="2"/>
                </a:rPr>
                <a:t>(Turtle &amp; Croft, 91)</a:t>
              </a:r>
              <a:endParaRPr 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116" name="Line 41"/>
            <p:cNvSpPr>
              <a:spLocks noChangeShapeType="1"/>
            </p:cNvSpPr>
            <p:nvPr/>
          </p:nvSpPr>
          <p:spPr bwMode="auto">
            <a:xfrm>
              <a:off x="4992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752600" y="5013325"/>
            <a:ext cx="2338388" cy="1536700"/>
            <a:chOff x="96" y="2928"/>
            <a:chExt cx="1473" cy="968"/>
          </a:xfrm>
        </p:grpSpPr>
        <p:sp>
          <p:nvSpPr>
            <p:cNvPr id="4108" name="Oval 42"/>
            <p:cNvSpPr>
              <a:spLocks noChangeArrowheads="1"/>
            </p:cNvSpPr>
            <p:nvPr/>
          </p:nvSpPr>
          <p:spPr bwMode="auto">
            <a:xfrm>
              <a:off x="96" y="2928"/>
              <a:ext cx="960" cy="672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9" name="Text Box 43"/>
            <p:cNvSpPr txBox="1">
              <a:spLocks noChangeArrowheads="1"/>
            </p:cNvSpPr>
            <p:nvPr/>
          </p:nvSpPr>
          <p:spPr bwMode="auto">
            <a:xfrm>
              <a:off x="280" y="3646"/>
              <a:ext cx="12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4110" name="Line 44"/>
            <p:cNvSpPr>
              <a:spLocks noChangeShapeType="1"/>
            </p:cNvSpPr>
            <p:nvPr/>
          </p:nvSpPr>
          <p:spPr bwMode="auto">
            <a:xfrm flipH="1" flipV="1">
              <a:off x="864" y="3504"/>
              <a:ext cx="96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8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Ranked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 far, our queries have all been Boolean.</a:t>
            </a:r>
          </a:p>
          <a:p>
            <a:r>
              <a:rPr lang="en-US" dirty="0" smtClean="0"/>
              <a:t>Documents either match or don’t.</a:t>
            </a:r>
          </a:p>
          <a:p>
            <a:r>
              <a:rPr lang="en-US" dirty="0" smtClean="0"/>
              <a:t>Good for expert users with precise understanding of their needs and the collection.</a:t>
            </a:r>
          </a:p>
          <a:p>
            <a:r>
              <a:rPr lang="en-US" dirty="0" smtClean="0"/>
              <a:t>Also good for applications: Applications can easily consume 1000s of results.</a:t>
            </a:r>
          </a:p>
          <a:p>
            <a:r>
              <a:rPr lang="en-US" dirty="0" smtClean="0"/>
              <a:t>Not good for the majority of users.</a:t>
            </a:r>
          </a:p>
          <a:p>
            <a:r>
              <a:rPr lang="en-US" dirty="0" smtClean="0"/>
              <a:t>Most users incapable of writing Boolean queries (or they are, but they think it’s too much work).</a:t>
            </a:r>
          </a:p>
          <a:p>
            <a:r>
              <a:rPr lang="en-US" dirty="0" smtClean="0"/>
              <a:t>Most users don’t want to wade through 1000s of results.</a:t>
            </a:r>
          </a:p>
          <a:p>
            <a:r>
              <a:rPr lang="en-US" dirty="0" smtClean="0"/>
              <a:t>This is particularly true of web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Boolean search:</a:t>
            </a:r>
            <a:br>
              <a:rPr lang="en-US" dirty="0" smtClean="0"/>
            </a:br>
            <a:r>
              <a:rPr lang="en-US" dirty="0" smtClean="0"/>
              <a:t>feast or famine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queries often result in either too few (=0) or too many (1000s) results.</a:t>
            </a:r>
          </a:p>
          <a:p>
            <a:r>
              <a:rPr lang="en-US" dirty="0" smtClean="0"/>
              <a:t>Query 1: “standard user </a:t>
            </a:r>
            <a:r>
              <a:rPr lang="en-US" dirty="0" err="1" smtClean="0"/>
              <a:t>dlink</a:t>
            </a:r>
            <a:r>
              <a:rPr lang="en-US" dirty="0" smtClean="0"/>
              <a:t> 650” → 200,000 hits</a:t>
            </a:r>
          </a:p>
          <a:p>
            <a:r>
              <a:rPr lang="en-US" dirty="0" smtClean="0"/>
              <a:t>Query 2: “standard user </a:t>
            </a:r>
            <a:r>
              <a:rPr lang="en-US" dirty="0" err="1" smtClean="0"/>
              <a:t>dlink</a:t>
            </a:r>
            <a:r>
              <a:rPr lang="en-US" dirty="0" smtClean="0"/>
              <a:t> 650 no card found”: 0 hits</a:t>
            </a:r>
          </a:p>
          <a:p>
            <a:r>
              <a:rPr lang="en-US" dirty="0" smtClean="0"/>
              <a:t>It takes a lot of skill to come up with a query that produces a manageable number of hits.</a:t>
            </a:r>
          </a:p>
          <a:p>
            <a:r>
              <a:rPr lang="en-US" dirty="0" smtClean="0"/>
              <a:t>AND gives too few; OR gives too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9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Ranked retrieval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a set of documents satisfying a query expression, in ranked retrieval, the system returns an ordering over the (top) documents in the collection for a query</a:t>
            </a:r>
          </a:p>
          <a:p>
            <a:r>
              <a:rPr lang="en-US" dirty="0" smtClean="0"/>
              <a:t>Free text queries: Rather than a query language of operators and expressions, the user’s query is just one or more words in a human language</a:t>
            </a:r>
          </a:p>
          <a:p>
            <a:r>
              <a:rPr lang="en-US" dirty="0" smtClean="0"/>
              <a:t>In principle, there are two separate choices here, but in practice, ranked retrieval has normally been associated with free text queries and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0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Feast or famine: not a problem in ranked retrieval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We just show the top </a:t>
            </a:r>
            <a:r>
              <a:rPr lang="en-US" i="1" dirty="0" smtClean="0">
                <a:ea typeface="ＭＳ Ｐゴシック" panose="020B0600070205080204" pitchFamily="34" charset="-128"/>
              </a:rPr>
              <a:t>k </a:t>
            </a:r>
            <a:r>
              <a:rPr lang="en-US" dirty="0" smtClean="0">
                <a:ea typeface="ＭＳ Ｐゴシック" panose="020B0600070205080204" pitchFamily="34" charset="-128"/>
              </a:rPr>
              <a:t>( ≈ 10) results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We don’t overwhelm the user</a:t>
            </a:r>
          </a:p>
          <a:p>
            <a:pPr lvl="1" eaLnBrk="1" hangingPunct="1"/>
            <a:endParaRPr 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Premise: the ranking algorithm works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42609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Scoring as the basis of ranked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“match”.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9261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Query-document matching scores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We need a way of assigning a score to a query/document pair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Let’s start with a one-term query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eaLnBrk="1" hangingPunct="1"/>
            <a:r>
              <a:rPr 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We will look at a number of alternatives for this.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8307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Take 1: </a:t>
            </a:r>
            <a:r>
              <a:rPr lang="en-US" dirty="0" err="1" smtClean="0">
                <a:ea typeface="ＭＳ Ｐゴシック" panose="020B0600070205080204" pitchFamily="34" charset="-128"/>
              </a:rPr>
              <a:t>Jaccard</a:t>
            </a:r>
            <a:r>
              <a:rPr lang="en-US" dirty="0" smtClean="0">
                <a:ea typeface="ＭＳ Ｐゴシック" panose="020B0600070205080204" pitchFamily="34" charset="-128"/>
              </a:rPr>
              <a:t> coefficient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A commonly used measure of overlap of two sets </a:t>
            </a:r>
            <a:r>
              <a:rPr lang="en-US" i="1" dirty="0" smtClean="0">
                <a:ea typeface="ＭＳ Ｐゴシック" panose="020B0600070205080204" pitchFamily="34" charset="-128"/>
              </a:rPr>
              <a:t>A</a:t>
            </a:r>
            <a:r>
              <a:rPr 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i="1" dirty="0" smtClean="0">
                <a:ea typeface="ＭＳ Ｐゴシック" panose="020B0600070205080204" pitchFamily="34" charset="-128"/>
              </a:rPr>
              <a:t>B</a:t>
            </a:r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∩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B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| / |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∪ 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(A,A) = 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1</a:t>
            </a:r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∩ B = </a:t>
            </a:r>
            <a:r>
              <a:rPr 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</a:p>
          <a:p>
            <a:pPr eaLnBrk="1" hangingPunct="1"/>
            <a:r>
              <a:rPr lang="en-US" i="1" dirty="0" smtClean="0">
                <a:ea typeface="ＭＳ Ｐゴシック" panose="020B0600070205080204" pitchFamily="34" charset="-128"/>
              </a:rPr>
              <a:t>A</a:t>
            </a:r>
            <a:r>
              <a:rPr 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i="1" dirty="0" smtClean="0">
                <a:ea typeface="ＭＳ Ｐゴシック" panose="020B0600070205080204" pitchFamily="34" charset="-128"/>
              </a:rPr>
              <a:t>B</a:t>
            </a:r>
            <a:r>
              <a:rPr lang="en-US" dirty="0" smtClean="0">
                <a:ea typeface="ＭＳ Ｐゴシック" panose="020B0600070205080204" pitchFamily="34" charset="-128"/>
              </a:rPr>
              <a:t> don’t have to be the same size.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Always assigns a number between 0 and 1.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charset="0"/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5504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1891</Words>
  <Application>Microsoft Office PowerPoint</Application>
  <PresentationFormat>Custom</PresentationFormat>
  <Paragraphs>276</Paragraphs>
  <Slides>29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Facet</vt:lpstr>
      <vt:lpstr>Equation</vt:lpstr>
      <vt:lpstr>Worksheet</vt:lpstr>
      <vt:lpstr>3-1: Scoring, Term Weighting and the Vector Space Model </vt:lpstr>
      <vt:lpstr>This lecture; IIR Sections 6.2</vt:lpstr>
      <vt:lpstr>Ranked retrieval</vt:lpstr>
      <vt:lpstr>Problem with Boolean search: feast or famine</vt:lpstr>
      <vt:lpstr>Ranked retrieval models</vt:lpstr>
      <vt:lpstr>Feast or famine: not a problem in ranked retrieval</vt:lpstr>
      <vt:lpstr>Scoring as the basis of ranked retrieval</vt:lpstr>
      <vt:lpstr>Query-document matching scores</vt:lpstr>
      <vt:lpstr>Take 1: Jaccard coefficient</vt:lpstr>
      <vt:lpstr>Jaccard coefficient: Scoring example</vt:lpstr>
      <vt:lpstr>Issues with Jaccard for scoring</vt:lpstr>
      <vt:lpstr>Recall (Lecture 1): Binary term-document incidence matrix</vt:lpstr>
      <vt:lpstr>Term-document count matrices</vt:lpstr>
      <vt:lpstr>Bag of words model</vt:lpstr>
      <vt:lpstr>Coordination level matching </vt:lpstr>
      <vt:lpstr>Example</vt:lpstr>
      <vt:lpstr>Term frequency tf</vt:lpstr>
      <vt:lpstr>TF Weighting</vt:lpstr>
      <vt:lpstr>Log-frequency weighting</vt:lpstr>
      <vt:lpstr>Document frequency</vt:lpstr>
      <vt:lpstr>Document frequency, continued</vt:lpstr>
      <vt:lpstr>TF Normalization</vt:lpstr>
      <vt:lpstr>idf weight</vt:lpstr>
      <vt:lpstr>idf example, suppose N = 1 million</vt:lpstr>
      <vt:lpstr>Collection vs. Document frequency</vt:lpstr>
      <vt:lpstr>tf-idf weighting</vt:lpstr>
      <vt:lpstr>Score for a document given a query</vt:lpstr>
      <vt:lpstr>Binary → count → weight matrix</vt:lpstr>
      <vt:lpstr>The Notion of Relevance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Lecture3: Scoring, Term Weighting and the Vector Space Model</dc:title>
  <dc:creator>Azimzadeh</dc:creator>
  <cp:lastModifiedBy>kargah</cp:lastModifiedBy>
  <cp:revision>11</cp:revision>
  <dcterms:created xsi:type="dcterms:W3CDTF">2014-03-03T05:43:43Z</dcterms:created>
  <dcterms:modified xsi:type="dcterms:W3CDTF">2016-03-02T11:58:21Z</dcterms:modified>
</cp:coreProperties>
</file>