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7" r:id="rId5"/>
    <p:sldId id="258" r:id="rId6"/>
    <p:sldId id="266" r:id="rId7"/>
    <p:sldId id="267" r:id="rId8"/>
    <p:sldId id="272" r:id="rId9"/>
    <p:sldId id="271" r:id="rId10"/>
    <p:sldId id="259" r:id="rId11"/>
    <p:sldId id="260" r:id="rId12"/>
    <p:sldId id="269" r:id="rId13"/>
    <p:sldId id="274" r:id="rId14"/>
    <p:sldId id="263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9" d="100"/>
          <a:sy n="49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92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989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50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62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870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47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0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4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3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6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3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8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6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4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38F5-3B24-4BF8-A643-E33D898842AE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78636-23C1-4FFE-8364-127502213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3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Fatemeh</a:t>
            </a:r>
            <a:r>
              <a:rPr lang="en-US" dirty="0" smtClean="0"/>
              <a:t> Azimzadeh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27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the massive growth of the WWW, “search engines” applications have been created as fast and efficient systems in finding electronic information.</a:t>
            </a:r>
          </a:p>
          <a:p>
            <a:r>
              <a:rPr lang="en-US" dirty="0" smtClean="0"/>
              <a:t>Search engines are designed for general or special purposes.</a:t>
            </a:r>
          </a:p>
          <a:p>
            <a:r>
              <a:rPr lang="en-US" dirty="0" smtClean="0"/>
              <a:t>A web search engine typically consists of two fundamental components: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crawlers: which serve to download and parse content in the WWW.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ata miners: that extract keywords from pages, rank document importance, and answer the user queries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[40]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 crawler (also known as a web spider or web robot) is a program or automated script that browses the Internet seeking web pages to process. </a:t>
            </a:r>
          </a:p>
          <a:p>
            <a:r>
              <a:rPr lang="en-US" dirty="0" smtClean="0"/>
              <a:t>Crawlers are given a starting set of web pages (seed pages) as their input to extract outgoing links appearing in the seed pages. </a:t>
            </a:r>
          </a:p>
          <a:p>
            <a:r>
              <a:rPr lang="en-US" dirty="0" smtClean="0"/>
              <a:t>Crawlers determine what links to visit next based on certain set criteria. </a:t>
            </a:r>
          </a:p>
          <a:p>
            <a:r>
              <a:rPr lang="en-US" dirty="0" smtClean="0"/>
              <a:t>Web pages pointed by these links are downloaded and those satisfying certain relevance criteria are stored in a central repository. </a:t>
            </a:r>
          </a:p>
          <a:p>
            <a:r>
              <a:rPr lang="en-US" dirty="0" smtClean="0"/>
              <a:t>The crawler will periodically return to the sites to check for any information that has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41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8678" y="2160588"/>
            <a:ext cx="707468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4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Google, the biggest search engine, covers only 70% of web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must focus on high quality pages</a:t>
            </a:r>
          </a:p>
          <a:p>
            <a:r>
              <a:rPr lang="en-US" dirty="0"/>
              <a:t>Freshness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Keep the copy in synchronize with the source pages</a:t>
            </a:r>
          </a:p>
          <a:p>
            <a:r>
              <a:rPr lang="en-US" dirty="0"/>
              <a:t>Politeness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 it without disrupting the web and obeying the webmasters constrains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72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miner in a web search engine typically consists of a document indexer, a document ranker, and results presentation interface. </a:t>
            </a:r>
          </a:p>
          <a:p>
            <a:r>
              <a:rPr lang="en-US" dirty="0" smtClean="0"/>
              <a:t>The indexers analyze the information contained within corpus documents into a format which is amenable to quick access by the query processor.</a:t>
            </a:r>
          </a:p>
          <a:p>
            <a:r>
              <a:rPr lang="en-US" dirty="0" smtClean="0"/>
              <a:t> Typically, this involves extracting document features by breaking-down the documents into their constituent terms, extracting statistics relating to term presence within the documents, and calculating any query-independent evidence.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27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Operations forms index words (tokens).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Stemming</a:t>
            </a:r>
          </a:p>
          <a:p>
            <a:r>
              <a:rPr lang="en-US" dirty="0"/>
              <a:t>Indexing constructs an </a:t>
            </a:r>
            <a:r>
              <a:rPr lang="en-US" dirty="0">
                <a:solidFill>
                  <a:schemeClr val="accent5"/>
                </a:solidFill>
              </a:rPr>
              <a:t>inverted</a:t>
            </a:r>
            <a:r>
              <a:rPr lang="en-US" dirty="0"/>
              <a:t> index of word to document pointers.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27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indexers analyze </a:t>
            </a:r>
            <a:r>
              <a:rPr lang="en-US" dirty="0" smtClean="0"/>
              <a:t>the information </a:t>
            </a:r>
            <a:r>
              <a:rPr lang="en-US" dirty="0"/>
              <a:t>contained within corpus documents into a format which is amenable </a:t>
            </a:r>
            <a:r>
              <a:rPr lang="en-US" dirty="0" smtClean="0"/>
              <a:t>to quick </a:t>
            </a:r>
            <a:r>
              <a:rPr lang="en-US" dirty="0"/>
              <a:t>access by the query processor.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this involves extracting </a:t>
            </a:r>
            <a:r>
              <a:rPr lang="en-US" dirty="0" smtClean="0"/>
              <a:t>document features </a:t>
            </a:r>
            <a:r>
              <a:rPr lang="en-US" dirty="0"/>
              <a:t>by breaking-down the documents into their constituent </a:t>
            </a:r>
            <a:r>
              <a:rPr lang="en-US" dirty="0" smtClean="0"/>
              <a:t>terms.</a:t>
            </a:r>
          </a:p>
          <a:p>
            <a:r>
              <a:rPr lang="en-US" dirty="0" smtClean="0"/>
              <a:t>Extracting statistics </a:t>
            </a:r>
            <a:r>
              <a:rPr lang="en-US" dirty="0"/>
              <a:t>relating to term presence within the documents, and calculating any </a:t>
            </a:r>
            <a:r>
              <a:rPr lang="en-US" dirty="0" smtClean="0"/>
              <a:t>query independent evidence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6709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Forward Indexing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0542" y="2668044"/>
            <a:ext cx="5206109" cy="2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92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Inverted Indexing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2964" y="3208760"/>
            <a:ext cx="5656220" cy="23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906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is the process which estimates the quality of a set of results retrieved by a search </a:t>
            </a:r>
            <a:r>
              <a:rPr lang="en-US" dirty="0" smtClean="0"/>
              <a:t>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Ranking is the most important part of a search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511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	                       </a:t>
            </a:r>
            <a:r>
              <a:rPr lang="en-US" dirty="0" smtClean="0"/>
              <a:t>2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Exam			  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smtClean="0"/>
              <a:t>Presentation	                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Assignment	                 </a:t>
            </a:r>
            <a:r>
              <a:rPr lang="en-US" dirty="0" smtClean="0"/>
              <a:t>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828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Classical IR</a:t>
            </a:r>
          </a:p>
          <a:p>
            <a:r>
              <a:rPr lang="en-US" dirty="0"/>
              <a:t>Connectivity based (web)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Query independent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Query dependent</a:t>
            </a:r>
          </a:p>
          <a:p>
            <a:r>
              <a:rPr lang="en-US" dirty="0"/>
              <a:t>User-behavior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84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Publications/societies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ACM’s SIGIR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Special Interest Group on Information Retrieval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Annual conferences, beginning in 1978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Gerald Salton award, first honoree: Gerald Salton (1983)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TREC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Annual Text Retrieval Conference, beginning in 1992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Sponsored by the U.S. National Institute of Standards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Technology as well as the U.S. Department of Defense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Today: many different tracks, e.g., blogs, genomics, spam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Provides data sets and test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63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Publications/societies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11723" y="2895601"/>
            <a:ext cx="3276600" cy="1981200"/>
          </a:xfrm>
          <a:prstGeom prst="ellipse">
            <a:avLst/>
          </a:prstGeom>
          <a:noFill/>
          <a:ln w="38100" cmpd="dbl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Retrieval                    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58796" y="1820558"/>
            <a:ext cx="3505200" cy="16002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Web, Bioinformatics…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497763" y="2460614"/>
            <a:ext cx="3276600" cy="17526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Library &amp; Information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365414" y="3810000"/>
            <a:ext cx="3124200" cy="14478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07115" y="4341813"/>
            <a:ext cx="3429000" cy="19812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Computer Systems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837853" y="3608083"/>
            <a:ext cx="2667000" cy="16764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Natural Language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060750" y="2146359"/>
            <a:ext cx="3200400" cy="1752600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8457" y="3581400"/>
            <a:ext cx="1443037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ACM SIGIR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07378" y="4009569"/>
            <a:ext cx="1905000" cy="581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ACM CIKM, TREC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5197" y="5728065"/>
            <a:ext cx="81915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SOSP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6988" y="5727337"/>
            <a:ext cx="7905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OSDI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107011" y="4935537"/>
            <a:ext cx="1855788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VLDB, PODS, ICDE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756216" y="4576762"/>
            <a:ext cx="179705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ACM SIGMOD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217222" y="2744082"/>
            <a:ext cx="14351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RECOMB, PSB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380038" y="2674217"/>
            <a:ext cx="763587" cy="338554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ISMB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32923" y="2025563"/>
            <a:ext cx="903287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WWW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9862384" y="3389274"/>
            <a:ext cx="7270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ASIS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826910" y="3515477"/>
            <a:ext cx="6985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JCDL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30312" y="2943991"/>
            <a:ext cx="1616075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ICML, NIPS, UAI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44714" y="3259474"/>
            <a:ext cx="7239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ICML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84984" y="3657732"/>
            <a:ext cx="738187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AAAI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406215" y="3113795"/>
            <a:ext cx="15748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ACM SIGKDD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695908" y="4865100"/>
            <a:ext cx="2293937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COLING, EMNLP, ANLP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95908" y="4451540"/>
            <a:ext cx="635000" cy="3460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ACL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09620" y="3815728"/>
            <a:ext cx="6810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solidFill>
                  <a:prstClr val="black"/>
                </a:solidFill>
                <a:latin typeface="Gill Sans MT" pitchFamily="34" charset="0"/>
                <a:cs typeface="Arial" panose="020B0604020202020204" pitchFamily="34" charset="0"/>
              </a:rPr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xmlns="" val="25183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(Manning et al., 2008)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Christopher D. Manning, </a:t>
            </a:r>
            <a:r>
              <a:rPr lang="en-US" dirty="0" err="1" smtClean="0"/>
              <a:t>Prabhakar</a:t>
            </a:r>
            <a:r>
              <a:rPr lang="en-US" dirty="0" smtClean="0"/>
              <a:t> </a:t>
            </a:r>
            <a:r>
              <a:rPr lang="en-US" dirty="0" err="1" smtClean="0"/>
              <a:t>Raghavan</a:t>
            </a:r>
            <a:r>
              <a:rPr lang="en-US" dirty="0" smtClean="0"/>
              <a:t>, and </a:t>
            </a:r>
            <a:r>
              <a:rPr lang="en-US" dirty="0" err="1" smtClean="0"/>
              <a:t>Hinrich</a:t>
            </a:r>
            <a:r>
              <a:rPr lang="en-US" dirty="0" smtClean="0"/>
              <a:t> </a:t>
            </a:r>
            <a:r>
              <a:rPr lang="en-US" dirty="0" err="1" smtClean="0"/>
              <a:t>Schütze</a:t>
            </a:r>
            <a:r>
              <a:rPr lang="en-US" dirty="0" smtClean="0"/>
              <a:t>. Introduction to Information Retrieval. Cambridge University Press, 2008.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Belew</a:t>
            </a:r>
            <a:r>
              <a:rPr lang="en-US" dirty="0" smtClean="0"/>
              <a:t>, 2000)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Richard K. </a:t>
            </a:r>
            <a:r>
              <a:rPr lang="en-US" dirty="0" err="1" smtClean="0"/>
              <a:t>Belew</a:t>
            </a:r>
            <a:r>
              <a:rPr lang="en-US" dirty="0" smtClean="0"/>
              <a:t>. Finding Out About: A Cognitive Perspective on Search Engine Technology and the WWW. Cambridge University Press, 2000.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Baeza</a:t>
            </a:r>
            <a:r>
              <a:rPr lang="en-US" dirty="0" smtClean="0"/>
              <a:t>-Yates and </a:t>
            </a:r>
            <a:r>
              <a:rPr lang="en-US" dirty="0" err="1" smtClean="0"/>
              <a:t>Ribeiro-Neto</a:t>
            </a:r>
            <a:r>
              <a:rPr lang="en-US" dirty="0" smtClean="0"/>
              <a:t>, 1999)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Ricardo </a:t>
            </a:r>
            <a:r>
              <a:rPr lang="en-US" dirty="0" err="1" smtClean="0"/>
              <a:t>Baeza</a:t>
            </a:r>
            <a:r>
              <a:rPr lang="en-US" dirty="0" smtClean="0"/>
              <a:t>-Yates and </a:t>
            </a:r>
            <a:r>
              <a:rPr lang="en-US" dirty="0" err="1" smtClean="0"/>
              <a:t>Berthier</a:t>
            </a:r>
            <a:r>
              <a:rPr lang="en-US" dirty="0" smtClean="0"/>
              <a:t> </a:t>
            </a:r>
            <a:r>
              <a:rPr lang="en-US" dirty="0" err="1" smtClean="0"/>
              <a:t>Ribeiro-Neto</a:t>
            </a:r>
            <a:r>
              <a:rPr lang="en-US" dirty="0" smtClean="0"/>
              <a:t>. Modern Information Retrieval. Addison-Wesley, 1999.</a:t>
            </a:r>
          </a:p>
          <a:p>
            <a:r>
              <a:rPr lang="en-US" dirty="0" smtClean="0"/>
              <a:t>(van </a:t>
            </a:r>
            <a:r>
              <a:rPr lang="en-US" dirty="0" err="1" smtClean="0"/>
              <a:t>Rijsbergen</a:t>
            </a:r>
            <a:r>
              <a:rPr lang="en-US" dirty="0" smtClean="0"/>
              <a:t>, 1979)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Cornelis</a:t>
            </a:r>
            <a:r>
              <a:rPr lang="en-US" dirty="0" smtClean="0"/>
              <a:t> </a:t>
            </a:r>
            <a:r>
              <a:rPr lang="en-US" dirty="0" err="1" smtClean="0"/>
              <a:t>Joost</a:t>
            </a:r>
            <a:r>
              <a:rPr lang="en-US" dirty="0" smtClean="0"/>
              <a:t> van </a:t>
            </a:r>
            <a:r>
              <a:rPr lang="en-US" dirty="0" err="1" smtClean="0"/>
              <a:t>Rijsbergen</a:t>
            </a:r>
            <a:r>
              <a:rPr lang="en-US" dirty="0" smtClean="0"/>
              <a:t>. Information Retrieval. </a:t>
            </a:r>
            <a:r>
              <a:rPr lang="en-US" dirty="0" err="1" smtClean="0"/>
              <a:t>Butterworths</a:t>
            </a:r>
            <a:r>
              <a:rPr lang="en-US" dirty="0" smtClean="0"/>
              <a:t>, second edition, 1979.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5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 retrieval (IR):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An area of study that is related to search and retrieval of documents   from the Internet or database archived </a:t>
            </a:r>
            <a:r>
              <a:rPr lang="en-US" dirty="0" smtClean="0">
                <a:solidFill>
                  <a:schemeClr val="bg1"/>
                </a:solidFill>
              </a:rPr>
              <a:t>[38].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Enormous type of data in digital form has necessitated serious interest in methods for assisting the user in locating data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89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Zhu and </a:t>
            </a:r>
            <a:r>
              <a:rPr lang="en-US" dirty="0" err="1" smtClean="0"/>
              <a:t>Guach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[33] </a:t>
            </a:r>
            <a:r>
              <a:rPr lang="en-US" dirty="0" smtClean="0"/>
              <a:t>classified information retrieval into two broad categories namely the centralized and distributed information retrieval systems. </a:t>
            </a:r>
          </a:p>
          <a:p>
            <a:r>
              <a:rPr lang="en-US" dirty="0" smtClean="0"/>
              <a:t>In a centralized information retrieval system, all the documents are kept at a single site as a local site which also answers to all the queries.</a:t>
            </a:r>
          </a:p>
          <a:p>
            <a:r>
              <a:rPr lang="en-US" dirty="0" smtClean="0"/>
              <a:t>In a distributed information retrieval systems, users are allowed to access documents where collections are distributed across multiple remote site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02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IR: Part of computer science which studies the retrieval of information (not data) from a collection of written documents.</a:t>
            </a:r>
          </a:p>
          <a:p>
            <a:r>
              <a:rPr lang="en-US" dirty="0" smtClean="0"/>
              <a:t>The retrieved documents aim at satisfying a user information need usually expressed in natural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073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 </a:t>
            </a:r>
            <a:r>
              <a:rPr lang="en-US" dirty="0" err="1" smtClean="0"/>
              <a:t>vs</a:t>
            </a:r>
            <a:r>
              <a:rPr lang="en-US" dirty="0" smtClean="0"/>
              <a:t> Data Retrieval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223" y="2160588"/>
            <a:ext cx="66275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79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Narrow-sense: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IR= Search Engine Technologies (IR=Google, library info system)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IR= Text matching/classification</a:t>
            </a:r>
          </a:p>
          <a:p>
            <a:r>
              <a:rPr lang="en-US" dirty="0" smtClean="0"/>
              <a:t>Broad-sense: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IR = Text Information Management: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General problem: how to manage text information?</a:t>
            </a:r>
          </a:p>
          <a:p>
            <a:pPr marL="0" indent="0">
              <a:buNone/>
            </a:pPr>
            <a:r>
              <a:rPr lang="en-US" dirty="0" smtClean="0"/>
              <a:t>                How to find useful information? (retrieval)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Example: Google</a:t>
            </a:r>
          </a:p>
          <a:p>
            <a:pPr marL="0" indent="0">
              <a:buNone/>
            </a:pPr>
            <a:r>
              <a:rPr lang="en-US" dirty="0" smtClean="0"/>
              <a:t>                 How to organize information? (text classification)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Example: Automatically assign emails to different folders</a:t>
            </a:r>
          </a:p>
          <a:p>
            <a:pPr marL="0" indent="0">
              <a:buNone/>
            </a:pPr>
            <a:r>
              <a:rPr lang="en-US" dirty="0" smtClean="0"/>
              <a:t>                  How to discover knowledge from text? (text mining)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Example: Discover correlation of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73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Very similar to information retrieval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Main differences: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Links between Web pages can be exploited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Collecting, storing, and updating documents is more difficult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Usually, the number of users is very large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Spam is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391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1022</Words>
  <Application>Microsoft Office PowerPoint</Application>
  <PresentationFormat>Custom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Introduction Information Retrieval</vt:lpstr>
      <vt:lpstr>Grading</vt:lpstr>
      <vt:lpstr>Books</vt:lpstr>
      <vt:lpstr>What is IR?</vt:lpstr>
      <vt:lpstr>What is IR?</vt:lpstr>
      <vt:lpstr>What is IR?</vt:lpstr>
      <vt:lpstr>Information Retrieval vs Data Retrieval</vt:lpstr>
      <vt:lpstr>What is IR?</vt:lpstr>
      <vt:lpstr>Web Search</vt:lpstr>
      <vt:lpstr>Search Engine</vt:lpstr>
      <vt:lpstr>crawler</vt:lpstr>
      <vt:lpstr>Web Crawling</vt:lpstr>
      <vt:lpstr>Web Crawling Issues</vt:lpstr>
      <vt:lpstr>Data miners</vt:lpstr>
      <vt:lpstr>Indexing</vt:lpstr>
      <vt:lpstr>Indexing</vt:lpstr>
      <vt:lpstr>An Example of Forward Indexing</vt:lpstr>
      <vt:lpstr>An Example of Inverted Indexing</vt:lpstr>
      <vt:lpstr>Ranking</vt:lpstr>
      <vt:lpstr>Ranking Type</vt:lpstr>
      <vt:lpstr>Publications/societies</vt:lpstr>
      <vt:lpstr>Publications/societies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Information Retrieval</dc:title>
  <dc:creator>Azimzadeh</dc:creator>
  <cp:lastModifiedBy>Admin</cp:lastModifiedBy>
  <cp:revision>21</cp:revision>
  <dcterms:created xsi:type="dcterms:W3CDTF">2014-02-02T09:57:19Z</dcterms:created>
  <dcterms:modified xsi:type="dcterms:W3CDTF">2020-04-14T06:29:28Z</dcterms:modified>
</cp:coreProperties>
</file>