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1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74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77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2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0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4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1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59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65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12/23/21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16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12/23/21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8311830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30" r:id="rId6"/>
    <p:sldLayoutId id="2147483725" r:id="rId7"/>
    <p:sldLayoutId id="2147483726" r:id="rId8"/>
    <p:sldLayoutId id="2147483727" r:id="rId9"/>
    <p:sldLayoutId id="2147483729"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3BB139-9ED0-49DA-989E-A087BDD162D3}"/>
              </a:ext>
            </a:extLst>
          </p:cNvPr>
          <p:cNvPicPr>
            <a:picLocks noChangeAspect="1"/>
          </p:cNvPicPr>
          <p:nvPr/>
        </p:nvPicPr>
        <p:blipFill rotWithShape="1">
          <a:blip r:embed="rId2">
            <a:alphaModFix/>
          </a:blip>
          <a:src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2D92A843-3FA1-4DFF-99F6-47FA457D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1476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129E0-1618-8741-8772-BE51705359C8}"/>
              </a:ext>
            </a:extLst>
          </p:cNvPr>
          <p:cNvSpPr>
            <a:spLocks noGrp="1"/>
          </p:cNvSpPr>
          <p:nvPr>
            <p:ph type="ctrTitle"/>
          </p:nvPr>
        </p:nvSpPr>
        <p:spPr>
          <a:xfrm>
            <a:off x="278297" y="1377146"/>
            <a:ext cx="4187828" cy="3626217"/>
          </a:xfrm>
        </p:spPr>
        <p:txBody>
          <a:bodyPr anchor="b">
            <a:normAutofit/>
          </a:bodyPr>
          <a:lstStyle/>
          <a:p>
            <a:pPr algn="r"/>
            <a:r>
              <a:rPr lang="en-US" sz="6400" dirty="0">
                <a:solidFill>
                  <a:schemeClr val="bg1"/>
                </a:solidFill>
              </a:rPr>
              <a:t>CSMC 207 project</a:t>
            </a:r>
          </a:p>
        </p:txBody>
      </p:sp>
      <p:sp>
        <p:nvSpPr>
          <p:cNvPr id="3" name="Subtitle 2">
            <a:extLst>
              <a:ext uri="{FF2B5EF4-FFF2-40B4-BE49-F238E27FC236}">
                <a16:creationId xmlns:a16="http://schemas.microsoft.com/office/drawing/2014/main" id="{A7ADBA7C-7D6E-BC47-89DD-F4B60BBB88CF}"/>
              </a:ext>
            </a:extLst>
          </p:cNvPr>
          <p:cNvSpPr>
            <a:spLocks noGrp="1"/>
          </p:cNvSpPr>
          <p:nvPr>
            <p:ph type="subTitle" idx="1"/>
          </p:nvPr>
        </p:nvSpPr>
        <p:spPr>
          <a:xfrm>
            <a:off x="793159" y="5170453"/>
            <a:ext cx="3672963" cy="990197"/>
          </a:xfrm>
        </p:spPr>
        <p:txBody>
          <a:bodyPr>
            <a:normAutofit/>
          </a:bodyPr>
          <a:lstStyle/>
          <a:p>
            <a:pPr algn="r"/>
            <a:r>
              <a:rPr lang="en-US" dirty="0">
                <a:solidFill>
                  <a:schemeClr val="bg1"/>
                </a:solidFill>
              </a:rPr>
              <a:t>Kian Afkhami</a:t>
            </a:r>
          </a:p>
        </p:txBody>
      </p:sp>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05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30EF1-C887-754D-B5AB-FDE4573EB8A9}"/>
              </a:ext>
            </a:extLst>
          </p:cNvPr>
          <p:cNvSpPr>
            <a:spLocks noGrp="1"/>
          </p:cNvSpPr>
          <p:nvPr>
            <p:ph type="title"/>
          </p:nvPr>
        </p:nvSpPr>
        <p:spPr>
          <a:xfrm>
            <a:off x="803775" y="1106007"/>
            <a:ext cx="10550025" cy="1182927"/>
          </a:xfrm>
        </p:spPr>
        <p:txBody>
          <a:bodyPr anchor="b">
            <a:normAutofit/>
          </a:bodyPr>
          <a:lstStyle/>
          <a:p>
            <a:r>
              <a:rPr lang="en-US" sz="6600" dirty="0"/>
              <a:t>Traveling Salesman </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918F575-E915-1E4C-83A5-F12DF2A97A76}"/>
              </a:ext>
            </a:extLst>
          </p:cNvPr>
          <p:cNvSpPr>
            <a:spLocks noGrp="1"/>
          </p:cNvSpPr>
          <p:nvPr>
            <p:ph idx="1"/>
          </p:nvPr>
        </p:nvSpPr>
        <p:spPr>
          <a:xfrm>
            <a:off x="803775" y="2598947"/>
            <a:ext cx="10550025" cy="3677348"/>
          </a:xfrm>
        </p:spPr>
        <p:txBody>
          <a:bodyPr anchor="t">
            <a:normAutofit/>
          </a:bodyPr>
          <a:lstStyle/>
          <a:p>
            <a:r>
              <a:rPr lang="en-US" sz="1800" dirty="0"/>
              <a:t>The Traveling Salesman Problem is classic problem where a route needs to be made between certain locations and the shortest path needs to be found</a:t>
            </a:r>
          </a:p>
          <a:p>
            <a:r>
              <a:rPr lang="en-US" sz="1800" dirty="0"/>
              <a:t>There is no simple algorithms known to easily solve this problem</a:t>
            </a:r>
          </a:p>
          <a:p>
            <a:r>
              <a:rPr lang="en-US" sz="1800" dirty="0"/>
              <a:t>There are 2 algorithms I used to solve this problem:</a:t>
            </a:r>
          </a:p>
          <a:p>
            <a:pPr lvl="1"/>
            <a:r>
              <a:rPr lang="en-US" sz="1400" dirty="0"/>
              <a:t>Nearest-Neighbor Algorithm: Find minimum distance from current city to remaining cities, until all cities have been visited</a:t>
            </a:r>
          </a:p>
          <a:p>
            <a:pPr lvl="1"/>
            <a:r>
              <a:rPr lang="en-US" sz="1400" dirty="0"/>
              <a:t>New Algorithm: </a:t>
            </a:r>
          </a:p>
          <a:p>
            <a:pPr lvl="1"/>
            <a:r>
              <a:rPr lang="en-US" sz="1400" dirty="0"/>
              <a:t>I developed my own algorithm I will call the Method of Exhaustion Algorithm</a:t>
            </a:r>
          </a:p>
          <a:p>
            <a:pPr lvl="1"/>
            <a:r>
              <a:rPr lang="en-US" sz="1400" dirty="0"/>
              <a:t>Here’s How it Works: Create and Store every possible scenario of the routes from city to city, then sort through all the possible scenarios in order to find the shortest one</a:t>
            </a:r>
            <a:endParaRPr lang="en-US" sz="1000"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9185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794C-316C-4B42-8903-1475A07A4794}"/>
              </a:ext>
            </a:extLst>
          </p:cNvPr>
          <p:cNvSpPr>
            <a:spLocks noGrp="1"/>
          </p:cNvSpPr>
          <p:nvPr>
            <p:ph type="title"/>
          </p:nvPr>
        </p:nvSpPr>
        <p:spPr/>
        <p:txBody>
          <a:bodyPr/>
          <a:lstStyle/>
          <a:p>
            <a:r>
              <a:rPr lang="en-US" dirty="0"/>
              <a:t>Nearest Neighbor Algorithm Steps</a:t>
            </a:r>
          </a:p>
        </p:txBody>
      </p:sp>
      <p:sp>
        <p:nvSpPr>
          <p:cNvPr id="3" name="Content Placeholder 2">
            <a:extLst>
              <a:ext uri="{FF2B5EF4-FFF2-40B4-BE49-F238E27FC236}">
                <a16:creationId xmlns:a16="http://schemas.microsoft.com/office/drawing/2014/main" id="{8538E742-F38B-3848-BD5C-9DE650ED9E97}"/>
              </a:ext>
            </a:extLst>
          </p:cNvPr>
          <p:cNvSpPr>
            <a:spLocks noGrp="1"/>
          </p:cNvSpPr>
          <p:nvPr>
            <p:ph idx="1"/>
          </p:nvPr>
        </p:nvSpPr>
        <p:spPr/>
        <p:txBody>
          <a:bodyPr>
            <a:normAutofit lnSpcReduction="10000"/>
          </a:bodyPr>
          <a:lstStyle/>
          <a:p>
            <a:r>
              <a:rPr lang="en-US" dirty="0"/>
              <a:t>Find Shortest Distance from Starting City to each remaining cities</a:t>
            </a:r>
          </a:p>
          <a:p>
            <a:pPr lvl="1"/>
            <a:r>
              <a:rPr lang="en-US" dirty="0"/>
              <a:t>This is done by using a for loop, checking if the distance from the current city to any of the remaining cities is less than the current minimum, then when complete, add that minimum to the distance calculation</a:t>
            </a:r>
          </a:p>
          <a:p>
            <a:r>
              <a:rPr lang="en-US" dirty="0"/>
              <a:t>Go to that city, then repeat until all cities have been visited</a:t>
            </a:r>
          </a:p>
          <a:p>
            <a:pPr lvl="1"/>
            <a:r>
              <a:rPr lang="en-US" dirty="0"/>
              <a:t>I stored the index of the cities(0,1,2,3,4,5,6) in an </a:t>
            </a:r>
            <a:r>
              <a:rPr lang="en-US" dirty="0" err="1"/>
              <a:t>arrayList</a:t>
            </a:r>
            <a:r>
              <a:rPr lang="en-US" dirty="0"/>
              <a:t> and removed each one when they had been visited</a:t>
            </a:r>
          </a:p>
          <a:p>
            <a:r>
              <a:rPr lang="en-US" dirty="0"/>
              <a:t>Once every city has been visited, return to starting city</a:t>
            </a:r>
          </a:p>
          <a:p>
            <a:pPr lvl="1"/>
            <a:r>
              <a:rPr lang="en-US" dirty="0"/>
              <a:t>Add the distance from the final city to the starting city to the distance calculation</a:t>
            </a:r>
          </a:p>
        </p:txBody>
      </p:sp>
    </p:spTree>
    <p:extLst>
      <p:ext uri="{BB962C8B-B14F-4D97-AF65-F5344CB8AC3E}">
        <p14:creationId xmlns:p14="http://schemas.microsoft.com/office/powerpoint/2010/main" val="140616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D435-4274-B24D-877F-8F4715D74C45}"/>
              </a:ext>
            </a:extLst>
          </p:cNvPr>
          <p:cNvSpPr>
            <a:spLocks noGrp="1"/>
          </p:cNvSpPr>
          <p:nvPr>
            <p:ph type="title"/>
          </p:nvPr>
        </p:nvSpPr>
        <p:spPr/>
        <p:txBody>
          <a:bodyPr/>
          <a:lstStyle/>
          <a:p>
            <a:r>
              <a:rPr lang="en-US" dirty="0"/>
              <a:t>Method Of Exhaustion Steps</a:t>
            </a:r>
          </a:p>
        </p:txBody>
      </p:sp>
      <p:sp>
        <p:nvSpPr>
          <p:cNvPr id="3" name="Content Placeholder 2">
            <a:extLst>
              <a:ext uri="{FF2B5EF4-FFF2-40B4-BE49-F238E27FC236}">
                <a16:creationId xmlns:a16="http://schemas.microsoft.com/office/drawing/2014/main" id="{5793339F-AB1C-3B48-8D75-1F1C58DE387D}"/>
              </a:ext>
            </a:extLst>
          </p:cNvPr>
          <p:cNvSpPr>
            <a:spLocks noGrp="1"/>
          </p:cNvSpPr>
          <p:nvPr>
            <p:ph idx="1"/>
          </p:nvPr>
        </p:nvSpPr>
        <p:spPr/>
        <p:txBody>
          <a:bodyPr/>
          <a:lstStyle/>
          <a:p>
            <a:r>
              <a:rPr lang="en-US" dirty="0"/>
              <a:t>Find every possible scenario</a:t>
            </a:r>
          </a:p>
          <a:p>
            <a:pPr lvl="1"/>
            <a:r>
              <a:rPr lang="en-US" dirty="0"/>
              <a:t>I used a recursive method and stored every scenario in an array with dimensions [720][7]. 6! = 720, so that is every possible scenario. </a:t>
            </a:r>
          </a:p>
          <a:p>
            <a:r>
              <a:rPr lang="en-US" dirty="0"/>
              <a:t>Search scenarios in order to find the minimum</a:t>
            </a:r>
          </a:p>
          <a:p>
            <a:pPr lvl="1"/>
            <a:r>
              <a:rPr lang="en-US" dirty="0"/>
              <a:t>I used a nested for loop to search every scenario in the array and calculated the distance between every city, adding Rockville to the beginning and end of every option as the starting and ending point</a:t>
            </a:r>
          </a:p>
        </p:txBody>
      </p:sp>
    </p:spTree>
    <p:extLst>
      <p:ext uri="{BB962C8B-B14F-4D97-AF65-F5344CB8AC3E}">
        <p14:creationId xmlns:p14="http://schemas.microsoft.com/office/powerpoint/2010/main" val="23976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7A05-8D5B-FE41-8697-9A2A57F0ABBD}"/>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648628A7-7DBE-5442-88E8-6F3BEBEFC557}"/>
              </a:ext>
            </a:extLst>
          </p:cNvPr>
          <p:cNvSpPr>
            <a:spLocks noGrp="1"/>
          </p:cNvSpPr>
          <p:nvPr>
            <p:ph type="body" idx="1"/>
          </p:nvPr>
        </p:nvSpPr>
        <p:spPr/>
        <p:txBody>
          <a:bodyPr/>
          <a:lstStyle/>
          <a:p>
            <a:r>
              <a:rPr lang="en-US" dirty="0"/>
              <a:t>Nearest Neighbor Algorithm</a:t>
            </a:r>
          </a:p>
        </p:txBody>
      </p:sp>
      <p:sp>
        <p:nvSpPr>
          <p:cNvPr id="4" name="Content Placeholder 3">
            <a:extLst>
              <a:ext uri="{FF2B5EF4-FFF2-40B4-BE49-F238E27FC236}">
                <a16:creationId xmlns:a16="http://schemas.microsoft.com/office/drawing/2014/main" id="{A918FA07-6A59-FB4A-94A6-E4823BC281F1}"/>
              </a:ext>
            </a:extLst>
          </p:cNvPr>
          <p:cNvSpPr>
            <a:spLocks noGrp="1"/>
          </p:cNvSpPr>
          <p:nvPr>
            <p:ph sz="half" idx="2"/>
          </p:nvPr>
        </p:nvSpPr>
        <p:spPr/>
        <p:txBody>
          <a:bodyPr/>
          <a:lstStyle/>
          <a:p>
            <a:r>
              <a:rPr lang="en-US" dirty="0"/>
              <a:t>City Order: Rockville, Silver Spring, Baltimore, Philadelphia, New York City, Pittsburgh, Cleveland, Rockville</a:t>
            </a:r>
          </a:p>
          <a:p>
            <a:r>
              <a:rPr lang="en-US" dirty="0"/>
              <a:t>Total Distance: 1105 miles</a:t>
            </a:r>
          </a:p>
          <a:p>
            <a:r>
              <a:rPr lang="en-US" dirty="0"/>
              <a:t>Total Cost: $7,028.54</a:t>
            </a:r>
          </a:p>
        </p:txBody>
      </p:sp>
      <p:sp>
        <p:nvSpPr>
          <p:cNvPr id="5" name="Text Placeholder 4">
            <a:extLst>
              <a:ext uri="{FF2B5EF4-FFF2-40B4-BE49-F238E27FC236}">
                <a16:creationId xmlns:a16="http://schemas.microsoft.com/office/drawing/2014/main" id="{47A70A62-0D11-2242-98AB-DCE00EC0600F}"/>
              </a:ext>
            </a:extLst>
          </p:cNvPr>
          <p:cNvSpPr>
            <a:spLocks noGrp="1"/>
          </p:cNvSpPr>
          <p:nvPr>
            <p:ph type="body" sz="quarter" idx="3"/>
          </p:nvPr>
        </p:nvSpPr>
        <p:spPr/>
        <p:txBody>
          <a:bodyPr/>
          <a:lstStyle/>
          <a:p>
            <a:r>
              <a:rPr lang="en-US" dirty="0"/>
              <a:t>Method of Exhaustion Algorithm </a:t>
            </a:r>
          </a:p>
        </p:txBody>
      </p:sp>
      <p:sp>
        <p:nvSpPr>
          <p:cNvPr id="6" name="Content Placeholder 5">
            <a:extLst>
              <a:ext uri="{FF2B5EF4-FFF2-40B4-BE49-F238E27FC236}">
                <a16:creationId xmlns:a16="http://schemas.microsoft.com/office/drawing/2014/main" id="{5B2608EF-84F1-FE4F-8A66-F97F2F5BC198}"/>
              </a:ext>
            </a:extLst>
          </p:cNvPr>
          <p:cNvSpPr>
            <a:spLocks noGrp="1"/>
          </p:cNvSpPr>
          <p:nvPr>
            <p:ph sz="quarter" idx="4"/>
          </p:nvPr>
        </p:nvSpPr>
        <p:spPr/>
        <p:txBody>
          <a:bodyPr/>
          <a:lstStyle/>
          <a:p>
            <a:r>
              <a:rPr lang="en-US" dirty="0"/>
              <a:t>City Order: Rockville, Pittsburgh, Cleveland, New York City, Philadelphia, Baltimore, Silver Spring, Rockville</a:t>
            </a:r>
          </a:p>
          <a:p>
            <a:r>
              <a:rPr lang="en-US" dirty="0"/>
              <a:t>Total Distance: 1065 miles</a:t>
            </a:r>
          </a:p>
          <a:p>
            <a:r>
              <a:rPr lang="en-US" dirty="0"/>
              <a:t>Total Cost: $6,937.54</a:t>
            </a:r>
          </a:p>
        </p:txBody>
      </p:sp>
    </p:spTree>
    <p:extLst>
      <p:ext uri="{BB962C8B-B14F-4D97-AF65-F5344CB8AC3E}">
        <p14:creationId xmlns:p14="http://schemas.microsoft.com/office/powerpoint/2010/main" val="20405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7361-D34C-1E4B-8A72-1613341AD89F}"/>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450E60A7-5E7F-FE4C-89E1-ECA4DB191402}"/>
              </a:ext>
            </a:extLst>
          </p:cNvPr>
          <p:cNvSpPr>
            <a:spLocks noGrp="1"/>
          </p:cNvSpPr>
          <p:nvPr>
            <p:ph idx="1"/>
          </p:nvPr>
        </p:nvSpPr>
        <p:spPr/>
        <p:txBody>
          <a:bodyPr>
            <a:normAutofit fontScale="92500" lnSpcReduction="10000"/>
          </a:bodyPr>
          <a:lstStyle/>
          <a:p>
            <a:r>
              <a:rPr lang="en-US" dirty="0"/>
              <a:t>The Method Of Exhaustion Algorithm produced a more accurate result, with a 40 mile shorter journey, which is also 40 minutes shorter and saves $91 in total costs</a:t>
            </a:r>
          </a:p>
          <a:p>
            <a:r>
              <a:rPr lang="en-US" dirty="0"/>
              <a:t>Pros/Cons of Nearest Neighbor:</a:t>
            </a:r>
          </a:p>
          <a:p>
            <a:pPr lvl="1"/>
            <a:r>
              <a:rPr lang="en-US" dirty="0"/>
              <a:t>Easier to run: Performs less calculations than Method of Exhaustion, allowing for a fairly accurate result with less processing</a:t>
            </a:r>
          </a:p>
          <a:p>
            <a:pPr lvl="1"/>
            <a:r>
              <a:rPr lang="en-US" dirty="0"/>
              <a:t>Less Accurate, was not as accurate as Method of Exhaustion</a:t>
            </a:r>
          </a:p>
          <a:p>
            <a:r>
              <a:rPr lang="en-US" dirty="0"/>
              <a:t>Pros/Cons of Method of Exhaustion: </a:t>
            </a:r>
          </a:p>
          <a:p>
            <a:pPr lvl="1"/>
            <a:r>
              <a:rPr lang="en-US" dirty="0"/>
              <a:t>Most accurate results: Since it tests every single scenario, it will get a more accurate result than Nearest Neighbor</a:t>
            </a:r>
          </a:p>
          <a:p>
            <a:pPr lvl="1"/>
            <a:r>
              <a:rPr lang="en-US" dirty="0"/>
              <a:t>More calculations are required, so on a larger scale, it may be more difficult and costly to run</a:t>
            </a:r>
          </a:p>
        </p:txBody>
      </p:sp>
    </p:spTree>
    <p:extLst>
      <p:ext uri="{BB962C8B-B14F-4D97-AF65-F5344CB8AC3E}">
        <p14:creationId xmlns:p14="http://schemas.microsoft.com/office/powerpoint/2010/main" val="292785404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77</TotalTime>
  <Words>515</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Univers</vt:lpstr>
      <vt:lpstr>GradientVTI</vt:lpstr>
      <vt:lpstr>CSMC 207 project</vt:lpstr>
      <vt:lpstr>Traveling Salesman </vt:lpstr>
      <vt:lpstr>Nearest Neighbor Algorithm Steps</vt:lpstr>
      <vt:lpstr>Method Of Exhaustion Steps</vt:lpstr>
      <vt:lpstr>Results</vt:lpstr>
      <vt:lpstr>Results,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CSMC 207 Group project</dc:title>
  <dc:creator>Microsoft Office User</dc:creator>
  <cp:lastModifiedBy>Microsoft Office User</cp:lastModifiedBy>
  <cp:revision>7</cp:revision>
  <dcterms:created xsi:type="dcterms:W3CDTF">2020-05-18T13:37:56Z</dcterms:created>
  <dcterms:modified xsi:type="dcterms:W3CDTF">2021-12-23T05:58:03Z</dcterms:modified>
</cp:coreProperties>
</file>