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05F34-4260-4166-BAC3-A555324ED2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F858CA-F7DD-4733-B17C-8D2F61A7C868}">
      <dgm:prSet/>
      <dgm:spPr/>
      <dgm:t>
        <a:bodyPr/>
        <a:lstStyle/>
        <a:p>
          <a:r>
            <a:rPr lang="en-US"/>
            <a:t>Data imbalance across countries affected generalizability.</a:t>
          </a:r>
        </a:p>
      </dgm:t>
    </dgm:pt>
    <dgm:pt modelId="{BAD48408-F588-43A7-95A7-484F736FC0B9}" type="parTrans" cxnId="{27D3783B-0405-437B-B1EA-58452B656D0B}">
      <dgm:prSet/>
      <dgm:spPr/>
      <dgm:t>
        <a:bodyPr/>
        <a:lstStyle/>
        <a:p>
          <a:endParaRPr lang="en-US"/>
        </a:p>
      </dgm:t>
    </dgm:pt>
    <dgm:pt modelId="{9D4748B2-3591-4363-BE08-40D542AC99CE}" type="sibTrans" cxnId="{27D3783B-0405-437B-B1EA-58452B656D0B}">
      <dgm:prSet/>
      <dgm:spPr/>
      <dgm:t>
        <a:bodyPr/>
        <a:lstStyle/>
        <a:p>
          <a:endParaRPr lang="en-US"/>
        </a:p>
      </dgm:t>
    </dgm:pt>
    <dgm:pt modelId="{B30533B4-DE2E-4B97-B39D-DB7A77E60202}">
      <dgm:prSet/>
      <dgm:spPr/>
      <dgm:t>
        <a:bodyPr/>
        <a:lstStyle/>
        <a:p>
          <a:r>
            <a:rPr lang="en-US"/>
            <a:t>Selecting meaningful features for machine learning models.</a:t>
          </a:r>
        </a:p>
      </dgm:t>
    </dgm:pt>
    <dgm:pt modelId="{AE903758-D06C-429E-8524-F5EB23A0E1C1}" type="parTrans" cxnId="{2626EC4B-49F3-4CF6-8440-4AB7D27B63B1}">
      <dgm:prSet/>
      <dgm:spPr/>
      <dgm:t>
        <a:bodyPr/>
        <a:lstStyle/>
        <a:p>
          <a:endParaRPr lang="en-US"/>
        </a:p>
      </dgm:t>
    </dgm:pt>
    <dgm:pt modelId="{C20AD0A9-FD6E-4F78-AB7D-4AC8A217004A}" type="sibTrans" cxnId="{2626EC4B-49F3-4CF6-8440-4AB7D27B63B1}">
      <dgm:prSet/>
      <dgm:spPr/>
      <dgm:t>
        <a:bodyPr/>
        <a:lstStyle/>
        <a:p>
          <a:endParaRPr lang="en-US"/>
        </a:p>
      </dgm:t>
    </dgm:pt>
    <dgm:pt modelId="{24CA7124-0AE7-4DDD-81CF-ABC12CEF16D5}">
      <dgm:prSet/>
      <dgm:spPr/>
      <dgm:t>
        <a:bodyPr/>
        <a:lstStyle/>
        <a:p>
          <a:r>
            <a:rPr lang="en-US"/>
            <a:t>Achieving higher accuracy in predictive models.</a:t>
          </a:r>
        </a:p>
      </dgm:t>
    </dgm:pt>
    <dgm:pt modelId="{D3433C5F-359D-44CB-84B5-E9654A31CD8D}" type="parTrans" cxnId="{CB393A55-BAD3-4262-AF22-D92456553ACA}">
      <dgm:prSet/>
      <dgm:spPr/>
      <dgm:t>
        <a:bodyPr/>
        <a:lstStyle/>
        <a:p>
          <a:endParaRPr lang="en-US"/>
        </a:p>
      </dgm:t>
    </dgm:pt>
    <dgm:pt modelId="{9C56D600-AEA6-4EFC-9778-4960A99A483E}" type="sibTrans" cxnId="{CB393A55-BAD3-4262-AF22-D92456553ACA}">
      <dgm:prSet/>
      <dgm:spPr/>
      <dgm:t>
        <a:bodyPr/>
        <a:lstStyle/>
        <a:p>
          <a:endParaRPr lang="en-US"/>
        </a:p>
      </dgm:t>
    </dgm:pt>
    <dgm:pt modelId="{5EC686D0-2CD2-4219-B4F8-DD8E73E1C2AA}" type="pres">
      <dgm:prSet presAssocID="{07005F34-4260-4166-BAC3-A555324ED2F1}" presName="linear" presStyleCnt="0">
        <dgm:presLayoutVars>
          <dgm:animLvl val="lvl"/>
          <dgm:resizeHandles val="exact"/>
        </dgm:presLayoutVars>
      </dgm:prSet>
      <dgm:spPr/>
    </dgm:pt>
    <dgm:pt modelId="{68CB26E5-E81D-44C4-8524-89D508CC99DE}" type="pres">
      <dgm:prSet presAssocID="{8EF858CA-F7DD-4733-B17C-8D2F61A7C8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CF4839-0E63-4ACD-A20B-FCCC1932794F}" type="pres">
      <dgm:prSet presAssocID="{9D4748B2-3591-4363-BE08-40D542AC99CE}" presName="spacer" presStyleCnt="0"/>
      <dgm:spPr/>
    </dgm:pt>
    <dgm:pt modelId="{9FD46969-6625-497C-A1B7-B6E32DE4FF24}" type="pres">
      <dgm:prSet presAssocID="{B30533B4-DE2E-4B97-B39D-DB7A77E602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702AD6-B368-40F3-A9D2-45240FB7194E}" type="pres">
      <dgm:prSet presAssocID="{C20AD0A9-FD6E-4F78-AB7D-4AC8A217004A}" presName="spacer" presStyleCnt="0"/>
      <dgm:spPr/>
    </dgm:pt>
    <dgm:pt modelId="{B5FE58B4-83DE-4407-B11B-6CC1545A9846}" type="pres">
      <dgm:prSet presAssocID="{24CA7124-0AE7-4DDD-81CF-ABC12CEF16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8A00F25-0E7B-4B9D-A850-003C5BCE9C42}" type="presOf" srcId="{8EF858CA-F7DD-4733-B17C-8D2F61A7C868}" destId="{68CB26E5-E81D-44C4-8524-89D508CC99DE}" srcOrd="0" destOrd="0" presId="urn:microsoft.com/office/officeart/2005/8/layout/vList2"/>
    <dgm:cxn modelId="{27D3783B-0405-437B-B1EA-58452B656D0B}" srcId="{07005F34-4260-4166-BAC3-A555324ED2F1}" destId="{8EF858CA-F7DD-4733-B17C-8D2F61A7C868}" srcOrd="0" destOrd="0" parTransId="{BAD48408-F588-43A7-95A7-484F736FC0B9}" sibTransId="{9D4748B2-3591-4363-BE08-40D542AC99CE}"/>
    <dgm:cxn modelId="{2626EC4B-49F3-4CF6-8440-4AB7D27B63B1}" srcId="{07005F34-4260-4166-BAC3-A555324ED2F1}" destId="{B30533B4-DE2E-4B97-B39D-DB7A77E60202}" srcOrd="1" destOrd="0" parTransId="{AE903758-D06C-429E-8524-F5EB23A0E1C1}" sibTransId="{C20AD0A9-FD6E-4F78-AB7D-4AC8A217004A}"/>
    <dgm:cxn modelId="{CB393A55-BAD3-4262-AF22-D92456553ACA}" srcId="{07005F34-4260-4166-BAC3-A555324ED2F1}" destId="{24CA7124-0AE7-4DDD-81CF-ABC12CEF16D5}" srcOrd="2" destOrd="0" parTransId="{D3433C5F-359D-44CB-84B5-E9654A31CD8D}" sibTransId="{9C56D600-AEA6-4EFC-9778-4960A99A483E}"/>
    <dgm:cxn modelId="{967EDC7A-B189-4602-A80A-EE1837333E8C}" type="presOf" srcId="{07005F34-4260-4166-BAC3-A555324ED2F1}" destId="{5EC686D0-2CD2-4219-B4F8-DD8E73E1C2AA}" srcOrd="0" destOrd="0" presId="urn:microsoft.com/office/officeart/2005/8/layout/vList2"/>
    <dgm:cxn modelId="{B610BABA-D602-4223-9D27-20E7F489CC7D}" type="presOf" srcId="{24CA7124-0AE7-4DDD-81CF-ABC12CEF16D5}" destId="{B5FE58B4-83DE-4407-B11B-6CC1545A9846}" srcOrd="0" destOrd="0" presId="urn:microsoft.com/office/officeart/2005/8/layout/vList2"/>
    <dgm:cxn modelId="{F68A48FF-3995-4156-A5B3-91ABD7965BB0}" type="presOf" srcId="{B30533B4-DE2E-4B97-B39D-DB7A77E60202}" destId="{9FD46969-6625-497C-A1B7-B6E32DE4FF24}" srcOrd="0" destOrd="0" presId="urn:microsoft.com/office/officeart/2005/8/layout/vList2"/>
    <dgm:cxn modelId="{521CA45A-5F6E-4537-A9FF-986E559E9A2C}" type="presParOf" srcId="{5EC686D0-2CD2-4219-B4F8-DD8E73E1C2AA}" destId="{68CB26E5-E81D-44C4-8524-89D508CC99DE}" srcOrd="0" destOrd="0" presId="urn:microsoft.com/office/officeart/2005/8/layout/vList2"/>
    <dgm:cxn modelId="{DF1F2D75-3727-490D-94E1-24BE248921F3}" type="presParOf" srcId="{5EC686D0-2CD2-4219-B4F8-DD8E73E1C2AA}" destId="{8ECF4839-0E63-4ACD-A20B-FCCC1932794F}" srcOrd="1" destOrd="0" presId="urn:microsoft.com/office/officeart/2005/8/layout/vList2"/>
    <dgm:cxn modelId="{A9FDE586-33A6-4BE6-81C4-2E3C7AEB13DE}" type="presParOf" srcId="{5EC686D0-2CD2-4219-B4F8-DD8E73E1C2AA}" destId="{9FD46969-6625-497C-A1B7-B6E32DE4FF24}" srcOrd="2" destOrd="0" presId="urn:microsoft.com/office/officeart/2005/8/layout/vList2"/>
    <dgm:cxn modelId="{1839CA1E-49C4-40F6-A7FB-01098391B20F}" type="presParOf" srcId="{5EC686D0-2CD2-4219-B4F8-DD8E73E1C2AA}" destId="{CE702AD6-B368-40F3-A9D2-45240FB7194E}" srcOrd="3" destOrd="0" presId="urn:microsoft.com/office/officeart/2005/8/layout/vList2"/>
    <dgm:cxn modelId="{F1A08520-5FE0-43B6-94B2-2FF8EF4915E9}" type="presParOf" srcId="{5EC686D0-2CD2-4219-B4F8-DD8E73E1C2AA}" destId="{B5FE58B4-83DE-4407-B11B-6CC1545A98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B26E5-E81D-44C4-8524-89D508CC99DE}">
      <dsp:nvSpPr>
        <dsp:cNvPr id="0" name=""/>
        <dsp:cNvSpPr/>
      </dsp:nvSpPr>
      <dsp:spPr>
        <a:xfrm>
          <a:off x="0" y="22294"/>
          <a:ext cx="678976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imbalance across countries affected generalizability.</a:t>
          </a:r>
        </a:p>
      </dsp:txBody>
      <dsp:txXfrm>
        <a:off x="46606" y="68900"/>
        <a:ext cx="6696549" cy="861507"/>
      </dsp:txXfrm>
    </dsp:sp>
    <dsp:sp modelId="{9FD46969-6625-497C-A1B7-B6E32DE4FF24}">
      <dsp:nvSpPr>
        <dsp:cNvPr id="0" name=""/>
        <dsp:cNvSpPr/>
      </dsp:nvSpPr>
      <dsp:spPr>
        <a:xfrm>
          <a:off x="0" y="1046134"/>
          <a:ext cx="678976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Selecting meaningful features for machine learning models.</a:t>
          </a:r>
        </a:p>
      </dsp:txBody>
      <dsp:txXfrm>
        <a:off x="46606" y="1092740"/>
        <a:ext cx="6696549" cy="861507"/>
      </dsp:txXfrm>
    </dsp:sp>
    <dsp:sp modelId="{B5FE58B4-83DE-4407-B11B-6CC1545A9846}">
      <dsp:nvSpPr>
        <dsp:cNvPr id="0" name=""/>
        <dsp:cNvSpPr/>
      </dsp:nvSpPr>
      <dsp:spPr>
        <a:xfrm>
          <a:off x="0" y="2069974"/>
          <a:ext cx="6789761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Achieving higher accuracy in predictive models.</a:t>
          </a:r>
        </a:p>
      </dsp:txBody>
      <dsp:txXfrm>
        <a:off x="46606" y="2116580"/>
        <a:ext cx="6696549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B65B-9F89-499C-B90F-DBCADDC926B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3FDF5-C5DE-4FA6-B42E-86FECDE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4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BB363D7-1281-86BD-EB56-12BA2413FC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49"/>
          <a:stretch/>
        </p:blipFill>
        <p:spPr>
          <a:xfrm>
            <a:off x="20" y="-128132"/>
            <a:ext cx="12191980" cy="6856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6E504-F665-7447-0DF4-B16BB6D4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885" y="-284186"/>
            <a:ext cx="9720845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Comprehensive Analysis of Factors Affecting Mathematics Learning in Higher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9427A-02DA-89BC-B535-EB480AFA7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3415" y="2313515"/>
            <a:ext cx="3398292" cy="87758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Humphrey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Borketey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Kiana Kiashemshaki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Uchechi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Nwala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3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AA8E9-F198-E71E-851C-D4B08ED8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Enhancements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D18F03-1747-2103-6654-3A7247B81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440DC0-2D92-3BFF-6498-45DE4BF9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149" y="757639"/>
            <a:ext cx="4868270" cy="53427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Incorporate demographic data for richer insights.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advanced machine learning models, like neural networks.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an interactive dashboard for educators and policymakers.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longitudinal analysis to track performance over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326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8F58-C328-3F50-2386-F3462F52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97" y="924072"/>
            <a:ext cx="97155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7F5341-3AE1-26E3-1E64-085D3716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58" y="2392243"/>
            <a:ext cx="105546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performance trends and challenges in math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actionable insights for educators and policymakers.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showed potential but need further refinement.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Call-to-Action: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"Together, we can improve global mathematics education!" </a:t>
            </a:r>
          </a:p>
        </p:txBody>
      </p:sp>
    </p:spTree>
    <p:extLst>
      <p:ext uri="{BB962C8B-B14F-4D97-AF65-F5344CB8AC3E}">
        <p14:creationId xmlns:p14="http://schemas.microsoft.com/office/powerpoint/2010/main" val="37505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E4D9-4405-6F27-091E-EC78A16E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284" y="709685"/>
            <a:ext cx="7172325" cy="30311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2C954-22BF-42D7-76A5-990E0D2682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9284" y="1369335"/>
            <a:ext cx="931537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math performance trends across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challenging topics and subtopics for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effect of question difficulty on success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predictive machine learning models to classify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086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8AC31-A92E-74DD-114C-E618901D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4CD16F-785B-C76D-3C20-44E734C69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2285997"/>
            <a:ext cx="4191000" cy="3890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Records: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9,546 student responses.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Student ID, Country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Question Level (Basic/Advanced)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Topics/Subtopics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Type of Answer (Correct/Incorrect)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Simulated higher education math data. </a:t>
            </a:r>
          </a:p>
        </p:txBody>
      </p:sp>
      <p:pic>
        <p:nvPicPr>
          <p:cNvPr id="6" name="Picture 5" descr="Complex math formulas on a blackboard">
            <a:extLst>
              <a:ext uri="{FF2B5EF4-FFF2-40B4-BE49-F238E27FC236}">
                <a16:creationId xmlns:a16="http://schemas.microsoft.com/office/drawing/2014/main" id="{821F7CA1-F66B-8C2D-F6A0-38713B53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17" r="10593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C033-E556-8EDC-6F47-77889AAA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30" y="217488"/>
            <a:ext cx="9715500" cy="9906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96783-3BD3-52C5-B49C-8596CE1B340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4630" y="1645410"/>
            <a:ext cx="8739187" cy="4557712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Exploration:</a:t>
            </a:r>
          </a:p>
          <a:p>
            <a:pPr marL="1600200" lvl="1" indent="-1143000" algn="l">
              <a:buFont typeface="Courier New" panose="02070309020205020404" pitchFamily="49" charset="0"/>
              <a:buChar char="o"/>
            </a:pPr>
            <a:r>
              <a:rPr lang="en-US" sz="9600" b="0" dirty="0">
                <a:latin typeface="Arial" panose="020B0604020202020204" pitchFamily="34" charset="0"/>
                <a:cs typeface="Arial" panose="020B0604020202020204" pitchFamily="34" charset="0"/>
              </a:rPr>
              <a:t>Identified trends and patterns in performance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600200" lvl="1" indent="-1143000" algn="l">
              <a:buFont typeface="Courier New" panose="02070309020205020404" pitchFamily="49" charset="0"/>
              <a:buChar char="o"/>
            </a:pPr>
            <a:r>
              <a:rPr lang="en-US" sz="9600" b="0" dirty="0">
                <a:latin typeface="Arial" panose="020B0604020202020204" pitchFamily="34" charset="0"/>
                <a:cs typeface="Arial" panose="020B0604020202020204" pitchFamily="34" charset="0"/>
              </a:rPr>
              <a:t>Visualized data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Statistical Analysis: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200" lvl="1" indent="-1143000" algn="l">
              <a:buFont typeface="Courier New" panose="02070309020205020404" pitchFamily="49" charset="0"/>
              <a:buChar char="o"/>
            </a:pPr>
            <a:r>
              <a:rPr lang="en-US" sz="9600" b="0" dirty="0">
                <a:latin typeface="Arial" panose="020B0604020202020204" pitchFamily="34" charset="0"/>
                <a:cs typeface="Arial" panose="020B0604020202020204" pitchFamily="34" charset="0"/>
              </a:rPr>
              <a:t>Conducted chi-squared tests for performance significance.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200" lvl="1" indent="-1143000" algn="l">
              <a:buFont typeface="Courier New" panose="02070309020205020404" pitchFamily="49" charset="0"/>
              <a:buChar char="o"/>
            </a:pPr>
            <a:r>
              <a:rPr lang="en-US" sz="9600" b="0" dirty="0">
                <a:latin typeface="Arial" panose="020B0604020202020204" pitchFamily="34" charset="0"/>
                <a:cs typeface="Arial" panose="020B0604020202020204" pitchFamily="34" charset="0"/>
              </a:rPr>
              <a:t>Built predictive models to classify answers as correct/incorrect.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3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819CC-D127-369E-171D-0DA133A7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57" y="-176962"/>
            <a:ext cx="4264686" cy="10929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6F53E8-3C33-96C1-6949-33A0C09E6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79" y="1391707"/>
            <a:ext cx="5201810" cy="49681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Country-Level Insights: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performers: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Slovenia (68.7%), Romania (58.3%).</a:t>
            </a:r>
          </a:p>
          <a:p>
            <a:pPr marL="342900" marR="0" lvl="0" indent="-3429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Struggling countries: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Russia (34.5%), Spain (42.8%).</a:t>
            </a:r>
          </a:p>
          <a:p>
            <a:pPr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Topic-Level Insights: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Topics: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Theory (64%), Graph Theory (58%).</a:t>
            </a:r>
          </a:p>
          <a:p>
            <a:pPr marL="342900" marR="0" lvl="0" indent="-3429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Challenging Topics: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Optimization (73% difficulty).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 descr="A closeup of a key and a keyhole">
            <a:extLst>
              <a:ext uri="{FF2B5EF4-FFF2-40B4-BE49-F238E27FC236}">
                <a16:creationId xmlns:a16="http://schemas.microsoft.com/office/drawing/2014/main" id="{7D04602B-81FD-05B6-4DF5-0BA26EF9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89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A78C-DDCA-F764-8F0D-82148196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87" y="0"/>
            <a:ext cx="9715500" cy="990600"/>
          </a:xfrm>
        </p:spPr>
        <p:txBody>
          <a:bodyPr/>
          <a:lstStyle/>
          <a:p>
            <a:r>
              <a:rPr lang="en-US" dirty="0"/>
              <a:t>Machine Learning Performance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759BB5-852A-7AB7-A3DD-1A395308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187" y="1239974"/>
            <a:ext cx="106362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Tested: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Regression, Naïve Bayes, Decision Trees,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 Naïve Bayes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0.62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 improved the Naïve Bayes model significantly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51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1A3FD3-5F62-76B1-5A5A-C5D57035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0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E97CB-D952-1534-37A8-6F0104DB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1" y="2286000"/>
            <a:ext cx="3644722" cy="2286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cap="all" spc="600" baseline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Why This Matters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8F8717-4B62-3B7E-AB51-C67D3E65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050" y="424307"/>
            <a:ext cx="6440556" cy="60093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Educators: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 on topics and subtopics where students struggle the most.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Curriculum Designers: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 better-balanced educational materials.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Policymakers: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Bridge learning gaps across countries and institutions. </a:t>
            </a:r>
          </a:p>
        </p:txBody>
      </p:sp>
    </p:spTree>
    <p:extLst>
      <p:ext uri="{BB962C8B-B14F-4D97-AF65-F5344CB8AC3E}">
        <p14:creationId xmlns:p14="http://schemas.microsoft.com/office/powerpoint/2010/main" val="5039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A57AB-2A7C-D2AB-C86B-5CEA6EEB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 and Tools</a:t>
            </a:r>
          </a:p>
        </p:txBody>
      </p:sp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2E07769E-6F1B-7F70-B4FE-388C1ACB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CD083E-EB80-7A79-CCD4-AEEF9A0F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902" y="757639"/>
            <a:ext cx="4668103" cy="53427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Pandas, NumPy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SciPy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Matplotlib</a:t>
            </a: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Scikit-learn,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73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F2B0-DF2D-F091-B2F8-C5E3DB02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28" y="327547"/>
            <a:ext cx="9715500" cy="990600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3244E3D-D0A0-BFA9-640D-A6CF68B06B39}"/>
              </a:ext>
            </a:extLst>
          </p:cNvPr>
          <p:cNvGraphicFramePr/>
          <p:nvPr/>
        </p:nvGraphicFramePr>
        <p:xfrm>
          <a:off x="1160060" y="1828800"/>
          <a:ext cx="6789761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65837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391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Courier New</vt:lpstr>
      <vt:lpstr>Trade Gothic Next Cond</vt:lpstr>
      <vt:lpstr>Trade Gothic Next Light</vt:lpstr>
      <vt:lpstr>AfterglowVTI</vt:lpstr>
      <vt:lpstr>Comprehensive Analysis of Factors Affecting Mathematics Learning in Higher Education</vt:lpstr>
      <vt:lpstr>Objectives</vt:lpstr>
      <vt:lpstr>Dataset Overview</vt:lpstr>
      <vt:lpstr>Methodology</vt:lpstr>
      <vt:lpstr>Key Results</vt:lpstr>
      <vt:lpstr>Machine Learning Performance</vt:lpstr>
      <vt:lpstr>Why This Matters</vt:lpstr>
      <vt:lpstr>Methods and Tools</vt:lpstr>
      <vt:lpstr>Challenges Faced</vt:lpstr>
      <vt:lpstr>Future Enhancements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Kiana Kiashemshaki</dc:creator>
  <cp:lastModifiedBy>Kiana Kiashemshaki</cp:lastModifiedBy>
  <cp:revision>1</cp:revision>
  <dcterms:created xsi:type="dcterms:W3CDTF">2024-11-30T22:58:03Z</dcterms:created>
  <dcterms:modified xsi:type="dcterms:W3CDTF">2024-11-30T23:25:19Z</dcterms:modified>
</cp:coreProperties>
</file>