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7"/>
  </p:normalViewPr>
  <p:slideViewPr>
    <p:cSldViewPr snapToGrid="0" snapToObjects="1">
      <p:cViewPr>
        <p:scale>
          <a:sx n="249" d="100"/>
          <a:sy n="249" d="100"/>
        </p:scale>
        <p:origin x="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A3BE-5BEB-4545-8E12-47FA655D4E6A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92FD-3704-B04E-B06B-2BBB70EE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086454"/>
          </a:xfrm>
        </p:spPr>
        <p:txBody>
          <a:bodyPr/>
          <a:lstStyle/>
          <a:p>
            <a:r>
              <a:rPr lang="en-US" dirty="0" err="1" smtClean="0"/>
              <a:t>Classad</a:t>
            </a:r>
            <a:r>
              <a:rPr lang="en-US" dirty="0" smtClean="0"/>
              <a:t>: </a:t>
            </a:r>
            <a:r>
              <a:rPr lang="en-US" dirty="0" err="1" smtClean="0"/>
              <a:t>glidefactory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err="1" smtClean="0"/>
              <a:t>factory_publish.png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61484"/>
              </p:ext>
            </p:extLst>
          </p:nvPr>
        </p:nvGraphicFramePr>
        <p:xfrm>
          <a:off x="556591" y="2103230"/>
          <a:ext cx="5829922" cy="6347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4961"/>
                <a:gridCol w="2914961"/>
              </a:tblGrid>
              <a:tr h="1632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Published </a:t>
                      </a:r>
                      <a:r>
                        <a:rPr lang="en-US" sz="1000" i="1" dirty="0" err="1" smtClean="0"/>
                        <a:t>glidefactory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dirty="0" err="1" smtClean="0"/>
                        <a:t>Classad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Comments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EntryName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FactoryName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GlideinFactory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= "TEST_SITE_1@v1_0@GlideinFactory-master"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USE_CCB = "True</a:t>
                      </a:r>
                      <a:r>
                        <a:rPr lang="ru-RU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"v1_0"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Information about</a:t>
                      </a:r>
                      <a:r>
                        <a:rPr lang="en-US" sz="800" baseline="0" dirty="0" smtClean="0"/>
                        <a:t> the entry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3318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Attribute</a:t>
                      </a:r>
                      <a:r>
                        <a:rPr lang="en-US" sz="800" baseline="0" dirty="0" smtClean="0"/>
                        <a:t>1=</a:t>
                      </a:r>
                      <a:r>
                        <a:rPr lang="ru-RU" sz="800" baseline="0" dirty="0" smtClean="0"/>
                        <a:t>"</a:t>
                      </a:r>
                      <a:r>
                        <a:rPr lang="en-US" sz="800" baseline="0" dirty="0" smtClean="0"/>
                        <a:t>Value1</a:t>
                      </a:r>
                      <a:r>
                        <a:rPr lang="ru-RU" sz="800" baseline="0" dirty="0" smtClean="0"/>
                        <a:t>"</a:t>
                      </a:r>
                      <a:endParaRPr lang="en-US" sz="800" baseline="0" dirty="0" smtClean="0"/>
                    </a:p>
                    <a:p>
                      <a:r>
                        <a:rPr lang="en-US" sz="800" baseline="0" dirty="0" smtClean="0"/>
                        <a:t>[</a:t>
                      </a:r>
                      <a:r>
                        <a:rPr lang="is-IS" sz="800" baseline="0" dirty="0" smtClean="0"/>
                        <a:t>…]</a:t>
                      </a:r>
                    </a:p>
                    <a:p>
                      <a:r>
                        <a:rPr lang="is-IS" sz="800" baseline="0" dirty="0" smtClean="0"/>
                        <a:t>AttributeN=</a:t>
                      </a:r>
                      <a:r>
                        <a:rPr lang="ru-RU" sz="800" baseline="0" dirty="0" smtClean="0"/>
                        <a:t>"</a:t>
                      </a:r>
                      <a:r>
                        <a:rPr lang="is-IS" sz="800" baseline="0" dirty="0" smtClean="0"/>
                        <a:t>ValueN</a:t>
                      </a:r>
                      <a:r>
                        <a:rPr lang="ru-RU" sz="800" baseline="0" dirty="0" smtClean="0"/>
                        <a:t>"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Attributes that describe different characteristics of the </a:t>
                      </a:r>
                      <a:r>
                        <a:rPr lang="en-US" sz="800" dirty="0" err="1" smtClean="0"/>
                        <a:t>glidein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GlideinParamCONDOR_ARCH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"default"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GlideinParamCONDOR_OS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"default"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GlideinParamCONDOR_VERSION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"default"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GlideinParamGLIDEIN_Collector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"Fake"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GlideinParamGLIDEIN_Report_Failed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"NEVER"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GlideinParamUSE_MATCH_AUTH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"True"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Entry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configuration</a:t>
                      </a:r>
                      <a:r>
                        <a:rPr lang="en-US" sz="800" baseline="0" dirty="0" smtClean="0"/>
                        <a:t> attributes set as </a:t>
                      </a:r>
                      <a:r>
                        <a:rPr lang="ru-RU" sz="800" baseline="0" dirty="0" smtClean="0"/>
                        <a:t>"</a:t>
                      </a:r>
                      <a:r>
                        <a:rPr lang="en-US" sz="800" baseline="0" dirty="0" smtClean="0"/>
                        <a:t>parameter</a:t>
                      </a:r>
                      <a:r>
                        <a:rPr lang="ru-RU" sz="800" baseline="0" dirty="0" smtClean="0"/>
                        <a:t>"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897664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GlideinConfigDefaultPerFrontendMaxGlideins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GlideinConfigDefaultPerFrontendMaxHeld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GlideinConfigDefaultPerFrontendMaxIdle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GlideinConfigPerEntryMaxGlideins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GlideinConfigPerEntryMaxHeld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GlideinConfigPerEntryMaxIdle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GlideinConfigPerFrontendMaxGlideins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GlideinConfigPerFrontendMaxHeld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GlideinConfigPerFrontendMaxIdle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Various limits configured</a:t>
                      </a:r>
                      <a:r>
                        <a:rPr lang="en-US" sz="800" baseline="0" dirty="0" smtClean="0"/>
                        <a:t> for this entry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1652044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GlideinMonitorTotalClientMonitorGlideIdle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GlideinMonitorTotalClientMonitorGlideRunning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GlideinMonitorTotalClientMonitorGlideTotal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GlideinMonitorTotalClientMonitorInfoAge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990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GlideinMonitorTotalClientMonitorJobsIdle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GlideinMonitorTotalClientMonitorJobsRunHere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GlideinMonitorTotalClientMonitorJobsRunning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GlideinMonitorTotalRequestedIdle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GlideinMonitorTotalRequestedMaxGlideins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GlideinMonitorTotalStatusHeld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GlideinMonitorTotalStatusIdleOther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GlideinMonitorTotalStatusPending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GlideinMonitorTotalStatusStageIn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GlideinMonitorTotalStatusStageOut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GlideinMonitorTotalStatusWait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Entry Monitoring data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614771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AuthenticatedIdentity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"factory@fermicloud159.fnal.gov"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GLIDEIN_SupportedAuthenticationMethod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grid_proxy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PubKeyID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"989a0c957e0aea125c910b73389841f9"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PubKeyType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"RSA"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PubKeyValue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"&lt;Key&gt;"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SupportedSignTypes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"sha1"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Various security related attributes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65455" y="1653448"/>
            <a:ext cx="4354286" cy="369625"/>
            <a:chOff x="1255058" y="1380878"/>
            <a:chExt cx="8128000" cy="689968"/>
          </a:xfrm>
        </p:grpSpPr>
        <p:grpSp>
          <p:nvGrpSpPr>
            <p:cNvPr id="4" name="Group 3"/>
            <p:cNvGrpSpPr/>
            <p:nvPr/>
          </p:nvGrpSpPr>
          <p:grpSpPr>
            <a:xfrm>
              <a:off x="1255058" y="1515874"/>
              <a:ext cx="8128000" cy="554972"/>
              <a:chOff x="1255058" y="1515874"/>
              <a:chExt cx="7046260" cy="5549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55058" y="1515874"/>
                <a:ext cx="2089686" cy="5549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/>
                  <a:t>Glidein</a:t>
                </a:r>
                <a:r>
                  <a:rPr lang="en-US" sz="1000" b="1" dirty="0"/>
                  <a:t> Factory Entry</a:t>
                </a:r>
                <a:endParaRPr lang="en-US" sz="1000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862482" y="1515875"/>
                <a:ext cx="1438836" cy="5549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Collector</a:t>
                </a:r>
                <a:endParaRPr lang="en-US" sz="1000" b="1" dirty="0"/>
              </a:p>
            </p:txBody>
          </p:sp>
          <p:cxnSp>
            <p:nvCxnSpPr>
              <p:cNvPr id="9" name="Straight Arrow Connector 8"/>
              <p:cNvCxnSpPr>
                <a:stCxn id="6" idx="3"/>
                <a:endCxn id="7" idx="1"/>
              </p:cNvCxnSpPr>
              <p:nvPr/>
            </p:nvCxnSpPr>
            <p:spPr>
              <a:xfrm>
                <a:off x="3344744" y="1793360"/>
                <a:ext cx="3517738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med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174433" y="1380878"/>
              <a:ext cx="2475207" cy="459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Publish </a:t>
              </a:r>
              <a:r>
                <a:rPr lang="en-US" sz="1000" dirty="0" err="1"/>
                <a:t>glidein</a:t>
              </a:r>
              <a:r>
                <a:rPr lang="en-US" sz="1000" dirty="0"/>
                <a:t> entries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086454"/>
          </a:xfrm>
        </p:spPr>
        <p:txBody>
          <a:bodyPr/>
          <a:lstStyle/>
          <a:p>
            <a:r>
              <a:rPr lang="en-US" dirty="0" err="1" smtClean="0"/>
              <a:t>Classad</a:t>
            </a:r>
            <a:r>
              <a:rPr lang="en-US" dirty="0" smtClean="0"/>
              <a:t>: </a:t>
            </a:r>
            <a:r>
              <a:rPr lang="en-US" dirty="0" err="1" smtClean="0"/>
              <a:t>glidefactoryclient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err="1" smtClean="0"/>
              <a:t>factory_client_publish.png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14737"/>
              </p:ext>
            </p:extLst>
          </p:nvPr>
        </p:nvGraphicFramePr>
        <p:xfrm>
          <a:off x="556591" y="2103230"/>
          <a:ext cx="5829922" cy="656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4961"/>
                <a:gridCol w="2914961"/>
              </a:tblGrid>
              <a:tr h="1632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Published </a:t>
                      </a:r>
                      <a:r>
                        <a:rPr lang="en-US" sz="1000" i="1" dirty="0" err="1" smtClean="0"/>
                        <a:t>glidefactoryclient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dirty="0" err="1" smtClean="0"/>
                        <a:t>Classad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Comments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glidefactoryclient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glidefactoryclient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= "TEST_SITE_1@v1_0@GlideinFactory-master@Frontend-master-v1_0.main"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ReqClientName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"Frontend-master-v1_0.main"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ReqClientReqName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"TEST_SITE_1@v1_0@GlideinFactory-master"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ReqEntryName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ReqFactoryName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GlideinFactory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ReqGlidein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"TEST_SITE_1@v1_0@GlideinFactory-master"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ReqGlideinName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"v1_0"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One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glidefactoryclient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classad</a:t>
                      </a:r>
                      <a:r>
                        <a:rPr lang="en-US" sz="800" baseline="0" dirty="0" smtClean="0"/>
                        <a:t> per client per credential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GlideinParamCONDOR_ARCH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"default"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GlideinParamCONDOR_OS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"default"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GlideinParamCONDOR_VERSION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"default"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GlideinParamGLIDEIN_Collector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"Fake"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GlideinParamGLIDEIN_Report_Failed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"NEVER"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GlideinParamUSE_MATCH_AUTH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"True"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Configuration</a:t>
                      </a:r>
                      <a:r>
                        <a:rPr lang="en-US" sz="800" baseline="0" dirty="0" smtClean="0"/>
                        <a:t> attributes in factory and in the frontend set as </a:t>
                      </a:r>
                      <a:r>
                        <a:rPr lang="ru-RU" sz="800" baseline="0" dirty="0" smtClean="0"/>
                        <a:t>"</a:t>
                      </a:r>
                      <a:r>
                        <a:rPr lang="en-US" sz="800" baseline="0" dirty="0" smtClean="0"/>
                        <a:t>parameter</a:t>
                      </a:r>
                      <a:r>
                        <a:rPr lang="ru-RU" sz="800" baseline="0" dirty="0" smtClean="0"/>
                        <a:t>”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1652044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GlideinMonitorClientMonitorGlideIdle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GlideinMonitorClientMonitorGlideRunning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GlideinMonitorClientMonitorGlideTotal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GlideinMonitorClientMonitorInfoAge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40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GlideinMonitorClientMonitorJobsIdle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GlideinMonitorClientMonitorJobsRunHere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GlideinMonitorClientMonitorJobsRunning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GlideinMonitorRequestedIdle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GlideinMonitorRequestedMaxGlideins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GlideinMonitorStatusHeld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GlideinMonitorStatusIdleOther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GlideinMonitorStatusPending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GlideinMonitorStatusStageIn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GlideinMonitorStatusStageOut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GlideinMonitorStatusWait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GlideinMonitorTotalClientMonitorGlideIdle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GlideinMonitorTotalClientMonitorGlideRunning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GlideinMonitorTotalClientMonitorGlideTotal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GlideinMonitorTotalClientMonitorInfoAge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40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GlideinMonitorTotalClientMonitorJobsIdle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GlideinMonitorTotalClientMonitorJobsRunHere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GlideinMonitorTotalClientMonitorJobsRunning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GlideinMonitorTotalRequestedIdle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GlideinMonitorTotalRequestedMaxGlideins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GlideinMonitorTotalStatusHeld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GlideinMonitorTotalStatusIdleOther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GlideinMonitorTotalStatusPending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GlideinMonitorTotalStatusStageIn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GlideinMonitorTotalStatusStageOut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GlideinMonitorTotalStatusWait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Monitoring data from factory and frontend relevant for this request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086454"/>
          </a:xfrm>
        </p:spPr>
        <p:txBody>
          <a:bodyPr/>
          <a:lstStyle/>
          <a:p>
            <a:r>
              <a:rPr lang="en-US" dirty="0" err="1" smtClean="0"/>
              <a:t>Classad</a:t>
            </a:r>
            <a:r>
              <a:rPr lang="en-US" dirty="0" smtClean="0"/>
              <a:t>: </a:t>
            </a:r>
            <a:r>
              <a:rPr lang="en-US" dirty="0" err="1" smtClean="0"/>
              <a:t>glideclient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err="1" smtClean="0"/>
              <a:t>frontend_publish.png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65315"/>
              </p:ext>
            </p:extLst>
          </p:nvPr>
        </p:nvGraphicFramePr>
        <p:xfrm>
          <a:off x="536380" y="2095393"/>
          <a:ext cx="6094297" cy="8547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5973"/>
                <a:gridCol w="3078324"/>
              </a:tblGrid>
              <a:tr h="1632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Published </a:t>
                      </a:r>
                      <a:r>
                        <a:rPr lang="en-US" sz="1000" i="1" dirty="0" err="1" smtClean="0"/>
                        <a:t>glideclient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dirty="0" err="1" smtClean="0"/>
                        <a:t>Classad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Comments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</a:tr>
              <a:tr h="7090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"Frontend-master-v1_0.main"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FrontendHAMode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FrontendName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"Frontend-master-v1_0"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"main"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= "295664_TEST_SITE_1@v1_0@GlideinFactory-master@Frontend-master-v1_0.main"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Information about</a:t>
                      </a:r>
                      <a:r>
                        <a:rPr lang="en-US" sz="800" baseline="0" dirty="0" smtClean="0"/>
                        <a:t> the request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33187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ReqEncIdentity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"&lt;encrypted content&gt;"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ReqEncKeyCode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"&lt;encrypted content&gt;"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ReqGlidein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"TEST_SITE_1@v1_0@GlideinFactory-master"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ReqIdleGlideins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"TEST_SITE_1@v1_0@GlideinFactory-master"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ReqPubKeyID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"d202c884184657ebeed3b651ca49ec14"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ReqRemoveExcess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"ALL"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Attributes that describe this request with sensitive information encrypted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GlideinParamGLIDECLIENT_Rank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"1"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GlideinParamGLIDECLIENT_ReqNode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"fermicloud159.fnal.gov:8618"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GlideinParamGLIDEIN_Collector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"fermicloud159.fnal.gov:9619-9620"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GlideinParamUSE_MATCH_AUTH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"True"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Frontend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configuration</a:t>
                      </a:r>
                      <a:r>
                        <a:rPr lang="en-US" sz="800" baseline="0" dirty="0" smtClean="0"/>
                        <a:t> attributes set as </a:t>
                      </a:r>
                      <a:r>
                        <a:rPr lang="ru-RU" sz="800" baseline="0" dirty="0" smtClean="0"/>
                        <a:t>"</a:t>
                      </a:r>
                      <a:r>
                        <a:rPr lang="en-US" sz="800" baseline="0" dirty="0" smtClean="0"/>
                        <a:t>parameter</a:t>
                      </a:r>
                      <a:r>
                        <a:rPr lang="ru-RU" sz="800" baseline="0" dirty="0" smtClean="0"/>
                        <a:t>"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897664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GlideinConfigFrontendCurbIdleVMsTotal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GlideinConfigFrontendCurbIdleVMsTotalGlobal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GlideinConfigFrontendCurbRunningTotal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90000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GlideinConfigFrontendCurbRunningTotalGlobal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90000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GlideinConfigFrontendMaxIdleVMsTotal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GlideinConfigFrontendMaxIdleVMsTotalGlobal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GlideinConfigFrontendMaxRunningTotal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GlideinConfigFrontendMaxRunningTotalGlobal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GlideinConfigGroupCurbIdleVMsPerEntry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GlideinConfigGroupCurbIdleVMsTotal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GlideinConfigGroupCurbRunningTotal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90000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GlideinConfigGroupMaxIdlePerEntry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GlideinConfigGroupMaxIdleVMsPerEntry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GlideinConfigGroupMaxIdleVMsTotal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GlideinConfigGroupMaxRunningPerEntry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GlideinConfigGroupMaxRunningTotal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100000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GlideinConfigGroupReserveIdlePerEntry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Various limits configured</a:t>
                      </a:r>
                      <a:r>
                        <a:rPr lang="en-US" sz="800" baseline="0" dirty="0" smtClean="0"/>
                        <a:t> applicable to this request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1652044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GlideinMonitorGlideinsFailed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GlideinMonitorGlideinsIdleCores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GlideinMonitorGlideinsRunningCores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GlideinMonitorGlideinsTotalCores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GlideinMonitorIdleAll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GlideinMonitorOldIdle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GlideinMonitorProxyIdle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GlideinMonitorRunning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GlideinMonitorRunningHere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GlideinMonitorVomsIdle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Monitoring data applicable to this request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614771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AuthenticatedIdentity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"Frontend-master@fermicloud159.fnal.gov"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GlideinEncParamSecurityClass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"&lt;encrypted content&gt;"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GlideinEncParamSecurityName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"&lt;encrypted content&gt;"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GlideinEncParamSubmitProxy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"&lt;encrypted content&gt;"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Various security related attributes and encrypted</a:t>
                      </a:r>
                      <a:r>
                        <a:rPr lang="en-US" sz="800" baseline="0" dirty="0" smtClean="0"/>
                        <a:t> attributes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614771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WebDescriptFile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"description.g38dSg.cfg"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WebDescriptSign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"48da49c0a8312edb37dbd4f9a303d74fcf6ea912"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WebGroupDescriptFile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"description.g38dSg.cfg"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WebGroupDescriptSign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"276c036254eb126363347a3e058e6c348990b9b0"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WebGroupURL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"http://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gwms-web.fnal.gov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/fermicloud159/frontend/master/stage/frontend_Frontend-master-v1_0/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group_main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Pointers</a:t>
                      </a:r>
                      <a:r>
                        <a:rPr lang="en-US" sz="800" baseline="0" dirty="0" smtClean="0"/>
                        <a:t> to the frontend’s web distribution content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65455" y="1653448"/>
            <a:ext cx="4354286" cy="369625"/>
            <a:chOff x="1255058" y="1380878"/>
            <a:chExt cx="8128000" cy="689968"/>
          </a:xfrm>
        </p:grpSpPr>
        <p:grpSp>
          <p:nvGrpSpPr>
            <p:cNvPr id="4" name="Group 3"/>
            <p:cNvGrpSpPr/>
            <p:nvPr/>
          </p:nvGrpSpPr>
          <p:grpSpPr>
            <a:xfrm>
              <a:off x="1255058" y="1515874"/>
              <a:ext cx="8128000" cy="554972"/>
              <a:chOff x="1255058" y="1515874"/>
              <a:chExt cx="7046260" cy="5549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55058" y="1515874"/>
                <a:ext cx="2089686" cy="5549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VO Frontend</a:t>
                </a:r>
                <a:endParaRPr lang="en-US" sz="1000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862482" y="1515875"/>
                <a:ext cx="1438836" cy="5549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Collector</a:t>
                </a:r>
                <a:endParaRPr lang="en-US" sz="1000" b="1" dirty="0"/>
              </a:p>
            </p:txBody>
          </p:sp>
          <p:cxnSp>
            <p:nvCxnSpPr>
              <p:cNvPr id="9" name="Straight Arrow Connector 8"/>
              <p:cNvCxnSpPr>
                <a:stCxn id="6" idx="3"/>
                <a:endCxn id="7" idx="1"/>
              </p:cNvCxnSpPr>
              <p:nvPr/>
            </p:nvCxnSpPr>
            <p:spPr>
              <a:xfrm>
                <a:off x="3344744" y="1793360"/>
                <a:ext cx="3517738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med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174433" y="1380878"/>
              <a:ext cx="2547022" cy="459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Publish </a:t>
              </a:r>
              <a:r>
                <a:rPr lang="en-US" sz="1000" dirty="0" err="1"/>
                <a:t>glidein</a:t>
              </a:r>
              <a:r>
                <a:rPr lang="en-US" sz="1000" dirty="0"/>
                <a:t> </a:t>
              </a:r>
              <a:r>
                <a:rPr lang="en-US" sz="1000" dirty="0" smtClean="0"/>
                <a:t>request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0864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Classad</a:t>
            </a:r>
            <a:r>
              <a:rPr lang="en-US" dirty="0" smtClean="0"/>
              <a:t>: </a:t>
            </a:r>
            <a:r>
              <a:rPr lang="en-US" dirty="0" err="1" smtClean="0"/>
              <a:t>glideresource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File: </a:t>
            </a:r>
            <a:r>
              <a:rPr lang="en-US" dirty="0" err="1" smtClean="0"/>
              <a:t>frontend_publish_resource.png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27924"/>
              </p:ext>
            </p:extLst>
          </p:nvPr>
        </p:nvGraphicFramePr>
        <p:xfrm>
          <a:off x="536380" y="2162647"/>
          <a:ext cx="6094297" cy="417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5973"/>
                <a:gridCol w="3078324"/>
              </a:tblGrid>
              <a:tr h="16328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Published </a:t>
                      </a:r>
                      <a:r>
                        <a:rPr lang="en-US" sz="1000" i="1" dirty="0" err="1" smtClean="0"/>
                        <a:t>glideresource</a:t>
                      </a:r>
                      <a:r>
                        <a:rPr lang="en-US" sz="1000" i="1" dirty="0" smtClean="0"/>
                        <a:t> </a:t>
                      </a:r>
                      <a:r>
                        <a:rPr lang="en-US" sz="1000" dirty="0" err="1" smtClean="0"/>
                        <a:t>Classad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Comments</a:t>
                      </a:r>
                      <a:endParaRPr lang="en-US" sz="1000" dirty="0"/>
                    </a:p>
                  </a:txBody>
                  <a:tcPr marL="48986" marR="48986" marT="24493" marB="24493">
                    <a:solidFill>
                      <a:schemeClr val="accent2"/>
                    </a:solidFill>
                  </a:tcPr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"TEST_SITE_1@v1_0@GlideinFactory-master"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GlideFrontendHAMode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"master"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GlideFrontendName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"Frontend-master-v1_0"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GlideGroupName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"main"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glideresource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MyType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glideresource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= "TEST_SITE_1@v1_0@GlideinFactory-master@Frontend-master-v1_0.main"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Information about</a:t>
                      </a:r>
                      <a:r>
                        <a:rPr lang="en-US" sz="800" baseline="0" dirty="0" smtClean="0"/>
                        <a:t> the resource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709069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GlideClientConstraintFactoryCondorExpr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"True"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GlideClientConstraintJobCondorExpr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"((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JobUniverse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==5)&amp;&amp;(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GLIDEIN_Is_Monitor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=!= TRUE)&amp;&amp;(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JOB_Is_Monitor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=!= TRUE)) &amp;&amp; ((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DESIRED_Sites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=!=UNDEFINED))"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GlideClientMatchingGlideinCondorExpr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"((True) and 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getGlideinCpusNum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&gt;= 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job.get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(\"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RequestCpus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\", 1)))) and 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[\"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\"][\"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GLIDEIN_Site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\"] in job[\"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DESIRED_Sites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\"].split(\",\"))"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GlideClientMatchingInternalPythonExpr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"(True) &amp;&amp; ((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GLIDEIN_Site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=!=UNDEFINED))"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Frontend</a:t>
                      </a:r>
                      <a:r>
                        <a:rPr lang="en-US" sz="800" baseline="0" dirty="0" smtClean="0"/>
                        <a:t> policy </a:t>
                      </a:r>
                      <a:r>
                        <a:rPr lang="en-US" sz="800" dirty="0" smtClean="0"/>
                        <a:t>configuration</a:t>
                      </a:r>
                      <a:r>
                        <a:rPr lang="en-US" sz="800" baseline="0" dirty="0" smtClean="0"/>
                        <a:t> applicable for this resource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243897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GlideClientConfigFrontendCurbIdleVMsTotal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200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is-I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…]</a:t>
                      </a:r>
                      <a:endParaRPr lang="en-US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GlideClientConfigGroupReserveIdlePerEntry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</a:t>
                      </a: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GlideFactoryConfigPerFrontendMaxGlideins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""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is-I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…]</a:t>
                      </a:r>
                      <a:endParaRPr lang="en-US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GlideFactoryConfigPerFrontendMaxIdle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""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 smtClean="0"/>
                        <a:t>GlideClientConfig</a:t>
                      </a:r>
                      <a:r>
                        <a:rPr lang="en-US" sz="800" baseline="0" dirty="0" smtClean="0"/>
                        <a:t>* and </a:t>
                      </a:r>
                      <a:r>
                        <a:rPr lang="en-US" sz="800" baseline="0" dirty="0" err="1" smtClean="0"/>
                        <a:t>GlideFactoryConfig</a:t>
                      </a:r>
                      <a:r>
                        <a:rPr lang="en-US" sz="800" baseline="0" dirty="0" smtClean="0"/>
                        <a:t>* represent </a:t>
                      </a:r>
                      <a:r>
                        <a:rPr lang="en-US" sz="800" dirty="0" smtClean="0"/>
                        <a:t>various limits configured</a:t>
                      </a:r>
                      <a:r>
                        <a:rPr lang="en-US" sz="800" baseline="0" dirty="0" smtClean="0"/>
                        <a:t> in the frontend and factory respectively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  <a:tr h="428875">
                <a:tc>
                  <a:txBody>
                    <a:bodyPr/>
                    <a:lstStyle/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GlideClientMonitorGlideinsFailed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is-I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…]</a:t>
                      </a:r>
                      <a:endParaRPr lang="en-US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GlideClientMonitorJobsRunningMax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10000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GlideFactoryMonitorRequestedIdle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is-I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…]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GlideFactoryMonitorTotalStatusWait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L="48986" marR="48986" marT="24493" marB="24493"/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 smtClean="0"/>
                        <a:t>GlideClientMonitor</a:t>
                      </a:r>
                      <a:r>
                        <a:rPr lang="en-US" sz="800" baseline="0" dirty="0" smtClean="0"/>
                        <a:t>* and </a:t>
                      </a:r>
                      <a:r>
                        <a:rPr lang="en-US" sz="800" baseline="0" dirty="0" err="1" smtClean="0"/>
                        <a:t>GlideFactoryMonitor</a:t>
                      </a:r>
                      <a:r>
                        <a:rPr lang="en-US" sz="800" baseline="0" dirty="0" smtClean="0"/>
                        <a:t>* represent </a:t>
                      </a:r>
                      <a:r>
                        <a:rPr lang="en-US" sz="800" dirty="0" smtClean="0"/>
                        <a:t>monitoring information</a:t>
                      </a:r>
                      <a:r>
                        <a:rPr lang="en-US" sz="800" baseline="0" dirty="0" smtClean="0"/>
                        <a:t> applicable to this resource from the frontend and factory respectively</a:t>
                      </a:r>
                      <a:endParaRPr lang="en-US" sz="800" dirty="0"/>
                    </a:p>
                  </a:txBody>
                  <a:tcPr marL="48986" marR="48986" marT="24493" marB="24493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65455" y="1653448"/>
            <a:ext cx="4354286" cy="369625"/>
            <a:chOff x="1255058" y="1380878"/>
            <a:chExt cx="8128000" cy="689968"/>
          </a:xfrm>
        </p:grpSpPr>
        <p:grpSp>
          <p:nvGrpSpPr>
            <p:cNvPr id="4" name="Group 3"/>
            <p:cNvGrpSpPr/>
            <p:nvPr/>
          </p:nvGrpSpPr>
          <p:grpSpPr>
            <a:xfrm>
              <a:off x="1255058" y="1515874"/>
              <a:ext cx="8128000" cy="554972"/>
              <a:chOff x="1255058" y="1515874"/>
              <a:chExt cx="7046260" cy="5549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55058" y="1515874"/>
                <a:ext cx="2089686" cy="5549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VO Frontend</a:t>
                </a:r>
                <a:endParaRPr lang="en-US" sz="1000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862482" y="1515875"/>
                <a:ext cx="1438836" cy="5549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VO Collector</a:t>
                </a:r>
                <a:endParaRPr lang="en-US" sz="1000" b="1" dirty="0"/>
              </a:p>
            </p:txBody>
          </p:sp>
          <p:cxnSp>
            <p:nvCxnSpPr>
              <p:cNvPr id="9" name="Straight Arrow Connector 8"/>
              <p:cNvCxnSpPr>
                <a:stCxn id="6" idx="3"/>
                <a:endCxn id="7" idx="1"/>
              </p:cNvCxnSpPr>
              <p:nvPr/>
            </p:nvCxnSpPr>
            <p:spPr>
              <a:xfrm>
                <a:off x="3344744" y="1793360"/>
                <a:ext cx="3517738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med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174433" y="1380878"/>
              <a:ext cx="3157446" cy="459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Publish </a:t>
              </a:r>
              <a:r>
                <a:rPr lang="en-US" sz="1000" dirty="0" smtClean="0"/>
                <a:t>resource information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0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936</Words>
  <Application>Microsoft Macintosh PowerPoint</Application>
  <PresentationFormat>On-screen Show (4:3)</PresentationFormat>
  <Paragraphs>220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Classad: glidefactory File: factory_publish.png</vt:lpstr>
      <vt:lpstr>Classad: glidefactoryclient File: factory_client_publish.png</vt:lpstr>
      <vt:lpstr>Classad: glideclient File: frontend_publish.png</vt:lpstr>
      <vt:lpstr>Classad: glideresource File: frontend_publish_resource.png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Parag A Mhashilkar</cp:lastModifiedBy>
  <cp:revision>41</cp:revision>
  <dcterms:created xsi:type="dcterms:W3CDTF">2016-03-10T17:46:18Z</dcterms:created>
  <dcterms:modified xsi:type="dcterms:W3CDTF">2016-03-10T22:09:16Z</dcterms:modified>
</cp:coreProperties>
</file>