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75" r:id="rId9"/>
    <p:sldId id="263" r:id="rId10"/>
    <p:sldId id="268" r:id="rId11"/>
    <p:sldId id="269" r:id="rId12"/>
    <p:sldId id="270" r:id="rId13"/>
    <p:sldId id="271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32D"/>
    <a:srgbClr val="04A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86" d="100"/>
          <a:sy n="86" d="100"/>
        </p:scale>
        <p:origin x="-8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4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826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100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177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63185FC-4344-4A0E-AA92-0053FCD5E82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FA9EC42-545C-4917-881B-D091E69A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r>
              <a:rPr lang="en-US"/>
              <a:t>for MATE-T580</a:t>
            </a:r>
            <a:endParaRPr lang="en-US" dirty="0"/>
          </a:p>
          <a:p>
            <a:r>
              <a:rPr lang="en-US" dirty="0"/>
              <a:t>Kiana Montazeri*, Zhou </a:t>
            </a:r>
            <a:r>
              <a:rPr lang="en-US" dirty="0" err="1"/>
              <a:t>Yimai</a:t>
            </a:r>
            <a:r>
              <a:rPr lang="en-US" dirty="0"/>
              <a:t>*</a:t>
            </a:r>
          </a:p>
          <a:p>
            <a:r>
              <a:rPr lang="en-US" dirty="0"/>
              <a:t>*Drexel University, Philadelphia, PA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45" y="606080"/>
            <a:ext cx="3067050" cy="1495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Movie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71432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E8474327-2FD1-344C-9F19-597EBD9FF44D}"/>
              </a:ext>
            </a:extLst>
          </p:cNvPr>
          <p:cNvSpPr/>
          <p:nvPr/>
        </p:nvSpPr>
        <p:spPr>
          <a:xfrm>
            <a:off x="580292" y="2243381"/>
            <a:ext cx="3226777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logistic model is one where the log-odds of the probability of an event is a linear combination of independent or predictor variables </a:t>
            </a:r>
          </a:p>
        </p:txBody>
      </p:sp>
      <p:sp>
        <p:nvSpPr>
          <p:cNvPr id="14" name="Right Arrow Callout 5">
            <a:extLst>
              <a:ext uri="{FF2B5EF4-FFF2-40B4-BE49-F238E27FC236}">
                <a16:creationId xmlns:a16="http://schemas.microsoft.com/office/drawing/2014/main" xmlns="" id="{41149799-12CC-A440-B395-F1AA52C6C1D0}"/>
              </a:ext>
            </a:extLst>
          </p:cNvPr>
          <p:cNvSpPr/>
          <p:nvPr/>
        </p:nvSpPr>
        <p:spPr>
          <a:xfrm>
            <a:off x="580292" y="2243381"/>
            <a:ext cx="4958862" cy="3481754"/>
          </a:xfrm>
          <a:prstGeom prst="righ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7159DB4F-2703-F64F-B4EF-EE887F662C0E}"/>
              </a:ext>
            </a:extLst>
          </p:cNvPr>
          <p:cNvSpPr/>
          <p:nvPr/>
        </p:nvSpPr>
        <p:spPr>
          <a:xfrm>
            <a:off x="580292" y="3044041"/>
            <a:ext cx="31388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value {y=1} as event y occurs, {y=0} as event y not occurs.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itself simply models probability of output in terms of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6D330F4-D4F0-AD44-92B3-879E3A36D412}"/>
              </a:ext>
            </a:extLst>
          </p:cNvPr>
          <p:cNvSpPr/>
          <p:nvPr/>
        </p:nvSpPr>
        <p:spPr>
          <a:xfrm>
            <a:off x="5693225" y="1965960"/>
            <a:ext cx="6083441" cy="43224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4939C08-97B7-ED45-BBC9-266A0244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32" y="3596017"/>
            <a:ext cx="3338641" cy="2423782"/>
          </a:xfrm>
          <a:prstGeom prst="rect">
            <a:avLst/>
          </a:prstGeom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0FE11288-910B-294D-B37B-C1BF1C02C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62613"/>
              </p:ext>
            </p:extLst>
          </p:nvPr>
        </p:nvGraphicFramePr>
        <p:xfrm>
          <a:off x="5693227" y="1965960"/>
          <a:ext cx="60834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30">
                  <a:extLst>
                    <a:ext uri="{9D8B030D-6E8A-4147-A177-3AD203B41FA5}">
                      <a16:colId xmlns:a16="http://schemas.microsoft.com/office/drawing/2014/main" xmlns="" val="3036616068"/>
                    </a:ext>
                  </a:extLst>
                </a:gridCol>
                <a:gridCol w="760430">
                  <a:extLst>
                    <a:ext uri="{9D8B030D-6E8A-4147-A177-3AD203B41FA5}">
                      <a16:colId xmlns:a16="http://schemas.microsoft.com/office/drawing/2014/main" xmlns="" val="3262508065"/>
                    </a:ext>
                  </a:extLst>
                </a:gridCol>
                <a:gridCol w="760430">
                  <a:extLst>
                    <a:ext uri="{9D8B030D-6E8A-4147-A177-3AD203B41FA5}">
                      <a16:colId xmlns:a16="http://schemas.microsoft.com/office/drawing/2014/main" xmlns="" val="577975481"/>
                    </a:ext>
                  </a:extLst>
                </a:gridCol>
                <a:gridCol w="760430">
                  <a:extLst>
                    <a:ext uri="{9D8B030D-6E8A-4147-A177-3AD203B41FA5}">
                      <a16:colId xmlns:a16="http://schemas.microsoft.com/office/drawing/2014/main" xmlns="" val="3211388970"/>
                    </a:ext>
                  </a:extLst>
                </a:gridCol>
                <a:gridCol w="760430">
                  <a:extLst>
                    <a:ext uri="{9D8B030D-6E8A-4147-A177-3AD203B41FA5}">
                      <a16:colId xmlns:a16="http://schemas.microsoft.com/office/drawing/2014/main" xmlns="" val="2867148000"/>
                    </a:ext>
                  </a:extLst>
                </a:gridCol>
                <a:gridCol w="760430">
                  <a:extLst>
                    <a:ext uri="{9D8B030D-6E8A-4147-A177-3AD203B41FA5}">
                      <a16:colId xmlns:a16="http://schemas.microsoft.com/office/drawing/2014/main" xmlns="" val="1061470165"/>
                    </a:ext>
                  </a:extLst>
                </a:gridCol>
                <a:gridCol w="760430">
                  <a:extLst>
                    <a:ext uri="{9D8B030D-6E8A-4147-A177-3AD203B41FA5}">
                      <a16:colId xmlns:a16="http://schemas.microsoft.com/office/drawing/2014/main" xmlns="" val="3311944060"/>
                    </a:ext>
                  </a:extLst>
                </a:gridCol>
                <a:gridCol w="760430">
                  <a:extLst>
                    <a:ext uri="{9D8B030D-6E8A-4147-A177-3AD203B41FA5}">
                      <a16:colId xmlns:a16="http://schemas.microsoft.com/office/drawing/2014/main" xmlns="" val="3866020569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HS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S" altLang="en-US" dirty="0"/>
                        <a:t> </a:t>
                      </a:r>
                      <a:r>
                        <a:rPr lang="en-US" altLang="zh-CHS" dirty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8048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91398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573818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5967711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C3E0BAF-B5C6-2742-9A76-FE15DD7676A4}"/>
              </a:ext>
            </a:extLst>
          </p:cNvPr>
          <p:cNvSpPr txBox="1"/>
          <p:nvPr/>
        </p:nvSpPr>
        <p:spPr>
          <a:xfrm>
            <a:off x="6387985" y="1004626"/>
            <a:ext cx="4693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students spend (0 ~ 6H )studying for an exam. How does the number of hours spent studying affect the probability that the student will pass the exam?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C9B66C2-D37C-A54D-AD95-68034A772C4A}"/>
              </a:ext>
            </a:extLst>
          </p:cNvPr>
          <p:cNvSpPr txBox="1"/>
          <p:nvPr/>
        </p:nvSpPr>
        <p:spPr>
          <a:xfrm>
            <a:off x="5889171" y="3711689"/>
            <a:ext cx="231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simple  regression analysis, we can get that follow and graph.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B57E7B8-A53F-AB46-8927-1F5BD528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36" y="4907455"/>
            <a:ext cx="2597371" cy="727983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EE39F74-128A-BF4B-9A42-7A598A1F6492}"/>
              </a:ext>
            </a:extLst>
          </p:cNvPr>
          <p:cNvSpPr txBox="1"/>
          <p:nvPr/>
        </p:nvSpPr>
        <p:spPr>
          <a:xfrm>
            <a:off x="4232869" y="3599537"/>
            <a:ext cx="130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Eg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xmlns="" id="{FDE245E9-E7C8-DD44-99B9-7B90E6442C28}"/>
              </a:ext>
            </a:extLst>
          </p:cNvPr>
          <p:cNvSpPr/>
          <p:nvPr/>
        </p:nvSpPr>
        <p:spPr>
          <a:xfrm>
            <a:off x="580292" y="4617139"/>
            <a:ext cx="3226777" cy="11079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R, the logistic regression is performed with the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Dealing with multi-classes, using </a:t>
            </a:r>
            <a:r>
              <a:rPr lang="en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glmnet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7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xmlns="" id="{F67DBF18-24E7-2E43-9B83-921F60F8D9CD}"/>
              </a:ext>
            </a:extLst>
          </p:cNvPr>
          <p:cNvSpPr/>
          <p:nvPr/>
        </p:nvSpPr>
        <p:spPr>
          <a:xfrm>
            <a:off x="8558569" y="2119253"/>
            <a:ext cx="3019426" cy="796971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85A907B9-8410-E14A-97E4-44F41375DA8B}"/>
              </a:ext>
            </a:extLst>
          </p:cNvPr>
          <p:cNvSpPr/>
          <p:nvPr/>
        </p:nvSpPr>
        <p:spPr>
          <a:xfrm>
            <a:off x="8733725" y="2194574"/>
            <a:ext cx="2844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sample (number of observations)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58C750F1-9644-9343-8BDF-791FF261BD05}"/>
              </a:ext>
            </a:extLst>
          </p:cNvPr>
          <p:cNvSpPr/>
          <p:nvPr/>
        </p:nvSpPr>
        <p:spPr>
          <a:xfrm>
            <a:off x="8558569" y="3329810"/>
            <a:ext cx="3019426" cy="796971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C0B7414B-3138-4D48-9AA9-4188ED285B22}"/>
              </a:ext>
            </a:extLst>
          </p:cNvPr>
          <p:cNvSpPr/>
          <p:nvPr/>
        </p:nvSpPr>
        <p:spPr>
          <a:xfrm>
            <a:off x="8733725" y="3391237"/>
            <a:ext cx="2844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variables included in the sample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xmlns="" id="{AF707E3C-7D61-C44F-86A3-FA9052586BBF}"/>
              </a:ext>
            </a:extLst>
          </p:cNvPr>
          <p:cNvSpPr/>
          <p:nvPr/>
        </p:nvSpPr>
        <p:spPr>
          <a:xfrm>
            <a:off x="8558569" y="4647747"/>
            <a:ext cx="3019426" cy="796971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6D934F-9C37-4841-B492-2124583E647D}"/>
              </a:ext>
            </a:extLst>
          </p:cNvPr>
          <p:cNvSpPr/>
          <p:nvPr/>
        </p:nvSpPr>
        <p:spPr>
          <a:xfrm>
            <a:off x="8733725" y="4723066"/>
            <a:ext cx="2844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trees to build (default = 500)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357DA4E0-076D-F74B-B141-8885D9135068}"/>
              </a:ext>
            </a:extLst>
          </p:cNvPr>
          <p:cNvSpPr/>
          <p:nvPr/>
        </p:nvSpPr>
        <p:spPr>
          <a:xfrm>
            <a:off x="966569" y="1875453"/>
            <a:ext cx="4062632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or random decision forests are an ensemble learning method for classification, regression and other tasks, that operate by constructing a multitude of decision trees at training time and outputting the class that is the mode of the classes (classification) or mean prediction (regression) of the individual trees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5D37ED4C-3D04-9946-8345-826AC0E26C7F}"/>
              </a:ext>
            </a:extLst>
          </p:cNvPr>
          <p:cNvSpPr/>
          <p:nvPr/>
        </p:nvSpPr>
        <p:spPr>
          <a:xfrm>
            <a:off x="1075425" y="3246349"/>
            <a:ext cx="36272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significant advantage of using the random forest approach is that it can obtain more information to reduce the fitting value and estimate the deviation of the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</a:t>
            </a:r>
            <a:r>
              <a:rPr kumimoji="1" lang="zh-CH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 random</a:t>
            </a:r>
            <a:r>
              <a:rPr kumimoji="1" lang="zh-CH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 and ranger offer alternative implementations of the random forest algorithm</a:t>
            </a:r>
            <a:endParaRPr kumimoji="1"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BC8E675-9108-2D43-A4C8-B196442384B6}"/>
              </a:ext>
            </a:extLst>
          </p:cNvPr>
          <p:cNvSpPr txBox="1"/>
          <p:nvPr/>
        </p:nvSpPr>
        <p:spPr>
          <a:xfrm>
            <a:off x="966569" y="1875453"/>
            <a:ext cx="4062632" cy="4040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xmlns="" id="{879E94FE-500E-514E-A74F-294A968FAEC9}"/>
              </a:ext>
            </a:extLst>
          </p:cNvPr>
          <p:cNvCxnSpPr/>
          <p:nvPr/>
        </p:nvCxnSpPr>
        <p:spPr>
          <a:xfrm flipH="1">
            <a:off x="7557084" y="2514601"/>
            <a:ext cx="100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xmlns="" id="{F39D2B87-4974-8149-B1A9-463A841045B8}"/>
              </a:ext>
            </a:extLst>
          </p:cNvPr>
          <p:cNvCxnSpPr/>
          <p:nvPr/>
        </p:nvCxnSpPr>
        <p:spPr>
          <a:xfrm flipH="1">
            <a:off x="7557084" y="5105400"/>
            <a:ext cx="100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xmlns="" id="{CDDB9D51-BAD8-9B4D-AFBD-141CA96D7A81}"/>
              </a:ext>
            </a:extLst>
          </p:cNvPr>
          <p:cNvCxnSpPr/>
          <p:nvPr/>
        </p:nvCxnSpPr>
        <p:spPr>
          <a:xfrm flipH="1">
            <a:off x="7557084" y="3755571"/>
            <a:ext cx="100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xmlns="" id="{A68A9C28-049E-BE4C-9544-D5E3D1F6C8C8}"/>
              </a:ext>
            </a:extLst>
          </p:cNvPr>
          <p:cNvCxnSpPr/>
          <p:nvPr/>
        </p:nvCxnSpPr>
        <p:spPr>
          <a:xfrm>
            <a:off x="7557084" y="2514601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">
            <a:extLst>
              <a:ext uri="{FF2B5EF4-FFF2-40B4-BE49-F238E27FC236}">
                <a16:creationId xmlns:a16="http://schemas.microsoft.com/office/drawing/2014/main" xmlns="" id="{50B93D55-2CED-F241-BD55-9D563F334C09}"/>
              </a:ext>
            </a:extLst>
          </p:cNvPr>
          <p:cNvSpPr/>
          <p:nvPr/>
        </p:nvSpPr>
        <p:spPr>
          <a:xfrm>
            <a:off x="5511768" y="2954713"/>
            <a:ext cx="1389185" cy="1693034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545C4A21-F8E5-B048-A428-F94E097202E4}"/>
              </a:ext>
            </a:extLst>
          </p:cNvPr>
          <p:cNvSpPr txBox="1"/>
          <p:nvPr/>
        </p:nvSpPr>
        <p:spPr>
          <a:xfrm>
            <a:off x="5573208" y="3032802"/>
            <a:ext cx="1371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has additional </a:t>
            </a:r>
            <a:r>
              <a:rPr kumimoji="1" lang="en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kumimoji="1"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to the boosting method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1400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xmlns="" id="{8FB6F082-F4F9-1C43-8433-8A4C7DA05B03}"/>
              </a:ext>
            </a:extLst>
          </p:cNvPr>
          <p:cNvCxnSpPr/>
          <p:nvPr/>
        </p:nvCxnSpPr>
        <p:spPr>
          <a:xfrm flipH="1">
            <a:off x="6900953" y="3755571"/>
            <a:ext cx="65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7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  <p:bldP spid="12" grpId="0"/>
      <p:bldP spid="13" grpId="0" animBg="1"/>
      <p:bldP spid="14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Gradient Boosting Trees</a:t>
            </a:r>
            <a:endParaRPr lang="en-US" dirty="0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xmlns="" id="{F67DBF18-24E7-2E43-9B83-921F60F8D9CD}"/>
              </a:ext>
            </a:extLst>
          </p:cNvPr>
          <p:cNvSpPr/>
          <p:nvPr/>
        </p:nvSpPr>
        <p:spPr>
          <a:xfrm>
            <a:off x="2676255" y="2168869"/>
            <a:ext cx="3019426" cy="796971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rediction </a:t>
            </a:r>
            <a:r>
              <a:rPr kumimoji="1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the form of an ensemble of weak prediction models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58C750F1-9644-9343-8BDF-791FF261BD05}"/>
              </a:ext>
            </a:extLst>
          </p:cNvPr>
          <p:cNvSpPr/>
          <p:nvPr/>
        </p:nvSpPr>
        <p:spPr>
          <a:xfrm>
            <a:off x="2676255" y="3405353"/>
            <a:ext cx="3019426" cy="796971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uilds </a:t>
            </a:r>
            <a:r>
              <a:rPr kumimoji="1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in a stage-wise fashion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xmlns="" id="{AF707E3C-7D61-C44F-86A3-FA9052586BBF}"/>
              </a:ext>
            </a:extLst>
          </p:cNvPr>
          <p:cNvSpPr/>
          <p:nvPr/>
        </p:nvSpPr>
        <p:spPr>
          <a:xfrm>
            <a:off x="2676255" y="4759668"/>
            <a:ext cx="3019426" cy="796971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Optimizes </a:t>
            </a:r>
            <a:r>
              <a:rPr kumimoji="1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arbitrary differentiable loss function</a:t>
            </a:r>
          </a:p>
        </p:txBody>
      </p:sp>
      <p:cxnSp>
        <p:nvCxnSpPr>
          <p:cNvPr id="10" name="直线连接符 23">
            <a:extLst>
              <a:ext uri="{FF2B5EF4-FFF2-40B4-BE49-F238E27FC236}">
                <a16:creationId xmlns:a16="http://schemas.microsoft.com/office/drawing/2014/main" xmlns="" id="{879E94FE-500E-514E-A74F-294A968FAEC9}"/>
              </a:ext>
            </a:extLst>
          </p:cNvPr>
          <p:cNvCxnSpPr>
            <a:stCxn id="4" idx="1"/>
          </p:cNvCxnSpPr>
          <p:nvPr/>
        </p:nvCxnSpPr>
        <p:spPr>
          <a:xfrm flipH="1">
            <a:off x="2202570" y="2567355"/>
            <a:ext cx="473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24">
            <a:extLst>
              <a:ext uri="{FF2B5EF4-FFF2-40B4-BE49-F238E27FC236}">
                <a16:creationId xmlns:a16="http://schemas.microsoft.com/office/drawing/2014/main" xmlns="" id="{F39D2B87-4974-8149-B1A9-463A841045B8}"/>
              </a:ext>
            </a:extLst>
          </p:cNvPr>
          <p:cNvCxnSpPr>
            <a:stCxn id="8" idx="1"/>
          </p:cNvCxnSpPr>
          <p:nvPr/>
        </p:nvCxnSpPr>
        <p:spPr>
          <a:xfrm flipH="1">
            <a:off x="2202570" y="5158154"/>
            <a:ext cx="473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5">
            <a:extLst>
              <a:ext uri="{FF2B5EF4-FFF2-40B4-BE49-F238E27FC236}">
                <a16:creationId xmlns:a16="http://schemas.microsoft.com/office/drawing/2014/main" xmlns="" id="{CDDB9D51-BAD8-9B4D-AFBD-141CA96D7A81}"/>
              </a:ext>
            </a:extLst>
          </p:cNvPr>
          <p:cNvCxnSpPr>
            <a:stCxn id="6" idx="1"/>
          </p:cNvCxnSpPr>
          <p:nvPr/>
        </p:nvCxnSpPr>
        <p:spPr>
          <a:xfrm flipH="1">
            <a:off x="2202570" y="3803839"/>
            <a:ext cx="473685" cy="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29">
            <a:extLst>
              <a:ext uri="{FF2B5EF4-FFF2-40B4-BE49-F238E27FC236}">
                <a16:creationId xmlns:a16="http://schemas.microsoft.com/office/drawing/2014/main" xmlns="" id="{A68A9C28-049E-BE4C-9544-D5E3D1F6C8C8}"/>
              </a:ext>
            </a:extLst>
          </p:cNvPr>
          <p:cNvCxnSpPr/>
          <p:nvPr/>
        </p:nvCxnSpPr>
        <p:spPr>
          <a:xfrm>
            <a:off x="2202569" y="2567355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3">
            <a:extLst>
              <a:ext uri="{FF2B5EF4-FFF2-40B4-BE49-F238E27FC236}">
                <a16:creationId xmlns:a16="http://schemas.microsoft.com/office/drawing/2014/main" xmlns="" id="{50B93D55-2CED-F241-BD55-9D563F334C09}"/>
              </a:ext>
            </a:extLst>
          </p:cNvPr>
          <p:cNvSpPr/>
          <p:nvPr/>
        </p:nvSpPr>
        <p:spPr>
          <a:xfrm>
            <a:off x="743073" y="3217805"/>
            <a:ext cx="1223139" cy="1172068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cxnSp>
        <p:nvCxnSpPr>
          <p:cNvPr id="16" name="直线连接符 41">
            <a:extLst>
              <a:ext uri="{FF2B5EF4-FFF2-40B4-BE49-F238E27FC236}">
                <a16:creationId xmlns:a16="http://schemas.microsoft.com/office/drawing/2014/main" xmlns="" id="{8FB6F082-F4F9-1C43-8433-8A4C7DA05B03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1966212" y="3803839"/>
            <a:ext cx="236358" cy="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74" y="3362814"/>
            <a:ext cx="3646243" cy="258023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015654" y="2208652"/>
            <a:ext cx="36781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certain level of error can serve as a base learner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improved by iteratively adding models that compensate for the </a:t>
            </a:r>
            <a:r>
              <a:rPr kumimoji="1"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(</a:t>
            </a:r>
            <a:r>
              <a:rPr kumimoji="1"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added model is trained to minimize the error by searching in the negative gradient direction.</a:t>
            </a:r>
          </a:p>
        </p:txBody>
      </p:sp>
    </p:spTree>
    <p:extLst>
      <p:ext uri="{BB962C8B-B14F-4D97-AF65-F5344CB8AC3E}">
        <p14:creationId xmlns:p14="http://schemas.microsoft.com/office/powerpoint/2010/main" val="271117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56" name="Picture 5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54" y="626020"/>
            <a:ext cx="10706071" cy="542052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170377" y="574137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 rot="5400000">
            <a:off x="10149816" y="5319348"/>
            <a:ext cx="1063869" cy="13074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28006" y="5788426"/>
                <a:ext cx="1307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006" y="5788426"/>
                <a:ext cx="1307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77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6-02 at 5.2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52" y="489520"/>
            <a:ext cx="7944643" cy="60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2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Output File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11" y="2230004"/>
            <a:ext cx="7097891" cy="2896905"/>
          </a:xfrm>
          <a:prstGeom prst="rect">
            <a:avLst/>
          </a:prstGeom>
        </p:spPr>
      </p:pic>
      <p:pic>
        <p:nvPicPr>
          <p:cNvPr id="6" name="Picture 5" descr="Screen Shot 2018-06-04 at 8.20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48" y="1713115"/>
            <a:ext cx="9609214" cy="46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r="24476"/>
          <a:stretch/>
        </p:blipFill>
        <p:spPr>
          <a:xfrm>
            <a:off x="7552592" y="1861706"/>
            <a:ext cx="3560885" cy="38132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34563" y="2183930"/>
            <a:ext cx="60608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Recommending and personalization are important approaches to combating  information over-load.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Machine Learning is an important part of systems for these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Recommenders have been shown to substantially increase sales at on-line stores.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885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: 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67" y="1705709"/>
            <a:ext cx="5587763" cy="47287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290" y="2795954"/>
            <a:ext cx="3932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database of many users’ ratings of a variety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user, find other similar users whose ratings strongly correlate with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items rated highly by these similar users, but not rated by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existing commercial recommenders use this approach (e.g. Amazon).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Callout 5"/>
          <p:cNvSpPr/>
          <p:nvPr/>
        </p:nvSpPr>
        <p:spPr>
          <a:xfrm>
            <a:off x="580291" y="2198077"/>
            <a:ext cx="5226775" cy="348175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6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290" y="2198077"/>
            <a:ext cx="4044464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of consumers’ preferences and recommendations to other users based on similarity in 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2650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2" y="1404463"/>
            <a:ext cx="11333372" cy="502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amaz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720969"/>
            <a:ext cx="4271372" cy="15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14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: Content-Based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2336432"/>
            <a:ext cx="5922004" cy="338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292" y="2243381"/>
            <a:ext cx="322677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used to induce a classifier to discriminate between interesting and uninteresting items for the user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Callout 5"/>
          <p:cNvSpPr/>
          <p:nvPr/>
        </p:nvSpPr>
        <p:spPr>
          <a:xfrm>
            <a:off x="580292" y="2243381"/>
            <a:ext cx="4958862" cy="3481754"/>
          </a:xfrm>
          <a:prstGeom prst="righ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0292" y="3044041"/>
            <a:ext cx="313885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are based on information on the content of items rather than on other users’ opinions.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machine learning algorithm to induce a profile of the users preferences from examples based on 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of content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Recommender: Datasets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63" y="4035670"/>
            <a:ext cx="11322194" cy="2504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90" y="1561058"/>
            <a:ext cx="7047767" cy="2341994"/>
          </a:xfrm>
          <a:prstGeom prst="rect">
            <a:avLst/>
          </a:prstGeom>
        </p:spPr>
      </p:pic>
      <p:sp>
        <p:nvSpPr>
          <p:cNvPr id="6" name="Half Frame 5"/>
          <p:cNvSpPr/>
          <p:nvPr/>
        </p:nvSpPr>
        <p:spPr>
          <a:xfrm>
            <a:off x="419664" y="1624452"/>
            <a:ext cx="4152338" cy="2215205"/>
          </a:xfrm>
          <a:prstGeom prst="halfFrame">
            <a:avLst>
              <a:gd name="adj1" fmla="val 33333"/>
              <a:gd name="adj2" fmla="val 31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216" y="1642794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Watch-list: </a:t>
            </a:r>
          </a:p>
          <a:p>
            <a:r>
              <a:rPr lang="en-US" dirty="0"/>
              <a:t>Training + Validation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84122" y="266407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IMDB Movies</a:t>
            </a:r>
          </a:p>
        </p:txBody>
      </p:sp>
    </p:spTree>
    <p:extLst>
      <p:ext uri="{BB962C8B-B14F-4D97-AF65-F5344CB8AC3E}">
        <p14:creationId xmlns:p14="http://schemas.microsoft.com/office/powerpoint/2010/main" val="101652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377991" y="574699"/>
            <a:ext cx="1934308" cy="1860451"/>
            <a:chOff x="975946" y="4114799"/>
            <a:chExt cx="1934308" cy="1860451"/>
          </a:xfrm>
        </p:grpSpPr>
        <p:sp>
          <p:nvSpPr>
            <p:cNvPr id="3" name="Oval 2"/>
            <p:cNvSpPr/>
            <p:nvPr/>
          </p:nvSpPr>
          <p:spPr>
            <a:xfrm>
              <a:off x="975946" y="4114799"/>
              <a:ext cx="1934308" cy="18604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485900" y="4593318"/>
              <a:ext cx="914400" cy="90341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4405" y="4891134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Watch-List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8381" y="4282543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IMDB Movies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8" y="2000861"/>
            <a:ext cx="8311745" cy="402600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377991" y="2611227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377991" y="3556288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377991" y="4501349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77991" y="2567993"/>
            <a:ext cx="2022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the columns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77991" y="3518691"/>
            <a:ext cx="1888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the Genres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77991" y="4454354"/>
            <a:ext cx="1888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missing values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377991" y="5446410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77991" y="5399415"/>
            <a:ext cx="1888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5006" y="2250743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5006" y="3195804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5006" y="4140865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006" y="2207509"/>
            <a:ext cx="2022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the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006" y="3158207"/>
            <a:ext cx="1888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the Genres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006" y="4093870"/>
            <a:ext cx="1888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missing values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5006" y="5085926"/>
            <a:ext cx="2022230" cy="556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5006" y="5038931"/>
            <a:ext cx="1888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Errors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88" y="427257"/>
            <a:ext cx="5144820" cy="2768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36" y="3143172"/>
            <a:ext cx="6010275" cy="628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404" y="3972966"/>
            <a:ext cx="489585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404" y="4793235"/>
            <a:ext cx="6467475" cy="36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236" y="5494298"/>
            <a:ext cx="489585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2769577" y="1811531"/>
            <a:ext cx="3196811" cy="71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5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Recommender: Strategy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4593" y="3130062"/>
            <a:ext cx="1389185" cy="940777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Watch-list</a:t>
            </a: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V="1">
            <a:off x="2083778" y="3600450"/>
            <a:ext cx="5978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664070" y="2620108"/>
            <a:ext cx="17584" cy="98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81654" y="3541102"/>
            <a:ext cx="0" cy="1059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672862" y="2620107"/>
            <a:ext cx="5978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81655" y="4600574"/>
            <a:ext cx="5978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61946" y="2321169"/>
            <a:ext cx="1389185" cy="501160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61945" y="4308231"/>
            <a:ext cx="1389185" cy="580292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17" name="Oval 16"/>
          <p:cNvSpPr/>
          <p:nvPr/>
        </p:nvSpPr>
        <p:spPr>
          <a:xfrm>
            <a:off x="5055577" y="2209065"/>
            <a:ext cx="1336431" cy="822082"/>
          </a:xfrm>
          <a:prstGeom prst="ellipse">
            <a:avLst/>
          </a:prstGeom>
          <a:solidFill>
            <a:srgbClr val="04A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Accuracy = </a:t>
            </a:r>
            <a:r>
              <a:rPr lang="en-US" sz="1200" dirty="0" smtClean="0">
                <a:solidFill>
                  <a:schemeClr val="tx1"/>
                </a:solidFill>
              </a:rPr>
              <a:t>33 </a:t>
            </a:r>
            <a:r>
              <a:rPr lang="en-US" sz="1200" dirty="0">
                <a:solidFill>
                  <a:schemeClr val="tx1"/>
                </a:solidFill>
              </a:rPr>
              <a:t>%</a:t>
            </a:r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>
          <a:xfrm flipV="1">
            <a:off x="4651130" y="2620106"/>
            <a:ext cx="40444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vision 19"/>
          <p:cNvSpPr/>
          <p:nvPr/>
        </p:nvSpPr>
        <p:spPr>
          <a:xfrm>
            <a:off x="2664070" y="3230401"/>
            <a:ext cx="444013" cy="779659"/>
          </a:xfrm>
          <a:prstGeom prst="mathDivide">
            <a:avLst>
              <a:gd name="adj1" fmla="val 9703"/>
              <a:gd name="adj2" fmla="val 4145"/>
              <a:gd name="adj3" fmla="val 7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6"/>
          </p:cNvCxnSpPr>
          <p:nvPr/>
        </p:nvCxnSpPr>
        <p:spPr>
          <a:xfrm>
            <a:off x="6392008" y="2620106"/>
            <a:ext cx="4044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181246" y="2620106"/>
            <a:ext cx="27695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58203" y="2417883"/>
            <a:ext cx="1762858" cy="4044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Accuracy =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796454" y="2329960"/>
            <a:ext cx="1389185" cy="580292"/>
          </a:xfrm>
          <a:prstGeom prst="roundRect">
            <a:avLst/>
          </a:prstGeom>
          <a:solidFill>
            <a:srgbClr val="C4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8892" y="2128073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84176" y="4308231"/>
            <a:ext cx="44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33" name="Oval 32"/>
          <p:cNvSpPr/>
          <p:nvPr/>
        </p:nvSpPr>
        <p:spPr>
          <a:xfrm>
            <a:off x="5735149" y="4178034"/>
            <a:ext cx="1336431" cy="822082"/>
          </a:xfrm>
          <a:prstGeom prst="ellipse">
            <a:avLst/>
          </a:prstGeom>
          <a:solidFill>
            <a:srgbClr val="04A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Accuracy = </a:t>
            </a:r>
            <a:r>
              <a:rPr lang="en-US" sz="1200" dirty="0" smtClean="0">
                <a:solidFill>
                  <a:schemeClr val="tx1"/>
                </a:solidFill>
              </a:rPr>
              <a:t>32 %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056560" y="4589585"/>
            <a:ext cx="4044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61006" y="4299439"/>
            <a:ext cx="1389185" cy="580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IMDB Movies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8850191" y="4581265"/>
            <a:ext cx="27695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27147" y="4379042"/>
            <a:ext cx="2056667" cy="4044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2939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20" grpId="0" animBg="1"/>
      <p:bldP spid="25" grpId="0" animBg="1"/>
      <p:bldP spid="27" grpId="0" animBg="1"/>
      <p:bldP spid="31" grpId="0"/>
      <p:bldP spid="32" grpId="0"/>
      <p:bldP spid="33" grpId="0" animBg="1"/>
      <p:bldP spid="35" grpId="0" animBg="1"/>
      <p:bldP spid="37" grpId="0" animBg="1"/>
    </p:bldLst>
  </p:timing>
</p:sld>
</file>

<file path=ppt/theme/theme1.xml><?xml version="1.0" encoding="utf-8"?>
<a:theme xmlns:a="http://schemas.openxmlformats.org/drawingml/2006/main" name="Basis">
  <a:themeElements>
    <a:clrScheme name="Custom 3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2BA00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2377</TotalTime>
  <Words>633</Words>
  <Application>Microsoft Macintosh PowerPoint</Application>
  <PresentationFormat>Custom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Basis</vt:lpstr>
      <vt:lpstr>Movie Recommender System</vt:lpstr>
      <vt:lpstr>Motivation</vt:lpstr>
      <vt:lpstr>Methods : Collaborative Filtering</vt:lpstr>
      <vt:lpstr>PowerPoint Presentation</vt:lpstr>
      <vt:lpstr>Methods : Content-Based</vt:lpstr>
      <vt:lpstr>Recommender: Datasets </vt:lpstr>
      <vt:lpstr>Cleaning the Data</vt:lpstr>
      <vt:lpstr>Cleaning the Data</vt:lpstr>
      <vt:lpstr>Recommender: Strategy</vt:lpstr>
      <vt:lpstr>Regression Models</vt:lpstr>
      <vt:lpstr>Random Forest</vt:lpstr>
      <vt:lpstr>Extreme Gradient Boosting Trees</vt:lpstr>
      <vt:lpstr>Approach</vt:lpstr>
      <vt:lpstr>PowerPoint Presentation</vt:lpstr>
      <vt:lpstr>Generating the Output File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Montazeri,Kiana</dc:creator>
  <cp:lastModifiedBy>Kiana Montazeri</cp:lastModifiedBy>
  <cp:revision>64</cp:revision>
  <dcterms:created xsi:type="dcterms:W3CDTF">2018-05-24T17:32:58Z</dcterms:created>
  <dcterms:modified xsi:type="dcterms:W3CDTF">2018-06-05T00:23:28Z</dcterms:modified>
</cp:coreProperties>
</file>