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7" r:id="rId5"/>
    <p:sldId id="260" r:id="rId6"/>
    <p:sldId id="286" r:id="rId7"/>
    <p:sldId id="263" r:id="rId8"/>
    <p:sldId id="264" r:id="rId9"/>
    <p:sldId id="265" r:id="rId10"/>
    <p:sldId id="281" r:id="rId11"/>
    <p:sldId id="268" r:id="rId12"/>
    <p:sldId id="269" r:id="rId13"/>
    <p:sldId id="282" r:id="rId14"/>
    <p:sldId id="283"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555"/>
  </p:normalViewPr>
  <p:slideViewPr>
    <p:cSldViewPr snapToGrid="0" snapToObjects="1">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5F4-ED77-7641-90CE-7162A3B47509}"/>
              </a:ext>
            </a:extLst>
          </p:cNvPr>
          <p:cNvSpPr>
            <a:spLocks noGrp="1"/>
          </p:cNvSpPr>
          <p:nvPr>
            <p:ph type="ctrTitle"/>
          </p:nvPr>
        </p:nvSpPr>
        <p:spPr>
          <a:xfrm>
            <a:off x="138896" y="2733709"/>
            <a:ext cx="8685560" cy="889167"/>
          </a:xfrm>
        </p:spPr>
        <p:txBody>
          <a:bodyPr/>
          <a:lstStyle/>
          <a:p>
            <a:pPr algn="l"/>
            <a:r>
              <a:rPr lang="en-US" sz="5200" dirty="0"/>
              <a:t>Specification-Based Testing</a:t>
            </a:r>
          </a:p>
        </p:txBody>
      </p:sp>
      <p:sp>
        <p:nvSpPr>
          <p:cNvPr id="3" name="Subtitle 2">
            <a:extLst>
              <a:ext uri="{FF2B5EF4-FFF2-40B4-BE49-F238E27FC236}">
                <a16:creationId xmlns:a16="http://schemas.microsoft.com/office/drawing/2014/main" id="{B3E6E273-9F13-8A4A-9E13-4944EDEB01A2}"/>
              </a:ext>
            </a:extLst>
          </p:cNvPr>
          <p:cNvSpPr>
            <a:spLocks noGrp="1"/>
          </p:cNvSpPr>
          <p:nvPr>
            <p:ph type="subTitle" idx="1"/>
          </p:nvPr>
        </p:nvSpPr>
        <p:spPr>
          <a:xfrm>
            <a:off x="3333509" y="4421528"/>
            <a:ext cx="8692588" cy="2002421"/>
          </a:xfrm>
        </p:spPr>
        <p:txBody>
          <a:bodyPr>
            <a:noAutofit/>
          </a:bodyPr>
          <a:lstStyle/>
          <a:p>
            <a:r>
              <a:rPr lang="en-US" sz="2200" spc="300" dirty="0"/>
              <a:t>Matt Taylor – Team Leader, Unit Tester</a:t>
            </a:r>
          </a:p>
          <a:p>
            <a:r>
              <a:rPr lang="en-US" sz="2200" spc="300" dirty="0"/>
              <a:t>Kian Maroofi – System Tester, Timekeeper </a:t>
            </a:r>
          </a:p>
          <a:p>
            <a:r>
              <a:rPr lang="en-US" sz="2200" spc="300" dirty="0"/>
              <a:t>Alexander Jimenez – Developer, Unit Tester</a:t>
            </a:r>
          </a:p>
          <a:p>
            <a:r>
              <a:rPr lang="en-US" sz="2200" spc="300" dirty="0"/>
              <a:t>Kristian Perez – Subsystem Tester, Developer</a:t>
            </a:r>
          </a:p>
          <a:p>
            <a:r>
              <a:rPr lang="en-US" sz="2200" spc="300" dirty="0"/>
              <a:t>Nicholas </a:t>
            </a:r>
            <a:r>
              <a:rPr lang="en-US" sz="2200" spc="300" dirty="0" err="1"/>
              <a:t>Delamo</a:t>
            </a:r>
            <a:r>
              <a:rPr lang="en-US" sz="2200" spc="300" dirty="0"/>
              <a:t> – Subsystem Tester, Minute Taker</a:t>
            </a:r>
          </a:p>
        </p:txBody>
      </p:sp>
      <p:sp>
        <p:nvSpPr>
          <p:cNvPr id="4" name="Title 1">
            <a:extLst>
              <a:ext uri="{FF2B5EF4-FFF2-40B4-BE49-F238E27FC236}">
                <a16:creationId xmlns:a16="http://schemas.microsoft.com/office/drawing/2014/main" id="{C9CC7888-4845-4D46-BB47-EBD7DCFE4F9A}"/>
              </a:ext>
            </a:extLst>
          </p:cNvPr>
          <p:cNvSpPr txBox="1">
            <a:spLocks/>
          </p:cNvSpPr>
          <p:nvPr/>
        </p:nvSpPr>
        <p:spPr>
          <a:xfrm>
            <a:off x="9517593" y="2733709"/>
            <a:ext cx="2674407" cy="93273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5200" dirty="0"/>
              <a:t>Team-1</a:t>
            </a:r>
          </a:p>
        </p:txBody>
      </p:sp>
    </p:spTree>
    <p:extLst>
      <p:ext uri="{BB962C8B-B14F-4D97-AF65-F5344CB8AC3E}">
        <p14:creationId xmlns:p14="http://schemas.microsoft.com/office/powerpoint/2010/main" val="26481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BEE3847-DAF6-7042-A6CF-2523D85B41E9}"/>
              </a:ext>
            </a:extLst>
          </p:cNvPr>
          <p:cNvGraphicFramePr>
            <a:graphicFrameLocks/>
          </p:cNvGraphicFramePr>
          <p:nvPr>
            <p:extLst>
              <p:ext uri="{D42A27DB-BD31-4B8C-83A1-F6EECF244321}">
                <p14:modId xmlns:p14="http://schemas.microsoft.com/office/powerpoint/2010/main" val="1508559319"/>
              </p:ext>
            </p:extLst>
          </p:nvPr>
        </p:nvGraphicFramePr>
        <p:xfrm>
          <a:off x="680320" y="1510191"/>
          <a:ext cx="9613861" cy="4633719"/>
        </p:xfrm>
        <a:graphic>
          <a:graphicData uri="http://schemas.openxmlformats.org/drawingml/2006/table">
            <a:tbl>
              <a:tblPr firstRow="1" firstCol="1" bandRow="1">
                <a:tableStyleId>{5C22544A-7EE6-4342-B048-85BDC9FD1C3A}</a:tableStyleId>
              </a:tblPr>
              <a:tblGrid>
                <a:gridCol w="1395561">
                  <a:extLst>
                    <a:ext uri="{9D8B030D-6E8A-4147-A177-3AD203B41FA5}">
                      <a16:colId xmlns:a16="http://schemas.microsoft.com/office/drawing/2014/main" val="2237928508"/>
                    </a:ext>
                  </a:extLst>
                </a:gridCol>
                <a:gridCol w="3454585">
                  <a:extLst>
                    <a:ext uri="{9D8B030D-6E8A-4147-A177-3AD203B41FA5}">
                      <a16:colId xmlns:a16="http://schemas.microsoft.com/office/drawing/2014/main" val="1127809993"/>
                    </a:ext>
                  </a:extLst>
                </a:gridCol>
                <a:gridCol w="4763715">
                  <a:extLst>
                    <a:ext uri="{9D8B030D-6E8A-4147-A177-3AD203B41FA5}">
                      <a16:colId xmlns:a16="http://schemas.microsoft.com/office/drawing/2014/main" val="2893094317"/>
                    </a:ext>
                  </a:extLst>
                </a:gridCol>
              </a:tblGrid>
              <a:tr h="528727">
                <a:tc>
                  <a:txBody>
                    <a:bodyPr/>
                    <a:lstStyle/>
                    <a:p>
                      <a:pPr marL="0" marR="0" algn="l">
                        <a:lnSpc>
                          <a:spcPct val="107000"/>
                        </a:lnSpc>
                        <a:spcBef>
                          <a:spcPts val="0"/>
                        </a:spcBef>
                        <a:spcAft>
                          <a:spcPts val="800"/>
                        </a:spcAft>
                      </a:pPr>
                      <a:r>
                        <a:rPr lang="en-US" sz="1100">
                          <a:effectLst/>
                        </a:rPr>
                        <a:t>Test Case ID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err="1">
                          <a:effectLst/>
                        </a:rPr>
                        <a:t>UnitTest</a:t>
                      </a:r>
                      <a:r>
                        <a:rPr lang="en-US" sz="1400" dirty="0">
                          <a:effectLst/>
                        </a:rPr>
                        <a:t>-PMS-</a:t>
                      </a:r>
                      <a:r>
                        <a:rPr lang="en-US" sz="1400" dirty="0" err="1">
                          <a:effectLst/>
                        </a:rPr>
                        <a:t>ModelFacadeTests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79128603"/>
                  </a:ext>
                </a:extLst>
              </a:tr>
              <a:tr h="375726">
                <a:tc>
                  <a:txBody>
                    <a:bodyPr/>
                    <a:lstStyle/>
                    <a:p>
                      <a:pPr marL="0" marR="0" algn="l">
                        <a:lnSpc>
                          <a:spcPct val="107000"/>
                        </a:lnSpc>
                        <a:spcBef>
                          <a:spcPts val="0"/>
                        </a:spcBef>
                        <a:spcAft>
                          <a:spcPts val="800"/>
                        </a:spcAft>
                      </a:pPr>
                      <a:r>
                        <a:rPr lang="en-US" sz="1100">
                          <a:effectLst/>
                        </a:rPr>
                        <a:t>Purpose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Ensure each method exposed through </a:t>
                      </a:r>
                      <a:r>
                        <a:rPr lang="en-US" sz="1400" dirty="0" err="1">
                          <a:effectLst/>
                        </a:rPr>
                        <a:t>ModelFacade’s</a:t>
                      </a:r>
                      <a:r>
                        <a:rPr lang="en-US" sz="1400" dirty="0">
                          <a:effectLst/>
                        </a:rPr>
                        <a:t> API functions as expected</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49990071"/>
                  </a:ext>
                </a:extLst>
              </a:tr>
              <a:tr h="528439">
                <a:tc>
                  <a:txBody>
                    <a:bodyPr/>
                    <a:lstStyle/>
                    <a:p>
                      <a:pPr marL="0" marR="0" algn="l">
                        <a:lnSpc>
                          <a:spcPct val="107000"/>
                        </a:lnSpc>
                        <a:spcBef>
                          <a:spcPts val="0"/>
                        </a:spcBef>
                        <a:spcAft>
                          <a:spcPts val="800"/>
                        </a:spcAft>
                      </a:pPr>
                      <a:r>
                        <a:rPr lang="en-US" sz="1100">
                          <a:effectLst/>
                        </a:rPr>
                        <a:t>Test Set Up</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For each test, the PMS system must be set up and working. The database has been loaded with the data as specified in the test prerequisites.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65706351"/>
                  </a:ext>
                </a:extLst>
              </a:tr>
              <a:tr h="375726">
                <a:tc gridSpan="2">
                  <a:txBody>
                    <a:bodyPr/>
                    <a:lstStyle/>
                    <a:p>
                      <a:pPr marL="0" marR="0" algn="ctr">
                        <a:lnSpc>
                          <a:spcPct val="107000"/>
                        </a:lnSpc>
                        <a:spcBef>
                          <a:spcPts val="0"/>
                        </a:spcBef>
                        <a:spcAft>
                          <a:spcPts val="800"/>
                        </a:spcAft>
                      </a:pPr>
                      <a:r>
                        <a:rPr lang="en-US" sz="1100" dirty="0">
                          <a:effectLst/>
                        </a:rPr>
                        <a:t>Input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US" sz="1100">
                          <a:effectLst/>
                        </a:rPr>
                        <a:t>Output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7091061"/>
                  </a:ext>
                </a:extLst>
              </a:tr>
              <a:tr h="1502928">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EmployeeaddEmployee</a:t>
                      </a:r>
                      <a:r>
                        <a:rPr lang="en-US" sz="1600" dirty="0">
                          <a:effectLst/>
                          <a:latin typeface="Consolas" panose="020B0609020204030204" pitchFamily="49" charset="0"/>
                          <a:ea typeface="Calibri" panose="020F0502020204030204" pitchFamily="34" charset="0"/>
                          <a:cs typeface="Arial" panose="020B0604020202020204" pitchFamily="34" charset="0"/>
                        </a:rPr>
                        <a:t>("5", "Hunter", "Biden", "M", "</a:t>
                      </a:r>
                      <a:r>
                        <a:rPr lang="en-US" sz="1600" dirty="0" err="1">
                          <a:effectLst/>
                          <a:latin typeface="Consolas" panose="020B0609020204030204" pitchFamily="49" charset="0"/>
                          <a:ea typeface="Calibri" panose="020F0502020204030204" pitchFamily="34" charset="0"/>
                          <a:cs typeface="Arial" panose="020B0604020202020204" pitchFamily="34" charset="0"/>
                        </a:rPr>
                        <a:t>aaaaaaaaaaaaa</a:t>
                      </a:r>
                      <a:r>
                        <a:rPr lang="en-US" sz="1600" dirty="0">
                          <a:effectLst/>
                          <a:latin typeface="Consolas" panose="020B0609020204030204" pitchFamily="49" charset="0"/>
                          <a:ea typeface="Calibri" panose="020F0502020204030204" pitchFamily="34" charset="0"/>
                          <a:cs typeface="Arial" panose="020B0604020202020204" pitchFamily="34" charset="0"/>
                        </a:rPr>
                        <a:t>", "Mailman", "3059032234", "</a:t>
                      </a:r>
                      <a:r>
                        <a:rPr lang="en-US" sz="1600" dirty="0" err="1">
                          <a:effectLst/>
                          <a:latin typeface="Consolas" panose="020B0609020204030204" pitchFamily="49" charset="0"/>
                          <a:ea typeface="Calibri" panose="020F0502020204030204" pitchFamily="34" charset="0"/>
                          <a:cs typeface="Arial" panose="020B0604020202020204" pitchFamily="34" charset="0"/>
                        </a:rPr>
                        <a:t>test@email.com</a:t>
                      </a:r>
                      <a:r>
                        <a:rPr lang="en-US" sz="1600" dirty="0">
                          <a:effectLst/>
                          <a:latin typeface="Consolas" panose="020B0609020204030204" pitchFamily="49" charset="0"/>
                          <a:ea typeface="Calibri" panose="020F0502020204030204" pitchFamily="34" charset="0"/>
                          <a:cs typeface="Arial" panose="020B0604020202020204" pitchFamily="34" charset="0"/>
                        </a:rPr>
                        <a:t>", "900 Walker Street", "1234567890", "Bank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return a failure due to invalid date of birth</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1497399"/>
                  </a:ext>
                </a:extLst>
              </a:tr>
              <a:tr h="1322173">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EmployeechangePassword</a:t>
                      </a:r>
                      <a:r>
                        <a:rPr lang="en-US" sz="1600" dirty="0">
                          <a:effectLst/>
                          <a:latin typeface="Consolas" panose="020B0609020204030204" pitchFamily="49" charset="0"/>
                          <a:ea typeface="Calibri" panose="020F0502020204030204" pitchFamily="34" charset="0"/>
                          <a:cs typeface="Arial" panose="020B0604020202020204" pitchFamily="34" charset="0"/>
                        </a:rPr>
                        <a:t>("1",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Color?", "pink", "First </a:t>
                      </a:r>
                      <a:r>
                        <a:rPr lang="en-US" sz="1600" dirty="0" err="1">
                          <a:effectLst/>
                          <a:latin typeface="Consolas" panose="020B0609020204030204" pitchFamily="49" charset="0"/>
                          <a:ea typeface="Calibri" panose="020F0502020204030204" pitchFamily="34" charset="0"/>
                          <a:cs typeface="Arial" panose="020B0604020202020204" pitchFamily="34" charset="0"/>
                        </a:rPr>
                        <a:t>PEt</a:t>
                      </a:r>
                      <a:r>
                        <a:rPr lang="en-US" sz="1600" dirty="0">
                          <a:effectLst/>
                          <a:latin typeface="Consolas" panose="020B0609020204030204" pitchFamily="49" charset="0"/>
                          <a:ea typeface="Calibri" panose="020F0502020204030204" pitchFamily="34" charset="0"/>
                          <a:cs typeface="Arial" panose="020B0604020202020204" pitchFamily="34" charset="0"/>
                        </a:rPr>
                        <a:t> Name?",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movie?",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"swordfish")</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update the employee’s password in the employee table and return success.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2087510"/>
                  </a:ext>
                </a:extLst>
              </a:tr>
            </a:tbl>
          </a:graphicData>
        </a:graphic>
      </p:graphicFrame>
      <p:sp>
        <p:nvSpPr>
          <p:cNvPr id="3" name="Title 1">
            <a:extLst>
              <a:ext uri="{FF2B5EF4-FFF2-40B4-BE49-F238E27FC236}">
                <a16:creationId xmlns:a16="http://schemas.microsoft.com/office/drawing/2014/main" id="{018C3A98-7EFE-7446-A0DB-5F1EE6C4792B}"/>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t>Unit Tests</a:t>
            </a:r>
            <a:endParaRPr lang="en-US" dirty="0"/>
          </a:p>
        </p:txBody>
      </p:sp>
    </p:spTree>
    <p:extLst>
      <p:ext uri="{BB962C8B-B14F-4D97-AF65-F5344CB8AC3E}">
        <p14:creationId xmlns:p14="http://schemas.microsoft.com/office/powerpoint/2010/main" val="107187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719-5653-1047-BA4E-4ED7E0B26388}"/>
              </a:ext>
            </a:extLst>
          </p:cNvPr>
          <p:cNvSpPr>
            <a:spLocks noGrp="1"/>
          </p:cNvSpPr>
          <p:nvPr>
            <p:ph type="title"/>
          </p:nvPr>
        </p:nvSpPr>
        <p:spPr/>
        <p:txBody>
          <a:bodyPr/>
          <a:lstStyle/>
          <a:p>
            <a:r>
              <a:rPr lang="en-US" dirty="0"/>
              <a:t>Subsystem Tests</a:t>
            </a:r>
          </a:p>
        </p:txBody>
      </p:sp>
      <p:graphicFrame>
        <p:nvGraphicFramePr>
          <p:cNvPr id="4" name="Content Placeholder 3">
            <a:extLst>
              <a:ext uri="{FF2B5EF4-FFF2-40B4-BE49-F238E27FC236}">
                <a16:creationId xmlns:a16="http://schemas.microsoft.com/office/drawing/2014/main" id="{059FA50A-D129-42E9-92CB-DB0D9AFF8CA1}"/>
              </a:ext>
            </a:extLst>
          </p:cNvPr>
          <p:cNvGraphicFramePr>
            <a:graphicFrameLocks noGrp="1"/>
          </p:cNvGraphicFramePr>
          <p:nvPr>
            <p:ph idx="1"/>
            <p:extLst>
              <p:ext uri="{D42A27DB-BD31-4B8C-83A1-F6EECF244321}">
                <p14:modId xmlns:p14="http://schemas.microsoft.com/office/powerpoint/2010/main" val="2163516687"/>
              </p:ext>
            </p:extLst>
          </p:nvPr>
        </p:nvGraphicFramePr>
        <p:xfrm>
          <a:off x="530942" y="2336801"/>
          <a:ext cx="10805652" cy="4372878"/>
        </p:xfrm>
        <a:graphic>
          <a:graphicData uri="http://schemas.openxmlformats.org/drawingml/2006/table">
            <a:tbl>
              <a:tblPr firstRow="1" firstCol="1" bandRow="1">
                <a:tableStyleId>{5C22544A-7EE6-4342-B048-85BDC9FD1C3A}</a:tableStyleId>
              </a:tblPr>
              <a:tblGrid>
                <a:gridCol w="1560676">
                  <a:extLst>
                    <a:ext uri="{9D8B030D-6E8A-4147-A177-3AD203B41FA5}">
                      <a16:colId xmlns:a16="http://schemas.microsoft.com/office/drawing/2014/main" val="2898484819"/>
                    </a:ext>
                  </a:extLst>
                </a:gridCol>
                <a:gridCol w="3679917">
                  <a:extLst>
                    <a:ext uri="{9D8B030D-6E8A-4147-A177-3AD203B41FA5}">
                      <a16:colId xmlns:a16="http://schemas.microsoft.com/office/drawing/2014/main" val="465313352"/>
                    </a:ext>
                  </a:extLst>
                </a:gridCol>
                <a:gridCol w="5565059">
                  <a:extLst>
                    <a:ext uri="{9D8B030D-6E8A-4147-A177-3AD203B41FA5}">
                      <a16:colId xmlns:a16="http://schemas.microsoft.com/office/drawing/2014/main" val="1838571880"/>
                    </a:ext>
                  </a:extLst>
                </a:gridCol>
              </a:tblGrid>
              <a:tr h="194541">
                <a:tc>
                  <a:txBody>
                    <a:bodyPr/>
                    <a:lstStyle/>
                    <a:p>
                      <a:pPr marL="0" marR="0" algn="l">
                        <a:lnSpc>
                          <a:spcPct val="107000"/>
                        </a:lnSpc>
                        <a:spcBef>
                          <a:spcPts val="0"/>
                        </a:spcBef>
                        <a:spcAft>
                          <a:spcPts val="0"/>
                        </a:spcAft>
                      </a:pPr>
                      <a:r>
                        <a:rPr lang="en-US" sz="1400">
                          <a:effectLst/>
                        </a:rPr>
                        <a:t>Test Case 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gridSpan="2">
                  <a:txBody>
                    <a:bodyPr/>
                    <a:lstStyle/>
                    <a:p>
                      <a:pPr marL="0" marR="0" algn="l">
                        <a:lnSpc>
                          <a:spcPct val="107000"/>
                        </a:lnSpc>
                        <a:spcBef>
                          <a:spcPts val="0"/>
                        </a:spcBef>
                        <a:spcAft>
                          <a:spcPts val="0"/>
                        </a:spcAft>
                      </a:pPr>
                      <a:r>
                        <a:rPr lang="en-US" sz="1400">
                          <a:effectLst/>
                        </a:rPr>
                        <a:t>SubSystem-PMS-TimeSheetTest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hMerge="1">
                  <a:txBody>
                    <a:bodyPr/>
                    <a:lstStyle/>
                    <a:p>
                      <a:endParaRPr lang="en-US"/>
                    </a:p>
                  </a:txBody>
                  <a:tcPr/>
                </a:tc>
                <a:extLst>
                  <a:ext uri="{0D108BD9-81ED-4DB2-BD59-A6C34878D82A}">
                    <a16:rowId xmlns:a16="http://schemas.microsoft.com/office/drawing/2014/main" val="575546725"/>
                  </a:ext>
                </a:extLst>
              </a:tr>
              <a:tr h="403246">
                <a:tc>
                  <a:txBody>
                    <a:bodyPr/>
                    <a:lstStyle/>
                    <a:p>
                      <a:pPr marL="0" marR="0" algn="l">
                        <a:lnSpc>
                          <a:spcPct val="107000"/>
                        </a:lnSpc>
                        <a:spcBef>
                          <a:spcPts val="0"/>
                        </a:spcBef>
                        <a:spcAft>
                          <a:spcPts val="0"/>
                        </a:spcAft>
                      </a:pPr>
                      <a:r>
                        <a:rPr lang="en-US" sz="1400">
                          <a:effectLst/>
                        </a:rPr>
                        <a:t>Purpose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gridSpan="2">
                  <a:txBody>
                    <a:bodyPr/>
                    <a:lstStyle/>
                    <a:p>
                      <a:pPr marL="0" marR="0" algn="l">
                        <a:lnSpc>
                          <a:spcPct val="107000"/>
                        </a:lnSpc>
                        <a:spcBef>
                          <a:spcPts val="0"/>
                        </a:spcBef>
                        <a:spcAft>
                          <a:spcPts val="0"/>
                        </a:spcAft>
                      </a:pPr>
                      <a:r>
                        <a:rPr lang="en-US" sz="1400">
                          <a:effectLst/>
                        </a:rPr>
                        <a:t>Test the interactions between multiple time sheet methods (add time sheet, update time sheet, get approved time sheets, etc)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hMerge="1">
                  <a:txBody>
                    <a:bodyPr/>
                    <a:lstStyle/>
                    <a:p>
                      <a:endParaRPr lang="en-US"/>
                    </a:p>
                  </a:txBody>
                  <a:tcPr/>
                </a:tc>
                <a:extLst>
                  <a:ext uri="{0D108BD9-81ED-4DB2-BD59-A6C34878D82A}">
                    <a16:rowId xmlns:a16="http://schemas.microsoft.com/office/drawing/2014/main" val="1043342057"/>
                  </a:ext>
                </a:extLst>
              </a:tr>
              <a:tr h="194541">
                <a:tc>
                  <a:txBody>
                    <a:bodyPr/>
                    <a:lstStyle/>
                    <a:p>
                      <a:pPr marL="0" marR="0" algn="l">
                        <a:lnSpc>
                          <a:spcPct val="107000"/>
                        </a:lnSpc>
                        <a:spcBef>
                          <a:spcPts val="0"/>
                        </a:spcBef>
                        <a:spcAft>
                          <a:spcPts val="0"/>
                        </a:spcAft>
                      </a:pPr>
                      <a:r>
                        <a:rPr lang="en-US" sz="1400">
                          <a:effectLst/>
                        </a:rPr>
                        <a:t>Test Set Up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gridSpan="2">
                  <a:txBody>
                    <a:bodyPr/>
                    <a:lstStyle/>
                    <a:p>
                      <a:pPr marL="0" marR="0" algn="l">
                        <a:lnSpc>
                          <a:spcPct val="107000"/>
                        </a:lnSpc>
                        <a:spcBef>
                          <a:spcPts val="0"/>
                        </a:spcBef>
                        <a:spcAft>
                          <a:spcPts val="0"/>
                        </a:spcAft>
                      </a:pPr>
                      <a:r>
                        <a:rPr lang="en-US" sz="1400">
                          <a:effectLst/>
                        </a:rPr>
                        <a:t>Data base found in section 3.1.2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hMerge="1">
                  <a:txBody>
                    <a:bodyPr/>
                    <a:lstStyle/>
                    <a:p>
                      <a:endParaRPr lang="en-US"/>
                    </a:p>
                  </a:txBody>
                  <a:tcPr/>
                </a:tc>
                <a:extLst>
                  <a:ext uri="{0D108BD9-81ED-4DB2-BD59-A6C34878D82A}">
                    <a16:rowId xmlns:a16="http://schemas.microsoft.com/office/drawing/2014/main" val="3622683587"/>
                  </a:ext>
                </a:extLst>
              </a:tr>
              <a:tr h="194541">
                <a:tc gridSpan="2">
                  <a:txBody>
                    <a:bodyPr/>
                    <a:lstStyle/>
                    <a:p>
                      <a:pPr marL="0" marR="0" algn="ctr">
                        <a:lnSpc>
                          <a:spcPct val="107000"/>
                        </a:lnSpc>
                        <a:spcBef>
                          <a:spcPts val="0"/>
                        </a:spcBef>
                        <a:spcAft>
                          <a:spcPts val="0"/>
                        </a:spcAft>
                      </a:pPr>
                      <a:r>
                        <a:rPr lang="en-US" sz="1100">
                          <a:effectLst/>
                        </a:rPr>
                        <a:t>Input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400">
                          <a:effectLst/>
                        </a:rPr>
                        <a:t>Output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extLst>
                  <a:ext uri="{0D108BD9-81ED-4DB2-BD59-A6C34878D82A}">
                    <a16:rowId xmlns:a16="http://schemas.microsoft.com/office/drawing/2014/main" val="1409179028"/>
                  </a:ext>
                </a:extLst>
              </a:tr>
              <a:tr h="3293440">
                <a:tc gridSpan="2">
                  <a:txBody>
                    <a:bodyPr/>
                    <a:lstStyle/>
                    <a:p>
                      <a:pPr marL="0" marR="0" algn="l">
                        <a:lnSpc>
                          <a:spcPct val="107000"/>
                        </a:lnSpc>
                        <a:spcBef>
                          <a:spcPts val="0"/>
                        </a:spcBef>
                        <a:spcAft>
                          <a:spcPts val="0"/>
                        </a:spcAft>
                      </a:pPr>
                      <a:r>
                        <a:rPr lang="en-US" sz="1100" dirty="0" err="1">
                          <a:effectLst/>
                        </a:rPr>
                        <a:t>TimeSheetaddTimeSheet</a:t>
                      </a:r>
                      <a:r>
                        <a:rPr lang="en-US" sz="1100" dirty="0">
                          <a:effectLst/>
                        </a:rPr>
                        <a:t>("1", "1", "Monday", "2020-03-02", "09:00:00", "12:00:00", "13:00:00", "17:00:00")</a:t>
                      </a:r>
                    </a:p>
                    <a:p>
                      <a:pPr marL="0" marR="0" algn="l">
                        <a:lnSpc>
                          <a:spcPct val="107000"/>
                        </a:lnSpc>
                        <a:spcBef>
                          <a:spcPts val="0"/>
                        </a:spcBef>
                        <a:spcAft>
                          <a:spcPts val="0"/>
                        </a:spcAft>
                      </a:pPr>
                      <a:r>
                        <a:rPr lang="en-US" sz="1100" dirty="0" err="1">
                          <a:effectLst/>
                        </a:rPr>
                        <a:t>TimeSheetupdateTimeSheet</a:t>
                      </a:r>
                      <a:r>
                        <a:rPr lang="en-US" sz="1100" dirty="0">
                          <a:effectLst/>
                        </a:rPr>
                        <a:t>("1","10:00:00","12:00:00","13:00:00","22:00:00", "11")</a:t>
                      </a:r>
                    </a:p>
                    <a:p>
                      <a:pPr marL="0" marR="0" algn="l">
                        <a:lnSpc>
                          <a:spcPct val="107000"/>
                        </a:lnSpc>
                        <a:spcBef>
                          <a:spcPts val="0"/>
                        </a:spcBef>
                        <a:spcAft>
                          <a:spcPts val="0"/>
                        </a:spcAft>
                      </a:pPr>
                      <a:r>
                        <a:rPr lang="en-US" sz="1100" dirty="0" err="1">
                          <a:effectLst/>
                        </a:rPr>
                        <a:t>TimeSheetsubmitTimeSheet</a:t>
                      </a:r>
                      <a:r>
                        <a:rPr lang="en-US" sz="1100" dirty="0">
                          <a:effectLst/>
                        </a:rPr>
                        <a:t>(“1”)</a:t>
                      </a:r>
                    </a:p>
                    <a:p>
                      <a:pPr marL="0" marR="0" algn="l">
                        <a:lnSpc>
                          <a:spcPct val="107000"/>
                        </a:lnSpc>
                        <a:spcBef>
                          <a:spcPts val="0"/>
                        </a:spcBef>
                        <a:spcAft>
                          <a:spcPts val="0"/>
                        </a:spcAft>
                      </a:pPr>
                      <a:r>
                        <a:rPr lang="en-US" sz="1100" dirty="0" err="1">
                          <a:effectLst/>
                        </a:rPr>
                        <a:t>TimeSheetgetEmpTimeSheetNotApproved</a:t>
                      </a:r>
                      <a:r>
                        <a:rPr lang="en-US" sz="1100" dirty="0">
                          <a:effectLst/>
                        </a:rPr>
                        <a:t>(“1”)</a:t>
                      </a:r>
                    </a:p>
                    <a:p>
                      <a:pPr marL="0" marR="0" algn="l">
                        <a:lnSpc>
                          <a:spcPct val="107000"/>
                        </a:lnSpc>
                        <a:spcBef>
                          <a:spcPts val="0"/>
                        </a:spcBef>
                        <a:spcAft>
                          <a:spcPts val="0"/>
                        </a:spcAft>
                      </a:pPr>
                      <a:endParaRPr lang="en-US" sz="1100" dirty="0">
                        <a:effectLst/>
                      </a:endParaRPr>
                    </a:p>
                    <a:p>
                      <a:pPr marL="0" marR="0" algn="l">
                        <a:lnSpc>
                          <a:spcPct val="107000"/>
                        </a:lnSpc>
                        <a:spcBef>
                          <a:spcPts val="0"/>
                        </a:spcBef>
                        <a:spcAft>
                          <a:spcPts val="0"/>
                        </a:spcAft>
                      </a:pPr>
                      <a:r>
                        <a:rPr lang="en-US" sz="1100" dirty="0" err="1">
                          <a:effectLst/>
                        </a:rPr>
                        <a:t>TimeSheetaddTimeSheet</a:t>
                      </a:r>
                      <a:r>
                        <a:rPr lang="en-US" sz="1100" dirty="0">
                          <a:effectLst/>
                        </a:rPr>
                        <a:t>("4", "4", "Monday", "2020-03-02", "09:00:00", "12:00:00", "13:00:00", "17:00:00")</a:t>
                      </a:r>
                    </a:p>
                    <a:p>
                      <a:pPr marL="0" marR="0" algn="l">
                        <a:lnSpc>
                          <a:spcPct val="107000"/>
                        </a:lnSpc>
                        <a:spcBef>
                          <a:spcPts val="0"/>
                        </a:spcBef>
                        <a:spcAft>
                          <a:spcPts val="0"/>
                        </a:spcAft>
                      </a:pPr>
                      <a:r>
                        <a:rPr lang="en-US" sz="1100" dirty="0" err="1">
                          <a:effectLst/>
                        </a:rPr>
                        <a:t>TimeSheetaddTimeSheet</a:t>
                      </a:r>
                      <a:r>
                        <a:rPr lang="en-US" sz="1100" dirty="0">
                          <a:effectLst/>
                        </a:rPr>
                        <a:t>("5", "5", "Monday", "2020-03-02", "09:00:00", "12:00:00", "13:00:00", "17:00:00")</a:t>
                      </a:r>
                    </a:p>
                    <a:p>
                      <a:pPr marL="0" marR="0" algn="l">
                        <a:lnSpc>
                          <a:spcPct val="107000"/>
                        </a:lnSpc>
                        <a:spcBef>
                          <a:spcPts val="0"/>
                        </a:spcBef>
                        <a:spcAft>
                          <a:spcPts val="0"/>
                        </a:spcAft>
                      </a:pPr>
                      <a:r>
                        <a:rPr lang="en-US" sz="1100" dirty="0" err="1">
                          <a:effectLst/>
                        </a:rPr>
                        <a:t>TimeSheetsubmitTimeSheet</a:t>
                      </a:r>
                      <a:r>
                        <a:rPr lang="en-US" sz="1100" dirty="0">
                          <a:effectLst/>
                        </a:rPr>
                        <a:t>(“4”)</a:t>
                      </a:r>
                    </a:p>
                    <a:p>
                      <a:pPr marL="0" marR="0" algn="l">
                        <a:lnSpc>
                          <a:spcPct val="107000"/>
                        </a:lnSpc>
                        <a:spcBef>
                          <a:spcPts val="0"/>
                        </a:spcBef>
                        <a:spcAft>
                          <a:spcPts val="0"/>
                        </a:spcAft>
                      </a:pPr>
                      <a:r>
                        <a:rPr lang="en-US" sz="1100" dirty="0" err="1">
                          <a:effectLst/>
                        </a:rPr>
                        <a:t>TimeSheetsubmitTimeSheet</a:t>
                      </a:r>
                      <a:r>
                        <a:rPr lang="en-US" sz="1100" dirty="0">
                          <a:effectLst/>
                        </a:rPr>
                        <a:t>(“5”)</a:t>
                      </a:r>
                    </a:p>
                    <a:p>
                      <a:pPr marL="0" marR="0" algn="l">
                        <a:lnSpc>
                          <a:spcPct val="107000"/>
                        </a:lnSpc>
                        <a:spcBef>
                          <a:spcPts val="0"/>
                        </a:spcBef>
                        <a:spcAft>
                          <a:spcPts val="0"/>
                        </a:spcAft>
                      </a:pPr>
                      <a:r>
                        <a:rPr lang="en-US" sz="1100" dirty="0" err="1">
                          <a:effectLst/>
                        </a:rPr>
                        <a:t>TimeSheetgetTimeSheetNotApproved</a:t>
                      </a:r>
                      <a:r>
                        <a:rPr lang="en-US" sz="1100" dirty="0">
                          <a:effectLst/>
                        </a:rPr>
                        <a:t>()</a:t>
                      </a:r>
                    </a:p>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err="1">
                          <a:effectLst/>
                        </a:rPr>
                        <a:t>TimeSheetgetTimeSheetApproved</a:t>
                      </a:r>
                      <a:r>
                        <a:rPr lang="en-US" sz="1100" dirty="0">
                          <a:effectLst/>
                        </a:rPr>
                        <a:t>(“1”)</a:t>
                      </a:r>
                    </a:p>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err="1">
                          <a:effectLst/>
                        </a:rPr>
                        <a:t>TimeSheetGetTimeSheetApprovedEmpIds</a:t>
                      </a:r>
                      <a:r>
                        <a:rPr lang="en-US" sz="1100" dirty="0">
                          <a:effectLst/>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nchor="ctr"/>
                </a:tc>
                <a:tc hMerge="1">
                  <a:txBody>
                    <a:bodyPr/>
                    <a:lstStyle/>
                    <a:p>
                      <a:endParaRPr lang="en-US"/>
                    </a:p>
                  </a:txBody>
                  <a:tcPr/>
                </a:tc>
                <a:tc>
                  <a:txBody>
                    <a:bodyPr/>
                    <a:lstStyle/>
                    <a:p>
                      <a:pPr marL="0" marR="0" algn="l">
                        <a:lnSpc>
                          <a:spcPct val="107000"/>
                        </a:lnSpc>
                        <a:spcBef>
                          <a:spcPts val="0"/>
                        </a:spcBef>
                        <a:spcAft>
                          <a:spcPts val="0"/>
                        </a:spcAft>
                      </a:pPr>
                      <a:r>
                        <a:rPr lang="en-US" sz="1400" dirty="0">
                          <a:effectLst/>
                        </a:rPr>
                        <a:t>Add a time sheet to Emp “1”, update that time sheet then submit it. Return 3 Not Approved timesheets for Emp “1” (2 from DB and the 1 just added)</a:t>
                      </a:r>
                    </a:p>
                    <a:p>
                      <a:pPr marL="0" marR="0" algn="l">
                        <a:lnSpc>
                          <a:spcPct val="107000"/>
                        </a:lnSpc>
                        <a:spcBef>
                          <a:spcPts val="0"/>
                        </a:spcBef>
                        <a:spcAft>
                          <a:spcPts val="0"/>
                        </a:spcAft>
                      </a:pPr>
                      <a:r>
                        <a:rPr lang="en-US" sz="1400" dirty="0">
                          <a:effectLst/>
                        </a:rPr>
                        <a:t> </a:t>
                      </a:r>
                    </a:p>
                    <a:p>
                      <a:pPr marL="0" marR="0" algn="l">
                        <a:lnSpc>
                          <a:spcPct val="107000"/>
                        </a:lnSpc>
                        <a:spcBef>
                          <a:spcPts val="0"/>
                        </a:spcBef>
                        <a:spcAft>
                          <a:spcPts val="0"/>
                        </a:spcAft>
                      </a:pPr>
                      <a:r>
                        <a:rPr lang="en-US" sz="1400" dirty="0">
                          <a:effectLst/>
                        </a:rPr>
                        <a:t>Add two dummy timesheets for Emp “4” and “5”. Return 5 Not Approved timesheets for all Emps (3 from Emp 1 and 2 from Emp 4 and 5)</a:t>
                      </a:r>
                    </a:p>
                    <a:p>
                      <a:pPr marL="0" marR="0" algn="l">
                        <a:lnSpc>
                          <a:spcPct val="107000"/>
                        </a:lnSpc>
                        <a:spcBef>
                          <a:spcPts val="0"/>
                        </a:spcBef>
                        <a:spcAft>
                          <a:spcPts val="0"/>
                        </a:spcAft>
                      </a:pPr>
                      <a:endParaRPr lang="en-US" sz="1400" dirty="0">
                        <a:effectLst/>
                      </a:endParaRPr>
                    </a:p>
                    <a:p>
                      <a:pPr marL="0" marR="0" algn="l">
                        <a:lnSpc>
                          <a:spcPct val="107000"/>
                        </a:lnSpc>
                        <a:spcBef>
                          <a:spcPts val="0"/>
                        </a:spcBef>
                        <a:spcAft>
                          <a:spcPts val="0"/>
                        </a:spcAft>
                      </a:pPr>
                      <a:r>
                        <a:rPr lang="en-US" sz="1400" dirty="0">
                          <a:effectLst/>
                        </a:rPr>
                        <a:t>Return 3 Approved time sheets from Emp 1 (found in setup DB)</a:t>
                      </a:r>
                    </a:p>
                    <a:p>
                      <a:pPr marL="0" marR="0" algn="l">
                        <a:lnSpc>
                          <a:spcPct val="107000"/>
                        </a:lnSpc>
                        <a:spcBef>
                          <a:spcPts val="0"/>
                        </a:spcBef>
                        <a:spcAft>
                          <a:spcPts val="0"/>
                        </a:spcAft>
                      </a:pPr>
                      <a:r>
                        <a:rPr lang="en-US" sz="1400" dirty="0">
                          <a:effectLst/>
                        </a:rPr>
                        <a:t>Return 2 (Emp 1 and Emp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194" marR="18194" marT="0" marB="0"/>
                </a:tc>
                <a:extLst>
                  <a:ext uri="{0D108BD9-81ED-4DB2-BD59-A6C34878D82A}">
                    <a16:rowId xmlns:a16="http://schemas.microsoft.com/office/drawing/2014/main" val="145290329"/>
                  </a:ext>
                </a:extLst>
              </a:tr>
            </a:tbl>
          </a:graphicData>
        </a:graphic>
      </p:graphicFrame>
    </p:spTree>
    <p:extLst>
      <p:ext uri="{BB962C8B-B14F-4D97-AF65-F5344CB8AC3E}">
        <p14:creationId xmlns:p14="http://schemas.microsoft.com/office/powerpoint/2010/main" val="319856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049-BECA-1D4C-ABF1-D6343EE7F226}"/>
              </a:ext>
            </a:extLst>
          </p:cNvPr>
          <p:cNvSpPr>
            <a:spLocks noGrp="1"/>
          </p:cNvSpPr>
          <p:nvPr>
            <p:ph type="title"/>
          </p:nvPr>
        </p:nvSpPr>
        <p:spPr/>
        <p:txBody>
          <a:bodyPr/>
          <a:lstStyle/>
          <a:p>
            <a:r>
              <a:rPr lang="en-US" dirty="0"/>
              <a:t>Subsystem Tests</a:t>
            </a:r>
          </a:p>
        </p:txBody>
      </p:sp>
      <p:graphicFrame>
        <p:nvGraphicFramePr>
          <p:cNvPr id="4" name="Content Placeholder 3">
            <a:extLst>
              <a:ext uri="{FF2B5EF4-FFF2-40B4-BE49-F238E27FC236}">
                <a16:creationId xmlns:a16="http://schemas.microsoft.com/office/drawing/2014/main" id="{6B3F125B-12FC-4C50-9481-580A2E1F5942}"/>
              </a:ext>
            </a:extLst>
          </p:cNvPr>
          <p:cNvGraphicFramePr>
            <a:graphicFrameLocks noGrp="1"/>
          </p:cNvGraphicFramePr>
          <p:nvPr>
            <p:ph idx="1"/>
            <p:extLst>
              <p:ext uri="{D42A27DB-BD31-4B8C-83A1-F6EECF244321}">
                <p14:modId xmlns:p14="http://schemas.microsoft.com/office/powerpoint/2010/main" val="33789128"/>
              </p:ext>
            </p:extLst>
          </p:nvPr>
        </p:nvGraphicFramePr>
        <p:xfrm>
          <a:off x="875072" y="2336800"/>
          <a:ext cx="10176386" cy="4132826"/>
        </p:xfrm>
        <a:graphic>
          <a:graphicData uri="http://schemas.openxmlformats.org/drawingml/2006/table">
            <a:tbl>
              <a:tblPr firstRow="1" firstCol="1" bandRow="1">
                <a:tableStyleId>{5C22544A-7EE6-4342-B048-85BDC9FD1C3A}</a:tableStyleId>
              </a:tblPr>
              <a:tblGrid>
                <a:gridCol w="1479890">
                  <a:extLst>
                    <a:ext uri="{9D8B030D-6E8A-4147-A177-3AD203B41FA5}">
                      <a16:colId xmlns:a16="http://schemas.microsoft.com/office/drawing/2014/main" val="3971933541"/>
                    </a:ext>
                  </a:extLst>
                </a:gridCol>
                <a:gridCol w="3554225">
                  <a:extLst>
                    <a:ext uri="{9D8B030D-6E8A-4147-A177-3AD203B41FA5}">
                      <a16:colId xmlns:a16="http://schemas.microsoft.com/office/drawing/2014/main" val="550055155"/>
                    </a:ext>
                  </a:extLst>
                </a:gridCol>
                <a:gridCol w="5142271">
                  <a:extLst>
                    <a:ext uri="{9D8B030D-6E8A-4147-A177-3AD203B41FA5}">
                      <a16:colId xmlns:a16="http://schemas.microsoft.com/office/drawing/2014/main" val="2647980549"/>
                    </a:ext>
                  </a:extLst>
                </a:gridCol>
              </a:tblGrid>
              <a:tr h="413644">
                <a:tc>
                  <a:txBody>
                    <a:bodyPr/>
                    <a:lstStyle/>
                    <a:p>
                      <a:pPr marL="0" marR="0" algn="l">
                        <a:lnSpc>
                          <a:spcPct val="107000"/>
                        </a:lnSpc>
                        <a:spcBef>
                          <a:spcPts val="0"/>
                        </a:spcBef>
                        <a:spcAft>
                          <a:spcPts val="0"/>
                        </a:spcAft>
                      </a:pPr>
                      <a:r>
                        <a:rPr lang="en-US" sz="1600">
                          <a:effectLst/>
                        </a:rPr>
                        <a:t>Test Case ID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gridSpan="2">
                  <a:txBody>
                    <a:bodyPr/>
                    <a:lstStyle/>
                    <a:p>
                      <a:pPr marL="0" marR="0" algn="l">
                        <a:lnSpc>
                          <a:spcPct val="107000"/>
                        </a:lnSpc>
                        <a:spcBef>
                          <a:spcPts val="0"/>
                        </a:spcBef>
                        <a:spcAft>
                          <a:spcPts val="0"/>
                        </a:spcAft>
                      </a:pPr>
                      <a:r>
                        <a:rPr lang="en-US" sz="1600">
                          <a:effectLst/>
                        </a:rPr>
                        <a:t>SubSystem-PMS-SalaryTest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hMerge="1">
                  <a:txBody>
                    <a:bodyPr/>
                    <a:lstStyle/>
                    <a:p>
                      <a:endParaRPr lang="en-US"/>
                    </a:p>
                  </a:txBody>
                  <a:tcPr/>
                </a:tc>
                <a:extLst>
                  <a:ext uri="{0D108BD9-81ED-4DB2-BD59-A6C34878D82A}">
                    <a16:rowId xmlns:a16="http://schemas.microsoft.com/office/drawing/2014/main" val="380334741"/>
                  </a:ext>
                </a:extLst>
              </a:tr>
              <a:tr h="269466">
                <a:tc>
                  <a:txBody>
                    <a:bodyPr/>
                    <a:lstStyle/>
                    <a:p>
                      <a:pPr marL="0" marR="0" algn="l">
                        <a:lnSpc>
                          <a:spcPct val="107000"/>
                        </a:lnSpc>
                        <a:spcBef>
                          <a:spcPts val="0"/>
                        </a:spcBef>
                        <a:spcAft>
                          <a:spcPts val="0"/>
                        </a:spcAft>
                      </a:pPr>
                      <a:r>
                        <a:rPr lang="en-US" sz="1600">
                          <a:effectLst/>
                        </a:rPr>
                        <a:t>Purpose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gridSpan="2">
                  <a:txBody>
                    <a:bodyPr/>
                    <a:lstStyle/>
                    <a:p>
                      <a:pPr marL="0" marR="0" algn="l">
                        <a:lnSpc>
                          <a:spcPct val="107000"/>
                        </a:lnSpc>
                        <a:spcBef>
                          <a:spcPts val="0"/>
                        </a:spcBef>
                        <a:spcAft>
                          <a:spcPts val="0"/>
                        </a:spcAft>
                      </a:pPr>
                      <a:r>
                        <a:rPr lang="en-US" sz="1600">
                          <a:effectLst/>
                        </a:rPr>
                        <a:t>Test the interactions between multiple salary methods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hMerge="1">
                  <a:txBody>
                    <a:bodyPr/>
                    <a:lstStyle/>
                    <a:p>
                      <a:endParaRPr lang="en-US"/>
                    </a:p>
                  </a:txBody>
                  <a:tcPr/>
                </a:tc>
                <a:extLst>
                  <a:ext uri="{0D108BD9-81ED-4DB2-BD59-A6C34878D82A}">
                    <a16:rowId xmlns:a16="http://schemas.microsoft.com/office/drawing/2014/main" val="1633119559"/>
                  </a:ext>
                </a:extLst>
              </a:tr>
              <a:tr h="269466">
                <a:tc>
                  <a:txBody>
                    <a:bodyPr/>
                    <a:lstStyle/>
                    <a:p>
                      <a:pPr marL="0" marR="0" algn="l">
                        <a:lnSpc>
                          <a:spcPct val="107000"/>
                        </a:lnSpc>
                        <a:spcBef>
                          <a:spcPts val="0"/>
                        </a:spcBef>
                        <a:spcAft>
                          <a:spcPts val="0"/>
                        </a:spcAft>
                      </a:pPr>
                      <a:r>
                        <a:rPr lang="en-US" sz="1600">
                          <a:effectLst/>
                        </a:rPr>
                        <a:t>Test Set Up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gridSpan="2">
                  <a:txBody>
                    <a:bodyPr/>
                    <a:lstStyle/>
                    <a:p>
                      <a:pPr marL="0" marR="0" algn="l">
                        <a:lnSpc>
                          <a:spcPct val="107000"/>
                        </a:lnSpc>
                        <a:spcBef>
                          <a:spcPts val="0"/>
                        </a:spcBef>
                        <a:spcAft>
                          <a:spcPts val="0"/>
                        </a:spcAft>
                      </a:pPr>
                      <a:r>
                        <a:rPr lang="en-US" sz="1600">
                          <a:effectLst/>
                        </a:rPr>
                        <a:t>Data base found in section 3.1.2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hMerge="1">
                  <a:txBody>
                    <a:bodyPr/>
                    <a:lstStyle/>
                    <a:p>
                      <a:endParaRPr lang="en-US"/>
                    </a:p>
                  </a:txBody>
                  <a:tcPr/>
                </a:tc>
                <a:extLst>
                  <a:ext uri="{0D108BD9-81ED-4DB2-BD59-A6C34878D82A}">
                    <a16:rowId xmlns:a16="http://schemas.microsoft.com/office/drawing/2014/main" val="1158906688"/>
                  </a:ext>
                </a:extLst>
              </a:tr>
              <a:tr h="269466">
                <a:tc gridSpan="2">
                  <a:txBody>
                    <a:bodyPr/>
                    <a:lstStyle/>
                    <a:p>
                      <a:pPr marL="0" marR="0" algn="ctr">
                        <a:lnSpc>
                          <a:spcPct val="107000"/>
                        </a:lnSpc>
                        <a:spcBef>
                          <a:spcPts val="0"/>
                        </a:spcBef>
                        <a:spcAft>
                          <a:spcPts val="0"/>
                        </a:spcAft>
                      </a:pPr>
                      <a:r>
                        <a:rPr lang="en-US" sz="1600">
                          <a:effectLst/>
                        </a:rPr>
                        <a:t>Input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600">
                          <a:effectLst/>
                        </a:rPr>
                        <a:t>Output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nchor="ctr"/>
                </a:tc>
                <a:extLst>
                  <a:ext uri="{0D108BD9-81ED-4DB2-BD59-A6C34878D82A}">
                    <a16:rowId xmlns:a16="http://schemas.microsoft.com/office/drawing/2014/main" val="1245358923"/>
                  </a:ext>
                </a:extLst>
              </a:tr>
              <a:tr h="2910784">
                <a:tc gridSpan="2">
                  <a:txBody>
                    <a:bodyPr/>
                    <a:lstStyle/>
                    <a:p>
                      <a:pPr marL="0" marR="0" algn="l">
                        <a:lnSpc>
                          <a:spcPct val="107000"/>
                        </a:lnSpc>
                        <a:spcBef>
                          <a:spcPts val="0"/>
                        </a:spcBef>
                        <a:spcAft>
                          <a:spcPts val="0"/>
                        </a:spcAft>
                      </a:pPr>
                      <a:r>
                        <a:rPr lang="en-US" sz="1600" dirty="0" err="1">
                          <a:effectLst/>
                        </a:rPr>
                        <a:t>SalarycalculateSalary</a:t>
                      </a:r>
                      <a:r>
                        <a:rPr lang="en-US" sz="1600" dirty="0">
                          <a:effectLst/>
                        </a:rPr>
                        <a:t>();</a:t>
                      </a:r>
                    </a:p>
                    <a:p>
                      <a:pPr marL="0" marR="0" algn="l">
                        <a:lnSpc>
                          <a:spcPct val="107000"/>
                        </a:lnSpc>
                        <a:spcBef>
                          <a:spcPts val="0"/>
                        </a:spcBef>
                        <a:spcAft>
                          <a:spcPts val="0"/>
                        </a:spcAft>
                      </a:pPr>
                      <a:r>
                        <a:rPr lang="en-US" sz="1600" dirty="0">
                          <a:effectLst/>
                        </a:rPr>
                        <a:t>		</a:t>
                      </a:r>
                    </a:p>
                    <a:p>
                      <a:pPr marL="0" marR="0" algn="l">
                        <a:lnSpc>
                          <a:spcPct val="107000"/>
                        </a:lnSpc>
                        <a:spcBef>
                          <a:spcPts val="0"/>
                        </a:spcBef>
                        <a:spcAft>
                          <a:spcPts val="0"/>
                        </a:spcAft>
                      </a:pPr>
                      <a:r>
                        <a:rPr lang="en-US" sz="1600" dirty="0" err="1">
                          <a:effectLst/>
                        </a:rPr>
                        <a:t>SalarygetEmpPays</a:t>
                      </a:r>
                      <a:r>
                        <a:rPr lang="en-US" sz="1600" dirty="0">
                          <a:effectLst/>
                        </a:rPr>
                        <a:t>();</a:t>
                      </a:r>
                    </a:p>
                    <a:p>
                      <a:pPr marL="0" marR="0" algn="l">
                        <a:lnSpc>
                          <a:spcPct val="107000"/>
                        </a:lnSpc>
                        <a:spcBef>
                          <a:spcPts val="0"/>
                        </a:spcBef>
                        <a:spcAft>
                          <a:spcPts val="0"/>
                        </a:spcAft>
                      </a:pPr>
                      <a:r>
                        <a:rPr lang="en-US" sz="1600" dirty="0">
                          <a:effectLst/>
                        </a:rPr>
                        <a:t>		</a:t>
                      </a:r>
                    </a:p>
                    <a:p>
                      <a:pPr marL="0" marR="0" algn="l">
                        <a:lnSpc>
                          <a:spcPct val="107000"/>
                        </a:lnSpc>
                        <a:spcBef>
                          <a:spcPts val="0"/>
                        </a:spcBef>
                        <a:spcAft>
                          <a:spcPts val="0"/>
                        </a:spcAft>
                      </a:pPr>
                      <a:r>
                        <a:rPr lang="en-US" sz="1600" dirty="0" err="1">
                          <a:effectLst/>
                        </a:rPr>
                        <a:t>SalarygetEmpPay</a:t>
                      </a:r>
                      <a:r>
                        <a:rPr lang="en-US" sz="1600" dirty="0">
                          <a:effectLst/>
                        </a:rPr>
                        <a:t>("2");	    </a:t>
                      </a:r>
                    </a:p>
                    <a:p>
                      <a:pPr marL="0" marR="0" algn="l">
                        <a:lnSpc>
                          <a:spcPct val="107000"/>
                        </a:lnSpc>
                        <a:spcBef>
                          <a:spcPts val="0"/>
                        </a:spcBef>
                        <a:spcAft>
                          <a:spcPts val="0"/>
                        </a:spcAft>
                      </a:pPr>
                      <a:r>
                        <a:rPr lang="en-US" sz="1600" dirty="0">
                          <a:effectLst/>
                        </a:rPr>
                        <a:t>		</a:t>
                      </a:r>
                    </a:p>
                    <a:p>
                      <a:pPr marL="0" marR="0" algn="l">
                        <a:lnSpc>
                          <a:spcPct val="107000"/>
                        </a:lnSpc>
                        <a:spcBef>
                          <a:spcPts val="0"/>
                        </a:spcBef>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tc>
                <a:tc hMerge="1">
                  <a:txBody>
                    <a:bodyPr/>
                    <a:lstStyle/>
                    <a:p>
                      <a:endParaRPr lang="en-US"/>
                    </a:p>
                  </a:txBody>
                  <a:tcPr/>
                </a:tc>
                <a:tc>
                  <a:txBody>
                    <a:bodyPr/>
                    <a:lstStyle/>
                    <a:p>
                      <a:pPr marL="0" marR="0" algn="l">
                        <a:lnSpc>
                          <a:spcPct val="107000"/>
                        </a:lnSpc>
                        <a:spcBef>
                          <a:spcPts val="0"/>
                        </a:spcBef>
                        <a:spcAft>
                          <a:spcPts val="0"/>
                        </a:spcAft>
                      </a:pPr>
                      <a:r>
                        <a:rPr lang="en-US" sz="1600" dirty="0">
                          <a:effectLst/>
                        </a:rPr>
                        <a:t>Return 4, 2 from Setup DB, 2 from method</a:t>
                      </a:r>
                    </a:p>
                    <a:p>
                      <a:pPr marL="0" marR="0" algn="l">
                        <a:lnSpc>
                          <a:spcPct val="107000"/>
                        </a:lnSpc>
                        <a:spcBef>
                          <a:spcPts val="0"/>
                        </a:spcBef>
                        <a:spcAft>
                          <a:spcPts val="0"/>
                        </a:spcAft>
                      </a:pPr>
                      <a:r>
                        <a:rPr lang="en-US" sz="1600" dirty="0">
                          <a:effectLst/>
                        </a:rPr>
                        <a:t> </a:t>
                      </a:r>
                    </a:p>
                    <a:p>
                      <a:pPr marL="0" marR="0" algn="l">
                        <a:lnSpc>
                          <a:spcPct val="107000"/>
                        </a:lnSpc>
                        <a:spcBef>
                          <a:spcPts val="0"/>
                        </a:spcBef>
                        <a:spcAft>
                          <a:spcPts val="0"/>
                        </a:spcAft>
                      </a:pPr>
                      <a:r>
                        <a:rPr lang="en-US" sz="1600" dirty="0">
                          <a:effectLst/>
                        </a:rPr>
                        <a:t>Return 4, 4 salaries in DB</a:t>
                      </a:r>
                    </a:p>
                    <a:p>
                      <a:pPr marL="0" marR="0" algn="l">
                        <a:lnSpc>
                          <a:spcPct val="107000"/>
                        </a:lnSpc>
                        <a:spcBef>
                          <a:spcPts val="0"/>
                        </a:spcBef>
                        <a:spcAft>
                          <a:spcPts val="0"/>
                        </a:spcAft>
                      </a:pPr>
                      <a:r>
                        <a:rPr lang="en-US" sz="1600" dirty="0">
                          <a:effectLst/>
                        </a:rPr>
                        <a:t> </a:t>
                      </a:r>
                    </a:p>
                    <a:p>
                      <a:pPr marL="0" marR="0" algn="l">
                        <a:lnSpc>
                          <a:spcPct val="107000"/>
                        </a:lnSpc>
                        <a:spcBef>
                          <a:spcPts val="0"/>
                        </a:spcBef>
                        <a:spcAft>
                          <a:spcPts val="0"/>
                        </a:spcAft>
                      </a:pPr>
                      <a:r>
                        <a:rPr lang="en-US" sz="1600" dirty="0">
                          <a:effectLst/>
                        </a:rPr>
                        <a:t>Return 2, 1 from setup DB, 1 from calculate salary method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15" marR="65315" marT="0" marB="0"/>
                </a:tc>
                <a:extLst>
                  <a:ext uri="{0D108BD9-81ED-4DB2-BD59-A6C34878D82A}">
                    <a16:rowId xmlns:a16="http://schemas.microsoft.com/office/drawing/2014/main" val="3962366155"/>
                  </a:ext>
                </a:extLst>
              </a:tr>
            </a:tbl>
          </a:graphicData>
        </a:graphic>
      </p:graphicFrame>
    </p:spTree>
    <p:extLst>
      <p:ext uri="{BB962C8B-B14F-4D97-AF65-F5344CB8AC3E}">
        <p14:creationId xmlns:p14="http://schemas.microsoft.com/office/powerpoint/2010/main" val="379768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SystemTest-PMS-AddEmployee-002-Sunny01</a:t>
            </a:r>
          </a:p>
          <a:p>
            <a:r>
              <a:rPr lang="en-US" b="1" dirty="0"/>
              <a:t>Purpose: </a:t>
            </a:r>
            <a:r>
              <a:rPr lang="en-US" dirty="0"/>
              <a:t>Investigate the proper execution of the add employee case for Sara Smith for SFTalent Co. (the employer)</a:t>
            </a:r>
          </a:p>
          <a:p>
            <a:r>
              <a:rPr lang="en-US" b="1" dirty="0"/>
              <a:t>Test Setup: </a:t>
            </a:r>
            <a:r>
              <a:rPr lang="en-US" dirty="0"/>
              <a:t>PMS is setup and running, with the database setup</a:t>
            </a:r>
          </a:p>
          <a:p>
            <a:pPr lvl="1"/>
            <a:endParaRPr lang="en-US" b="1" dirty="0"/>
          </a:p>
        </p:txBody>
      </p:sp>
      <p:graphicFrame>
        <p:nvGraphicFramePr>
          <p:cNvPr id="5" name="Table 4">
            <a:extLst>
              <a:ext uri="{FF2B5EF4-FFF2-40B4-BE49-F238E27FC236}">
                <a16:creationId xmlns:a16="http://schemas.microsoft.com/office/drawing/2014/main" id="{64A5393C-3A16-7145-AA16-7DAC7462D217}"/>
              </a:ext>
            </a:extLst>
          </p:cNvPr>
          <p:cNvGraphicFramePr>
            <a:graphicFrameLocks noGrp="1"/>
          </p:cNvGraphicFramePr>
          <p:nvPr>
            <p:extLst>
              <p:ext uri="{D42A27DB-BD31-4B8C-83A1-F6EECF244321}">
                <p14:modId xmlns:p14="http://schemas.microsoft.com/office/powerpoint/2010/main" val="1187042348"/>
              </p:ext>
            </p:extLst>
          </p:nvPr>
        </p:nvGraphicFramePr>
        <p:xfrm>
          <a:off x="1517316" y="4251768"/>
          <a:ext cx="5942264" cy="1437285"/>
        </p:xfrm>
        <a:graphic>
          <a:graphicData uri="http://schemas.openxmlformats.org/drawingml/2006/table">
            <a:tbl>
              <a:tblPr firstRow="1" firstCol="1" bandRow="1">
                <a:tableStyleId>{5C22544A-7EE6-4342-B048-85BDC9FD1C3A}</a:tableStyleId>
              </a:tblPr>
              <a:tblGrid>
                <a:gridCol w="2971132">
                  <a:extLst>
                    <a:ext uri="{9D8B030D-6E8A-4147-A177-3AD203B41FA5}">
                      <a16:colId xmlns:a16="http://schemas.microsoft.com/office/drawing/2014/main" val="2567588682"/>
                    </a:ext>
                  </a:extLst>
                </a:gridCol>
                <a:gridCol w="2971132">
                  <a:extLst>
                    <a:ext uri="{9D8B030D-6E8A-4147-A177-3AD203B41FA5}">
                      <a16:colId xmlns:a16="http://schemas.microsoft.com/office/drawing/2014/main" val="1961285240"/>
                    </a:ext>
                  </a:extLst>
                </a:gridCol>
              </a:tblGrid>
              <a:tr h="487153">
                <a:tc gridSpan="2">
                  <a:txBody>
                    <a:bodyPr/>
                    <a:lstStyle/>
                    <a:p>
                      <a:pPr marL="0" marR="0" algn="ctr">
                        <a:lnSpc>
                          <a:spcPct val="107000"/>
                        </a:lnSpc>
                        <a:spcBef>
                          <a:spcPts val="0"/>
                        </a:spcBef>
                        <a:spcAft>
                          <a:spcPts val="800"/>
                        </a:spcAft>
                      </a:pPr>
                      <a:r>
                        <a:rPr lang="en-US" sz="1600">
                          <a:effectLst/>
                        </a:rPr>
                        <a:t>employer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58860128"/>
                  </a:ext>
                </a:extLst>
              </a:tr>
              <a:tr h="475066">
                <a:tc>
                  <a:txBody>
                    <a:bodyPr/>
                    <a:lstStyle/>
                    <a:p>
                      <a:pPr marL="0" marR="0" algn="l">
                        <a:lnSpc>
                          <a:spcPct val="107000"/>
                        </a:lnSpc>
                        <a:spcBef>
                          <a:spcPts val="0"/>
                        </a:spcBef>
                        <a:spcAft>
                          <a:spcPts val="800"/>
                        </a:spcAft>
                      </a:pPr>
                      <a:r>
                        <a:rPr lang="en-US" sz="1600">
                          <a:effectLst/>
                        </a:rPr>
                        <a:t>username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600">
                          <a:effectLst/>
                        </a:rPr>
                        <a:t>password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313196"/>
                  </a:ext>
                </a:extLst>
              </a:tr>
              <a:tr h="475066">
                <a:tc>
                  <a:txBody>
                    <a:bodyPr/>
                    <a:lstStyle/>
                    <a:p>
                      <a:pPr marL="0" marR="0" algn="l">
                        <a:lnSpc>
                          <a:spcPct val="107000"/>
                        </a:lnSpc>
                        <a:spcBef>
                          <a:spcPts val="0"/>
                        </a:spcBef>
                        <a:spcAft>
                          <a:spcPts val="800"/>
                        </a:spcAft>
                      </a:pPr>
                      <a:r>
                        <a:rPr lang="en-US" sz="1600">
                          <a:effectLst/>
                        </a:rPr>
                        <a:t>user1</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600" dirty="0">
                          <a:effectLst/>
                        </a:rPr>
                        <a:t>user1</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578498"/>
                  </a:ext>
                </a:extLst>
              </a:tr>
            </a:tbl>
          </a:graphicData>
        </a:graphic>
      </p:graphicFrame>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spTree>
    <p:extLst>
      <p:ext uri="{BB962C8B-B14F-4D97-AF65-F5344CB8AC3E}">
        <p14:creationId xmlns:p14="http://schemas.microsoft.com/office/powerpoint/2010/main" val="100773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5D6D69-1C84-3F40-BB39-D872C768F71F}"/>
              </a:ext>
            </a:extLst>
          </p:cNvPr>
          <p:cNvSpPr txBox="1">
            <a:spLocks/>
          </p:cNvSpPr>
          <p:nvPr/>
        </p:nvSpPr>
        <p:spPr>
          <a:xfrm>
            <a:off x="479794" y="568745"/>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SystemTest-PMS-AddEmployee-002-Sunny01</a:t>
            </a:r>
          </a:p>
          <a:p>
            <a:endParaRPr lang="en-US" dirty="0"/>
          </a:p>
        </p:txBody>
      </p:sp>
      <p:sp>
        <p:nvSpPr>
          <p:cNvPr id="10" name="Content Placeholder 2">
            <a:extLst>
              <a:ext uri="{FF2B5EF4-FFF2-40B4-BE49-F238E27FC236}">
                <a16:creationId xmlns:a16="http://schemas.microsoft.com/office/drawing/2014/main" id="{60DF5BC1-3D27-B24A-8675-063DE3303D7C}"/>
              </a:ext>
            </a:extLst>
          </p:cNvPr>
          <p:cNvSpPr txBox="1">
            <a:spLocks/>
          </p:cNvSpPr>
          <p:nvPr/>
        </p:nvSpPr>
        <p:spPr>
          <a:xfrm>
            <a:off x="479794" y="1310789"/>
            <a:ext cx="9613861" cy="17372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input: </a:t>
            </a:r>
          </a:p>
          <a:p>
            <a:pPr lvl="1"/>
            <a:r>
              <a:rPr lang="en-US" dirty="0"/>
              <a:t>SFTalent Co. Clicks Add employee button</a:t>
            </a:r>
          </a:p>
          <a:p>
            <a:pPr lvl="1"/>
            <a:r>
              <a:rPr lang="en-US" dirty="0"/>
              <a:t>They input the new employee information (see expected output)</a:t>
            </a:r>
          </a:p>
          <a:p>
            <a:pPr lvl="1"/>
            <a:r>
              <a:rPr lang="en-US" dirty="0"/>
              <a:t>They finally click on Add</a:t>
            </a:r>
          </a:p>
          <a:p>
            <a:pPr lvl="1"/>
            <a:endParaRPr lang="en-US" b="1" dirty="0"/>
          </a:p>
        </p:txBody>
      </p:sp>
      <p:sp>
        <p:nvSpPr>
          <p:cNvPr id="11" name="Content Placeholder 2">
            <a:extLst>
              <a:ext uri="{FF2B5EF4-FFF2-40B4-BE49-F238E27FC236}">
                <a16:creationId xmlns:a16="http://schemas.microsoft.com/office/drawing/2014/main" id="{9A854680-9033-EB41-B526-45A55BB64E35}"/>
              </a:ext>
            </a:extLst>
          </p:cNvPr>
          <p:cNvSpPr txBox="1">
            <a:spLocks/>
          </p:cNvSpPr>
          <p:nvPr/>
        </p:nvSpPr>
        <p:spPr>
          <a:xfrm>
            <a:off x="539951" y="2935706"/>
            <a:ext cx="10388731" cy="11069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Expected output: </a:t>
            </a:r>
          </a:p>
          <a:p>
            <a:pPr lvl="1"/>
            <a:r>
              <a:rPr lang="en-US" dirty="0"/>
              <a:t>New employee will be added to the PMS database (the following row will be added to </a:t>
            </a:r>
            <a:r>
              <a:rPr lang="en-US" i="1" dirty="0"/>
              <a:t>employees </a:t>
            </a:r>
            <a:r>
              <a:rPr lang="en-US" dirty="0"/>
              <a:t>table of the DB).</a:t>
            </a:r>
          </a:p>
        </p:txBody>
      </p:sp>
      <p:graphicFrame>
        <p:nvGraphicFramePr>
          <p:cNvPr id="12" name="Table 11">
            <a:extLst>
              <a:ext uri="{FF2B5EF4-FFF2-40B4-BE49-F238E27FC236}">
                <a16:creationId xmlns:a16="http://schemas.microsoft.com/office/drawing/2014/main" id="{AEC270BB-1814-6346-A5E8-8AAFC4CA60C5}"/>
              </a:ext>
            </a:extLst>
          </p:cNvPr>
          <p:cNvGraphicFramePr>
            <a:graphicFrameLocks noGrp="1"/>
          </p:cNvGraphicFramePr>
          <p:nvPr/>
        </p:nvGraphicFramePr>
        <p:xfrm>
          <a:off x="479794" y="4334024"/>
          <a:ext cx="11074535" cy="1813877"/>
        </p:xfrm>
        <a:graphic>
          <a:graphicData uri="http://schemas.openxmlformats.org/drawingml/2006/table">
            <a:tbl>
              <a:tblPr firstRow="1" firstCol="1" bandRow="1">
                <a:tableStyleId>{5C22544A-7EE6-4342-B048-85BDC9FD1C3A}</a:tableStyleId>
              </a:tblPr>
              <a:tblGrid>
                <a:gridCol w="950828">
                  <a:extLst>
                    <a:ext uri="{9D8B030D-6E8A-4147-A177-3AD203B41FA5}">
                      <a16:colId xmlns:a16="http://schemas.microsoft.com/office/drawing/2014/main" val="2204404661"/>
                    </a:ext>
                  </a:extLst>
                </a:gridCol>
                <a:gridCol w="739074">
                  <a:extLst>
                    <a:ext uri="{9D8B030D-6E8A-4147-A177-3AD203B41FA5}">
                      <a16:colId xmlns:a16="http://schemas.microsoft.com/office/drawing/2014/main" val="3253727166"/>
                    </a:ext>
                  </a:extLst>
                </a:gridCol>
                <a:gridCol w="850231">
                  <a:extLst>
                    <a:ext uri="{9D8B030D-6E8A-4147-A177-3AD203B41FA5}">
                      <a16:colId xmlns:a16="http://schemas.microsoft.com/office/drawing/2014/main" val="2254588445"/>
                    </a:ext>
                  </a:extLst>
                </a:gridCol>
                <a:gridCol w="641684">
                  <a:extLst>
                    <a:ext uri="{9D8B030D-6E8A-4147-A177-3AD203B41FA5}">
                      <a16:colId xmlns:a16="http://schemas.microsoft.com/office/drawing/2014/main" val="1572357578"/>
                    </a:ext>
                  </a:extLst>
                </a:gridCol>
                <a:gridCol w="1138990">
                  <a:extLst>
                    <a:ext uri="{9D8B030D-6E8A-4147-A177-3AD203B41FA5}">
                      <a16:colId xmlns:a16="http://schemas.microsoft.com/office/drawing/2014/main" val="2098747580"/>
                    </a:ext>
                  </a:extLst>
                </a:gridCol>
                <a:gridCol w="1042737">
                  <a:extLst>
                    <a:ext uri="{9D8B030D-6E8A-4147-A177-3AD203B41FA5}">
                      <a16:colId xmlns:a16="http://schemas.microsoft.com/office/drawing/2014/main" val="1029581821"/>
                    </a:ext>
                  </a:extLst>
                </a:gridCol>
                <a:gridCol w="641684">
                  <a:extLst>
                    <a:ext uri="{9D8B030D-6E8A-4147-A177-3AD203B41FA5}">
                      <a16:colId xmlns:a16="http://schemas.microsoft.com/office/drawing/2014/main" val="3653306898"/>
                    </a:ext>
                  </a:extLst>
                </a:gridCol>
                <a:gridCol w="1060498">
                  <a:extLst>
                    <a:ext uri="{9D8B030D-6E8A-4147-A177-3AD203B41FA5}">
                      <a16:colId xmlns:a16="http://schemas.microsoft.com/office/drawing/2014/main" val="1334932434"/>
                    </a:ext>
                  </a:extLst>
                </a:gridCol>
                <a:gridCol w="969993">
                  <a:extLst>
                    <a:ext uri="{9D8B030D-6E8A-4147-A177-3AD203B41FA5}">
                      <a16:colId xmlns:a16="http://schemas.microsoft.com/office/drawing/2014/main" val="1675668963"/>
                    </a:ext>
                  </a:extLst>
                </a:gridCol>
                <a:gridCol w="787920">
                  <a:extLst>
                    <a:ext uri="{9D8B030D-6E8A-4147-A177-3AD203B41FA5}">
                      <a16:colId xmlns:a16="http://schemas.microsoft.com/office/drawing/2014/main" val="1135514268"/>
                    </a:ext>
                  </a:extLst>
                </a:gridCol>
                <a:gridCol w="1234053">
                  <a:extLst>
                    <a:ext uri="{9D8B030D-6E8A-4147-A177-3AD203B41FA5}">
                      <a16:colId xmlns:a16="http://schemas.microsoft.com/office/drawing/2014/main" val="1712737267"/>
                    </a:ext>
                  </a:extLst>
                </a:gridCol>
                <a:gridCol w="1016843">
                  <a:extLst>
                    <a:ext uri="{9D8B030D-6E8A-4147-A177-3AD203B41FA5}">
                      <a16:colId xmlns:a16="http://schemas.microsoft.com/office/drawing/2014/main" val="1067622710"/>
                    </a:ext>
                  </a:extLst>
                </a:gridCol>
              </a:tblGrid>
              <a:tr h="341273">
                <a:tc gridSpan="12">
                  <a:txBody>
                    <a:bodyPr/>
                    <a:lstStyle/>
                    <a:p>
                      <a:pPr marL="0" marR="0" algn="ctr">
                        <a:lnSpc>
                          <a:spcPct val="107000"/>
                        </a:lnSpc>
                        <a:spcBef>
                          <a:spcPts val="0"/>
                        </a:spcBef>
                        <a:spcAft>
                          <a:spcPts val="800"/>
                        </a:spcAft>
                      </a:pPr>
                      <a:r>
                        <a:rPr lang="en-US" sz="1600">
                          <a:effectLst/>
                        </a:rPr>
                        <a:t>employees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1782251"/>
                  </a:ext>
                </a:extLst>
              </a:tr>
              <a:tr h="707429">
                <a:tc>
                  <a:txBody>
                    <a:bodyPr/>
                    <a:lstStyle/>
                    <a:p>
                      <a:pPr marL="0" marR="0">
                        <a:lnSpc>
                          <a:spcPct val="107000"/>
                        </a:lnSpc>
                        <a:spcBef>
                          <a:spcPts val="0"/>
                        </a:spcBef>
                        <a:spcAft>
                          <a:spcPts val="800"/>
                        </a:spcAft>
                      </a:pPr>
                      <a:r>
                        <a:rPr lang="en-US" sz="1600">
                          <a:effectLst/>
                        </a:rPr>
                        <a:t>emp_id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first_name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last_name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gender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dob</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job</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phone</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email</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address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accno</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bankname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joindate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2323217"/>
                  </a:ext>
                </a:extLst>
              </a:tr>
              <a:tr h="707301">
                <a:tc>
                  <a:txBody>
                    <a:bodyPr/>
                    <a:lstStyle/>
                    <a:p>
                      <a:pPr marL="0" marR="0">
                        <a:lnSpc>
                          <a:spcPct val="107000"/>
                        </a:lnSpc>
                        <a:spcBef>
                          <a:spcPts val="0"/>
                        </a:spcBef>
                        <a:spcAft>
                          <a:spcPts val="800"/>
                        </a:spcAft>
                      </a:pPr>
                      <a:r>
                        <a:rPr lang="en-US" sz="1600" dirty="0">
                          <a:effectLst/>
                        </a:rPr>
                        <a:t>2</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Sara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Smith</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on</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1990-01-01</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Sales Assistant</a:t>
                      </a: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3053458989</a:t>
                      </a:r>
                    </a:p>
                  </a:txBody>
                  <a:tcPr marL="68580" marR="68580" marT="0" marB="0"/>
                </a:tc>
                <a:tc>
                  <a:txBody>
                    <a:bodyPr/>
                    <a:lstStyle/>
                    <a:p>
                      <a:pPr marL="0" marR="0">
                        <a:lnSpc>
                          <a:spcPct val="107000"/>
                        </a:lnSpc>
                        <a:spcBef>
                          <a:spcPts val="0"/>
                        </a:spcBef>
                        <a:spcAft>
                          <a:spcPts val="800"/>
                        </a:spcAft>
                      </a:pPr>
                      <a:r>
                        <a:rPr lang="en-US" sz="1600" dirty="0" err="1">
                          <a:effectLst/>
                        </a:rPr>
                        <a:t>ssmith@email.com</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21 SE 10</a:t>
                      </a:r>
                      <a:r>
                        <a:rPr lang="en-US" sz="1600" baseline="30000" dirty="0">
                          <a:effectLst/>
                        </a:rPr>
                        <a:t>th</a:t>
                      </a:r>
                      <a:r>
                        <a:rPr lang="en-US" sz="1600" dirty="0">
                          <a:effectLst/>
                        </a:rPr>
                        <a:t> St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123456789</a:t>
                      </a:r>
                    </a:p>
                  </a:txBody>
                  <a:tcPr marL="68580" marR="68580" marT="0" marB="0"/>
                </a:tc>
                <a:tc>
                  <a:txBody>
                    <a:bodyPr/>
                    <a:lstStyle/>
                    <a:p>
                      <a:pPr marL="0" marR="0">
                        <a:lnSpc>
                          <a:spcPct val="107000"/>
                        </a:lnSpc>
                        <a:spcBef>
                          <a:spcPts val="0"/>
                        </a:spcBef>
                        <a:spcAft>
                          <a:spcPts val="800"/>
                        </a:spcAft>
                      </a:pPr>
                      <a:r>
                        <a:rPr lang="en-US" sz="1600" dirty="0">
                          <a:effectLst/>
                        </a:rPr>
                        <a:t>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2020-02-29</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022608"/>
                  </a:ext>
                </a:extLst>
              </a:tr>
            </a:tbl>
          </a:graphicData>
        </a:graphic>
      </p:graphicFrame>
    </p:spTree>
    <p:extLst>
      <p:ext uri="{BB962C8B-B14F-4D97-AF65-F5344CB8AC3E}">
        <p14:creationId xmlns:p14="http://schemas.microsoft.com/office/powerpoint/2010/main" val="342506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SystemTest-PMS-SecurityQuestion-003-Rainy02</a:t>
            </a:r>
          </a:p>
          <a:p>
            <a:r>
              <a:rPr lang="en-US" b="1" dirty="0"/>
              <a:t>Purpose: </a:t>
            </a:r>
            <a:r>
              <a:rPr lang="en-US" dirty="0"/>
              <a:t>Investigate the proper execution of the security question security use case for Adam Sandler (an employee). </a:t>
            </a:r>
          </a:p>
          <a:p>
            <a:r>
              <a:rPr lang="en-US" b="1" dirty="0"/>
              <a:t>Test Setup: </a:t>
            </a:r>
            <a:r>
              <a:rPr lang="en-US" dirty="0"/>
              <a:t>PMS is setup and running, with the database setup</a:t>
            </a:r>
          </a:p>
          <a:p>
            <a:pPr lvl="1"/>
            <a:endParaRPr lang="en-US" b="1" dirty="0"/>
          </a:p>
        </p:txBody>
      </p:sp>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graphicFrame>
        <p:nvGraphicFramePr>
          <p:cNvPr id="2" name="Table 1">
            <a:extLst>
              <a:ext uri="{FF2B5EF4-FFF2-40B4-BE49-F238E27FC236}">
                <a16:creationId xmlns:a16="http://schemas.microsoft.com/office/drawing/2014/main" id="{97541FB5-BC70-A540-9495-56251EFD256E}"/>
              </a:ext>
            </a:extLst>
          </p:cNvPr>
          <p:cNvGraphicFramePr>
            <a:graphicFrameLocks noGrp="1"/>
          </p:cNvGraphicFramePr>
          <p:nvPr>
            <p:extLst>
              <p:ext uri="{D42A27DB-BD31-4B8C-83A1-F6EECF244321}">
                <p14:modId xmlns:p14="http://schemas.microsoft.com/office/powerpoint/2010/main" val="3023043995"/>
              </p:ext>
            </p:extLst>
          </p:nvPr>
        </p:nvGraphicFramePr>
        <p:xfrm>
          <a:off x="680321" y="4068261"/>
          <a:ext cx="10404777" cy="1658771"/>
        </p:xfrm>
        <a:graphic>
          <a:graphicData uri="http://schemas.openxmlformats.org/drawingml/2006/table">
            <a:tbl>
              <a:tblPr firstRow="1" firstCol="1" bandRow="1">
                <a:tableStyleId>{5C22544A-7EE6-4342-B048-85BDC9FD1C3A}</a:tableStyleId>
              </a:tblPr>
              <a:tblGrid>
                <a:gridCol w="907850">
                  <a:extLst>
                    <a:ext uri="{9D8B030D-6E8A-4147-A177-3AD203B41FA5}">
                      <a16:colId xmlns:a16="http://schemas.microsoft.com/office/drawing/2014/main" val="3089547088"/>
                    </a:ext>
                  </a:extLst>
                </a:gridCol>
                <a:gridCol w="898357">
                  <a:extLst>
                    <a:ext uri="{9D8B030D-6E8A-4147-A177-3AD203B41FA5}">
                      <a16:colId xmlns:a16="http://schemas.microsoft.com/office/drawing/2014/main" val="1710980542"/>
                    </a:ext>
                  </a:extLst>
                </a:gridCol>
                <a:gridCol w="1026695">
                  <a:extLst>
                    <a:ext uri="{9D8B030D-6E8A-4147-A177-3AD203B41FA5}">
                      <a16:colId xmlns:a16="http://schemas.microsoft.com/office/drawing/2014/main" val="3023112879"/>
                    </a:ext>
                  </a:extLst>
                </a:gridCol>
                <a:gridCol w="1010653">
                  <a:extLst>
                    <a:ext uri="{9D8B030D-6E8A-4147-A177-3AD203B41FA5}">
                      <a16:colId xmlns:a16="http://schemas.microsoft.com/office/drawing/2014/main" val="3842053574"/>
                    </a:ext>
                  </a:extLst>
                </a:gridCol>
                <a:gridCol w="641684">
                  <a:extLst>
                    <a:ext uri="{9D8B030D-6E8A-4147-A177-3AD203B41FA5}">
                      <a16:colId xmlns:a16="http://schemas.microsoft.com/office/drawing/2014/main" val="3914664385"/>
                    </a:ext>
                  </a:extLst>
                </a:gridCol>
                <a:gridCol w="1042737">
                  <a:extLst>
                    <a:ext uri="{9D8B030D-6E8A-4147-A177-3AD203B41FA5}">
                      <a16:colId xmlns:a16="http://schemas.microsoft.com/office/drawing/2014/main" val="1964637987"/>
                    </a:ext>
                  </a:extLst>
                </a:gridCol>
                <a:gridCol w="673768">
                  <a:extLst>
                    <a:ext uri="{9D8B030D-6E8A-4147-A177-3AD203B41FA5}">
                      <a16:colId xmlns:a16="http://schemas.microsoft.com/office/drawing/2014/main" val="1581475036"/>
                    </a:ext>
                  </a:extLst>
                </a:gridCol>
                <a:gridCol w="1347537">
                  <a:extLst>
                    <a:ext uri="{9D8B030D-6E8A-4147-A177-3AD203B41FA5}">
                      <a16:colId xmlns:a16="http://schemas.microsoft.com/office/drawing/2014/main" val="2413083189"/>
                    </a:ext>
                  </a:extLst>
                </a:gridCol>
                <a:gridCol w="770021">
                  <a:extLst>
                    <a:ext uri="{9D8B030D-6E8A-4147-A177-3AD203B41FA5}">
                      <a16:colId xmlns:a16="http://schemas.microsoft.com/office/drawing/2014/main" val="636624809"/>
                    </a:ext>
                  </a:extLst>
                </a:gridCol>
                <a:gridCol w="2085475">
                  <a:extLst>
                    <a:ext uri="{9D8B030D-6E8A-4147-A177-3AD203B41FA5}">
                      <a16:colId xmlns:a16="http://schemas.microsoft.com/office/drawing/2014/main" val="3419877866"/>
                    </a:ext>
                  </a:extLst>
                </a:gridCol>
              </a:tblGrid>
              <a:tr h="322376">
                <a:tc gridSpan="10">
                  <a:txBody>
                    <a:bodyPr/>
                    <a:lstStyle/>
                    <a:p>
                      <a:pPr marL="0" marR="0" algn="ctr">
                        <a:lnSpc>
                          <a:spcPct val="107000"/>
                        </a:lnSpc>
                        <a:spcBef>
                          <a:spcPts val="0"/>
                        </a:spcBef>
                        <a:spcAft>
                          <a:spcPts val="800"/>
                        </a:spcAft>
                      </a:pPr>
                      <a:r>
                        <a:rPr lang="en-US" sz="1500">
                          <a:effectLst/>
                        </a:rPr>
                        <a:t>users</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9851192"/>
                  </a:ext>
                </a:extLst>
              </a:tr>
              <a:tr h="668258">
                <a:tc>
                  <a:txBody>
                    <a:bodyPr/>
                    <a:lstStyle/>
                    <a:p>
                      <a:pPr marL="0" marR="0" algn="l">
                        <a:lnSpc>
                          <a:spcPct val="107000"/>
                        </a:lnSpc>
                        <a:spcBef>
                          <a:spcPts val="0"/>
                        </a:spcBef>
                        <a:spcAft>
                          <a:spcPts val="800"/>
                        </a:spcAft>
                      </a:pPr>
                      <a:r>
                        <a:rPr lang="en-US" sz="1500">
                          <a:effectLst/>
                        </a:rPr>
                        <a:t>emp_id</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user_id</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dirty="0">
                          <a:effectLst/>
                        </a:rPr>
                        <a:t>password</a:t>
                      </a: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sec_que2</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ans2</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sec_que3</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ans3</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createDate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8802540"/>
                  </a:ext>
                </a:extLst>
              </a:tr>
              <a:tr h="668137">
                <a:tc>
                  <a:txBody>
                    <a:bodyPr/>
                    <a:lstStyle/>
                    <a:p>
                      <a:pPr marL="0" marR="0" algn="l">
                        <a:lnSpc>
                          <a:spcPct val="107000"/>
                        </a:lnSpc>
                        <a:spcBef>
                          <a:spcPts val="0"/>
                        </a:spcBef>
                        <a:spcAft>
                          <a:spcPts val="800"/>
                        </a:spcAft>
                      </a:pPr>
                      <a:r>
                        <a:rPr lang="en-US" sz="1500">
                          <a:effectLst/>
                        </a:rPr>
                        <a:t>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Favorite Color?</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tabLst>
                          <a:tab pos="316230" algn="l"/>
                        </a:tabLst>
                      </a:pPr>
                      <a:r>
                        <a:rPr lang="en-US" sz="1500">
                          <a:effectLst/>
                        </a:rPr>
                        <a:t>pink</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First pet name?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Favorite movie?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dirty="0">
                          <a:effectLst/>
                        </a:rPr>
                        <a:t>2020-01-12</a:t>
                      </a: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0748872"/>
                  </a:ext>
                </a:extLst>
              </a:tr>
            </a:tbl>
          </a:graphicData>
        </a:graphic>
      </p:graphicFrame>
    </p:spTree>
    <p:extLst>
      <p:ext uri="{BB962C8B-B14F-4D97-AF65-F5344CB8AC3E}">
        <p14:creationId xmlns:p14="http://schemas.microsoft.com/office/powerpoint/2010/main" val="164403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5D6D69-1C84-3F40-BB39-D872C768F71F}"/>
              </a:ext>
            </a:extLst>
          </p:cNvPr>
          <p:cNvSpPr txBox="1">
            <a:spLocks/>
          </p:cNvSpPr>
          <p:nvPr/>
        </p:nvSpPr>
        <p:spPr>
          <a:xfrm>
            <a:off x="351457" y="1082093"/>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SystemTest-PMS-SecurityQuestion-003-Rainy02</a:t>
            </a:r>
          </a:p>
          <a:p>
            <a:endParaRPr lang="en-US" dirty="0"/>
          </a:p>
        </p:txBody>
      </p:sp>
      <p:sp>
        <p:nvSpPr>
          <p:cNvPr id="10" name="Content Placeholder 2">
            <a:extLst>
              <a:ext uri="{FF2B5EF4-FFF2-40B4-BE49-F238E27FC236}">
                <a16:creationId xmlns:a16="http://schemas.microsoft.com/office/drawing/2014/main" id="{60DF5BC1-3D27-B24A-8675-063DE3303D7C}"/>
              </a:ext>
            </a:extLst>
          </p:cNvPr>
          <p:cNvSpPr txBox="1">
            <a:spLocks/>
          </p:cNvSpPr>
          <p:nvPr/>
        </p:nvSpPr>
        <p:spPr>
          <a:xfrm>
            <a:off x="351457" y="2087183"/>
            <a:ext cx="9613861" cy="173721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input: </a:t>
            </a:r>
          </a:p>
          <a:p>
            <a:pPr lvl="1"/>
            <a:r>
              <a:rPr lang="en-US" dirty="0"/>
              <a:t>Adam Clicks on “Forgot Password?”</a:t>
            </a:r>
          </a:p>
          <a:p>
            <a:pPr lvl="1"/>
            <a:r>
              <a:rPr lang="en-US" dirty="0"/>
              <a:t>Then he inputs his employee ID &amp; Username</a:t>
            </a:r>
          </a:p>
          <a:p>
            <a:pPr lvl="1"/>
            <a:r>
              <a:rPr lang="en-US" dirty="0"/>
              <a:t>He selects security questions &amp; input answers for them</a:t>
            </a:r>
          </a:p>
          <a:p>
            <a:pPr lvl="1"/>
            <a:r>
              <a:rPr lang="en-US" dirty="0"/>
              <a:t>He finally clicks on Get Password button</a:t>
            </a:r>
          </a:p>
          <a:p>
            <a:pPr lvl="1"/>
            <a:endParaRPr lang="en-US" b="1" dirty="0"/>
          </a:p>
        </p:txBody>
      </p:sp>
      <p:sp>
        <p:nvSpPr>
          <p:cNvPr id="11" name="Content Placeholder 2">
            <a:extLst>
              <a:ext uri="{FF2B5EF4-FFF2-40B4-BE49-F238E27FC236}">
                <a16:creationId xmlns:a16="http://schemas.microsoft.com/office/drawing/2014/main" id="{9A854680-9033-EB41-B526-45A55BB64E35}"/>
              </a:ext>
            </a:extLst>
          </p:cNvPr>
          <p:cNvSpPr txBox="1">
            <a:spLocks/>
          </p:cNvSpPr>
          <p:nvPr/>
        </p:nvSpPr>
        <p:spPr>
          <a:xfrm>
            <a:off x="351457" y="4123828"/>
            <a:ext cx="10388731" cy="11069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Expected output: </a:t>
            </a:r>
          </a:p>
          <a:p>
            <a:pPr lvl="1"/>
            <a:r>
              <a:rPr lang="en-US" dirty="0"/>
              <a:t>“user details not found” alert will be shown since Adam did not enter correct answers for security questions. Hence there would be no changes to the database.</a:t>
            </a:r>
          </a:p>
        </p:txBody>
      </p:sp>
    </p:spTree>
    <p:extLst>
      <p:ext uri="{BB962C8B-B14F-4D97-AF65-F5344CB8AC3E}">
        <p14:creationId xmlns:p14="http://schemas.microsoft.com/office/powerpoint/2010/main" val="3877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92CE-7A69-F149-8233-869CED20A4F2}"/>
              </a:ext>
            </a:extLst>
          </p:cNvPr>
          <p:cNvSpPr>
            <a:spLocks noGrp="1"/>
          </p:cNvSpPr>
          <p:nvPr>
            <p:ph type="title"/>
          </p:nvPr>
        </p:nvSpPr>
        <p:spPr/>
        <p:txBody>
          <a:bodyPr/>
          <a:lstStyle/>
          <a:p>
            <a:r>
              <a:rPr lang="en-US" dirty="0"/>
              <a:t>Overview of System</a:t>
            </a:r>
          </a:p>
        </p:txBody>
      </p:sp>
      <p:sp>
        <p:nvSpPr>
          <p:cNvPr id="3" name="Content Placeholder 2">
            <a:extLst>
              <a:ext uri="{FF2B5EF4-FFF2-40B4-BE49-F238E27FC236}">
                <a16:creationId xmlns:a16="http://schemas.microsoft.com/office/drawing/2014/main" id="{381A3508-0585-924F-A324-F1509320A45B}"/>
              </a:ext>
            </a:extLst>
          </p:cNvPr>
          <p:cNvSpPr>
            <a:spLocks noGrp="1"/>
          </p:cNvSpPr>
          <p:nvPr>
            <p:ph idx="1"/>
          </p:nvPr>
        </p:nvSpPr>
        <p:spPr/>
        <p:txBody>
          <a:bodyPr/>
          <a:lstStyle/>
          <a:p>
            <a:r>
              <a:rPr lang="en-US" dirty="0"/>
              <a:t>Payroll Management System (POS) is a web-based system meant to provide employees and employers a mean to manage different aspects of payroll management, such as, time sheet management, salary calculations, etc. </a:t>
            </a:r>
          </a:p>
          <a:p>
            <a:r>
              <a:rPr lang="en-US" dirty="0"/>
              <a:t>We outline the features we test throughout the projects, the systems that these features involve, and the unit tests used to test the subsystems that compose said systems. We include specific test case input and logs of our activity, results, and problems we’ve encountered.</a:t>
            </a:r>
          </a:p>
        </p:txBody>
      </p:sp>
    </p:spTree>
    <p:extLst>
      <p:ext uri="{BB962C8B-B14F-4D97-AF65-F5344CB8AC3E}">
        <p14:creationId xmlns:p14="http://schemas.microsoft.com/office/powerpoint/2010/main" val="39271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PMS_13_AddEmployee</a:t>
            </a:r>
          </a:p>
          <a:p>
            <a:r>
              <a:rPr lang="en-US" dirty="0"/>
              <a:t>Actor: Employer</a:t>
            </a:r>
          </a:p>
          <a:p>
            <a:r>
              <a:rPr lang="en-US" dirty="0"/>
              <a:t>Pre-conditions: employee has a valid </a:t>
            </a:r>
            <a:r>
              <a:rPr lang="en-US" dirty="0" err="1"/>
              <a:t>empID</a:t>
            </a:r>
            <a:r>
              <a:rPr lang="en-US" dirty="0"/>
              <a:t> &amp; employer is logged in</a:t>
            </a:r>
          </a:p>
          <a:p>
            <a:r>
              <a:rPr lang="en-US" dirty="0"/>
              <a:t>Post-conditions: PMS recognizes the new employee</a:t>
            </a:r>
          </a:p>
          <a:p>
            <a:endParaRPr lang="en-US" dirty="0"/>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3010508298"/>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Employer clicks on Add Employee Button</a:t>
                      </a:r>
                    </a:p>
                  </a:txBody>
                  <a:tcPr/>
                </a:tc>
                <a:tc>
                  <a:txBody>
                    <a:bodyPr/>
                    <a:lstStyle/>
                    <a:p>
                      <a:r>
                        <a:rPr lang="en-US" dirty="0"/>
                        <a:t>Frequency: every time a new employee is being added</a:t>
                      </a:r>
                    </a:p>
                  </a:txBody>
                  <a:tcPr/>
                </a:tc>
                <a:extLst>
                  <a:ext uri="{0D108BD9-81ED-4DB2-BD59-A6C34878D82A}">
                    <a16:rowId xmlns:a16="http://schemas.microsoft.com/office/drawing/2014/main" val="1336959900"/>
                  </a:ext>
                </a:extLst>
              </a:tr>
              <a:tr h="370840">
                <a:tc>
                  <a:txBody>
                    <a:bodyPr/>
                    <a:lstStyle/>
                    <a:p>
                      <a:r>
                        <a:rPr lang="en-US" dirty="0"/>
                        <a:t>2. Employer inputs employee details.</a:t>
                      </a:r>
                    </a:p>
                  </a:txBody>
                  <a:tcPr/>
                </a:tc>
                <a:tc>
                  <a:txBody>
                    <a:bodyPr/>
                    <a:lstStyle/>
                    <a:p>
                      <a:r>
                        <a:rPr lang="en-US" dirty="0"/>
                        <a:t>Criticality: High (important for PMS)</a:t>
                      </a:r>
                    </a:p>
                  </a:txBody>
                  <a:tcPr/>
                </a:tc>
                <a:extLst>
                  <a:ext uri="{0D108BD9-81ED-4DB2-BD59-A6C34878D82A}">
                    <a16:rowId xmlns:a16="http://schemas.microsoft.com/office/drawing/2014/main" val="2177530252"/>
                  </a:ext>
                </a:extLst>
              </a:tr>
              <a:tr h="370840">
                <a:tc>
                  <a:txBody>
                    <a:bodyPr/>
                    <a:lstStyle/>
                    <a:p>
                      <a:r>
                        <a:rPr lang="en-US" dirty="0"/>
                        <a:t>3. Employer clicks on Add button</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endParaRPr lang="en-US" dirty="0"/>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2268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PMS_19_ForgotPwd</a:t>
            </a:r>
          </a:p>
          <a:p>
            <a:r>
              <a:rPr lang="en-US" dirty="0"/>
              <a:t>Actor: Employee</a:t>
            </a:r>
          </a:p>
          <a:p>
            <a:r>
              <a:rPr lang="en-US" dirty="0"/>
              <a:t>Pre-conditions: employee has a </a:t>
            </a:r>
            <a:r>
              <a:rPr lang="en-US" dirty="0" err="1"/>
              <a:t>empID</a:t>
            </a:r>
            <a:r>
              <a:rPr lang="en-US" dirty="0"/>
              <a:t> &amp; answered security questions</a:t>
            </a:r>
          </a:p>
          <a:p>
            <a:r>
              <a:rPr lang="en-US" dirty="0"/>
              <a:t>Post-conditions: PMS sends an email with new password to employee</a:t>
            </a:r>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890138382"/>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Employee clicks “Forgot Password?”</a:t>
                      </a:r>
                    </a:p>
                  </a:txBody>
                  <a:tcPr/>
                </a:tc>
                <a:tc>
                  <a:txBody>
                    <a:bodyPr/>
                    <a:lstStyle/>
                    <a:p>
                      <a:r>
                        <a:rPr lang="en-US" dirty="0"/>
                        <a:t>Frequency: when employee(s) forgot their password.</a:t>
                      </a:r>
                    </a:p>
                  </a:txBody>
                  <a:tcPr/>
                </a:tc>
                <a:extLst>
                  <a:ext uri="{0D108BD9-81ED-4DB2-BD59-A6C34878D82A}">
                    <a16:rowId xmlns:a16="http://schemas.microsoft.com/office/drawing/2014/main" val="1336959900"/>
                  </a:ext>
                </a:extLst>
              </a:tr>
              <a:tr h="370840">
                <a:tc>
                  <a:txBody>
                    <a:bodyPr/>
                    <a:lstStyle/>
                    <a:p>
                      <a:r>
                        <a:rPr lang="en-US" dirty="0"/>
                        <a:t>2. Employee selects security questions from list.</a:t>
                      </a:r>
                    </a:p>
                  </a:txBody>
                  <a:tcPr/>
                </a:tc>
                <a:tc>
                  <a:txBody>
                    <a:bodyPr/>
                    <a:lstStyle/>
                    <a:p>
                      <a:r>
                        <a:rPr lang="en-US" dirty="0"/>
                        <a:t>Criticality: Security use case.</a:t>
                      </a:r>
                    </a:p>
                  </a:txBody>
                  <a:tcPr/>
                </a:tc>
                <a:extLst>
                  <a:ext uri="{0D108BD9-81ED-4DB2-BD59-A6C34878D82A}">
                    <a16:rowId xmlns:a16="http://schemas.microsoft.com/office/drawing/2014/main" val="2177530252"/>
                  </a:ext>
                </a:extLst>
              </a:tr>
              <a:tr h="370840">
                <a:tc>
                  <a:txBody>
                    <a:bodyPr/>
                    <a:lstStyle/>
                    <a:p>
                      <a:r>
                        <a:rPr lang="en-US" dirty="0"/>
                        <a:t>3. Employee answers security questions.</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r>
                        <a:rPr lang="en-US" dirty="0"/>
                        <a:t>4. Employee clicks Get Password button.</a:t>
                      </a:r>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30917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08-E1E2-A44E-8CF7-7FDF85D9E42A}"/>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D406EF93-9758-EB4E-99D9-5311BDE8A175}"/>
              </a:ext>
            </a:extLst>
          </p:cNvPr>
          <p:cNvSpPr>
            <a:spLocks noGrp="1"/>
          </p:cNvSpPr>
          <p:nvPr>
            <p:ph idx="1"/>
          </p:nvPr>
        </p:nvSpPr>
        <p:spPr/>
        <p:txBody>
          <a:bodyPr>
            <a:normAutofit/>
          </a:bodyPr>
          <a:lstStyle/>
          <a:p>
            <a:r>
              <a:rPr lang="en-US" sz="2200" dirty="0"/>
              <a:t>Overall Testing approach used is based on USDP (Clarke). For unit testing, we implemented a new façade “</a:t>
            </a:r>
            <a:r>
              <a:rPr lang="en-US" sz="2200" b="1" dirty="0" err="1"/>
              <a:t>model.modelFacade.java</a:t>
            </a:r>
            <a:r>
              <a:rPr lang="en-US" sz="2200" b="1" dirty="0"/>
              <a:t>”</a:t>
            </a:r>
          </a:p>
          <a:p>
            <a:r>
              <a:rPr lang="en-US" sz="2200" dirty="0"/>
              <a:t>Unit tests are done using JUnit in Eclipse IDE. </a:t>
            </a:r>
          </a:p>
          <a:p>
            <a:r>
              <a:rPr lang="en-US" sz="2200" dirty="0"/>
              <a:t>Subsystem Tests goes through all of the units to make sure they work properly together. JUnit and Mockito are used within the Eclipse IDE to perform all of the subsystem tests.</a:t>
            </a:r>
          </a:p>
          <a:p>
            <a:r>
              <a:rPr lang="en-US" sz="2200" dirty="0"/>
              <a:t>System Tests, were done by creating different test case scenarios. Selenium IDE and JUnit were used to perform all of the System Tests.</a:t>
            </a:r>
          </a:p>
          <a:p>
            <a:endParaRPr lang="en-US" sz="2200" dirty="0"/>
          </a:p>
        </p:txBody>
      </p:sp>
    </p:spTree>
    <p:extLst>
      <p:ext uri="{BB962C8B-B14F-4D97-AF65-F5344CB8AC3E}">
        <p14:creationId xmlns:p14="http://schemas.microsoft.com/office/powerpoint/2010/main" val="36602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070-6150-5E42-AA3D-1EFF79F02ED5}"/>
              </a:ext>
            </a:extLst>
          </p:cNvPr>
          <p:cNvSpPr txBox="1">
            <a:spLocks/>
          </p:cNvSpPr>
          <p:nvPr/>
        </p:nvSpPr>
        <p:spPr>
          <a:xfrm>
            <a:off x="327395" y="701791"/>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Test Schedule</a:t>
            </a:r>
          </a:p>
        </p:txBody>
      </p:sp>
      <p:pic>
        <p:nvPicPr>
          <p:cNvPr id="3" name="Picture 2">
            <a:extLst>
              <a:ext uri="{FF2B5EF4-FFF2-40B4-BE49-F238E27FC236}">
                <a16:creationId xmlns:a16="http://schemas.microsoft.com/office/drawing/2014/main" id="{09B31AD6-A815-E444-A8D4-9A8184CCA397}"/>
              </a:ext>
            </a:extLst>
          </p:cNvPr>
          <p:cNvPicPr>
            <a:picLocks noChangeAspect="1"/>
          </p:cNvPicPr>
          <p:nvPr/>
        </p:nvPicPr>
        <p:blipFill>
          <a:blip r:embed="rId2"/>
          <a:stretch>
            <a:fillRect/>
          </a:stretch>
        </p:blipFill>
        <p:spPr>
          <a:xfrm>
            <a:off x="1406856" y="1434764"/>
            <a:ext cx="8534400" cy="5143500"/>
          </a:xfrm>
          <a:prstGeom prst="rect">
            <a:avLst/>
          </a:prstGeom>
        </p:spPr>
      </p:pic>
    </p:spTree>
    <p:extLst>
      <p:ext uri="{BB962C8B-B14F-4D97-AF65-F5344CB8AC3E}">
        <p14:creationId xmlns:p14="http://schemas.microsoft.com/office/powerpoint/2010/main" val="332904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23B2-D02E-C747-A561-555E706A42B6}"/>
              </a:ext>
            </a:extLst>
          </p:cNvPr>
          <p:cNvSpPr>
            <a:spLocks noGrp="1"/>
          </p:cNvSpPr>
          <p:nvPr>
            <p:ph type="title"/>
          </p:nvPr>
        </p:nvSpPr>
        <p:spPr/>
        <p:txBody>
          <a:bodyPr/>
          <a:lstStyle/>
          <a:p>
            <a:r>
              <a:rPr lang="en-US" dirty="0"/>
              <a:t>H/W and S/W Requirements</a:t>
            </a:r>
          </a:p>
        </p:txBody>
      </p:sp>
      <p:graphicFrame>
        <p:nvGraphicFramePr>
          <p:cNvPr id="4" name="Table 3">
            <a:extLst>
              <a:ext uri="{FF2B5EF4-FFF2-40B4-BE49-F238E27FC236}">
                <a16:creationId xmlns:a16="http://schemas.microsoft.com/office/drawing/2014/main" id="{AFC295AC-A616-824B-8EB3-4176524A34CF}"/>
              </a:ext>
            </a:extLst>
          </p:cNvPr>
          <p:cNvGraphicFramePr>
            <a:graphicFrameLocks noGrp="1"/>
          </p:cNvGraphicFramePr>
          <p:nvPr>
            <p:extLst>
              <p:ext uri="{D42A27DB-BD31-4B8C-83A1-F6EECF244321}">
                <p14:modId xmlns:p14="http://schemas.microsoft.com/office/powerpoint/2010/main" val="3956848187"/>
              </p:ext>
            </p:extLst>
          </p:nvPr>
        </p:nvGraphicFramePr>
        <p:xfrm>
          <a:off x="346102" y="2653657"/>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Hardware Requirements:</a:t>
                      </a:r>
                    </a:p>
                  </a:txBody>
                  <a:tcPr/>
                </a:tc>
                <a:tc>
                  <a:txBody>
                    <a:bodyPr/>
                    <a:lstStyle/>
                    <a:p>
                      <a:r>
                        <a:rPr lang="en-US" dirty="0"/>
                        <a:t>Software Requirements:</a:t>
                      </a:r>
                    </a:p>
                  </a:txBody>
                  <a:tcPr/>
                </a:tc>
                <a:extLst>
                  <a:ext uri="{0D108BD9-81ED-4DB2-BD59-A6C34878D82A}">
                    <a16:rowId xmlns:a16="http://schemas.microsoft.com/office/drawing/2014/main" val="1454169579"/>
                  </a:ext>
                </a:extLst>
              </a:tr>
              <a:tr h="370840">
                <a:tc>
                  <a:txBody>
                    <a:bodyPr/>
                    <a:lstStyle/>
                    <a:p>
                      <a:r>
                        <a:rPr lang="en-US" dirty="0"/>
                        <a:t>CPU: </a:t>
                      </a:r>
                      <a:r>
                        <a:rPr lang="en-US" sz="1800" kern="1200" dirty="0">
                          <a:solidFill>
                            <a:schemeClr val="dk1"/>
                          </a:solidFill>
                          <a:effectLst/>
                          <a:latin typeface="+mn-lt"/>
                          <a:ea typeface="+mn-ea"/>
                          <a:cs typeface="+mn-cs"/>
                        </a:rPr>
                        <a:t>Intel (R) Core (TM) i7</a:t>
                      </a:r>
                      <a:endParaRPr lang="en-US" dirty="0"/>
                    </a:p>
                  </a:txBody>
                  <a:tcPr/>
                </a:tc>
                <a:tc>
                  <a:txBody>
                    <a:bodyPr/>
                    <a:lstStyle/>
                    <a:p>
                      <a:r>
                        <a:rPr lang="en-US" sz="1800" kern="1200" dirty="0">
                          <a:solidFill>
                            <a:schemeClr val="dk1"/>
                          </a:solidFill>
                          <a:effectLst/>
                          <a:latin typeface="+mn-lt"/>
                          <a:ea typeface="+mn-ea"/>
                          <a:cs typeface="+mn-cs"/>
                        </a:rPr>
                        <a:t>MySQL 5.1.37</a:t>
                      </a:r>
                      <a:endParaRPr lang="en-US" dirty="0"/>
                    </a:p>
                  </a:txBody>
                  <a:tcPr/>
                </a:tc>
                <a:extLst>
                  <a:ext uri="{0D108BD9-81ED-4DB2-BD59-A6C34878D82A}">
                    <a16:rowId xmlns:a16="http://schemas.microsoft.com/office/drawing/2014/main" val="1336959900"/>
                  </a:ext>
                </a:extLst>
              </a:tr>
              <a:tr h="370840">
                <a:tc>
                  <a:txBody>
                    <a:bodyPr/>
                    <a:lstStyle/>
                    <a:p>
                      <a:r>
                        <a:rPr lang="en-US" dirty="0"/>
                        <a:t>RAM: </a:t>
                      </a:r>
                      <a:r>
                        <a:rPr lang="en-US" sz="1800" kern="1200" dirty="0">
                          <a:solidFill>
                            <a:schemeClr val="dk1"/>
                          </a:solidFill>
                          <a:effectLst/>
                          <a:latin typeface="+mn-lt"/>
                          <a:ea typeface="+mn-ea"/>
                          <a:cs typeface="+mn-cs"/>
                        </a:rPr>
                        <a:t>16GB DDR4 SDRAM</a:t>
                      </a:r>
                      <a:endParaRPr lang="en-US" dirty="0"/>
                    </a:p>
                  </a:txBody>
                  <a:tcPr/>
                </a:tc>
                <a:tc>
                  <a:txBody>
                    <a:bodyPr/>
                    <a:lstStyle/>
                    <a:p>
                      <a:r>
                        <a:rPr lang="en-US" dirty="0"/>
                        <a:t>Java JDK 1.8.0</a:t>
                      </a:r>
                    </a:p>
                  </a:txBody>
                  <a:tcPr/>
                </a:tc>
                <a:extLst>
                  <a:ext uri="{0D108BD9-81ED-4DB2-BD59-A6C34878D82A}">
                    <a16:rowId xmlns:a16="http://schemas.microsoft.com/office/drawing/2014/main" val="2177530252"/>
                  </a:ext>
                </a:extLst>
              </a:tr>
              <a:tr h="370840">
                <a:tc>
                  <a:txBody>
                    <a:bodyPr/>
                    <a:lstStyle/>
                    <a:p>
                      <a:r>
                        <a:rPr lang="en-US" dirty="0"/>
                        <a:t>Storage: </a:t>
                      </a:r>
                      <a:r>
                        <a:rPr lang="en-US" sz="1800" kern="1200" dirty="0">
                          <a:solidFill>
                            <a:schemeClr val="dk1"/>
                          </a:solidFill>
                          <a:effectLst/>
                          <a:latin typeface="+mn-lt"/>
                          <a:ea typeface="+mn-ea"/>
                          <a:cs typeface="+mn-cs"/>
                        </a:rPr>
                        <a:t>512GB</a:t>
                      </a:r>
                      <a:endParaRPr lang="en-US" dirty="0"/>
                    </a:p>
                  </a:txBody>
                  <a:tcPr/>
                </a:tc>
                <a:tc>
                  <a:txBody>
                    <a:bodyPr/>
                    <a:lstStyle/>
                    <a:p>
                      <a:r>
                        <a:rPr lang="en-US" dirty="0"/>
                        <a:t>Eclipse EE IDE </a:t>
                      </a:r>
                      <a:r>
                        <a:rPr lang="en-US" sz="1800" kern="1200" dirty="0">
                          <a:solidFill>
                            <a:schemeClr val="dk1"/>
                          </a:solidFill>
                          <a:effectLst/>
                          <a:latin typeface="+mn-lt"/>
                          <a:ea typeface="+mn-ea"/>
                          <a:cs typeface="+mn-cs"/>
                        </a:rPr>
                        <a:t>Version: 2019-12</a:t>
                      </a:r>
                      <a:endParaRPr lang="en-US" dirty="0"/>
                    </a:p>
                  </a:txBody>
                  <a:tcPr/>
                </a:tc>
                <a:extLst>
                  <a:ext uri="{0D108BD9-81ED-4DB2-BD59-A6C34878D82A}">
                    <a16:rowId xmlns:a16="http://schemas.microsoft.com/office/drawing/2014/main" val="2416696773"/>
                  </a:ext>
                </a:extLst>
              </a:tr>
              <a:tr h="370840">
                <a:tc>
                  <a:txBody>
                    <a:bodyPr/>
                    <a:lstStyle/>
                    <a:p>
                      <a:r>
                        <a:rPr lang="en-US" dirty="0"/>
                        <a:t>Network Adapter: </a:t>
                      </a:r>
                      <a:r>
                        <a:rPr lang="en-US" sz="1800" kern="1200" dirty="0">
                          <a:solidFill>
                            <a:schemeClr val="dk1"/>
                          </a:solidFill>
                          <a:effectLst/>
                          <a:latin typeface="+mn-lt"/>
                          <a:ea typeface="+mn-ea"/>
                          <a:cs typeface="+mn-cs"/>
                        </a:rPr>
                        <a:t>Inter (R) Ethernet Connection</a:t>
                      </a:r>
                      <a:endParaRPr lang="en-US" dirty="0"/>
                    </a:p>
                  </a:txBody>
                  <a:tcPr/>
                </a:tc>
                <a:tc>
                  <a:txBody>
                    <a:bodyPr/>
                    <a:lstStyle/>
                    <a:p>
                      <a:r>
                        <a:rPr lang="en-US" dirty="0"/>
                        <a:t>Selenium IDE &amp; Selenium Grid</a:t>
                      </a:r>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JUnit 4.0</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err="1"/>
                        <a:t>Mockito</a:t>
                      </a:r>
                      <a:endParaRPr lang="en-US" dirty="0"/>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8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112F-DC21-894E-B401-CD7A20EB49A8}"/>
              </a:ext>
            </a:extLst>
          </p:cNvPr>
          <p:cNvSpPr>
            <a:spLocks noGrp="1"/>
          </p:cNvSpPr>
          <p:nvPr>
            <p:ph type="title"/>
          </p:nvPr>
        </p:nvSpPr>
        <p:spPr/>
        <p:txBody>
          <a:bodyPr/>
          <a:lstStyle/>
          <a:p>
            <a:r>
              <a:rPr lang="en-US" dirty="0"/>
              <a:t>Features Tested</a:t>
            </a:r>
          </a:p>
        </p:txBody>
      </p:sp>
      <p:sp>
        <p:nvSpPr>
          <p:cNvPr id="3" name="Content Placeholder 2">
            <a:extLst>
              <a:ext uri="{FF2B5EF4-FFF2-40B4-BE49-F238E27FC236}">
                <a16:creationId xmlns:a16="http://schemas.microsoft.com/office/drawing/2014/main" id="{8A0C0E3B-B3FD-3B46-B9A8-77F74D770999}"/>
              </a:ext>
            </a:extLst>
          </p:cNvPr>
          <p:cNvSpPr>
            <a:spLocks noGrp="1"/>
          </p:cNvSpPr>
          <p:nvPr>
            <p:ph idx="1"/>
          </p:nvPr>
        </p:nvSpPr>
        <p:spPr>
          <a:xfrm>
            <a:off x="680321" y="2336873"/>
            <a:ext cx="9613861" cy="4044262"/>
          </a:xfrm>
        </p:spPr>
        <p:txBody>
          <a:bodyPr>
            <a:normAutofit fontScale="92500" lnSpcReduction="20000"/>
          </a:bodyPr>
          <a:lstStyle/>
          <a:p>
            <a:pPr lvl="0"/>
            <a:r>
              <a:rPr lang="en-US" dirty="0"/>
              <a:t>Login</a:t>
            </a:r>
          </a:p>
          <a:p>
            <a:pPr lvl="0"/>
            <a:r>
              <a:rPr lang="en-US" dirty="0"/>
              <a:t>Logout</a:t>
            </a:r>
          </a:p>
          <a:p>
            <a:pPr lvl="0"/>
            <a:r>
              <a:rPr lang="en-US" dirty="0"/>
              <a:t>Add Employee</a:t>
            </a:r>
          </a:p>
          <a:p>
            <a:pPr lvl="0"/>
            <a:r>
              <a:rPr lang="en-US" dirty="0"/>
              <a:t>Submit Timesheet</a:t>
            </a:r>
          </a:p>
          <a:p>
            <a:pPr lvl="0"/>
            <a:r>
              <a:rPr lang="en-US" dirty="0"/>
              <a:t>Save Timesheet</a:t>
            </a:r>
          </a:p>
          <a:p>
            <a:pPr lvl="0"/>
            <a:r>
              <a:rPr lang="en-US" dirty="0"/>
              <a:t>Modify Timesheet</a:t>
            </a:r>
          </a:p>
          <a:p>
            <a:pPr lvl="0"/>
            <a:r>
              <a:rPr lang="en-US" dirty="0"/>
              <a:t>Approve Timesheet</a:t>
            </a:r>
          </a:p>
          <a:p>
            <a:pPr lvl="0"/>
            <a:r>
              <a:rPr lang="en-US" dirty="0"/>
              <a:t>Security Questions</a:t>
            </a:r>
          </a:p>
          <a:p>
            <a:pPr lvl="0"/>
            <a:r>
              <a:rPr lang="en-US" dirty="0"/>
              <a:t>Calculate Salary</a:t>
            </a:r>
          </a:p>
          <a:p>
            <a:pPr lvl="0"/>
            <a:r>
              <a:rPr lang="en-US" dirty="0"/>
              <a:t>View Profile</a:t>
            </a:r>
          </a:p>
          <a:p>
            <a:r>
              <a:rPr lang="en-US" dirty="0"/>
              <a:t>Reset Password (Security)</a:t>
            </a:r>
          </a:p>
          <a:p>
            <a:pPr lvl="0"/>
            <a:endParaRPr lang="en-US" dirty="0"/>
          </a:p>
          <a:p>
            <a:endParaRPr lang="en-US" dirty="0"/>
          </a:p>
        </p:txBody>
      </p:sp>
    </p:spTree>
    <p:extLst>
      <p:ext uri="{BB962C8B-B14F-4D97-AF65-F5344CB8AC3E}">
        <p14:creationId xmlns:p14="http://schemas.microsoft.com/office/powerpoint/2010/main" val="419225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B0F-F4A6-5F4C-B4C4-542A9E7C1CCC}"/>
              </a:ext>
            </a:extLst>
          </p:cNvPr>
          <p:cNvSpPr>
            <a:spLocks noGrp="1"/>
          </p:cNvSpPr>
          <p:nvPr>
            <p:ph type="title"/>
          </p:nvPr>
        </p:nvSpPr>
        <p:spPr/>
        <p:txBody>
          <a:bodyPr/>
          <a:lstStyle/>
          <a:p>
            <a:r>
              <a:rPr lang="en-US" dirty="0"/>
              <a:t>Features Not Tested</a:t>
            </a:r>
          </a:p>
        </p:txBody>
      </p:sp>
      <p:sp>
        <p:nvSpPr>
          <p:cNvPr id="3" name="Content Placeholder 2">
            <a:extLst>
              <a:ext uri="{FF2B5EF4-FFF2-40B4-BE49-F238E27FC236}">
                <a16:creationId xmlns:a16="http://schemas.microsoft.com/office/drawing/2014/main" id="{20A02150-CDC7-724C-A833-D1F5014BF526}"/>
              </a:ext>
            </a:extLst>
          </p:cNvPr>
          <p:cNvSpPr>
            <a:spLocks noGrp="1"/>
          </p:cNvSpPr>
          <p:nvPr>
            <p:ph idx="1"/>
          </p:nvPr>
        </p:nvSpPr>
        <p:spPr/>
        <p:txBody>
          <a:bodyPr/>
          <a:lstStyle/>
          <a:p>
            <a:pPr lvl="0"/>
            <a:r>
              <a:rPr lang="en-US" dirty="0"/>
              <a:t>Search Employee Timesheet (Not implemented)</a:t>
            </a:r>
          </a:p>
          <a:p>
            <a:pPr lvl="0"/>
            <a:r>
              <a:rPr lang="en-US" dirty="0"/>
              <a:t>Pay Check</a:t>
            </a:r>
          </a:p>
          <a:p>
            <a:pPr lvl="0"/>
            <a:r>
              <a:rPr lang="en-US" dirty="0"/>
              <a:t>Work Profile</a:t>
            </a:r>
          </a:p>
          <a:p>
            <a:pPr lvl="0"/>
            <a:r>
              <a:rPr lang="en-US" dirty="0"/>
              <a:t>Duplicate Submission</a:t>
            </a:r>
          </a:p>
          <a:p>
            <a:endParaRPr lang="en-US" dirty="0"/>
          </a:p>
        </p:txBody>
      </p:sp>
    </p:spTree>
    <p:extLst>
      <p:ext uri="{BB962C8B-B14F-4D97-AF65-F5344CB8AC3E}">
        <p14:creationId xmlns:p14="http://schemas.microsoft.com/office/powerpoint/2010/main" val="32127672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1180</TotalTime>
  <Words>1227</Words>
  <Application>Microsoft Office PowerPoint</Application>
  <PresentationFormat>Widescreen</PresentationFormat>
  <Paragraphs>214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Times New Roman</vt:lpstr>
      <vt:lpstr>Trebuchet MS</vt:lpstr>
      <vt:lpstr>Berlin</vt:lpstr>
      <vt:lpstr>Specification-Based Testing</vt:lpstr>
      <vt:lpstr>Overview of System</vt:lpstr>
      <vt:lpstr>PowerPoint Presentation</vt:lpstr>
      <vt:lpstr>PowerPoint Presentation</vt:lpstr>
      <vt:lpstr>Overall Testing Approach</vt:lpstr>
      <vt:lpstr>PowerPoint Presentation</vt:lpstr>
      <vt:lpstr>H/W and S/W Requirements</vt:lpstr>
      <vt:lpstr>Features Tested</vt:lpstr>
      <vt:lpstr>Features Not Tested</vt:lpstr>
      <vt:lpstr>PowerPoint Presentation</vt:lpstr>
      <vt:lpstr>Subsystem Tests</vt:lpstr>
      <vt:lpstr>Subsystem Tests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Specification-Based Testing</dc:title>
  <dc:creator>Mohammadkian Maroofi</dc:creator>
  <cp:lastModifiedBy>Matt Taylor</cp:lastModifiedBy>
  <cp:revision>64</cp:revision>
  <dcterms:created xsi:type="dcterms:W3CDTF">2020-03-02T02:48:55Z</dcterms:created>
  <dcterms:modified xsi:type="dcterms:W3CDTF">2020-03-03T23:15:02Z</dcterms:modified>
</cp:coreProperties>
</file>