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7" r:id="rId5"/>
    <p:sldId id="260" r:id="rId6"/>
    <p:sldId id="262" r:id="rId7"/>
    <p:sldId id="263" r:id="rId8"/>
    <p:sldId id="264" r:id="rId9"/>
    <p:sldId id="265" r:id="rId10"/>
    <p:sldId id="266" r:id="rId11"/>
    <p:sldId id="278" r:id="rId12"/>
    <p:sldId id="279" r:id="rId13"/>
    <p:sldId id="280"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555"/>
  </p:normalViewPr>
  <p:slideViewPr>
    <p:cSldViewPr snapToGrid="0" snapToObjects="1">
      <p:cViewPr>
        <p:scale>
          <a:sx n="80" d="100"/>
          <a:sy n="80" d="100"/>
        </p:scale>
        <p:origin x="18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mailto:sara.smith@email.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5F4-ED77-7641-90CE-7162A3B47509}"/>
              </a:ext>
            </a:extLst>
          </p:cNvPr>
          <p:cNvSpPr>
            <a:spLocks noGrp="1"/>
          </p:cNvSpPr>
          <p:nvPr>
            <p:ph type="ctrTitle"/>
          </p:nvPr>
        </p:nvSpPr>
        <p:spPr>
          <a:xfrm>
            <a:off x="138896" y="2733709"/>
            <a:ext cx="8685560" cy="889167"/>
          </a:xfrm>
        </p:spPr>
        <p:txBody>
          <a:bodyPr/>
          <a:lstStyle/>
          <a:p>
            <a:pPr algn="l"/>
            <a:r>
              <a:rPr lang="en-US" sz="5200" dirty="0"/>
              <a:t>Specification-Based Testing</a:t>
            </a:r>
          </a:p>
        </p:txBody>
      </p:sp>
      <p:sp>
        <p:nvSpPr>
          <p:cNvPr id="3" name="Subtitle 2">
            <a:extLst>
              <a:ext uri="{FF2B5EF4-FFF2-40B4-BE49-F238E27FC236}">
                <a16:creationId xmlns:a16="http://schemas.microsoft.com/office/drawing/2014/main" id="{B3E6E273-9F13-8A4A-9E13-4944EDEB01A2}"/>
              </a:ext>
            </a:extLst>
          </p:cNvPr>
          <p:cNvSpPr>
            <a:spLocks noGrp="1"/>
          </p:cNvSpPr>
          <p:nvPr>
            <p:ph type="subTitle" idx="1"/>
          </p:nvPr>
        </p:nvSpPr>
        <p:spPr>
          <a:xfrm>
            <a:off x="3333509" y="4421528"/>
            <a:ext cx="8692588" cy="2002421"/>
          </a:xfrm>
        </p:spPr>
        <p:txBody>
          <a:bodyPr>
            <a:noAutofit/>
          </a:bodyPr>
          <a:lstStyle/>
          <a:p>
            <a:r>
              <a:rPr lang="en-US" sz="2200" spc="300" dirty="0"/>
              <a:t>Matt Taylor – Team Leader, Unit Tester</a:t>
            </a:r>
          </a:p>
          <a:p>
            <a:r>
              <a:rPr lang="en-US" sz="2200" spc="300" dirty="0"/>
              <a:t>Kian Maroofi – System Tester, Timekeeper </a:t>
            </a:r>
          </a:p>
          <a:p>
            <a:r>
              <a:rPr lang="en-US" sz="2200" spc="300" dirty="0"/>
              <a:t>Alexander Jimenez – Developer, Unit Tester</a:t>
            </a:r>
          </a:p>
          <a:p>
            <a:r>
              <a:rPr lang="en-US" sz="2200" spc="300" dirty="0"/>
              <a:t>Kristian Perez – Subsystem Tester, Developer</a:t>
            </a:r>
          </a:p>
          <a:p>
            <a:r>
              <a:rPr lang="en-US" sz="2200" spc="300" dirty="0"/>
              <a:t>Nicholas </a:t>
            </a:r>
            <a:r>
              <a:rPr lang="en-US" sz="2200" spc="300" dirty="0" err="1"/>
              <a:t>Delamo</a:t>
            </a:r>
            <a:r>
              <a:rPr lang="en-US" sz="2200" spc="300" dirty="0"/>
              <a:t> – Subsystem Tester, Minute Taker</a:t>
            </a:r>
          </a:p>
        </p:txBody>
      </p:sp>
      <p:sp>
        <p:nvSpPr>
          <p:cNvPr id="4" name="Title 1">
            <a:extLst>
              <a:ext uri="{FF2B5EF4-FFF2-40B4-BE49-F238E27FC236}">
                <a16:creationId xmlns:a16="http://schemas.microsoft.com/office/drawing/2014/main" id="{C9CC7888-4845-4D46-BB47-EBD7DCFE4F9A}"/>
              </a:ext>
            </a:extLst>
          </p:cNvPr>
          <p:cNvSpPr txBox="1">
            <a:spLocks/>
          </p:cNvSpPr>
          <p:nvPr/>
        </p:nvSpPr>
        <p:spPr>
          <a:xfrm>
            <a:off x="9517593" y="2733709"/>
            <a:ext cx="2674407" cy="93273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5200" dirty="0"/>
              <a:t>Team-1</a:t>
            </a:r>
          </a:p>
        </p:txBody>
      </p:sp>
    </p:spTree>
    <p:extLst>
      <p:ext uri="{BB962C8B-B14F-4D97-AF65-F5344CB8AC3E}">
        <p14:creationId xmlns:p14="http://schemas.microsoft.com/office/powerpoint/2010/main" val="26481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0F7-B6B6-344E-B9AE-99ABE4AEDE21}"/>
              </a:ext>
            </a:extLst>
          </p:cNvPr>
          <p:cNvSpPr>
            <a:spLocks noGrp="1"/>
          </p:cNvSpPr>
          <p:nvPr>
            <p:ph type="title"/>
          </p:nvPr>
        </p:nvSpPr>
        <p:spPr/>
        <p:txBody>
          <a:bodyPr/>
          <a:lstStyle/>
          <a:p>
            <a:r>
              <a:rPr lang="en-US" dirty="0"/>
              <a:t>Unit Tests</a:t>
            </a:r>
          </a:p>
        </p:txBody>
      </p:sp>
      <p:graphicFrame>
        <p:nvGraphicFramePr>
          <p:cNvPr id="4" name="Content Placeholder 3">
            <a:extLst>
              <a:ext uri="{FF2B5EF4-FFF2-40B4-BE49-F238E27FC236}">
                <a16:creationId xmlns:a16="http://schemas.microsoft.com/office/drawing/2014/main" id="{D701F141-9382-FC4B-8E68-B162488F6095}"/>
              </a:ext>
            </a:extLst>
          </p:cNvPr>
          <p:cNvGraphicFramePr>
            <a:graphicFrameLocks noGrp="1"/>
          </p:cNvGraphicFramePr>
          <p:nvPr>
            <p:ph idx="1"/>
            <p:extLst>
              <p:ext uri="{D42A27DB-BD31-4B8C-83A1-F6EECF244321}">
                <p14:modId xmlns:p14="http://schemas.microsoft.com/office/powerpoint/2010/main" val="1792746435"/>
              </p:ext>
            </p:extLst>
          </p:nvPr>
        </p:nvGraphicFramePr>
        <p:xfrm>
          <a:off x="680320" y="1606443"/>
          <a:ext cx="9613861" cy="4633719"/>
        </p:xfrm>
        <a:graphic>
          <a:graphicData uri="http://schemas.openxmlformats.org/drawingml/2006/table">
            <a:tbl>
              <a:tblPr firstRow="1" firstCol="1" bandRow="1">
                <a:tableStyleId>{5C22544A-7EE6-4342-B048-85BDC9FD1C3A}</a:tableStyleId>
              </a:tblPr>
              <a:tblGrid>
                <a:gridCol w="1395561">
                  <a:extLst>
                    <a:ext uri="{9D8B030D-6E8A-4147-A177-3AD203B41FA5}">
                      <a16:colId xmlns:a16="http://schemas.microsoft.com/office/drawing/2014/main" val="2237928508"/>
                    </a:ext>
                  </a:extLst>
                </a:gridCol>
                <a:gridCol w="3454585">
                  <a:extLst>
                    <a:ext uri="{9D8B030D-6E8A-4147-A177-3AD203B41FA5}">
                      <a16:colId xmlns:a16="http://schemas.microsoft.com/office/drawing/2014/main" val="1127809993"/>
                    </a:ext>
                  </a:extLst>
                </a:gridCol>
                <a:gridCol w="4763715">
                  <a:extLst>
                    <a:ext uri="{9D8B030D-6E8A-4147-A177-3AD203B41FA5}">
                      <a16:colId xmlns:a16="http://schemas.microsoft.com/office/drawing/2014/main" val="2893094317"/>
                    </a:ext>
                  </a:extLst>
                </a:gridCol>
              </a:tblGrid>
              <a:tr h="528727">
                <a:tc>
                  <a:txBody>
                    <a:bodyPr/>
                    <a:lstStyle/>
                    <a:p>
                      <a:pPr marL="0" marR="0" algn="l">
                        <a:lnSpc>
                          <a:spcPct val="107000"/>
                        </a:lnSpc>
                        <a:spcBef>
                          <a:spcPts val="0"/>
                        </a:spcBef>
                        <a:spcAft>
                          <a:spcPts val="800"/>
                        </a:spcAft>
                      </a:pPr>
                      <a:r>
                        <a:rPr lang="en-US" sz="1100">
                          <a:effectLst/>
                        </a:rPr>
                        <a:t>Test Case ID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err="1">
                          <a:effectLst/>
                        </a:rPr>
                        <a:t>UnitTest</a:t>
                      </a:r>
                      <a:r>
                        <a:rPr lang="en-US" sz="1400" dirty="0">
                          <a:effectLst/>
                        </a:rPr>
                        <a:t>-PMS-</a:t>
                      </a:r>
                      <a:r>
                        <a:rPr lang="en-US" sz="1400" dirty="0" err="1">
                          <a:effectLst/>
                        </a:rPr>
                        <a:t>ModelFacadeTests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79128603"/>
                  </a:ext>
                </a:extLst>
              </a:tr>
              <a:tr h="375726">
                <a:tc>
                  <a:txBody>
                    <a:bodyPr/>
                    <a:lstStyle/>
                    <a:p>
                      <a:pPr marL="0" marR="0" algn="l">
                        <a:lnSpc>
                          <a:spcPct val="107000"/>
                        </a:lnSpc>
                        <a:spcBef>
                          <a:spcPts val="0"/>
                        </a:spcBef>
                        <a:spcAft>
                          <a:spcPts val="800"/>
                        </a:spcAft>
                      </a:pPr>
                      <a:r>
                        <a:rPr lang="en-US" sz="1100">
                          <a:effectLst/>
                        </a:rPr>
                        <a:t>Purpose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Ensure each method exposed through </a:t>
                      </a:r>
                      <a:r>
                        <a:rPr lang="en-US" sz="1400" dirty="0" err="1">
                          <a:effectLst/>
                        </a:rPr>
                        <a:t>ModelFacade’s</a:t>
                      </a:r>
                      <a:r>
                        <a:rPr lang="en-US" sz="1400" dirty="0">
                          <a:effectLst/>
                        </a:rPr>
                        <a:t> API functions as expected</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49990071"/>
                  </a:ext>
                </a:extLst>
              </a:tr>
              <a:tr h="528439">
                <a:tc>
                  <a:txBody>
                    <a:bodyPr/>
                    <a:lstStyle/>
                    <a:p>
                      <a:pPr marL="0" marR="0" algn="l">
                        <a:lnSpc>
                          <a:spcPct val="107000"/>
                        </a:lnSpc>
                        <a:spcBef>
                          <a:spcPts val="0"/>
                        </a:spcBef>
                        <a:spcAft>
                          <a:spcPts val="800"/>
                        </a:spcAft>
                      </a:pPr>
                      <a:r>
                        <a:rPr lang="en-US" sz="1100">
                          <a:effectLst/>
                        </a:rPr>
                        <a:t>Test Set Up</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For each test, the PMS system must be set up and working. The database has been loaded with the data as specified in the test prerequisites.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65706351"/>
                  </a:ext>
                </a:extLst>
              </a:tr>
              <a:tr h="375726">
                <a:tc gridSpan="2">
                  <a:txBody>
                    <a:bodyPr/>
                    <a:lstStyle/>
                    <a:p>
                      <a:pPr marL="0" marR="0" algn="ctr">
                        <a:lnSpc>
                          <a:spcPct val="107000"/>
                        </a:lnSpc>
                        <a:spcBef>
                          <a:spcPts val="0"/>
                        </a:spcBef>
                        <a:spcAft>
                          <a:spcPts val="800"/>
                        </a:spcAft>
                      </a:pPr>
                      <a:r>
                        <a:rPr lang="en-US" sz="1100" dirty="0">
                          <a:effectLst/>
                        </a:rPr>
                        <a:t>Input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US" sz="1100">
                          <a:effectLst/>
                        </a:rPr>
                        <a:t>Output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7091061"/>
                  </a:ext>
                </a:extLst>
              </a:tr>
              <a:tr h="1502928">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EmployeeaddEmployee</a:t>
                      </a:r>
                      <a:r>
                        <a:rPr lang="en-US" sz="1600" dirty="0">
                          <a:effectLst/>
                          <a:latin typeface="Consolas" panose="020B0609020204030204" pitchFamily="49" charset="0"/>
                          <a:ea typeface="Calibri" panose="020F0502020204030204" pitchFamily="34" charset="0"/>
                          <a:cs typeface="Arial" panose="020B0604020202020204" pitchFamily="34" charset="0"/>
                        </a:rPr>
                        <a:t>("5", "Hunter", "Biden", "M", "</a:t>
                      </a:r>
                      <a:r>
                        <a:rPr lang="en-US" sz="1600" dirty="0" err="1">
                          <a:effectLst/>
                          <a:latin typeface="Consolas" panose="020B0609020204030204" pitchFamily="49" charset="0"/>
                          <a:ea typeface="Calibri" panose="020F0502020204030204" pitchFamily="34" charset="0"/>
                          <a:cs typeface="Arial" panose="020B0604020202020204" pitchFamily="34" charset="0"/>
                        </a:rPr>
                        <a:t>aaaaaaaaaaaaa</a:t>
                      </a:r>
                      <a:r>
                        <a:rPr lang="en-US" sz="1600" dirty="0">
                          <a:effectLst/>
                          <a:latin typeface="Consolas" panose="020B0609020204030204" pitchFamily="49" charset="0"/>
                          <a:ea typeface="Calibri" panose="020F0502020204030204" pitchFamily="34" charset="0"/>
                          <a:cs typeface="Arial" panose="020B0604020202020204" pitchFamily="34" charset="0"/>
                        </a:rPr>
                        <a:t>", "Mailman", "3059032234", "</a:t>
                      </a:r>
                      <a:r>
                        <a:rPr lang="en-US" sz="1600" dirty="0" err="1">
                          <a:effectLst/>
                          <a:latin typeface="Consolas" panose="020B0609020204030204" pitchFamily="49" charset="0"/>
                          <a:ea typeface="Calibri" panose="020F0502020204030204" pitchFamily="34" charset="0"/>
                          <a:cs typeface="Arial" panose="020B0604020202020204" pitchFamily="34" charset="0"/>
                        </a:rPr>
                        <a:t>test@email.com</a:t>
                      </a:r>
                      <a:r>
                        <a:rPr lang="en-US" sz="1600" dirty="0">
                          <a:effectLst/>
                          <a:latin typeface="Consolas" panose="020B0609020204030204" pitchFamily="49" charset="0"/>
                          <a:ea typeface="Calibri" panose="020F0502020204030204" pitchFamily="34" charset="0"/>
                          <a:cs typeface="Arial" panose="020B0604020202020204" pitchFamily="34" charset="0"/>
                        </a:rPr>
                        <a:t>", "900 Walker Street", "1234567890", "Bank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return a failure due to invalid date of birth</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1497399"/>
                  </a:ext>
                </a:extLst>
              </a:tr>
              <a:tr h="1322173">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EmployeechangePassword</a:t>
                      </a:r>
                      <a:r>
                        <a:rPr lang="en-US" sz="1600" dirty="0">
                          <a:effectLst/>
                          <a:latin typeface="Consolas" panose="020B0609020204030204" pitchFamily="49" charset="0"/>
                          <a:ea typeface="Calibri" panose="020F0502020204030204" pitchFamily="34" charset="0"/>
                          <a:cs typeface="Arial" panose="020B0604020202020204" pitchFamily="34" charset="0"/>
                        </a:rPr>
                        <a:t>("1",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Color?", "pink", "First </a:t>
                      </a:r>
                      <a:r>
                        <a:rPr lang="en-US" sz="1600" dirty="0" err="1">
                          <a:effectLst/>
                          <a:latin typeface="Consolas" panose="020B0609020204030204" pitchFamily="49" charset="0"/>
                          <a:ea typeface="Calibri" panose="020F0502020204030204" pitchFamily="34" charset="0"/>
                          <a:cs typeface="Arial" panose="020B0604020202020204" pitchFamily="34" charset="0"/>
                        </a:rPr>
                        <a:t>PEt</a:t>
                      </a:r>
                      <a:r>
                        <a:rPr lang="en-US" sz="1600" dirty="0">
                          <a:effectLst/>
                          <a:latin typeface="Consolas" panose="020B0609020204030204" pitchFamily="49" charset="0"/>
                          <a:ea typeface="Calibri" panose="020F0502020204030204" pitchFamily="34" charset="0"/>
                          <a:cs typeface="Arial" panose="020B0604020202020204" pitchFamily="34" charset="0"/>
                        </a:rPr>
                        <a:t> Name?",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movie?",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"swordfish")</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update the employee’s password in the employee table and return success.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2087510"/>
                  </a:ext>
                </a:extLst>
              </a:tr>
            </a:tbl>
          </a:graphicData>
        </a:graphic>
      </p:graphicFrame>
    </p:spTree>
    <p:extLst>
      <p:ext uri="{BB962C8B-B14F-4D97-AF65-F5344CB8AC3E}">
        <p14:creationId xmlns:p14="http://schemas.microsoft.com/office/powerpoint/2010/main" val="245951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66D5-4A66-EF48-AB13-8A2395325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1ADC6-8367-3F41-9728-AD399C09F2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980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SystemTest-PMS-AddEmployee-002-Sunny01</a:t>
            </a:r>
          </a:p>
          <a:p>
            <a:r>
              <a:rPr lang="en-US" b="1" dirty="0"/>
              <a:t>Purpose: </a:t>
            </a:r>
            <a:r>
              <a:rPr lang="en-US" dirty="0"/>
              <a:t>Investigate the proper execution of the add employee case for Sara Smith for SFTalent Co. (the employer)</a:t>
            </a:r>
          </a:p>
          <a:p>
            <a:r>
              <a:rPr lang="en-US" b="1" dirty="0"/>
              <a:t>Test Setup: </a:t>
            </a:r>
            <a:r>
              <a:rPr lang="en-US" dirty="0"/>
              <a:t>PMS is setup and running, with the database setup</a:t>
            </a:r>
          </a:p>
          <a:p>
            <a:pPr lvl="1"/>
            <a:endParaRPr lang="en-US" b="1" dirty="0"/>
          </a:p>
        </p:txBody>
      </p:sp>
      <p:graphicFrame>
        <p:nvGraphicFramePr>
          <p:cNvPr id="5" name="Table 4">
            <a:extLst>
              <a:ext uri="{FF2B5EF4-FFF2-40B4-BE49-F238E27FC236}">
                <a16:creationId xmlns:a16="http://schemas.microsoft.com/office/drawing/2014/main" id="{64A5393C-3A16-7145-AA16-7DAC7462D217}"/>
              </a:ext>
            </a:extLst>
          </p:cNvPr>
          <p:cNvGraphicFramePr>
            <a:graphicFrameLocks noGrp="1"/>
          </p:cNvGraphicFramePr>
          <p:nvPr>
            <p:extLst>
              <p:ext uri="{D42A27DB-BD31-4B8C-83A1-F6EECF244321}">
                <p14:modId xmlns:p14="http://schemas.microsoft.com/office/powerpoint/2010/main" val="3989218014"/>
              </p:ext>
            </p:extLst>
          </p:nvPr>
        </p:nvGraphicFramePr>
        <p:xfrm>
          <a:off x="1517316" y="4251768"/>
          <a:ext cx="5942264" cy="1437285"/>
        </p:xfrm>
        <a:graphic>
          <a:graphicData uri="http://schemas.openxmlformats.org/drawingml/2006/table">
            <a:tbl>
              <a:tblPr firstRow="1" firstCol="1" bandRow="1">
                <a:tableStyleId>{5C22544A-7EE6-4342-B048-85BDC9FD1C3A}</a:tableStyleId>
              </a:tblPr>
              <a:tblGrid>
                <a:gridCol w="2971132">
                  <a:extLst>
                    <a:ext uri="{9D8B030D-6E8A-4147-A177-3AD203B41FA5}">
                      <a16:colId xmlns:a16="http://schemas.microsoft.com/office/drawing/2014/main" val="2567588682"/>
                    </a:ext>
                  </a:extLst>
                </a:gridCol>
                <a:gridCol w="2971132">
                  <a:extLst>
                    <a:ext uri="{9D8B030D-6E8A-4147-A177-3AD203B41FA5}">
                      <a16:colId xmlns:a16="http://schemas.microsoft.com/office/drawing/2014/main" val="1961285240"/>
                    </a:ext>
                  </a:extLst>
                </a:gridCol>
              </a:tblGrid>
              <a:tr h="487153">
                <a:tc gridSpan="2">
                  <a:txBody>
                    <a:bodyPr/>
                    <a:lstStyle/>
                    <a:p>
                      <a:pPr marL="0" marR="0" algn="ctr">
                        <a:lnSpc>
                          <a:spcPct val="107000"/>
                        </a:lnSpc>
                        <a:spcBef>
                          <a:spcPts val="0"/>
                        </a:spcBef>
                        <a:spcAft>
                          <a:spcPts val="800"/>
                        </a:spcAft>
                      </a:pPr>
                      <a:r>
                        <a:rPr lang="en-US" sz="1100">
                          <a:effectLst/>
                        </a:rPr>
                        <a:t>employer</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58860128"/>
                  </a:ext>
                </a:extLst>
              </a:tr>
              <a:tr h="475066">
                <a:tc>
                  <a:txBody>
                    <a:bodyPr/>
                    <a:lstStyle/>
                    <a:p>
                      <a:pPr marL="0" marR="0" algn="l">
                        <a:lnSpc>
                          <a:spcPct val="107000"/>
                        </a:lnSpc>
                        <a:spcBef>
                          <a:spcPts val="0"/>
                        </a:spcBef>
                        <a:spcAft>
                          <a:spcPts val="800"/>
                        </a:spcAft>
                      </a:pPr>
                      <a:r>
                        <a:rPr lang="en-US" sz="1100">
                          <a:effectLst/>
                        </a:rPr>
                        <a:t>username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100">
                          <a:effectLst/>
                        </a:rPr>
                        <a:t>password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313196"/>
                  </a:ext>
                </a:extLst>
              </a:tr>
              <a:tr h="475066">
                <a:tc>
                  <a:txBody>
                    <a:bodyPr/>
                    <a:lstStyle/>
                    <a:p>
                      <a:pPr marL="0" marR="0" algn="l">
                        <a:lnSpc>
                          <a:spcPct val="107000"/>
                        </a:lnSpc>
                        <a:spcBef>
                          <a:spcPts val="0"/>
                        </a:spcBef>
                        <a:spcAft>
                          <a:spcPts val="800"/>
                        </a:spcAft>
                      </a:pPr>
                      <a:r>
                        <a:rPr lang="en-US" sz="1100">
                          <a:effectLst/>
                        </a:rPr>
                        <a:t>user1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100" dirty="0">
                          <a:effectLst/>
                        </a:rPr>
                        <a:t>user1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578498"/>
                  </a:ext>
                </a:extLst>
              </a:tr>
            </a:tbl>
          </a:graphicData>
        </a:graphic>
      </p:graphicFrame>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spTree>
    <p:extLst>
      <p:ext uri="{BB962C8B-B14F-4D97-AF65-F5344CB8AC3E}">
        <p14:creationId xmlns:p14="http://schemas.microsoft.com/office/powerpoint/2010/main" val="408785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721BA2-C6CA-6342-AED4-041DEEC5A1AD}"/>
              </a:ext>
            </a:extLst>
          </p:cNvPr>
          <p:cNvGraphicFramePr>
            <a:graphicFrameLocks noGrp="1"/>
          </p:cNvGraphicFramePr>
          <p:nvPr>
            <p:extLst>
              <p:ext uri="{D42A27DB-BD31-4B8C-83A1-F6EECF244321}">
                <p14:modId xmlns:p14="http://schemas.microsoft.com/office/powerpoint/2010/main" val="1158140225"/>
              </p:ext>
            </p:extLst>
          </p:nvPr>
        </p:nvGraphicFramePr>
        <p:xfrm>
          <a:off x="753978" y="2263843"/>
          <a:ext cx="8053136" cy="3896043"/>
        </p:xfrm>
        <a:graphic>
          <a:graphicData uri="http://schemas.openxmlformats.org/drawingml/2006/table">
            <a:tbl>
              <a:tblPr>
                <a:tableStyleId>{5C22544A-7EE6-4342-B048-85BDC9FD1C3A}</a:tableStyleId>
              </a:tblPr>
              <a:tblGrid>
                <a:gridCol w="8053136">
                  <a:extLst>
                    <a:ext uri="{9D8B030D-6E8A-4147-A177-3AD203B41FA5}">
                      <a16:colId xmlns:a16="http://schemas.microsoft.com/office/drawing/2014/main" val="1010680759"/>
                    </a:ext>
                  </a:extLst>
                </a:gridCol>
              </a:tblGrid>
              <a:tr h="3128210">
                <a:tc>
                  <a:txBody>
                    <a:bodyPr/>
                    <a:lstStyle/>
                    <a:p>
                      <a:pPr marL="342900" marR="0" lvl="0" indent="-342900" algn="l" rtl="0">
                        <a:lnSpc>
                          <a:spcPct val="107000"/>
                        </a:lnSpc>
                        <a:spcBef>
                          <a:spcPts val="0"/>
                        </a:spcBef>
                        <a:spcAft>
                          <a:spcPts val="0"/>
                        </a:spcAft>
                        <a:buFont typeface="+mj-lt"/>
                        <a:buAutoNum type="arabicPeriod"/>
                      </a:pPr>
                      <a:r>
                        <a:rPr lang="en-US" sz="1600" dirty="0">
                          <a:effectLst/>
                        </a:rPr>
                        <a:t>SFTalent Co. hovers on the employee option  in the main navigation bar of the employer module.</a:t>
                      </a:r>
                    </a:p>
                    <a:p>
                      <a:pPr marL="342900" marR="0" lvl="0" indent="-342900" algn="l">
                        <a:lnSpc>
                          <a:spcPct val="107000"/>
                        </a:lnSpc>
                        <a:spcBef>
                          <a:spcPts val="0"/>
                        </a:spcBef>
                        <a:spcAft>
                          <a:spcPts val="0"/>
                        </a:spcAft>
                        <a:buFont typeface="+mj-lt"/>
                        <a:buAutoNum type="arabicPeriod"/>
                      </a:pPr>
                      <a:r>
                        <a:rPr lang="en-US" sz="1600" dirty="0">
                          <a:effectLst/>
                        </a:rPr>
                        <a:t>Then they click on the Add Employee option in the drop down menu shown.</a:t>
                      </a:r>
                    </a:p>
                    <a:p>
                      <a:pPr marL="342900" marR="0" lvl="0" indent="-342900" algn="l">
                        <a:lnSpc>
                          <a:spcPct val="107000"/>
                        </a:lnSpc>
                        <a:spcBef>
                          <a:spcPts val="0"/>
                        </a:spcBef>
                        <a:spcAft>
                          <a:spcPts val="0"/>
                        </a:spcAft>
                        <a:buFont typeface="+mj-lt"/>
                        <a:buAutoNum type="arabicPeriod"/>
                      </a:pPr>
                      <a:r>
                        <a:rPr lang="en-US" sz="1600" dirty="0">
                          <a:effectLst/>
                        </a:rPr>
                        <a:t>Then he enters “2” in Employee ID.</a:t>
                      </a:r>
                    </a:p>
                    <a:p>
                      <a:pPr marL="342900" marR="0" lvl="0" indent="-342900" algn="l">
                        <a:lnSpc>
                          <a:spcPct val="107000"/>
                        </a:lnSpc>
                        <a:spcBef>
                          <a:spcPts val="0"/>
                        </a:spcBef>
                        <a:spcAft>
                          <a:spcPts val="0"/>
                        </a:spcAft>
                        <a:buFont typeface="+mj-lt"/>
                        <a:buAutoNum type="arabicPeriod"/>
                      </a:pPr>
                      <a:r>
                        <a:rPr lang="en-US" sz="1600" dirty="0">
                          <a:effectLst/>
                        </a:rPr>
                        <a:t>Then he enters “Sara” in First Name.</a:t>
                      </a:r>
                    </a:p>
                    <a:p>
                      <a:pPr marL="342900" marR="0" lvl="0" indent="-342900" algn="l">
                        <a:lnSpc>
                          <a:spcPct val="107000"/>
                        </a:lnSpc>
                        <a:spcBef>
                          <a:spcPts val="0"/>
                        </a:spcBef>
                        <a:spcAft>
                          <a:spcPts val="0"/>
                        </a:spcAft>
                        <a:buFont typeface="+mj-lt"/>
                        <a:buAutoNum type="arabicPeriod"/>
                      </a:pPr>
                      <a:r>
                        <a:rPr lang="en-US" sz="1600" dirty="0">
                          <a:effectLst/>
                        </a:rPr>
                        <a:t>Then he enters “Smith” in Last Name.</a:t>
                      </a:r>
                    </a:p>
                    <a:p>
                      <a:pPr marL="342900" marR="0" lvl="0" indent="-342900" algn="l">
                        <a:lnSpc>
                          <a:spcPct val="107000"/>
                        </a:lnSpc>
                        <a:spcBef>
                          <a:spcPts val="0"/>
                        </a:spcBef>
                        <a:spcAft>
                          <a:spcPts val="0"/>
                        </a:spcAft>
                        <a:buFont typeface="+mj-lt"/>
                        <a:buAutoNum type="arabicPeriod"/>
                      </a:pPr>
                      <a:r>
                        <a:rPr lang="en-US" sz="1600" dirty="0">
                          <a:effectLst/>
                        </a:rPr>
                        <a:t>He chooses Female in their gender.</a:t>
                      </a:r>
                    </a:p>
                    <a:p>
                      <a:pPr marL="342900" marR="0" lvl="0" indent="-342900" algn="l">
                        <a:lnSpc>
                          <a:spcPct val="107000"/>
                        </a:lnSpc>
                        <a:spcBef>
                          <a:spcPts val="0"/>
                        </a:spcBef>
                        <a:spcAft>
                          <a:spcPts val="0"/>
                        </a:spcAft>
                        <a:buFont typeface="+mj-lt"/>
                        <a:buAutoNum type="arabicPeriod"/>
                      </a:pPr>
                      <a:r>
                        <a:rPr lang="en-US" sz="1600" dirty="0">
                          <a:effectLst/>
                        </a:rPr>
                        <a:t>He enters “1990-01-01” in the Date of Birth (YYYY-MM-DD).</a:t>
                      </a:r>
                    </a:p>
                    <a:p>
                      <a:pPr marL="342900" marR="0" lvl="0" indent="-342900" algn="l">
                        <a:lnSpc>
                          <a:spcPct val="107000"/>
                        </a:lnSpc>
                        <a:spcBef>
                          <a:spcPts val="0"/>
                        </a:spcBef>
                        <a:spcAft>
                          <a:spcPts val="0"/>
                        </a:spcAft>
                        <a:buFont typeface="+mj-lt"/>
                        <a:buAutoNum type="arabicPeriod"/>
                      </a:pPr>
                      <a:r>
                        <a:rPr lang="en-US" sz="1600" dirty="0">
                          <a:effectLst/>
                        </a:rPr>
                        <a:t>He enters “Sales Assistant” in Job Role field.</a:t>
                      </a:r>
                    </a:p>
                    <a:p>
                      <a:pPr marL="342900" marR="0" lvl="0" indent="-342900" algn="l">
                        <a:lnSpc>
                          <a:spcPct val="107000"/>
                        </a:lnSpc>
                        <a:spcBef>
                          <a:spcPts val="0"/>
                        </a:spcBef>
                        <a:spcAft>
                          <a:spcPts val="0"/>
                        </a:spcAft>
                        <a:buFont typeface="+mj-lt"/>
                        <a:buAutoNum type="arabicPeriod"/>
                      </a:pPr>
                      <a:r>
                        <a:rPr lang="en-US" sz="1600" dirty="0">
                          <a:effectLst/>
                        </a:rPr>
                        <a:t>He enters “3053458989” in their Contact.</a:t>
                      </a:r>
                    </a:p>
                    <a:p>
                      <a:pPr marL="342900" marR="0" lvl="0" indent="-342900" algn="l">
                        <a:lnSpc>
                          <a:spcPct val="107000"/>
                        </a:lnSpc>
                        <a:spcBef>
                          <a:spcPts val="0"/>
                        </a:spcBef>
                        <a:spcAft>
                          <a:spcPts val="0"/>
                        </a:spcAft>
                        <a:buFont typeface="+mj-lt"/>
                        <a:buAutoNum type="arabicPeriod"/>
                      </a:pPr>
                      <a:r>
                        <a:rPr lang="en-US" sz="1600" dirty="0">
                          <a:effectLst/>
                        </a:rPr>
                        <a:t>He enters </a:t>
                      </a:r>
                      <a:r>
                        <a:rPr lang="en-US" sz="1600" u="sng" dirty="0">
                          <a:effectLst/>
                          <a:hlinkClick r:id="rId2"/>
                        </a:rPr>
                        <a:t>sara.smith@email.com</a:t>
                      </a:r>
                      <a:r>
                        <a:rPr lang="en-US" sz="1600" dirty="0">
                          <a:effectLst/>
                        </a:rPr>
                        <a:t> as Email</a:t>
                      </a:r>
                    </a:p>
                    <a:p>
                      <a:pPr marL="342900" marR="0" lvl="0" indent="-342900" algn="l">
                        <a:lnSpc>
                          <a:spcPct val="107000"/>
                        </a:lnSpc>
                        <a:spcBef>
                          <a:spcPts val="0"/>
                        </a:spcBef>
                        <a:spcAft>
                          <a:spcPts val="0"/>
                        </a:spcAft>
                        <a:buFont typeface="+mj-lt"/>
                        <a:buAutoNum type="arabicPeriod"/>
                      </a:pPr>
                      <a:r>
                        <a:rPr lang="en-US" sz="1600" dirty="0">
                          <a:effectLst/>
                        </a:rPr>
                        <a:t>He enters “3456 NW 10</a:t>
                      </a:r>
                      <a:r>
                        <a:rPr lang="en-US" sz="1600" baseline="30000" dirty="0">
                          <a:effectLst/>
                        </a:rPr>
                        <a:t>th</a:t>
                      </a:r>
                      <a:r>
                        <a:rPr lang="en-US" sz="1600" dirty="0">
                          <a:effectLst/>
                        </a:rPr>
                        <a:t> Ave” in the Address.</a:t>
                      </a:r>
                    </a:p>
                    <a:p>
                      <a:pPr marL="342900" marR="0" lvl="0" indent="-342900" algn="l">
                        <a:lnSpc>
                          <a:spcPct val="107000"/>
                        </a:lnSpc>
                        <a:spcBef>
                          <a:spcPts val="0"/>
                        </a:spcBef>
                        <a:spcAft>
                          <a:spcPts val="0"/>
                        </a:spcAft>
                        <a:buFont typeface="+mj-lt"/>
                        <a:buAutoNum type="arabicPeriod"/>
                      </a:pPr>
                      <a:r>
                        <a:rPr lang="en-US" sz="1600" dirty="0">
                          <a:effectLst/>
                        </a:rPr>
                        <a:t>He enters “1234567999” in Account Number.</a:t>
                      </a:r>
                    </a:p>
                    <a:p>
                      <a:pPr marL="342900" marR="0" lvl="0" indent="-342900" algn="l">
                        <a:lnSpc>
                          <a:spcPct val="107000"/>
                        </a:lnSpc>
                        <a:spcBef>
                          <a:spcPts val="0"/>
                        </a:spcBef>
                        <a:spcAft>
                          <a:spcPts val="0"/>
                        </a:spcAft>
                        <a:buFont typeface="+mj-lt"/>
                        <a:buAutoNum type="arabicPeriod"/>
                      </a:pPr>
                      <a:r>
                        <a:rPr lang="en-US" sz="1600" dirty="0">
                          <a:effectLst/>
                        </a:rPr>
                        <a:t>He enters “Bank of America” in bank name.</a:t>
                      </a:r>
                    </a:p>
                    <a:p>
                      <a:pPr marL="342900" marR="0" lvl="0" indent="-342900" algn="l">
                        <a:lnSpc>
                          <a:spcPct val="107000"/>
                        </a:lnSpc>
                        <a:spcBef>
                          <a:spcPts val="0"/>
                        </a:spcBef>
                        <a:spcAft>
                          <a:spcPts val="0"/>
                        </a:spcAft>
                        <a:buFont typeface="+mj-lt"/>
                        <a:buAutoNum type="arabicPeriod"/>
                      </a:pPr>
                      <a:r>
                        <a:rPr lang="en-US" sz="1600" dirty="0">
                          <a:effectLst/>
                        </a:rPr>
                        <a:t>Finally he clicks on the Add button in the bottom of the form.</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114300" marR="114300" marT="0" marB="0"/>
                </a:tc>
                <a:extLst>
                  <a:ext uri="{0D108BD9-81ED-4DB2-BD59-A6C34878D82A}">
                    <a16:rowId xmlns:a16="http://schemas.microsoft.com/office/drawing/2014/main" val="675324083"/>
                  </a:ext>
                </a:extLst>
              </a:tr>
            </a:tbl>
          </a:graphicData>
        </a:graphic>
      </p:graphicFrame>
      <p:sp>
        <p:nvSpPr>
          <p:cNvPr id="7" name="Title 1">
            <a:extLst>
              <a:ext uri="{FF2B5EF4-FFF2-40B4-BE49-F238E27FC236}">
                <a16:creationId xmlns:a16="http://schemas.microsoft.com/office/drawing/2014/main" id="{B45D6D69-1C84-3F40-BB39-D872C768F71F}"/>
              </a:ext>
            </a:extLst>
          </p:cNvPr>
          <p:cNvSpPr txBox="1">
            <a:spLocks/>
          </p:cNvSpPr>
          <p:nvPr/>
        </p:nvSpPr>
        <p:spPr>
          <a:xfrm>
            <a:off x="479794" y="568745"/>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SystemTest-PMS-AddEmployee-002-Sunny01</a:t>
            </a:r>
          </a:p>
          <a:p>
            <a:endParaRPr lang="en-US" dirty="0"/>
          </a:p>
        </p:txBody>
      </p:sp>
      <p:sp>
        <p:nvSpPr>
          <p:cNvPr id="9" name="Title 1">
            <a:extLst>
              <a:ext uri="{FF2B5EF4-FFF2-40B4-BE49-F238E27FC236}">
                <a16:creationId xmlns:a16="http://schemas.microsoft.com/office/drawing/2014/main" id="{B6B6024A-1622-5A47-88E6-428ECC253816}"/>
              </a:ext>
            </a:extLst>
          </p:cNvPr>
          <p:cNvSpPr txBox="1">
            <a:spLocks/>
          </p:cNvSpPr>
          <p:nvPr/>
        </p:nvSpPr>
        <p:spPr>
          <a:xfrm>
            <a:off x="479794" y="1341422"/>
            <a:ext cx="3651048"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Test input:</a:t>
            </a:r>
          </a:p>
          <a:p>
            <a:endParaRPr lang="en-US" dirty="0"/>
          </a:p>
        </p:txBody>
      </p:sp>
    </p:spTree>
    <p:extLst>
      <p:ext uri="{BB962C8B-B14F-4D97-AF65-F5344CB8AC3E}">
        <p14:creationId xmlns:p14="http://schemas.microsoft.com/office/powerpoint/2010/main" val="165071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719-5653-1047-BA4E-4ED7E0B26388}"/>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A4770D8C-886E-CC42-9A2F-25290EA194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9856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049-BECA-1D4C-ABF1-D6343EE7F226}"/>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1A35579C-D1B0-FA46-A057-796F118E5D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768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9341-3619-114C-98B5-053DBEDD641F}"/>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AF40CFC8-5303-FA40-BA82-11C32A6BB17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013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0D75-B082-2840-B78C-7B187194F4A4}"/>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C9362FB3-9803-DE4E-B4C7-705AB9E6F4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405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F251-C50D-7145-A17C-D2FDAF7FE480}"/>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0AD1B2BB-D8B2-8D43-BEE9-114BD09747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63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D5EB-F7DD-F940-B733-B115B1B302FE}"/>
              </a:ext>
            </a:extLst>
          </p:cNvPr>
          <p:cNvSpPr>
            <a:spLocks noGrp="1"/>
          </p:cNvSpPr>
          <p:nvPr>
            <p:ph type="title"/>
          </p:nvPr>
        </p:nvSpPr>
        <p:spPr/>
        <p:txBody>
          <a:bodyPr/>
          <a:lstStyle/>
          <a:p>
            <a:r>
              <a:rPr lang="en-US"/>
              <a:t>System Tests</a:t>
            </a:r>
          </a:p>
        </p:txBody>
      </p:sp>
      <p:sp>
        <p:nvSpPr>
          <p:cNvPr id="3" name="Content Placeholder 2">
            <a:extLst>
              <a:ext uri="{FF2B5EF4-FFF2-40B4-BE49-F238E27FC236}">
                <a16:creationId xmlns:a16="http://schemas.microsoft.com/office/drawing/2014/main" id="{356DC83A-BCF9-094D-9CB3-7E4051BB8B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900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92CE-7A69-F149-8233-869CED20A4F2}"/>
              </a:ext>
            </a:extLst>
          </p:cNvPr>
          <p:cNvSpPr>
            <a:spLocks noGrp="1"/>
          </p:cNvSpPr>
          <p:nvPr>
            <p:ph type="title"/>
          </p:nvPr>
        </p:nvSpPr>
        <p:spPr/>
        <p:txBody>
          <a:bodyPr/>
          <a:lstStyle/>
          <a:p>
            <a:r>
              <a:rPr lang="en-US" dirty="0"/>
              <a:t>Overview of System</a:t>
            </a:r>
          </a:p>
        </p:txBody>
      </p:sp>
      <p:sp>
        <p:nvSpPr>
          <p:cNvPr id="3" name="Content Placeholder 2">
            <a:extLst>
              <a:ext uri="{FF2B5EF4-FFF2-40B4-BE49-F238E27FC236}">
                <a16:creationId xmlns:a16="http://schemas.microsoft.com/office/drawing/2014/main" id="{381A3508-0585-924F-A324-F1509320A45B}"/>
              </a:ext>
            </a:extLst>
          </p:cNvPr>
          <p:cNvSpPr>
            <a:spLocks noGrp="1"/>
          </p:cNvSpPr>
          <p:nvPr>
            <p:ph idx="1"/>
          </p:nvPr>
        </p:nvSpPr>
        <p:spPr/>
        <p:txBody>
          <a:bodyPr/>
          <a:lstStyle/>
          <a:p>
            <a:r>
              <a:rPr lang="en-US" dirty="0"/>
              <a:t>Payroll Management System (POS) is a web-based system meant to provide employees and employers a mean to manage different aspects of payroll management, such as, time sheet management, salary calculations, etc. </a:t>
            </a:r>
          </a:p>
          <a:p>
            <a:r>
              <a:rPr lang="en-US" dirty="0"/>
              <a:t>We outline the features we test throughout the projects, the systems that these features involve, and the unit tests used to test the subsystems that compose said systems. We include specific test case input and logs of our activity, results, and problems we’ve encountered.</a:t>
            </a:r>
          </a:p>
        </p:txBody>
      </p:sp>
    </p:spTree>
    <p:extLst>
      <p:ext uri="{BB962C8B-B14F-4D97-AF65-F5344CB8AC3E}">
        <p14:creationId xmlns:p14="http://schemas.microsoft.com/office/powerpoint/2010/main" val="39271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PMS_13_AddEmployee</a:t>
            </a:r>
          </a:p>
          <a:p>
            <a:r>
              <a:rPr lang="en-US" dirty="0"/>
              <a:t>Actor: Employer</a:t>
            </a:r>
          </a:p>
          <a:p>
            <a:r>
              <a:rPr lang="en-US" dirty="0"/>
              <a:t>Pre-conditions: employee has a valid </a:t>
            </a:r>
            <a:r>
              <a:rPr lang="en-US" dirty="0" err="1"/>
              <a:t>empID</a:t>
            </a:r>
            <a:r>
              <a:rPr lang="en-US" dirty="0"/>
              <a:t> &amp; employer is logged in</a:t>
            </a:r>
          </a:p>
          <a:p>
            <a:r>
              <a:rPr lang="en-US" dirty="0"/>
              <a:t>Post-conditions: PMS recognizes the new employee</a:t>
            </a:r>
          </a:p>
          <a:p>
            <a:endParaRPr lang="en-US" dirty="0"/>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3010508298"/>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Employer clicks on Add Employee Button</a:t>
                      </a:r>
                    </a:p>
                  </a:txBody>
                  <a:tcPr/>
                </a:tc>
                <a:tc>
                  <a:txBody>
                    <a:bodyPr/>
                    <a:lstStyle/>
                    <a:p>
                      <a:r>
                        <a:rPr lang="en-US" dirty="0"/>
                        <a:t>Frequency: every time a new employee is being added</a:t>
                      </a:r>
                    </a:p>
                  </a:txBody>
                  <a:tcPr/>
                </a:tc>
                <a:extLst>
                  <a:ext uri="{0D108BD9-81ED-4DB2-BD59-A6C34878D82A}">
                    <a16:rowId xmlns:a16="http://schemas.microsoft.com/office/drawing/2014/main" val="1336959900"/>
                  </a:ext>
                </a:extLst>
              </a:tr>
              <a:tr h="370840">
                <a:tc>
                  <a:txBody>
                    <a:bodyPr/>
                    <a:lstStyle/>
                    <a:p>
                      <a:r>
                        <a:rPr lang="en-US" dirty="0"/>
                        <a:t>2. Employer inputs employee details.</a:t>
                      </a:r>
                    </a:p>
                  </a:txBody>
                  <a:tcPr/>
                </a:tc>
                <a:tc>
                  <a:txBody>
                    <a:bodyPr/>
                    <a:lstStyle/>
                    <a:p>
                      <a:r>
                        <a:rPr lang="en-US" dirty="0"/>
                        <a:t>Criticality: High (important for PMS)</a:t>
                      </a:r>
                    </a:p>
                  </a:txBody>
                  <a:tcPr/>
                </a:tc>
                <a:extLst>
                  <a:ext uri="{0D108BD9-81ED-4DB2-BD59-A6C34878D82A}">
                    <a16:rowId xmlns:a16="http://schemas.microsoft.com/office/drawing/2014/main" val="2177530252"/>
                  </a:ext>
                </a:extLst>
              </a:tr>
              <a:tr h="370840">
                <a:tc>
                  <a:txBody>
                    <a:bodyPr/>
                    <a:lstStyle/>
                    <a:p>
                      <a:r>
                        <a:rPr lang="en-US" dirty="0"/>
                        <a:t>3. Employer clicks on Add button</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endParaRPr lang="en-US" dirty="0"/>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2268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PMS_19_ForgotPwd</a:t>
            </a:r>
          </a:p>
          <a:p>
            <a:r>
              <a:rPr lang="en-US" dirty="0"/>
              <a:t>Actor: Employee</a:t>
            </a:r>
          </a:p>
          <a:p>
            <a:r>
              <a:rPr lang="en-US" dirty="0"/>
              <a:t>Pre-conditions: employee has a </a:t>
            </a:r>
            <a:r>
              <a:rPr lang="en-US" dirty="0" err="1"/>
              <a:t>empID</a:t>
            </a:r>
            <a:r>
              <a:rPr lang="en-US" dirty="0"/>
              <a:t> &amp; answered security questions</a:t>
            </a:r>
          </a:p>
          <a:p>
            <a:r>
              <a:rPr lang="en-US" dirty="0"/>
              <a:t>Post-conditions: PMS sends an email with new password to employee</a:t>
            </a:r>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890138382"/>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Employee clicks “Forgot Password?”</a:t>
                      </a:r>
                    </a:p>
                  </a:txBody>
                  <a:tcPr/>
                </a:tc>
                <a:tc>
                  <a:txBody>
                    <a:bodyPr/>
                    <a:lstStyle/>
                    <a:p>
                      <a:r>
                        <a:rPr lang="en-US" dirty="0"/>
                        <a:t>Frequency: when employee(s) forgot their password.</a:t>
                      </a:r>
                    </a:p>
                  </a:txBody>
                  <a:tcPr/>
                </a:tc>
                <a:extLst>
                  <a:ext uri="{0D108BD9-81ED-4DB2-BD59-A6C34878D82A}">
                    <a16:rowId xmlns:a16="http://schemas.microsoft.com/office/drawing/2014/main" val="1336959900"/>
                  </a:ext>
                </a:extLst>
              </a:tr>
              <a:tr h="370840">
                <a:tc>
                  <a:txBody>
                    <a:bodyPr/>
                    <a:lstStyle/>
                    <a:p>
                      <a:r>
                        <a:rPr lang="en-US" dirty="0"/>
                        <a:t>2. Employee selects security questions from list.</a:t>
                      </a:r>
                    </a:p>
                  </a:txBody>
                  <a:tcPr/>
                </a:tc>
                <a:tc>
                  <a:txBody>
                    <a:bodyPr/>
                    <a:lstStyle/>
                    <a:p>
                      <a:r>
                        <a:rPr lang="en-US" dirty="0"/>
                        <a:t>Criticality: Security use case.</a:t>
                      </a:r>
                    </a:p>
                  </a:txBody>
                  <a:tcPr/>
                </a:tc>
                <a:extLst>
                  <a:ext uri="{0D108BD9-81ED-4DB2-BD59-A6C34878D82A}">
                    <a16:rowId xmlns:a16="http://schemas.microsoft.com/office/drawing/2014/main" val="2177530252"/>
                  </a:ext>
                </a:extLst>
              </a:tr>
              <a:tr h="370840">
                <a:tc>
                  <a:txBody>
                    <a:bodyPr/>
                    <a:lstStyle/>
                    <a:p>
                      <a:r>
                        <a:rPr lang="en-US" dirty="0"/>
                        <a:t>3. Employee answers security questions.</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r>
                        <a:rPr lang="en-US" dirty="0"/>
                        <a:t>4. Employee clicks Get Password button.</a:t>
                      </a:r>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30917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08-E1E2-A44E-8CF7-7FDF85D9E42A}"/>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D406EF93-9758-EB4E-99D9-5311BDE8A175}"/>
              </a:ext>
            </a:extLst>
          </p:cNvPr>
          <p:cNvSpPr>
            <a:spLocks noGrp="1"/>
          </p:cNvSpPr>
          <p:nvPr>
            <p:ph idx="1"/>
          </p:nvPr>
        </p:nvSpPr>
        <p:spPr/>
        <p:txBody>
          <a:bodyPr>
            <a:normAutofit/>
          </a:bodyPr>
          <a:lstStyle/>
          <a:p>
            <a:r>
              <a:rPr lang="en-US" sz="2200" dirty="0"/>
              <a:t>Overall Testing approach used is based on USDP (Clarke). For unit testing, we implemented a new façade “</a:t>
            </a:r>
            <a:r>
              <a:rPr lang="en-US" sz="2200" b="1" dirty="0" err="1"/>
              <a:t>model.modelFacade.java</a:t>
            </a:r>
            <a:r>
              <a:rPr lang="en-US" sz="2200" b="1" dirty="0"/>
              <a:t>”</a:t>
            </a:r>
          </a:p>
          <a:p>
            <a:r>
              <a:rPr lang="en-US" sz="2200" dirty="0"/>
              <a:t>Unit tests are done using JUnit in Eclipse IDE. </a:t>
            </a:r>
          </a:p>
          <a:p>
            <a:r>
              <a:rPr lang="en-US" sz="2200" dirty="0"/>
              <a:t>Subsystem Tests goes through all of the units to make sure they work properly together. JUnit and </a:t>
            </a:r>
            <a:r>
              <a:rPr lang="en-US" sz="2200" dirty="0" err="1"/>
              <a:t>Mokito</a:t>
            </a:r>
            <a:r>
              <a:rPr lang="en-US" sz="2200" dirty="0"/>
              <a:t> are used within the Eclipse IDE to perform all of the subsystem tests.</a:t>
            </a:r>
          </a:p>
          <a:p>
            <a:r>
              <a:rPr lang="en-US" sz="2200" dirty="0"/>
              <a:t>System Tests, were done by creating different test case scenarios. Selenium IDE and JUnit were used to perform all of the System Tests.</a:t>
            </a:r>
          </a:p>
          <a:p>
            <a:endParaRPr lang="en-US" sz="2200" dirty="0"/>
          </a:p>
        </p:txBody>
      </p:sp>
    </p:spTree>
    <p:extLst>
      <p:ext uri="{BB962C8B-B14F-4D97-AF65-F5344CB8AC3E}">
        <p14:creationId xmlns:p14="http://schemas.microsoft.com/office/powerpoint/2010/main" val="36602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1AED-D2ED-CE4A-BAE5-EC01FF208496}"/>
              </a:ext>
            </a:extLst>
          </p:cNvPr>
          <p:cNvSpPr>
            <a:spLocks noGrp="1"/>
          </p:cNvSpPr>
          <p:nvPr>
            <p:ph type="title"/>
          </p:nvPr>
        </p:nvSpPr>
        <p:spPr/>
        <p:txBody>
          <a:bodyPr/>
          <a:lstStyle/>
          <a:p>
            <a:r>
              <a:rPr lang="en-US" dirty="0"/>
              <a:t>Test Schedule</a:t>
            </a:r>
          </a:p>
        </p:txBody>
      </p:sp>
      <p:sp>
        <p:nvSpPr>
          <p:cNvPr id="3" name="Content Placeholder 2">
            <a:extLst>
              <a:ext uri="{FF2B5EF4-FFF2-40B4-BE49-F238E27FC236}">
                <a16:creationId xmlns:a16="http://schemas.microsoft.com/office/drawing/2014/main" id="{57234F9C-84F8-BD41-B4AA-455429CC09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6753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23B2-D02E-C747-A561-555E706A42B6}"/>
              </a:ext>
            </a:extLst>
          </p:cNvPr>
          <p:cNvSpPr>
            <a:spLocks noGrp="1"/>
          </p:cNvSpPr>
          <p:nvPr>
            <p:ph type="title"/>
          </p:nvPr>
        </p:nvSpPr>
        <p:spPr/>
        <p:txBody>
          <a:bodyPr/>
          <a:lstStyle/>
          <a:p>
            <a:r>
              <a:rPr lang="en-US" dirty="0"/>
              <a:t>H/W and S/W Requirements</a:t>
            </a:r>
          </a:p>
        </p:txBody>
      </p:sp>
      <p:graphicFrame>
        <p:nvGraphicFramePr>
          <p:cNvPr id="4" name="Table 3">
            <a:extLst>
              <a:ext uri="{FF2B5EF4-FFF2-40B4-BE49-F238E27FC236}">
                <a16:creationId xmlns:a16="http://schemas.microsoft.com/office/drawing/2014/main" id="{AFC295AC-A616-824B-8EB3-4176524A34CF}"/>
              </a:ext>
            </a:extLst>
          </p:cNvPr>
          <p:cNvGraphicFramePr>
            <a:graphicFrameLocks noGrp="1"/>
          </p:cNvGraphicFramePr>
          <p:nvPr>
            <p:extLst>
              <p:ext uri="{D42A27DB-BD31-4B8C-83A1-F6EECF244321}">
                <p14:modId xmlns:p14="http://schemas.microsoft.com/office/powerpoint/2010/main" val="3956848187"/>
              </p:ext>
            </p:extLst>
          </p:nvPr>
        </p:nvGraphicFramePr>
        <p:xfrm>
          <a:off x="346102" y="2653657"/>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Hardware Requirements:</a:t>
                      </a:r>
                    </a:p>
                  </a:txBody>
                  <a:tcPr/>
                </a:tc>
                <a:tc>
                  <a:txBody>
                    <a:bodyPr/>
                    <a:lstStyle/>
                    <a:p>
                      <a:r>
                        <a:rPr lang="en-US" dirty="0"/>
                        <a:t>Software Requirements:</a:t>
                      </a:r>
                    </a:p>
                  </a:txBody>
                  <a:tcPr/>
                </a:tc>
                <a:extLst>
                  <a:ext uri="{0D108BD9-81ED-4DB2-BD59-A6C34878D82A}">
                    <a16:rowId xmlns:a16="http://schemas.microsoft.com/office/drawing/2014/main" val="1454169579"/>
                  </a:ext>
                </a:extLst>
              </a:tr>
              <a:tr h="370840">
                <a:tc>
                  <a:txBody>
                    <a:bodyPr/>
                    <a:lstStyle/>
                    <a:p>
                      <a:r>
                        <a:rPr lang="en-US" dirty="0"/>
                        <a:t>CPU: </a:t>
                      </a:r>
                      <a:r>
                        <a:rPr lang="en-US" sz="1800" kern="1200" dirty="0">
                          <a:solidFill>
                            <a:schemeClr val="dk1"/>
                          </a:solidFill>
                          <a:effectLst/>
                          <a:latin typeface="+mn-lt"/>
                          <a:ea typeface="+mn-ea"/>
                          <a:cs typeface="+mn-cs"/>
                        </a:rPr>
                        <a:t>Intel (R) Core (TM) i7</a:t>
                      </a:r>
                      <a:endParaRPr lang="en-US" dirty="0"/>
                    </a:p>
                  </a:txBody>
                  <a:tcPr/>
                </a:tc>
                <a:tc>
                  <a:txBody>
                    <a:bodyPr/>
                    <a:lstStyle/>
                    <a:p>
                      <a:r>
                        <a:rPr lang="en-US" sz="1800" kern="1200" dirty="0">
                          <a:solidFill>
                            <a:schemeClr val="dk1"/>
                          </a:solidFill>
                          <a:effectLst/>
                          <a:latin typeface="+mn-lt"/>
                          <a:ea typeface="+mn-ea"/>
                          <a:cs typeface="+mn-cs"/>
                        </a:rPr>
                        <a:t>MySQL 5.1.37</a:t>
                      </a:r>
                      <a:endParaRPr lang="en-US" dirty="0"/>
                    </a:p>
                  </a:txBody>
                  <a:tcPr/>
                </a:tc>
                <a:extLst>
                  <a:ext uri="{0D108BD9-81ED-4DB2-BD59-A6C34878D82A}">
                    <a16:rowId xmlns:a16="http://schemas.microsoft.com/office/drawing/2014/main" val="1336959900"/>
                  </a:ext>
                </a:extLst>
              </a:tr>
              <a:tr h="370840">
                <a:tc>
                  <a:txBody>
                    <a:bodyPr/>
                    <a:lstStyle/>
                    <a:p>
                      <a:r>
                        <a:rPr lang="en-US" dirty="0"/>
                        <a:t>RAM: </a:t>
                      </a:r>
                      <a:r>
                        <a:rPr lang="en-US" sz="1800" kern="1200" dirty="0">
                          <a:solidFill>
                            <a:schemeClr val="dk1"/>
                          </a:solidFill>
                          <a:effectLst/>
                          <a:latin typeface="+mn-lt"/>
                          <a:ea typeface="+mn-ea"/>
                          <a:cs typeface="+mn-cs"/>
                        </a:rPr>
                        <a:t>16GB DDR4 SDRAM</a:t>
                      </a:r>
                      <a:endParaRPr lang="en-US" dirty="0"/>
                    </a:p>
                  </a:txBody>
                  <a:tcPr/>
                </a:tc>
                <a:tc>
                  <a:txBody>
                    <a:bodyPr/>
                    <a:lstStyle/>
                    <a:p>
                      <a:r>
                        <a:rPr lang="en-US" dirty="0"/>
                        <a:t>Java JDK 1.8.0</a:t>
                      </a:r>
                    </a:p>
                  </a:txBody>
                  <a:tcPr/>
                </a:tc>
                <a:extLst>
                  <a:ext uri="{0D108BD9-81ED-4DB2-BD59-A6C34878D82A}">
                    <a16:rowId xmlns:a16="http://schemas.microsoft.com/office/drawing/2014/main" val="2177530252"/>
                  </a:ext>
                </a:extLst>
              </a:tr>
              <a:tr h="370840">
                <a:tc>
                  <a:txBody>
                    <a:bodyPr/>
                    <a:lstStyle/>
                    <a:p>
                      <a:r>
                        <a:rPr lang="en-US" dirty="0"/>
                        <a:t>Storage: </a:t>
                      </a:r>
                      <a:r>
                        <a:rPr lang="en-US" sz="1800" kern="1200" dirty="0">
                          <a:solidFill>
                            <a:schemeClr val="dk1"/>
                          </a:solidFill>
                          <a:effectLst/>
                          <a:latin typeface="+mn-lt"/>
                          <a:ea typeface="+mn-ea"/>
                          <a:cs typeface="+mn-cs"/>
                        </a:rPr>
                        <a:t>512GB</a:t>
                      </a:r>
                      <a:endParaRPr lang="en-US" dirty="0"/>
                    </a:p>
                  </a:txBody>
                  <a:tcPr/>
                </a:tc>
                <a:tc>
                  <a:txBody>
                    <a:bodyPr/>
                    <a:lstStyle/>
                    <a:p>
                      <a:r>
                        <a:rPr lang="en-US" dirty="0"/>
                        <a:t>Eclipse EE IDE </a:t>
                      </a:r>
                      <a:r>
                        <a:rPr lang="en-US" sz="1800" kern="1200" dirty="0">
                          <a:solidFill>
                            <a:schemeClr val="dk1"/>
                          </a:solidFill>
                          <a:effectLst/>
                          <a:latin typeface="+mn-lt"/>
                          <a:ea typeface="+mn-ea"/>
                          <a:cs typeface="+mn-cs"/>
                        </a:rPr>
                        <a:t>Version: 2019-12</a:t>
                      </a:r>
                      <a:endParaRPr lang="en-US" dirty="0"/>
                    </a:p>
                  </a:txBody>
                  <a:tcPr/>
                </a:tc>
                <a:extLst>
                  <a:ext uri="{0D108BD9-81ED-4DB2-BD59-A6C34878D82A}">
                    <a16:rowId xmlns:a16="http://schemas.microsoft.com/office/drawing/2014/main" val="2416696773"/>
                  </a:ext>
                </a:extLst>
              </a:tr>
              <a:tr h="370840">
                <a:tc>
                  <a:txBody>
                    <a:bodyPr/>
                    <a:lstStyle/>
                    <a:p>
                      <a:r>
                        <a:rPr lang="en-US" dirty="0"/>
                        <a:t>Network Adapter: </a:t>
                      </a:r>
                      <a:r>
                        <a:rPr lang="en-US" sz="1800" kern="1200" dirty="0">
                          <a:solidFill>
                            <a:schemeClr val="dk1"/>
                          </a:solidFill>
                          <a:effectLst/>
                          <a:latin typeface="+mn-lt"/>
                          <a:ea typeface="+mn-ea"/>
                          <a:cs typeface="+mn-cs"/>
                        </a:rPr>
                        <a:t>Inter (R) Ethernet Connection</a:t>
                      </a:r>
                      <a:endParaRPr lang="en-US" dirty="0"/>
                    </a:p>
                  </a:txBody>
                  <a:tcPr/>
                </a:tc>
                <a:tc>
                  <a:txBody>
                    <a:bodyPr/>
                    <a:lstStyle/>
                    <a:p>
                      <a:r>
                        <a:rPr lang="en-US" dirty="0"/>
                        <a:t>Selenium IDE &amp; Selenium Grid</a:t>
                      </a:r>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JUnit 4.0</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err="1"/>
                        <a:t>Mockito</a:t>
                      </a:r>
                      <a:endParaRPr lang="en-US" dirty="0"/>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8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112F-DC21-894E-B401-CD7A20EB49A8}"/>
              </a:ext>
            </a:extLst>
          </p:cNvPr>
          <p:cNvSpPr>
            <a:spLocks noGrp="1"/>
          </p:cNvSpPr>
          <p:nvPr>
            <p:ph type="title"/>
          </p:nvPr>
        </p:nvSpPr>
        <p:spPr/>
        <p:txBody>
          <a:bodyPr/>
          <a:lstStyle/>
          <a:p>
            <a:r>
              <a:rPr lang="en-US" dirty="0"/>
              <a:t>Features Tested</a:t>
            </a:r>
          </a:p>
        </p:txBody>
      </p:sp>
      <p:sp>
        <p:nvSpPr>
          <p:cNvPr id="3" name="Content Placeholder 2">
            <a:extLst>
              <a:ext uri="{FF2B5EF4-FFF2-40B4-BE49-F238E27FC236}">
                <a16:creationId xmlns:a16="http://schemas.microsoft.com/office/drawing/2014/main" id="{8A0C0E3B-B3FD-3B46-B9A8-77F74D770999}"/>
              </a:ext>
            </a:extLst>
          </p:cNvPr>
          <p:cNvSpPr>
            <a:spLocks noGrp="1"/>
          </p:cNvSpPr>
          <p:nvPr>
            <p:ph idx="1"/>
          </p:nvPr>
        </p:nvSpPr>
        <p:spPr/>
        <p:txBody>
          <a:bodyPr>
            <a:normAutofit fontScale="92500" lnSpcReduction="20000"/>
          </a:bodyPr>
          <a:lstStyle/>
          <a:p>
            <a:pPr lvl="0"/>
            <a:r>
              <a:rPr lang="en-US" dirty="0"/>
              <a:t>Login</a:t>
            </a:r>
          </a:p>
          <a:p>
            <a:pPr lvl="0"/>
            <a:r>
              <a:rPr lang="en-US" dirty="0"/>
              <a:t>Logout</a:t>
            </a:r>
          </a:p>
          <a:p>
            <a:pPr lvl="0"/>
            <a:r>
              <a:rPr lang="en-US" dirty="0"/>
              <a:t>Add Employee</a:t>
            </a:r>
          </a:p>
          <a:p>
            <a:pPr lvl="0"/>
            <a:r>
              <a:rPr lang="en-US" dirty="0"/>
              <a:t>Submit Timesheet</a:t>
            </a:r>
          </a:p>
          <a:p>
            <a:pPr lvl="0"/>
            <a:r>
              <a:rPr lang="en-US" dirty="0"/>
              <a:t>Save Timesheet</a:t>
            </a:r>
          </a:p>
          <a:p>
            <a:pPr lvl="0"/>
            <a:r>
              <a:rPr lang="en-US" dirty="0"/>
              <a:t>Modify Timesheet</a:t>
            </a:r>
          </a:p>
          <a:p>
            <a:pPr lvl="0"/>
            <a:r>
              <a:rPr lang="en-US" dirty="0"/>
              <a:t>Approve Timesheet</a:t>
            </a:r>
          </a:p>
          <a:p>
            <a:pPr lvl="0"/>
            <a:r>
              <a:rPr lang="en-US" dirty="0"/>
              <a:t>Security Questions</a:t>
            </a:r>
          </a:p>
          <a:p>
            <a:pPr lvl="0"/>
            <a:r>
              <a:rPr lang="en-US" dirty="0"/>
              <a:t>Calculate Salary</a:t>
            </a:r>
          </a:p>
          <a:p>
            <a:pPr lvl="0"/>
            <a:r>
              <a:rPr lang="en-US" dirty="0"/>
              <a:t>View Profile</a:t>
            </a:r>
          </a:p>
          <a:p>
            <a:endParaRPr lang="en-US" dirty="0"/>
          </a:p>
        </p:txBody>
      </p:sp>
    </p:spTree>
    <p:extLst>
      <p:ext uri="{BB962C8B-B14F-4D97-AF65-F5344CB8AC3E}">
        <p14:creationId xmlns:p14="http://schemas.microsoft.com/office/powerpoint/2010/main" val="419225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B0F-F4A6-5F4C-B4C4-542A9E7C1CCC}"/>
              </a:ext>
            </a:extLst>
          </p:cNvPr>
          <p:cNvSpPr>
            <a:spLocks noGrp="1"/>
          </p:cNvSpPr>
          <p:nvPr>
            <p:ph type="title"/>
          </p:nvPr>
        </p:nvSpPr>
        <p:spPr/>
        <p:txBody>
          <a:bodyPr/>
          <a:lstStyle/>
          <a:p>
            <a:r>
              <a:rPr lang="en-US" dirty="0"/>
              <a:t>Features Not Tested</a:t>
            </a:r>
          </a:p>
        </p:txBody>
      </p:sp>
      <p:sp>
        <p:nvSpPr>
          <p:cNvPr id="3" name="Content Placeholder 2">
            <a:extLst>
              <a:ext uri="{FF2B5EF4-FFF2-40B4-BE49-F238E27FC236}">
                <a16:creationId xmlns:a16="http://schemas.microsoft.com/office/drawing/2014/main" id="{20A02150-CDC7-724C-A833-D1F5014BF526}"/>
              </a:ext>
            </a:extLst>
          </p:cNvPr>
          <p:cNvSpPr>
            <a:spLocks noGrp="1"/>
          </p:cNvSpPr>
          <p:nvPr>
            <p:ph idx="1"/>
          </p:nvPr>
        </p:nvSpPr>
        <p:spPr/>
        <p:txBody>
          <a:bodyPr/>
          <a:lstStyle/>
          <a:p>
            <a:pPr lvl="0"/>
            <a:r>
              <a:rPr lang="en-US" dirty="0"/>
              <a:t>Search Employee Timesheet (Not implemented)</a:t>
            </a:r>
          </a:p>
          <a:p>
            <a:pPr lvl="0"/>
            <a:r>
              <a:rPr lang="en-US" dirty="0"/>
              <a:t>Pay Check</a:t>
            </a:r>
          </a:p>
          <a:p>
            <a:pPr lvl="0"/>
            <a:r>
              <a:rPr lang="en-US" dirty="0"/>
              <a:t>Work Profile</a:t>
            </a:r>
          </a:p>
          <a:p>
            <a:pPr lvl="0"/>
            <a:r>
              <a:rPr lang="en-US" dirty="0"/>
              <a:t>Duplicate Submission</a:t>
            </a:r>
          </a:p>
          <a:p>
            <a:pPr lvl="0"/>
            <a:r>
              <a:rPr lang="en-US" dirty="0"/>
              <a:t>Reset Password (Security)</a:t>
            </a:r>
          </a:p>
          <a:p>
            <a:endParaRPr lang="en-US" dirty="0"/>
          </a:p>
        </p:txBody>
      </p:sp>
    </p:spTree>
    <p:extLst>
      <p:ext uri="{BB962C8B-B14F-4D97-AF65-F5344CB8AC3E}">
        <p14:creationId xmlns:p14="http://schemas.microsoft.com/office/powerpoint/2010/main" val="32127672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1067</TotalTime>
  <Words>937</Words>
  <Application>Microsoft Macintosh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Trebuchet MS</vt:lpstr>
      <vt:lpstr>Berlin</vt:lpstr>
      <vt:lpstr>Specification-Based Testing</vt:lpstr>
      <vt:lpstr>Overview of System</vt:lpstr>
      <vt:lpstr>PowerPoint Presentation</vt:lpstr>
      <vt:lpstr>PowerPoint Presentation</vt:lpstr>
      <vt:lpstr>Overall Testing Approach</vt:lpstr>
      <vt:lpstr>Test Schedule</vt:lpstr>
      <vt:lpstr>H/W and S/W Requirements</vt:lpstr>
      <vt:lpstr>Features Tested</vt:lpstr>
      <vt:lpstr>Features Not Tested</vt:lpstr>
      <vt:lpstr>Unit Tests</vt:lpstr>
      <vt:lpstr>PowerPoint Presentation</vt:lpstr>
      <vt:lpstr>PowerPoint Presentation</vt:lpstr>
      <vt:lpstr>PowerPoint Presentation</vt:lpstr>
      <vt:lpstr>Subsystem Tests</vt:lpstr>
      <vt:lpstr>Subsystem Tests</vt:lpstr>
      <vt:lpstr>System Tests</vt:lpstr>
      <vt:lpstr>System Tests</vt:lpstr>
      <vt:lpstr>System Tests</vt:lpstr>
      <vt:lpstr>System Tests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Specification-Based Testing</dc:title>
  <dc:creator>Mohammadkian Maroofi</dc:creator>
  <cp:lastModifiedBy>Mohammadkian Maroofi</cp:lastModifiedBy>
  <cp:revision>50</cp:revision>
  <dcterms:created xsi:type="dcterms:W3CDTF">2020-03-02T02:48:55Z</dcterms:created>
  <dcterms:modified xsi:type="dcterms:W3CDTF">2020-03-03T21:02:44Z</dcterms:modified>
</cp:coreProperties>
</file>