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/>
    <p:restoredTop sz="95062"/>
  </p:normalViewPr>
  <p:slideViewPr>
    <p:cSldViewPr snapToGrid="0">
      <p:cViewPr varScale="1">
        <p:scale>
          <a:sx n="120" d="100"/>
          <a:sy n="120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21DAE-86F1-41A3-9EE5-9277C829C3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9332EA-5A0A-46A5-9FDF-959B633C5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</a:t>
          </a:r>
          <a:r>
            <a:rPr lang="en-US"/>
            <a:t>: Forecast inflation trends for the next 3 years using data-driven methods.</a:t>
          </a:r>
        </a:p>
      </dgm:t>
    </dgm:pt>
    <dgm:pt modelId="{A19ABCB7-00C7-4869-A30D-143D56A10ABF}" type="parTrans" cxnId="{FA7343C5-E600-4ED2-AF3F-340D4E21F190}">
      <dgm:prSet/>
      <dgm:spPr/>
      <dgm:t>
        <a:bodyPr/>
        <a:lstStyle/>
        <a:p>
          <a:endParaRPr lang="en-US"/>
        </a:p>
      </dgm:t>
    </dgm:pt>
    <dgm:pt modelId="{539F840E-8845-4FFF-A714-27A2C1063BBC}" type="sibTrans" cxnId="{FA7343C5-E600-4ED2-AF3F-340D4E21F190}">
      <dgm:prSet phldrT="1" phldr="0"/>
      <dgm:spPr/>
      <dgm:t>
        <a:bodyPr/>
        <a:lstStyle/>
        <a:p>
          <a:endParaRPr lang="en-US"/>
        </a:p>
      </dgm:t>
    </dgm:pt>
    <dgm:pt modelId="{9426CB64-A7FD-49A8-B540-BA5BF6C17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 It Matters</a:t>
          </a:r>
          <a:r>
            <a:rPr lang="en-US"/>
            <a:t>: Inflation affects monetary policies, purchasing power, and economic stability.</a:t>
          </a:r>
        </a:p>
      </dgm:t>
    </dgm:pt>
    <dgm:pt modelId="{D94D5EF4-1347-4BBF-9420-5632CFDB4E9B}" type="parTrans" cxnId="{B69D193B-9522-4B8A-8FF3-FC9A62A54EAD}">
      <dgm:prSet/>
      <dgm:spPr/>
      <dgm:t>
        <a:bodyPr/>
        <a:lstStyle/>
        <a:p>
          <a:endParaRPr lang="en-US"/>
        </a:p>
      </dgm:t>
    </dgm:pt>
    <dgm:pt modelId="{78768B8D-30E1-47CB-8609-41BA7234023A}" type="sibTrans" cxnId="{B69D193B-9522-4B8A-8FF3-FC9A62A54EAD}">
      <dgm:prSet phldrT="2" phldr="0"/>
      <dgm:spPr/>
      <dgm:t>
        <a:bodyPr/>
        <a:lstStyle/>
        <a:p>
          <a:endParaRPr lang="en-US"/>
        </a:p>
      </dgm:t>
    </dgm:pt>
    <dgm:pt modelId="{B14EDBEC-1DBB-4118-AEC1-92B1D8740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Focus</a:t>
          </a:r>
          <a:r>
            <a:rPr lang="en-US"/>
            <a:t>: Deliver actionable insights to guide strategic planning.</a:t>
          </a:r>
        </a:p>
      </dgm:t>
    </dgm:pt>
    <dgm:pt modelId="{54918811-2D04-4FA9-BF82-B5AD1883CFDD}" type="parTrans" cxnId="{FEA9E1C5-A53A-40C6-B9A9-5E5863F88DBB}">
      <dgm:prSet/>
      <dgm:spPr/>
      <dgm:t>
        <a:bodyPr/>
        <a:lstStyle/>
        <a:p>
          <a:endParaRPr lang="en-US"/>
        </a:p>
      </dgm:t>
    </dgm:pt>
    <dgm:pt modelId="{022EF012-D54A-4906-91DF-E54DD0F1934C}" type="sibTrans" cxnId="{FEA9E1C5-A53A-40C6-B9A9-5E5863F88DBB}">
      <dgm:prSet phldrT="3" phldr="0"/>
      <dgm:spPr/>
      <dgm:t>
        <a:bodyPr/>
        <a:lstStyle/>
        <a:p>
          <a:endParaRPr lang="en-US"/>
        </a:p>
      </dgm:t>
    </dgm:pt>
    <dgm:pt modelId="{5B73FC18-E940-4360-8163-1F5458E5A6B5}" type="pres">
      <dgm:prSet presAssocID="{07F21DAE-86F1-41A3-9EE5-9277C829C35B}" presName="root" presStyleCnt="0">
        <dgm:presLayoutVars>
          <dgm:dir/>
          <dgm:resizeHandles val="exact"/>
        </dgm:presLayoutVars>
      </dgm:prSet>
      <dgm:spPr/>
    </dgm:pt>
    <dgm:pt modelId="{2216B4C9-2181-4728-9027-589751BE9D2D}" type="pres">
      <dgm:prSet presAssocID="{109332EA-5A0A-46A5-9FDF-959B633C5815}" presName="compNode" presStyleCnt="0"/>
      <dgm:spPr/>
    </dgm:pt>
    <dgm:pt modelId="{934CF4F6-9566-4AA6-ACA6-38C1F2ADF726}" type="pres">
      <dgm:prSet presAssocID="{109332EA-5A0A-46A5-9FDF-959B633C5815}" presName="bgRect" presStyleLbl="bgShp" presStyleIdx="0" presStyleCnt="3"/>
      <dgm:spPr/>
    </dgm:pt>
    <dgm:pt modelId="{027D7A32-31E5-4A5E-8047-E55F5DF8319C}" type="pres">
      <dgm:prSet presAssocID="{109332EA-5A0A-46A5-9FDF-959B633C5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975255A-3281-4538-8FB2-49BB8E7551AE}" type="pres">
      <dgm:prSet presAssocID="{109332EA-5A0A-46A5-9FDF-959B633C5815}" presName="spaceRect" presStyleCnt="0"/>
      <dgm:spPr/>
    </dgm:pt>
    <dgm:pt modelId="{5446E3A4-26EE-4F6E-824F-BDCC8F32A63C}" type="pres">
      <dgm:prSet presAssocID="{109332EA-5A0A-46A5-9FDF-959B633C5815}" presName="parTx" presStyleLbl="revTx" presStyleIdx="0" presStyleCnt="3">
        <dgm:presLayoutVars>
          <dgm:chMax val="0"/>
          <dgm:chPref val="0"/>
        </dgm:presLayoutVars>
      </dgm:prSet>
      <dgm:spPr/>
    </dgm:pt>
    <dgm:pt modelId="{40D30CA6-D240-4420-BAF6-FFBC4ED21990}" type="pres">
      <dgm:prSet presAssocID="{539F840E-8845-4FFF-A714-27A2C1063BBC}" presName="sibTrans" presStyleCnt="0"/>
      <dgm:spPr/>
    </dgm:pt>
    <dgm:pt modelId="{FDB3E634-59C0-4D2F-BB55-917A0357B5AB}" type="pres">
      <dgm:prSet presAssocID="{9426CB64-A7FD-49A8-B540-BA5BF6C17FD6}" presName="compNode" presStyleCnt="0"/>
      <dgm:spPr/>
    </dgm:pt>
    <dgm:pt modelId="{63E6FB1A-F4D7-4F84-AA75-9FAC89E12D49}" type="pres">
      <dgm:prSet presAssocID="{9426CB64-A7FD-49A8-B540-BA5BF6C17FD6}" presName="bgRect" presStyleLbl="bgShp" presStyleIdx="1" presStyleCnt="3"/>
      <dgm:spPr/>
    </dgm:pt>
    <dgm:pt modelId="{6737269C-351A-42FD-A955-54EDF7349D6F}" type="pres">
      <dgm:prSet presAssocID="{9426CB64-A7FD-49A8-B540-BA5BF6C17F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8DBF50-EDD8-4D8C-BB68-83C1C462451F}" type="pres">
      <dgm:prSet presAssocID="{9426CB64-A7FD-49A8-B540-BA5BF6C17FD6}" presName="spaceRect" presStyleCnt="0"/>
      <dgm:spPr/>
    </dgm:pt>
    <dgm:pt modelId="{0D9DCB04-E6B7-4164-9D3B-80FCF4A0C9D2}" type="pres">
      <dgm:prSet presAssocID="{9426CB64-A7FD-49A8-B540-BA5BF6C17FD6}" presName="parTx" presStyleLbl="revTx" presStyleIdx="1" presStyleCnt="3">
        <dgm:presLayoutVars>
          <dgm:chMax val="0"/>
          <dgm:chPref val="0"/>
        </dgm:presLayoutVars>
      </dgm:prSet>
      <dgm:spPr/>
    </dgm:pt>
    <dgm:pt modelId="{3248A314-29FB-4810-A9B3-6D35760D9B29}" type="pres">
      <dgm:prSet presAssocID="{78768B8D-30E1-47CB-8609-41BA7234023A}" presName="sibTrans" presStyleCnt="0"/>
      <dgm:spPr/>
    </dgm:pt>
    <dgm:pt modelId="{59F19A5D-0783-47F6-9810-FE2362F84C1B}" type="pres">
      <dgm:prSet presAssocID="{B14EDBEC-1DBB-4118-AEC1-92B1D874058A}" presName="compNode" presStyleCnt="0"/>
      <dgm:spPr/>
    </dgm:pt>
    <dgm:pt modelId="{9B1469C4-C963-4DD3-9303-2AFEA4F32378}" type="pres">
      <dgm:prSet presAssocID="{B14EDBEC-1DBB-4118-AEC1-92B1D874058A}" presName="bgRect" presStyleLbl="bgShp" presStyleIdx="2" presStyleCnt="3"/>
      <dgm:spPr/>
    </dgm:pt>
    <dgm:pt modelId="{A591FE85-47D1-40A4-9501-78D2E1CD437C}" type="pres">
      <dgm:prSet presAssocID="{B14EDBEC-1DBB-4118-AEC1-92B1D8740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6E1673F-48C9-485C-8096-A6F8C4CADC6E}" type="pres">
      <dgm:prSet presAssocID="{B14EDBEC-1DBB-4118-AEC1-92B1D874058A}" presName="spaceRect" presStyleCnt="0"/>
      <dgm:spPr/>
    </dgm:pt>
    <dgm:pt modelId="{DF6960B0-8A86-41E4-B73F-7315E940DB2D}" type="pres">
      <dgm:prSet presAssocID="{B14EDBEC-1DBB-4118-AEC1-92B1D87405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80A41B-88BA-CA44-9569-D3CE9541F943}" type="presOf" srcId="{109332EA-5A0A-46A5-9FDF-959B633C5815}" destId="{5446E3A4-26EE-4F6E-824F-BDCC8F32A63C}" srcOrd="0" destOrd="0" presId="urn:microsoft.com/office/officeart/2018/2/layout/IconVerticalSolidList"/>
    <dgm:cxn modelId="{A9714423-5394-7A48-8BDC-B2773D0E2D2B}" type="presOf" srcId="{07F21DAE-86F1-41A3-9EE5-9277C829C35B}" destId="{5B73FC18-E940-4360-8163-1F5458E5A6B5}" srcOrd="0" destOrd="0" presId="urn:microsoft.com/office/officeart/2018/2/layout/IconVerticalSolidList"/>
    <dgm:cxn modelId="{B69D193B-9522-4B8A-8FF3-FC9A62A54EAD}" srcId="{07F21DAE-86F1-41A3-9EE5-9277C829C35B}" destId="{9426CB64-A7FD-49A8-B540-BA5BF6C17FD6}" srcOrd="1" destOrd="0" parTransId="{D94D5EF4-1347-4BBF-9420-5632CFDB4E9B}" sibTransId="{78768B8D-30E1-47CB-8609-41BA7234023A}"/>
    <dgm:cxn modelId="{9447395B-E428-224B-BACE-A5C036265C36}" type="presOf" srcId="{9426CB64-A7FD-49A8-B540-BA5BF6C17FD6}" destId="{0D9DCB04-E6B7-4164-9D3B-80FCF4A0C9D2}" srcOrd="0" destOrd="0" presId="urn:microsoft.com/office/officeart/2018/2/layout/IconVerticalSolidList"/>
    <dgm:cxn modelId="{FA7343C5-E600-4ED2-AF3F-340D4E21F190}" srcId="{07F21DAE-86F1-41A3-9EE5-9277C829C35B}" destId="{109332EA-5A0A-46A5-9FDF-959B633C5815}" srcOrd="0" destOrd="0" parTransId="{A19ABCB7-00C7-4869-A30D-143D56A10ABF}" sibTransId="{539F840E-8845-4FFF-A714-27A2C1063BBC}"/>
    <dgm:cxn modelId="{FEA9E1C5-A53A-40C6-B9A9-5E5863F88DBB}" srcId="{07F21DAE-86F1-41A3-9EE5-9277C829C35B}" destId="{B14EDBEC-1DBB-4118-AEC1-92B1D874058A}" srcOrd="2" destOrd="0" parTransId="{54918811-2D04-4FA9-BF82-B5AD1883CFDD}" sibTransId="{022EF012-D54A-4906-91DF-E54DD0F1934C}"/>
    <dgm:cxn modelId="{5C0285D6-A3D1-3D4B-96A0-4A7B63C3719C}" type="presOf" srcId="{B14EDBEC-1DBB-4118-AEC1-92B1D874058A}" destId="{DF6960B0-8A86-41E4-B73F-7315E940DB2D}" srcOrd="0" destOrd="0" presId="urn:microsoft.com/office/officeart/2018/2/layout/IconVerticalSolidList"/>
    <dgm:cxn modelId="{C38B1C26-D1B8-F346-A810-D7E0D29FD97D}" type="presParOf" srcId="{5B73FC18-E940-4360-8163-1F5458E5A6B5}" destId="{2216B4C9-2181-4728-9027-589751BE9D2D}" srcOrd="0" destOrd="0" presId="urn:microsoft.com/office/officeart/2018/2/layout/IconVerticalSolidList"/>
    <dgm:cxn modelId="{81F666B2-B775-3243-8C5A-8E72444C56C0}" type="presParOf" srcId="{2216B4C9-2181-4728-9027-589751BE9D2D}" destId="{934CF4F6-9566-4AA6-ACA6-38C1F2ADF726}" srcOrd="0" destOrd="0" presId="urn:microsoft.com/office/officeart/2018/2/layout/IconVerticalSolidList"/>
    <dgm:cxn modelId="{05D9CF56-C524-D24C-99FE-A439FD28EEA3}" type="presParOf" srcId="{2216B4C9-2181-4728-9027-589751BE9D2D}" destId="{027D7A32-31E5-4A5E-8047-E55F5DF8319C}" srcOrd="1" destOrd="0" presId="urn:microsoft.com/office/officeart/2018/2/layout/IconVerticalSolidList"/>
    <dgm:cxn modelId="{FB414115-DBEC-424C-9CC2-FB03FD9ECFDD}" type="presParOf" srcId="{2216B4C9-2181-4728-9027-589751BE9D2D}" destId="{7975255A-3281-4538-8FB2-49BB8E7551AE}" srcOrd="2" destOrd="0" presId="urn:microsoft.com/office/officeart/2018/2/layout/IconVerticalSolidList"/>
    <dgm:cxn modelId="{CFCB686F-8E9F-334A-A33D-6AF836B1A205}" type="presParOf" srcId="{2216B4C9-2181-4728-9027-589751BE9D2D}" destId="{5446E3A4-26EE-4F6E-824F-BDCC8F32A63C}" srcOrd="3" destOrd="0" presId="urn:microsoft.com/office/officeart/2018/2/layout/IconVerticalSolidList"/>
    <dgm:cxn modelId="{2FCE5D9A-A22B-5945-9AEC-96438934F6FA}" type="presParOf" srcId="{5B73FC18-E940-4360-8163-1F5458E5A6B5}" destId="{40D30CA6-D240-4420-BAF6-FFBC4ED21990}" srcOrd="1" destOrd="0" presId="urn:microsoft.com/office/officeart/2018/2/layout/IconVerticalSolidList"/>
    <dgm:cxn modelId="{06993841-B5CA-3648-9905-182E284EB976}" type="presParOf" srcId="{5B73FC18-E940-4360-8163-1F5458E5A6B5}" destId="{FDB3E634-59C0-4D2F-BB55-917A0357B5AB}" srcOrd="2" destOrd="0" presId="urn:microsoft.com/office/officeart/2018/2/layout/IconVerticalSolidList"/>
    <dgm:cxn modelId="{CB466C3E-5B94-6C45-A54E-DC6059448C28}" type="presParOf" srcId="{FDB3E634-59C0-4D2F-BB55-917A0357B5AB}" destId="{63E6FB1A-F4D7-4F84-AA75-9FAC89E12D49}" srcOrd="0" destOrd="0" presId="urn:microsoft.com/office/officeart/2018/2/layout/IconVerticalSolidList"/>
    <dgm:cxn modelId="{22533200-A3CF-DE4E-9092-3F095A26F47C}" type="presParOf" srcId="{FDB3E634-59C0-4D2F-BB55-917A0357B5AB}" destId="{6737269C-351A-42FD-A955-54EDF7349D6F}" srcOrd="1" destOrd="0" presId="urn:microsoft.com/office/officeart/2018/2/layout/IconVerticalSolidList"/>
    <dgm:cxn modelId="{C88C3E62-5669-8F4F-9F37-2B5601A9E946}" type="presParOf" srcId="{FDB3E634-59C0-4D2F-BB55-917A0357B5AB}" destId="{268DBF50-EDD8-4D8C-BB68-83C1C462451F}" srcOrd="2" destOrd="0" presId="urn:microsoft.com/office/officeart/2018/2/layout/IconVerticalSolidList"/>
    <dgm:cxn modelId="{52B0CF6E-CAAC-6546-997A-B3FCE3A1F08C}" type="presParOf" srcId="{FDB3E634-59C0-4D2F-BB55-917A0357B5AB}" destId="{0D9DCB04-E6B7-4164-9D3B-80FCF4A0C9D2}" srcOrd="3" destOrd="0" presId="urn:microsoft.com/office/officeart/2018/2/layout/IconVerticalSolidList"/>
    <dgm:cxn modelId="{8C55C278-AE66-A344-A4F7-99A493B707A9}" type="presParOf" srcId="{5B73FC18-E940-4360-8163-1F5458E5A6B5}" destId="{3248A314-29FB-4810-A9B3-6D35760D9B29}" srcOrd="3" destOrd="0" presId="urn:microsoft.com/office/officeart/2018/2/layout/IconVerticalSolidList"/>
    <dgm:cxn modelId="{2F9A9C39-9060-694C-AEE9-0D9615DC6D05}" type="presParOf" srcId="{5B73FC18-E940-4360-8163-1F5458E5A6B5}" destId="{59F19A5D-0783-47F6-9810-FE2362F84C1B}" srcOrd="4" destOrd="0" presId="urn:microsoft.com/office/officeart/2018/2/layout/IconVerticalSolidList"/>
    <dgm:cxn modelId="{FE3DAC9E-BE7B-C943-A6B8-1A4A27F322F9}" type="presParOf" srcId="{59F19A5D-0783-47F6-9810-FE2362F84C1B}" destId="{9B1469C4-C963-4DD3-9303-2AFEA4F32378}" srcOrd="0" destOrd="0" presId="urn:microsoft.com/office/officeart/2018/2/layout/IconVerticalSolidList"/>
    <dgm:cxn modelId="{A6B18879-3FE5-3149-8C17-2DFAF95CF444}" type="presParOf" srcId="{59F19A5D-0783-47F6-9810-FE2362F84C1B}" destId="{A591FE85-47D1-40A4-9501-78D2E1CD437C}" srcOrd="1" destOrd="0" presId="urn:microsoft.com/office/officeart/2018/2/layout/IconVerticalSolidList"/>
    <dgm:cxn modelId="{6D1AB7DA-5894-5C47-9FAA-1ECCB8C7ED60}" type="presParOf" srcId="{59F19A5D-0783-47F6-9810-FE2362F84C1B}" destId="{86E1673F-48C9-485C-8096-A6F8C4CADC6E}" srcOrd="2" destOrd="0" presId="urn:microsoft.com/office/officeart/2018/2/layout/IconVerticalSolidList"/>
    <dgm:cxn modelId="{53287907-AA48-A34F-99C1-46CDAF632D78}" type="presParOf" srcId="{59F19A5D-0783-47F6-9810-FE2362F84C1B}" destId="{DF6960B0-8A86-41E4-B73F-7315E940DB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E8D8C-F0F9-4426-B9AA-5234076C357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036313-A74C-4A22-9162-BD97EC7C7617}">
      <dgm:prSet/>
      <dgm:spPr/>
      <dgm:t>
        <a:bodyPr/>
        <a:lstStyle/>
        <a:p>
          <a:r>
            <a:rPr lang="en-US" b="1"/>
            <a:t>Continued Inflationary Pressure</a:t>
          </a:r>
          <a:endParaRPr lang="en-US"/>
        </a:p>
      </dgm:t>
    </dgm:pt>
    <dgm:pt modelId="{500F94F4-68F0-4A9D-82F5-DD458045B53D}" type="parTrans" cxnId="{4C54707E-5AB2-48AF-B6FC-A66F4CC1A7C6}">
      <dgm:prSet/>
      <dgm:spPr/>
      <dgm:t>
        <a:bodyPr/>
        <a:lstStyle/>
        <a:p>
          <a:endParaRPr lang="en-US"/>
        </a:p>
      </dgm:t>
    </dgm:pt>
    <dgm:pt modelId="{01E12073-9719-4A29-BDC5-ADE0FF379C8C}" type="sibTrans" cxnId="{4C54707E-5AB2-48AF-B6FC-A66F4CC1A7C6}">
      <dgm:prSet/>
      <dgm:spPr/>
      <dgm:t>
        <a:bodyPr/>
        <a:lstStyle/>
        <a:p>
          <a:endParaRPr lang="en-US"/>
        </a:p>
      </dgm:t>
    </dgm:pt>
    <dgm:pt modelId="{F4BF04D8-9F6E-42DF-8D9D-F06B6C6EB3A3}">
      <dgm:prSet/>
      <dgm:spPr/>
      <dgm:t>
        <a:bodyPr/>
        <a:lstStyle/>
        <a:p>
          <a:r>
            <a:rPr lang="en-US" dirty="0"/>
            <a:t>The forecast indicates a steady rise in CPI, reflecting persistent inflationary trends.</a:t>
          </a:r>
        </a:p>
      </dgm:t>
    </dgm:pt>
    <dgm:pt modelId="{11E71A5A-C95F-40E5-8382-BFE145997A80}" type="parTrans" cxnId="{16E592A8-DA43-466D-AB98-0EB9F082C517}">
      <dgm:prSet/>
      <dgm:spPr/>
      <dgm:t>
        <a:bodyPr/>
        <a:lstStyle/>
        <a:p>
          <a:endParaRPr lang="en-US"/>
        </a:p>
      </dgm:t>
    </dgm:pt>
    <dgm:pt modelId="{BE3956A5-2FA8-4504-A4C1-3A87329B3DDF}" type="sibTrans" cxnId="{16E592A8-DA43-466D-AB98-0EB9F082C517}">
      <dgm:prSet/>
      <dgm:spPr/>
      <dgm:t>
        <a:bodyPr/>
        <a:lstStyle/>
        <a:p>
          <a:endParaRPr lang="en-US"/>
        </a:p>
      </dgm:t>
    </dgm:pt>
    <dgm:pt modelId="{16A760D0-4C52-4613-B25E-AE43754AF82C}">
      <dgm:prSet/>
      <dgm:spPr/>
      <dgm:t>
        <a:bodyPr/>
        <a:lstStyle/>
        <a:p>
          <a:r>
            <a:rPr lang="en-US" dirty="0"/>
            <a:t>By mid-2027, CPI is projected to reach approximately </a:t>
          </a:r>
          <a:r>
            <a:rPr lang="en-US" b="0" dirty="0"/>
            <a:t>340</a:t>
          </a:r>
          <a:r>
            <a:rPr lang="en-US" dirty="0"/>
            <a:t>, signaling sustained economic pressure.</a:t>
          </a:r>
        </a:p>
      </dgm:t>
    </dgm:pt>
    <dgm:pt modelId="{1AACE690-F251-4F5C-A425-8327DFB6B450}" type="parTrans" cxnId="{1207E582-854E-4B08-BDB2-7FCDF261BE8D}">
      <dgm:prSet/>
      <dgm:spPr/>
      <dgm:t>
        <a:bodyPr/>
        <a:lstStyle/>
        <a:p>
          <a:endParaRPr lang="en-US"/>
        </a:p>
      </dgm:t>
    </dgm:pt>
    <dgm:pt modelId="{FEBB01F3-8BCA-4DF2-98F2-C91AB5CA08A1}" type="sibTrans" cxnId="{1207E582-854E-4B08-BDB2-7FCDF261BE8D}">
      <dgm:prSet/>
      <dgm:spPr/>
      <dgm:t>
        <a:bodyPr/>
        <a:lstStyle/>
        <a:p>
          <a:endParaRPr lang="en-US"/>
        </a:p>
      </dgm:t>
    </dgm:pt>
    <dgm:pt modelId="{839908DC-140A-4882-9609-4569CB0F0361}">
      <dgm:prSet/>
      <dgm:spPr/>
      <dgm:t>
        <a:bodyPr/>
        <a:lstStyle/>
        <a:p>
          <a:r>
            <a:rPr lang="en-US" b="1"/>
            <a:t>Economic Impact</a:t>
          </a:r>
          <a:endParaRPr lang="en-US"/>
        </a:p>
      </dgm:t>
    </dgm:pt>
    <dgm:pt modelId="{74B0A309-FC0F-4BF3-A068-6F54BE03F0B4}" type="parTrans" cxnId="{E4D68E18-59A1-4339-BD3A-FA01D78BB7CC}">
      <dgm:prSet/>
      <dgm:spPr/>
      <dgm:t>
        <a:bodyPr/>
        <a:lstStyle/>
        <a:p>
          <a:endParaRPr lang="en-US"/>
        </a:p>
      </dgm:t>
    </dgm:pt>
    <dgm:pt modelId="{8ADFD5B8-DCE9-415E-91DE-E98474935B6F}" type="sibTrans" cxnId="{E4D68E18-59A1-4339-BD3A-FA01D78BB7CC}">
      <dgm:prSet/>
      <dgm:spPr/>
      <dgm:t>
        <a:bodyPr/>
        <a:lstStyle/>
        <a:p>
          <a:endParaRPr lang="en-US"/>
        </a:p>
      </dgm:t>
    </dgm:pt>
    <dgm:pt modelId="{20160247-3B8A-42CB-B501-C6C6CC1AEF5C}">
      <dgm:prSet/>
      <dgm:spPr/>
      <dgm:t>
        <a:bodyPr/>
        <a:lstStyle/>
        <a:p>
          <a:r>
            <a:rPr lang="en-US"/>
            <a:t>Higher inflation erodes purchasing power, potentially increasing costs for households and businesses.</a:t>
          </a:r>
        </a:p>
      </dgm:t>
    </dgm:pt>
    <dgm:pt modelId="{0D63BD96-2EEA-454E-821E-4F347F1BAA49}" type="parTrans" cxnId="{487D7223-133A-49AF-8EAF-B9B674F47346}">
      <dgm:prSet/>
      <dgm:spPr/>
      <dgm:t>
        <a:bodyPr/>
        <a:lstStyle/>
        <a:p>
          <a:endParaRPr lang="en-US"/>
        </a:p>
      </dgm:t>
    </dgm:pt>
    <dgm:pt modelId="{3B56906A-765A-42B1-8883-B101EEF366CC}" type="sibTrans" cxnId="{487D7223-133A-49AF-8EAF-B9B674F47346}">
      <dgm:prSet/>
      <dgm:spPr/>
      <dgm:t>
        <a:bodyPr/>
        <a:lstStyle/>
        <a:p>
          <a:endParaRPr lang="en-US"/>
        </a:p>
      </dgm:t>
    </dgm:pt>
    <dgm:pt modelId="{FB4E9B54-D849-4C89-A25E-4A9B78C84231}">
      <dgm:prSet/>
      <dgm:spPr/>
      <dgm:t>
        <a:bodyPr/>
        <a:lstStyle/>
        <a:p>
          <a:r>
            <a:rPr lang="en-US"/>
            <a:t>A steady rise in CPI may signal prolonged supply chain challenges or persistent demand-side pressures.</a:t>
          </a:r>
        </a:p>
      </dgm:t>
    </dgm:pt>
    <dgm:pt modelId="{8BCEBCCF-57C9-400F-9D8A-0DAB0442EF5E}" type="parTrans" cxnId="{FC69870E-7EC9-4F02-8019-907674992D01}">
      <dgm:prSet/>
      <dgm:spPr/>
      <dgm:t>
        <a:bodyPr/>
        <a:lstStyle/>
        <a:p>
          <a:endParaRPr lang="en-US"/>
        </a:p>
      </dgm:t>
    </dgm:pt>
    <dgm:pt modelId="{712F4D4D-434B-4070-AA67-728C6E317A0C}" type="sibTrans" cxnId="{FC69870E-7EC9-4F02-8019-907674992D01}">
      <dgm:prSet/>
      <dgm:spPr/>
      <dgm:t>
        <a:bodyPr/>
        <a:lstStyle/>
        <a:p>
          <a:endParaRPr lang="en-US"/>
        </a:p>
      </dgm:t>
    </dgm:pt>
    <dgm:pt modelId="{3DA1A641-E9C2-49C5-923B-6D1A7E2DE9D7}">
      <dgm:prSet/>
      <dgm:spPr/>
      <dgm:t>
        <a:bodyPr/>
        <a:lstStyle/>
        <a:p>
          <a:r>
            <a:rPr lang="en-US" b="1"/>
            <a:t>Policy Implications</a:t>
          </a:r>
          <a:endParaRPr lang="en-US"/>
        </a:p>
      </dgm:t>
    </dgm:pt>
    <dgm:pt modelId="{90CC9CDA-D4BC-442F-B565-F586548DC672}" type="parTrans" cxnId="{7D8340D1-E70B-4166-BAB1-D9F3327B979E}">
      <dgm:prSet/>
      <dgm:spPr/>
      <dgm:t>
        <a:bodyPr/>
        <a:lstStyle/>
        <a:p>
          <a:endParaRPr lang="en-US"/>
        </a:p>
      </dgm:t>
    </dgm:pt>
    <dgm:pt modelId="{EB21ACE7-9D16-4D7F-B01F-D8058074100D}" type="sibTrans" cxnId="{7D8340D1-E70B-4166-BAB1-D9F3327B979E}">
      <dgm:prSet/>
      <dgm:spPr/>
      <dgm:t>
        <a:bodyPr/>
        <a:lstStyle/>
        <a:p>
          <a:endParaRPr lang="en-US"/>
        </a:p>
      </dgm:t>
    </dgm:pt>
    <dgm:pt modelId="{7FD674A2-2256-4932-BC8E-056B2ECD4207}">
      <dgm:prSet/>
      <dgm:spPr/>
      <dgm:t>
        <a:bodyPr/>
        <a:lstStyle/>
        <a:p>
          <a:r>
            <a:rPr lang="en-US"/>
            <a:t>Suggests the need for proactive monetary policy adjustments (e.g., gradual increases in the Federal Funds Rate) to mitigate inflation.</a:t>
          </a:r>
        </a:p>
      </dgm:t>
    </dgm:pt>
    <dgm:pt modelId="{0972DE46-AC3A-4CC2-B1ED-8A5F86AE9980}" type="parTrans" cxnId="{83DDEB9D-7294-4538-B0F3-F107C7FA3989}">
      <dgm:prSet/>
      <dgm:spPr/>
      <dgm:t>
        <a:bodyPr/>
        <a:lstStyle/>
        <a:p>
          <a:endParaRPr lang="en-US"/>
        </a:p>
      </dgm:t>
    </dgm:pt>
    <dgm:pt modelId="{94EAF526-E245-4E67-A2E1-7136DC899EB3}" type="sibTrans" cxnId="{83DDEB9D-7294-4538-B0F3-F107C7FA3989}">
      <dgm:prSet/>
      <dgm:spPr/>
      <dgm:t>
        <a:bodyPr/>
        <a:lstStyle/>
        <a:p>
          <a:endParaRPr lang="en-US"/>
        </a:p>
      </dgm:t>
    </dgm:pt>
    <dgm:pt modelId="{35B4D71C-E82D-406A-A379-390F777F1FE9}">
      <dgm:prSet/>
      <dgm:spPr/>
      <dgm:t>
        <a:bodyPr/>
        <a:lstStyle/>
        <a:p>
          <a:r>
            <a:rPr lang="en-US"/>
            <a:t>Policymakers may need to balance inflation control with economic growth to avoid stifling recovery efforts.</a:t>
          </a:r>
        </a:p>
      </dgm:t>
    </dgm:pt>
    <dgm:pt modelId="{B64C4762-192F-4568-9DDC-4013DC39D69B}" type="parTrans" cxnId="{BFE3E8CD-240F-46E8-986C-F4728D941AFA}">
      <dgm:prSet/>
      <dgm:spPr/>
      <dgm:t>
        <a:bodyPr/>
        <a:lstStyle/>
        <a:p>
          <a:endParaRPr lang="en-US"/>
        </a:p>
      </dgm:t>
    </dgm:pt>
    <dgm:pt modelId="{98D1E3D0-BF57-46E5-97E8-9155CB7BD5C3}" type="sibTrans" cxnId="{BFE3E8CD-240F-46E8-986C-F4728D941AFA}">
      <dgm:prSet/>
      <dgm:spPr/>
      <dgm:t>
        <a:bodyPr/>
        <a:lstStyle/>
        <a:p>
          <a:endParaRPr lang="en-US"/>
        </a:p>
      </dgm:t>
    </dgm:pt>
    <dgm:pt modelId="{5E79F01B-D6D5-4D82-9579-A0C09FB48DCB}">
      <dgm:prSet/>
      <dgm:spPr/>
      <dgm:t>
        <a:bodyPr/>
        <a:lstStyle/>
        <a:p>
          <a:r>
            <a:rPr lang="en-US" b="1"/>
            <a:t>Strategic Recommendations</a:t>
          </a:r>
          <a:endParaRPr lang="en-US"/>
        </a:p>
      </dgm:t>
    </dgm:pt>
    <dgm:pt modelId="{A9C5EA86-78C6-4D73-B50B-597C59A15E79}" type="parTrans" cxnId="{CDFAC43D-0D12-4741-8826-B04D86AA8BB1}">
      <dgm:prSet/>
      <dgm:spPr/>
      <dgm:t>
        <a:bodyPr/>
        <a:lstStyle/>
        <a:p>
          <a:endParaRPr lang="en-US"/>
        </a:p>
      </dgm:t>
    </dgm:pt>
    <dgm:pt modelId="{874564F4-5CE0-4F82-943C-EF2BD68F9ABE}" type="sibTrans" cxnId="{CDFAC43D-0D12-4741-8826-B04D86AA8BB1}">
      <dgm:prSet/>
      <dgm:spPr/>
      <dgm:t>
        <a:bodyPr/>
        <a:lstStyle/>
        <a:p>
          <a:endParaRPr lang="en-US"/>
        </a:p>
      </dgm:t>
    </dgm:pt>
    <dgm:pt modelId="{619A1532-8DA5-4AD9-93F6-0DA554E37395}">
      <dgm:prSet/>
      <dgm:spPr/>
      <dgm:t>
        <a:bodyPr/>
        <a:lstStyle/>
        <a:p>
          <a:r>
            <a:rPr lang="en-US"/>
            <a:t>Businesses should prepare for cost increases in operations, inventory, and supply chain management.</a:t>
          </a:r>
        </a:p>
      </dgm:t>
    </dgm:pt>
    <dgm:pt modelId="{29006951-D2C1-41BF-95CB-DAB0C41C410A}" type="parTrans" cxnId="{AFC9B973-0364-4CA9-ABEC-579255D3FC31}">
      <dgm:prSet/>
      <dgm:spPr/>
      <dgm:t>
        <a:bodyPr/>
        <a:lstStyle/>
        <a:p>
          <a:endParaRPr lang="en-US"/>
        </a:p>
      </dgm:t>
    </dgm:pt>
    <dgm:pt modelId="{0C430F6A-ABD1-4AAB-9F26-8D971D7BBD2F}" type="sibTrans" cxnId="{AFC9B973-0364-4CA9-ABEC-579255D3FC31}">
      <dgm:prSet/>
      <dgm:spPr/>
      <dgm:t>
        <a:bodyPr/>
        <a:lstStyle/>
        <a:p>
          <a:endParaRPr lang="en-US"/>
        </a:p>
      </dgm:t>
    </dgm:pt>
    <dgm:pt modelId="{4D616D91-9C63-44D0-AA80-C212EB229F7F}">
      <dgm:prSet/>
      <dgm:spPr/>
      <dgm:t>
        <a:bodyPr/>
        <a:lstStyle/>
        <a:p>
          <a:r>
            <a:rPr lang="en-US"/>
            <a:t>Consumers may need to adjust spending habits to accommodate rising prices.</a:t>
          </a:r>
        </a:p>
      </dgm:t>
    </dgm:pt>
    <dgm:pt modelId="{F99FFA76-1E1A-4A6F-BA99-E436B5F2059E}" type="parTrans" cxnId="{21EC87C3-F902-4958-BBFD-F0D74C06493F}">
      <dgm:prSet/>
      <dgm:spPr/>
      <dgm:t>
        <a:bodyPr/>
        <a:lstStyle/>
        <a:p>
          <a:endParaRPr lang="en-US"/>
        </a:p>
      </dgm:t>
    </dgm:pt>
    <dgm:pt modelId="{EFDEBB13-0A5C-43F0-82E1-226143E187E7}" type="sibTrans" cxnId="{21EC87C3-F902-4958-BBFD-F0D74C06493F}">
      <dgm:prSet/>
      <dgm:spPr/>
      <dgm:t>
        <a:bodyPr/>
        <a:lstStyle/>
        <a:p>
          <a:endParaRPr lang="en-US"/>
        </a:p>
      </dgm:t>
    </dgm:pt>
    <dgm:pt modelId="{BF410796-B5D7-4C4A-ADF3-69CA533C5567}" type="pres">
      <dgm:prSet presAssocID="{52CE8D8C-F0F9-4426-B9AA-5234076C3571}" presName="linear" presStyleCnt="0">
        <dgm:presLayoutVars>
          <dgm:dir/>
          <dgm:animLvl val="lvl"/>
          <dgm:resizeHandles val="exact"/>
        </dgm:presLayoutVars>
      </dgm:prSet>
      <dgm:spPr/>
    </dgm:pt>
    <dgm:pt modelId="{F7274881-EAD8-8D46-9C6E-D5BBED7C33AC}" type="pres">
      <dgm:prSet presAssocID="{2E036313-A74C-4A22-9162-BD97EC7C7617}" presName="parentLin" presStyleCnt="0"/>
      <dgm:spPr/>
    </dgm:pt>
    <dgm:pt modelId="{F89E01D6-D2D0-A84A-A452-9C87C5D10A63}" type="pres">
      <dgm:prSet presAssocID="{2E036313-A74C-4A22-9162-BD97EC7C7617}" presName="parentLeftMargin" presStyleLbl="node1" presStyleIdx="0" presStyleCnt="4"/>
      <dgm:spPr/>
    </dgm:pt>
    <dgm:pt modelId="{5196DD1C-B993-ED49-B707-84FA5313E71D}" type="pres">
      <dgm:prSet presAssocID="{2E036313-A74C-4A22-9162-BD97EC7C76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05266B-55B8-424F-A063-D2FBD5BFA6C6}" type="pres">
      <dgm:prSet presAssocID="{2E036313-A74C-4A22-9162-BD97EC7C7617}" presName="negativeSpace" presStyleCnt="0"/>
      <dgm:spPr/>
    </dgm:pt>
    <dgm:pt modelId="{2D5AB103-4D19-8C48-B294-74802318B485}" type="pres">
      <dgm:prSet presAssocID="{2E036313-A74C-4A22-9162-BD97EC7C7617}" presName="childText" presStyleLbl="conFgAcc1" presStyleIdx="0" presStyleCnt="4">
        <dgm:presLayoutVars>
          <dgm:bulletEnabled val="1"/>
        </dgm:presLayoutVars>
      </dgm:prSet>
      <dgm:spPr/>
    </dgm:pt>
    <dgm:pt modelId="{44A80D37-C3D5-614E-A4AC-4DA7C07E9C2D}" type="pres">
      <dgm:prSet presAssocID="{01E12073-9719-4A29-BDC5-ADE0FF379C8C}" presName="spaceBetweenRectangles" presStyleCnt="0"/>
      <dgm:spPr/>
    </dgm:pt>
    <dgm:pt modelId="{FCCA214F-785C-0548-95DF-FFAA3F36FE1D}" type="pres">
      <dgm:prSet presAssocID="{839908DC-140A-4882-9609-4569CB0F0361}" presName="parentLin" presStyleCnt="0"/>
      <dgm:spPr/>
    </dgm:pt>
    <dgm:pt modelId="{35F2F194-4A73-6643-BE26-050AD34B730B}" type="pres">
      <dgm:prSet presAssocID="{839908DC-140A-4882-9609-4569CB0F0361}" presName="parentLeftMargin" presStyleLbl="node1" presStyleIdx="0" presStyleCnt="4"/>
      <dgm:spPr/>
    </dgm:pt>
    <dgm:pt modelId="{6C89DD77-80FD-0644-B4ED-4FFC85B15053}" type="pres">
      <dgm:prSet presAssocID="{839908DC-140A-4882-9609-4569CB0F03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1DFCD9-6CD3-D14C-8601-112DBE9ABD25}" type="pres">
      <dgm:prSet presAssocID="{839908DC-140A-4882-9609-4569CB0F0361}" presName="negativeSpace" presStyleCnt="0"/>
      <dgm:spPr/>
    </dgm:pt>
    <dgm:pt modelId="{053ABA05-7857-AB4D-A637-4F9E7ACE5704}" type="pres">
      <dgm:prSet presAssocID="{839908DC-140A-4882-9609-4569CB0F0361}" presName="childText" presStyleLbl="conFgAcc1" presStyleIdx="1" presStyleCnt="4">
        <dgm:presLayoutVars>
          <dgm:bulletEnabled val="1"/>
        </dgm:presLayoutVars>
      </dgm:prSet>
      <dgm:spPr/>
    </dgm:pt>
    <dgm:pt modelId="{4CAA3738-C3B4-9749-9A02-5833D3E9C949}" type="pres">
      <dgm:prSet presAssocID="{8ADFD5B8-DCE9-415E-91DE-E98474935B6F}" presName="spaceBetweenRectangles" presStyleCnt="0"/>
      <dgm:spPr/>
    </dgm:pt>
    <dgm:pt modelId="{4CC90100-BF61-754F-BEC0-F010ACE644CF}" type="pres">
      <dgm:prSet presAssocID="{3DA1A641-E9C2-49C5-923B-6D1A7E2DE9D7}" presName="parentLin" presStyleCnt="0"/>
      <dgm:spPr/>
    </dgm:pt>
    <dgm:pt modelId="{49D46C3A-6460-3A4F-85BA-2F8EA5E3B215}" type="pres">
      <dgm:prSet presAssocID="{3DA1A641-E9C2-49C5-923B-6D1A7E2DE9D7}" presName="parentLeftMargin" presStyleLbl="node1" presStyleIdx="1" presStyleCnt="4"/>
      <dgm:spPr/>
    </dgm:pt>
    <dgm:pt modelId="{61D84264-F881-C04F-938C-10DD3018C92E}" type="pres">
      <dgm:prSet presAssocID="{3DA1A641-E9C2-49C5-923B-6D1A7E2DE9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13AEF6-E3EA-364C-BEDD-30C6D800CF80}" type="pres">
      <dgm:prSet presAssocID="{3DA1A641-E9C2-49C5-923B-6D1A7E2DE9D7}" presName="negativeSpace" presStyleCnt="0"/>
      <dgm:spPr/>
    </dgm:pt>
    <dgm:pt modelId="{3EAAD8A6-7836-9A48-A1BE-2DB0CBF5F397}" type="pres">
      <dgm:prSet presAssocID="{3DA1A641-E9C2-49C5-923B-6D1A7E2DE9D7}" presName="childText" presStyleLbl="conFgAcc1" presStyleIdx="2" presStyleCnt="4">
        <dgm:presLayoutVars>
          <dgm:bulletEnabled val="1"/>
        </dgm:presLayoutVars>
      </dgm:prSet>
      <dgm:spPr/>
    </dgm:pt>
    <dgm:pt modelId="{AAAF01A2-C2B8-CD40-94BD-F3FB7C008A5D}" type="pres">
      <dgm:prSet presAssocID="{EB21ACE7-9D16-4D7F-B01F-D8058074100D}" presName="spaceBetweenRectangles" presStyleCnt="0"/>
      <dgm:spPr/>
    </dgm:pt>
    <dgm:pt modelId="{AF8A1FF7-D1D4-874E-B08C-B7F1388EF33C}" type="pres">
      <dgm:prSet presAssocID="{5E79F01B-D6D5-4D82-9579-A0C09FB48DCB}" presName="parentLin" presStyleCnt="0"/>
      <dgm:spPr/>
    </dgm:pt>
    <dgm:pt modelId="{ACB98ABD-BCE9-834E-B6AD-E04A425397E3}" type="pres">
      <dgm:prSet presAssocID="{5E79F01B-D6D5-4D82-9579-A0C09FB48DCB}" presName="parentLeftMargin" presStyleLbl="node1" presStyleIdx="2" presStyleCnt="4"/>
      <dgm:spPr/>
    </dgm:pt>
    <dgm:pt modelId="{57B5201E-99D9-9740-8B5E-199A75D0499C}" type="pres">
      <dgm:prSet presAssocID="{5E79F01B-D6D5-4D82-9579-A0C09FB48D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FD8BF3B-C72E-C149-AE09-A195F463BE56}" type="pres">
      <dgm:prSet presAssocID="{5E79F01B-D6D5-4D82-9579-A0C09FB48DCB}" presName="negativeSpace" presStyleCnt="0"/>
      <dgm:spPr/>
    </dgm:pt>
    <dgm:pt modelId="{34CC5E54-DF3A-8D40-A672-C54D5B7DF510}" type="pres">
      <dgm:prSet presAssocID="{5E79F01B-D6D5-4D82-9579-A0C09FB48D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C69870E-7EC9-4F02-8019-907674992D01}" srcId="{839908DC-140A-4882-9609-4569CB0F0361}" destId="{FB4E9B54-D849-4C89-A25E-4A9B78C84231}" srcOrd="1" destOrd="0" parTransId="{8BCEBCCF-57C9-400F-9D8A-0DAB0442EF5E}" sibTransId="{712F4D4D-434B-4070-AA67-728C6E317A0C}"/>
    <dgm:cxn modelId="{E4D68E18-59A1-4339-BD3A-FA01D78BB7CC}" srcId="{52CE8D8C-F0F9-4426-B9AA-5234076C3571}" destId="{839908DC-140A-4882-9609-4569CB0F0361}" srcOrd="1" destOrd="0" parTransId="{74B0A309-FC0F-4BF3-A068-6F54BE03F0B4}" sibTransId="{8ADFD5B8-DCE9-415E-91DE-E98474935B6F}"/>
    <dgm:cxn modelId="{F5E5D219-9B12-3047-A5DC-4E5236E4232B}" type="presOf" srcId="{16A760D0-4C52-4613-B25E-AE43754AF82C}" destId="{2D5AB103-4D19-8C48-B294-74802318B485}" srcOrd="0" destOrd="1" presId="urn:microsoft.com/office/officeart/2005/8/layout/list1"/>
    <dgm:cxn modelId="{0C46771E-69E5-F14D-AE74-A0F2BD73E2AA}" type="presOf" srcId="{3DA1A641-E9C2-49C5-923B-6D1A7E2DE9D7}" destId="{49D46C3A-6460-3A4F-85BA-2F8EA5E3B215}" srcOrd="0" destOrd="0" presId="urn:microsoft.com/office/officeart/2005/8/layout/list1"/>
    <dgm:cxn modelId="{487D7223-133A-49AF-8EAF-B9B674F47346}" srcId="{839908DC-140A-4882-9609-4569CB0F0361}" destId="{20160247-3B8A-42CB-B501-C6C6CC1AEF5C}" srcOrd="0" destOrd="0" parTransId="{0D63BD96-2EEA-454E-821E-4F347F1BAA49}" sibTransId="{3B56906A-765A-42B1-8883-B101EEF366CC}"/>
    <dgm:cxn modelId="{A5D27437-3626-4D46-9456-AC567E9A8ACB}" type="presOf" srcId="{619A1532-8DA5-4AD9-93F6-0DA554E37395}" destId="{34CC5E54-DF3A-8D40-A672-C54D5B7DF510}" srcOrd="0" destOrd="0" presId="urn:microsoft.com/office/officeart/2005/8/layout/list1"/>
    <dgm:cxn modelId="{CDFAC43D-0D12-4741-8826-B04D86AA8BB1}" srcId="{52CE8D8C-F0F9-4426-B9AA-5234076C3571}" destId="{5E79F01B-D6D5-4D82-9579-A0C09FB48DCB}" srcOrd="3" destOrd="0" parTransId="{A9C5EA86-78C6-4D73-B50B-597C59A15E79}" sibTransId="{874564F4-5CE0-4F82-943C-EF2BD68F9ABE}"/>
    <dgm:cxn modelId="{64E4CE45-940F-8849-864B-9502D8DC8D40}" type="presOf" srcId="{4D616D91-9C63-44D0-AA80-C212EB229F7F}" destId="{34CC5E54-DF3A-8D40-A672-C54D5B7DF510}" srcOrd="0" destOrd="1" presId="urn:microsoft.com/office/officeart/2005/8/layout/list1"/>
    <dgm:cxn modelId="{A772D24C-FE24-824C-9CF6-2C072B85C699}" type="presOf" srcId="{5E79F01B-D6D5-4D82-9579-A0C09FB48DCB}" destId="{57B5201E-99D9-9740-8B5E-199A75D0499C}" srcOrd="1" destOrd="0" presId="urn:microsoft.com/office/officeart/2005/8/layout/list1"/>
    <dgm:cxn modelId="{7474585C-550C-DE40-9B14-C44B609BE32B}" type="presOf" srcId="{35B4D71C-E82D-406A-A379-390F777F1FE9}" destId="{3EAAD8A6-7836-9A48-A1BE-2DB0CBF5F397}" srcOrd="0" destOrd="1" presId="urn:microsoft.com/office/officeart/2005/8/layout/list1"/>
    <dgm:cxn modelId="{C820A55E-99BC-E741-854B-F71C2FD40BFA}" type="presOf" srcId="{20160247-3B8A-42CB-B501-C6C6CC1AEF5C}" destId="{053ABA05-7857-AB4D-A637-4F9E7ACE5704}" srcOrd="0" destOrd="0" presId="urn:microsoft.com/office/officeart/2005/8/layout/list1"/>
    <dgm:cxn modelId="{4A977966-22A8-6044-AEFB-1C8F61EB6093}" type="presOf" srcId="{839908DC-140A-4882-9609-4569CB0F0361}" destId="{35F2F194-4A73-6643-BE26-050AD34B730B}" srcOrd="0" destOrd="0" presId="urn:microsoft.com/office/officeart/2005/8/layout/list1"/>
    <dgm:cxn modelId="{AFC9B973-0364-4CA9-ABEC-579255D3FC31}" srcId="{5E79F01B-D6D5-4D82-9579-A0C09FB48DCB}" destId="{619A1532-8DA5-4AD9-93F6-0DA554E37395}" srcOrd="0" destOrd="0" parTransId="{29006951-D2C1-41BF-95CB-DAB0C41C410A}" sibTransId="{0C430F6A-ABD1-4AAB-9F26-8D971D7BBD2F}"/>
    <dgm:cxn modelId="{48B0F179-8BFF-114A-917F-0E1970BAEFD1}" type="presOf" srcId="{52CE8D8C-F0F9-4426-B9AA-5234076C3571}" destId="{BF410796-B5D7-4C4A-ADF3-69CA533C5567}" srcOrd="0" destOrd="0" presId="urn:microsoft.com/office/officeart/2005/8/layout/list1"/>
    <dgm:cxn modelId="{4C54707E-5AB2-48AF-B6FC-A66F4CC1A7C6}" srcId="{52CE8D8C-F0F9-4426-B9AA-5234076C3571}" destId="{2E036313-A74C-4A22-9162-BD97EC7C7617}" srcOrd="0" destOrd="0" parTransId="{500F94F4-68F0-4A9D-82F5-DD458045B53D}" sibTransId="{01E12073-9719-4A29-BDC5-ADE0FF379C8C}"/>
    <dgm:cxn modelId="{1207E582-854E-4B08-BDB2-7FCDF261BE8D}" srcId="{2E036313-A74C-4A22-9162-BD97EC7C7617}" destId="{16A760D0-4C52-4613-B25E-AE43754AF82C}" srcOrd="1" destOrd="0" parTransId="{1AACE690-F251-4F5C-A425-8327DFB6B450}" sibTransId="{FEBB01F3-8BCA-4DF2-98F2-C91AB5CA08A1}"/>
    <dgm:cxn modelId="{3C3BF39A-9B74-004D-8C51-5DF076F6CFC8}" type="presOf" srcId="{2E036313-A74C-4A22-9162-BD97EC7C7617}" destId="{F89E01D6-D2D0-A84A-A452-9C87C5D10A63}" srcOrd="0" destOrd="0" presId="urn:microsoft.com/office/officeart/2005/8/layout/list1"/>
    <dgm:cxn modelId="{83DDEB9D-7294-4538-B0F3-F107C7FA3989}" srcId="{3DA1A641-E9C2-49C5-923B-6D1A7E2DE9D7}" destId="{7FD674A2-2256-4932-BC8E-056B2ECD4207}" srcOrd="0" destOrd="0" parTransId="{0972DE46-AC3A-4CC2-B1ED-8A5F86AE9980}" sibTransId="{94EAF526-E245-4E67-A2E1-7136DC899EB3}"/>
    <dgm:cxn modelId="{16E592A8-DA43-466D-AB98-0EB9F082C517}" srcId="{2E036313-A74C-4A22-9162-BD97EC7C7617}" destId="{F4BF04D8-9F6E-42DF-8D9D-F06B6C6EB3A3}" srcOrd="0" destOrd="0" parTransId="{11E71A5A-C95F-40E5-8382-BFE145997A80}" sibTransId="{BE3956A5-2FA8-4504-A4C1-3A87329B3DDF}"/>
    <dgm:cxn modelId="{DA259CAD-F769-E946-9986-317FF9FB90BD}" type="presOf" srcId="{7FD674A2-2256-4932-BC8E-056B2ECD4207}" destId="{3EAAD8A6-7836-9A48-A1BE-2DB0CBF5F397}" srcOrd="0" destOrd="0" presId="urn:microsoft.com/office/officeart/2005/8/layout/list1"/>
    <dgm:cxn modelId="{6CABE4B4-BE31-D046-B4C0-5CB21536BCE8}" type="presOf" srcId="{839908DC-140A-4882-9609-4569CB0F0361}" destId="{6C89DD77-80FD-0644-B4ED-4FFC85B15053}" srcOrd="1" destOrd="0" presId="urn:microsoft.com/office/officeart/2005/8/layout/list1"/>
    <dgm:cxn modelId="{4AAA71C1-0FA3-D64E-A2B5-9E241B376C0B}" type="presOf" srcId="{2E036313-A74C-4A22-9162-BD97EC7C7617}" destId="{5196DD1C-B993-ED49-B707-84FA5313E71D}" srcOrd="1" destOrd="0" presId="urn:microsoft.com/office/officeart/2005/8/layout/list1"/>
    <dgm:cxn modelId="{21EC87C3-F902-4958-BBFD-F0D74C06493F}" srcId="{5E79F01B-D6D5-4D82-9579-A0C09FB48DCB}" destId="{4D616D91-9C63-44D0-AA80-C212EB229F7F}" srcOrd="1" destOrd="0" parTransId="{F99FFA76-1E1A-4A6F-BA99-E436B5F2059E}" sibTransId="{EFDEBB13-0A5C-43F0-82E1-226143E187E7}"/>
    <dgm:cxn modelId="{BFE3E8CD-240F-46E8-986C-F4728D941AFA}" srcId="{3DA1A641-E9C2-49C5-923B-6D1A7E2DE9D7}" destId="{35B4D71C-E82D-406A-A379-390F777F1FE9}" srcOrd="1" destOrd="0" parTransId="{B64C4762-192F-4568-9DDC-4013DC39D69B}" sibTransId="{98D1E3D0-BF57-46E5-97E8-9155CB7BD5C3}"/>
    <dgm:cxn modelId="{7D8340D1-E70B-4166-BAB1-D9F3327B979E}" srcId="{52CE8D8C-F0F9-4426-B9AA-5234076C3571}" destId="{3DA1A641-E9C2-49C5-923B-6D1A7E2DE9D7}" srcOrd="2" destOrd="0" parTransId="{90CC9CDA-D4BC-442F-B565-F586548DC672}" sibTransId="{EB21ACE7-9D16-4D7F-B01F-D8058074100D}"/>
    <dgm:cxn modelId="{91BE04D7-B20D-F549-A81A-B03AC5E1558C}" type="presOf" srcId="{F4BF04D8-9F6E-42DF-8D9D-F06B6C6EB3A3}" destId="{2D5AB103-4D19-8C48-B294-74802318B485}" srcOrd="0" destOrd="0" presId="urn:microsoft.com/office/officeart/2005/8/layout/list1"/>
    <dgm:cxn modelId="{BEE9E7E0-F64C-C04F-9C6C-2B0338046414}" type="presOf" srcId="{3DA1A641-E9C2-49C5-923B-6D1A7E2DE9D7}" destId="{61D84264-F881-C04F-938C-10DD3018C92E}" srcOrd="1" destOrd="0" presId="urn:microsoft.com/office/officeart/2005/8/layout/list1"/>
    <dgm:cxn modelId="{1E44D9E4-9A32-7147-8AA1-BD56118639B1}" type="presOf" srcId="{5E79F01B-D6D5-4D82-9579-A0C09FB48DCB}" destId="{ACB98ABD-BCE9-834E-B6AD-E04A425397E3}" srcOrd="0" destOrd="0" presId="urn:microsoft.com/office/officeart/2005/8/layout/list1"/>
    <dgm:cxn modelId="{8AB7F6EC-2BF8-DD41-8F79-0095DE90AD79}" type="presOf" srcId="{FB4E9B54-D849-4C89-A25E-4A9B78C84231}" destId="{053ABA05-7857-AB4D-A637-4F9E7ACE5704}" srcOrd="0" destOrd="1" presId="urn:microsoft.com/office/officeart/2005/8/layout/list1"/>
    <dgm:cxn modelId="{E74B9458-BD8F-3C4F-B801-632D31733BCB}" type="presParOf" srcId="{BF410796-B5D7-4C4A-ADF3-69CA533C5567}" destId="{F7274881-EAD8-8D46-9C6E-D5BBED7C33AC}" srcOrd="0" destOrd="0" presId="urn:microsoft.com/office/officeart/2005/8/layout/list1"/>
    <dgm:cxn modelId="{22FE088A-840A-C944-ABFF-621A45D1C2CC}" type="presParOf" srcId="{F7274881-EAD8-8D46-9C6E-D5BBED7C33AC}" destId="{F89E01D6-D2D0-A84A-A452-9C87C5D10A63}" srcOrd="0" destOrd="0" presId="urn:microsoft.com/office/officeart/2005/8/layout/list1"/>
    <dgm:cxn modelId="{4A961665-61FE-AA4F-8B75-32165B751E04}" type="presParOf" srcId="{F7274881-EAD8-8D46-9C6E-D5BBED7C33AC}" destId="{5196DD1C-B993-ED49-B707-84FA5313E71D}" srcOrd="1" destOrd="0" presId="urn:microsoft.com/office/officeart/2005/8/layout/list1"/>
    <dgm:cxn modelId="{F544B008-87B8-BA45-B1A3-9858A414C1CF}" type="presParOf" srcId="{BF410796-B5D7-4C4A-ADF3-69CA533C5567}" destId="{9C05266B-55B8-424F-A063-D2FBD5BFA6C6}" srcOrd="1" destOrd="0" presId="urn:microsoft.com/office/officeart/2005/8/layout/list1"/>
    <dgm:cxn modelId="{CEFC5426-4450-284A-B820-3F11614FC1D0}" type="presParOf" srcId="{BF410796-B5D7-4C4A-ADF3-69CA533C5567}" destId="{2D5AB103-4D19-8C48-B294-74802318B485}" srcOrd="2" destOrd="0" presId="urn:microsoft.com/office/officeart/2005/8/layout/list1"/>
    <dgm:cxn modelId="{69374191-0928-734C-BC37-FD512C011AFE}" type="presParOf" srcId="{BF410796-B5D7-4C4A-ADF3-69CA533C5567}" destId="{44A80D37-C3D5-614E-A4AC-4DA7C07E9C2D}" srcOrd="3" destOrd="0" presId="urn:microsoft.com/office/officeart/2005/8/layout/list1"/>
    <dgm:cxn modelId="{B126B2B7-3E9B-6A4B-A2D9-599F71672E37}" type="presParOf" srcId="{BF410796-B5D7-4C4A-ADF3-69CA533C5567}" destId="{FCCA214F-785C-0548-95DF-FFAA3F36FE1D}" srcOrd="4" destOrd="0" presId="urn:microsoft.com/office/officeart/2005/8/layout/list1"/>
    <dgm:cxn modelId="{FF9A9656-2850-7A41-904C-FBC643EEEAF9}" type="presParOf" srcId="{FCCA214F-785C-0548-95DF-FFAA3F36FE1D}" destId="{35F2F194-4A73-6643-BE26-050AD34B730B}" srcOrd="0" destOrd="0" presId="urn:microsoft.com/office/officeart/2005/8/layout/list1"/>
    <dgm:cxn modelId="{8713AC4E-ECEA-2C43-847F-7B9C72DC34BF}" type="presParOf" srcId="{FCCA214F-785C-0548-95DF-FFAA3F36FE1D}" destId="{6C89DD77-80FD-0644-B4ED-4FFC85B15053}" srcOrd="1" destOrd="0" presId="urn:microsoft.com/office/officeart/2005/8/layout/list1"/>
    <dgm:cxn modelId="{EEB22A1C-B030-A743-B44B-855724CCAD0A}" type="presParOf" srcId="{BF410796-B5D7-4C4A-ADF3-69CA533C5567}" destId="{511DFCD9-6CD3-D14C-8601-112DBE9ABD25}" srcOrd="5" destOrd="0" presId="urn:microsoft.com/office/officeart/2005/8/layout/list1"/>
    <dgm:cxn modelId="{C818F68E-A72F-8C44-8CCC-295069253192}" type="presParOf" srcId="{BF410796-B5D7-4C4A-ADF3-69CA533C5567}" destId="{053ABA05-7857-AB4D-A637-4F9E7ACE5704}" srcOrd="6" destOrd="0" presId="urn:microsoft.com/office/officeart/2005/8/layout/list1"/>
    <dgm:cxn modelId="{25077190-1538-8D4C-AD2E-68315145F6AA}" type="presParOf" srcId="{BF410796-B5D7-4C4A-ADF3-69CA533C5567}" destId="{4CAA3738-C3B4-9749-9A02-5833D3E9C949}" srcOrd="7" destOrd="0" presId="urn:microsoft.com/office/officeart/2005/8/layout/list1"/>
    <dgm:cxn modelId="{24D5DE64-8A44-AB44-895D-F3C4CA626FFC}" type="presParOf" srcId="{BF410796-B5D7-4C4A-ADF3-69CA533C5567}" destId="{4CC90100-BF61-754F-BEC0-F010ACE644CF}" srcOrd="8" destOrd="0" presId="urn:microsoft.com/office/officeart/2005/8/layout/list1"/>
    <dgm:cxn modelId="{AA6E5E56-81B9-A744-BBB3-5956B20BF467}" type="presParOf" srcId="{4CC90100-BF61-754F-BEC0-F010ACE644CF}" destId="{49D46C3A-6460-3A4F-85BA-2F8EA5E3B215}" srcOrd="0" destOrd="0" presId="urn:microsoft.com/office/officeart/2005/8/layout/list1"/>
    <dgm:cxn modelId="{0A0ECD1A-688B-724E-BAD5-C248E143A1C0}" type="presParOf" srcId="{4CC90100-BF61-754F-BEC0-F010ACE644CF}" destId="{61D84264-F881-C04F-938C-10DD3018C92E}" srcOrd="1" destOrd="0" presId="urn:microsoft.com/office/officeart/2005/8/layout/list1"/>
    <dgm:cxn modelId="{54A9E08F-058C-D44E-846B-5A48E0B50269}" type="presParOf" srcId="{BF410796-B5D7-4C4A-ADF3-69CA533C5567}" destId="{8013AEF6-E3EA-364C-BEDD-30C6D800CF80}" srcOrd="9" destOrd="0" presId="urn:microsoft.com/office/officeart/2005/8/layout/list1"/>
    <dgm:cxn modelId="{274C3844-92CA-214B-9F79-DD88A1F83224}" type="presParOf" srcId="{BF410796-B5D7-4C4A-ADF3-69CA533C5567}" destId="{3EAAD8A6-7836-9A48-A1BE-2DB0CBF5F397}" srcOrd="10" destOrd="0" presId="urn:microsoft.com/office/officeart/2005/8/layout/list1"/>
    <dgm:cxn modelId="{B3D85BF5-C0A9-8646-88C5-B9795FA1D61D}" type="presParOf" srcId="{BF410796-B5D7-4C4A-ADF3-69CA533C5567}" destId="{AAAF01A2-C2B8-CD40-94BD-F3FB7C008A5D}" srcOrd="11" destOrd="0" presId="urn:microsoft.com/office/officeart/2005/8/layout/list1"/>
    <dgm:cxn modelId="{CF691B9E-6D03-AC4E-8D20-6A655CC5953F}" type="presParOf" srcId="{BF410796-B5D7-4C4A-ADF3-69CA533C5567}" destId="{AF8A1FF7-D1D4-874E-B08C-B7F1388EF33C}" srcOrd="12" destOrd="0" presId="urn:microsoft.com/office/officeart/2005/8/layout/list1"/>
    <dgm:cxn modelId="{8A602FA3-3E40-3248-AE02-AA1CCBB84501}" type="presParOf" srcId="{AF8A1FF7-D1D4-874E-B08C-B7F1388EF33C}" destId="{ACB98ABD-BCE9-834E-B6AD-E04A425397E3}" srcOrd="0" destOrd="0" presId="urn:microsoft.com/office/officeart/2005/8/layout/list1"/>
    <dgm:cxn modelId="{36832466-FCBC-424F-9829-67ECBF325714}" type="presParOf" srcId="{AF8A1FF7-D1D4-874E-B08C-B7F1388EF33C}" destId="{57B5201E-99D9-9740-8B5E-199A75D0499C}" srcOrd="1" destOrd="0" presId="urn:microsoft.com/office/officeart/2005/8/layout/list1"/>
    <dgm:cxn modelId="{2FE880EC-53CA-074F-8648-31E12B3F0C40}" type="presParOf" srcId="{BF410796-B5D7-4C4A-ADF3-69CA533C5567}" destId="{0FD8BF3B-C72E-C149-AE09-A195F463BE56}" srcOrd="13" destOrd="0" presId="urn:microsoft.com/office/officeart/2005/8/layout/list1"/>
    <dgm:cxn modelId="{77206802-3DC2-2F4A-86ED-FFD4381FA7F3}" type="presParOf" srcId="{BF410796-B5D7-4C4A-ADF3-69CA533C5567}" destId="{34CC5E54-DF3A-8D40-A672-C54D5B7DF5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CF4F6-9566-4AA6-ACA6-38C1F2ADF72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D7A32-31E5-4A5E-8047-E55F5DF8319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6E3A4-26EE-4F6E-824F-BDCC8F32A63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Objective</a:t>
          </a:r>
          <a:r>
            <a:rPr lang="en-US" sz="2200" kern="1200"/>
            <a:t>: Forecast inflation trends for the next 3 years using data-driven methods.</a:t>
          </a:r>
        </a:p>
      </dsp:txBody>
      <dsp:txXfrm>
        <a:off x="1508391" y="558"/>
        <a:ext cx="4987658" cy="1305966"/>
      </dsp:txXfrm>
    </dsp:sp>
    <dsp:sp modelId="{63E6FB1A-F4D7-4F84-AA75-9FAC89E12D49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7269C-351A-42FD-A955-54EDF7349D6F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CB04-E6B7-4164-9D3B-80FCF4A0C9D2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Why It Matters</a:t>
          </a:r>
          <a:r>
            <a:rPr lang="en-US" sz="2200" kern="1200"/>
            <a:t>: Inflation affects monetary policies, purchasing power, and economic stability.</a:t>
          </a:r>
        </a:p>
      </dsp:txBody>
      <dsp:txXfrm>
        <a:off x="1508391" y="1633016"/>
        <a:ext cx="4987658" cy="1305966"/>
      </dsp:txXfrm>
    </dsp:sp>
    <dsp:sp modelId="{9B1469C4-C963-4DD3-9303-2AFEA4F3237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1FE85-47D1-40A4-9501-78D2E1CD437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960B0-8A86-41E4-B73F-7315E940DB2D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Key Focus</a:t>
          </a:r>
          <a:r>
            <a:rPr lang="en-US" sz="2200" kern="1200"/>
            <a:t>: Deliver actionable insights to guide strategic planning.</a:t>
          </a:r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B103-4D19-8C48-B294-74802318B485}">
      <dsp:nvSpPr>
        <dsp:cNvPr id="0" name=""/>
        <dsp:cNvSpPr/>
      </dsp:nvSpPr>
      <dsp:spPr>
        <a:xfrm>
          <a:off x="0" y="206752"/>
          <a:ext cx="6496050" cy="952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29108" rIns="50416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forecast indicates a steady rise in CPI, reflecting persistent inflationary trends.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By mid-2027, CPI is projected to reach approximately </a:t>
          </a:r>
          <a:r>
            <a:rPr lang="en-US" sz="1100" b="0" kern="1200" dirty="0"/>
            <a:t>340</a:t>
          </a:r>
          <a:r>
            <a:rPr lang="en-US" sz="1100" kern="1200" dirty="0"/>
            <a:t>, signaling sustained economic pressure.</a:t>
          </a:r>
        </a:p>
      </dsp:txBody>
      <dsp:txXfrm>
        <a:off x="0" y="206752"/>
        <a:ext cx="6496050" cy="952874"/>
      </dsp:txXfrm>
    </dsp:sp>
    <dsp:sp modelId="{5196DD1C-B993-ED49-B707-84FA5313E71D}">
      <dsp:nvSpPr>
        <dsp:cNvPr id="0" name=""/>
        <dsp:cNvSpPr/>
      </dsp:nvSpPr>
      <dsp:spPr>
        <a:xfrm>
          <a:off x="324802" y="44392"/>
          <a:ext cx="4547234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Continued Inflationary Pressure</a:t>
          </a:r>
          <a:endParaRPr lang="en-US" sz="1100" kern="1200"/>
        </a:p>
      </dsp:txBody>
      <dsp:txXfrm>
        <a:off x="340654" y="60244"/>
        <a:ext cx="4515530" cy="293016"/>
      </dsp:txXfrm>
    </dsp:sp>
    <dsp:sp modelId="{053ABA05-7857-AB4D-A637-4F9E7ACE5704}">
      <dsp:nvSpPr>
        <dsp:cNvPr id="0" name=""/>
        <dsp:cNvSpPr/>
      </dsp:nvSpPr>
      <dsp:spPr>
        <a:xfrm>
          <a:off x="0" y="1381387"/>
          <a:ext cx="6496050" cy="952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29108" rIns="50416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Higher inflation erodes purchasing power, potentially increasing costs for households and businesses.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 steady rise in CPI may signal prolonged supply chain challenges or persistent demand-side pressures.</a:t>
          </a:r>
        </a:p>
      </dsp:txBody>
      <dsp:txXfrm>
        <a:off x="0" y="1381387"/>
        <a:ext cx="6496050" cy="952874"/>
      </dsp:txXfrm>
    </dsp:sp>
    <dsp:sp modelId="{6C89DD77-80FD-0644-B4ED-4FFC85B15053}">
      <dsp:nvSpPr>
        <dsp:cNvPr id="0" name=""/>
        <dsp:cNvSpPr/>
      </dsp:nvSpPr>
      <dsp:spPr>
        <a:xfrm>
          <a:off x="324802" y="1219027"/>
          <a:ext cx="4547234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Economic Impact</a:t>
          </a:r>
          <a:endParaRPr lang="en-US" sz="1100" kern="1200"/>
        </a:p>
      </dsp:txBody>
      <dsp:txXfrm>
        <a:off x="340654" y="1234879"/>
        <a:ext cx="4515530" cy="293016"/>
      </dsp:txXfrm>
    </dsp:sp>
    <dsp:sp modelId="{3EAAD8A6-7836-9A48-A1BE-2DB0CBF5F397}">
      <dsp:nvSpPr>
        <dsp:cNvPr id="0" name=""/>
        <dsp:cNvSpPr/>
      </dsp:nvSpPr>
      <dsp:spPr>
        <a:xfrm>
          <a:off x="0" y="2556022"/>
          <a:ext cx="6496050" cy="952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29108" rIns="50416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Suggests the need for proactive monetary policy adjustments (e.g., gradual increases in the Federal Funds Rate) to mitigate inflation.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Policymakers may need to balance inflation control with economic growth to avoid stifling recovery efforts.</a:t>
          </a:r>
        </a:p>
      </dsp:txBody>
      <dsp:txXfrm>
        <a:off x="0" y="2556022"/>
        <a:ext cx="6496050" cy="952874"/>
      </dsp:txXfrm>
    </dsp:sp>
    <dsp:sp modelId="{61D84264-F881-C04F-938C-10DD3018C92E}">
      <dsp:nvSpPr>
        <dsp:cNvPr id="0" name=""/>
        <dsp:cNvSpPr/>
      </dsp:nvSpPr>
      <dsp:spPr>
        <a:xfrm>
          <a:off x="324802" y="2393662"/>
          <a:ext cx="4547234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Policy Implications</a:t>
          </a:r>
          <a:endParaRPr lang="en-US" sz="1100" kern="1200"/>
        </a:p>
      </dsp:txBody>
      <dsp:txXfrm>
        <a:off x="340654" y="2409514"/>
        <a:ext cx="4515530" cy="293016"/>
      </dsp:txXfrm>
    </dsp:sp>
    <dsp:sp modelId="{34CC5E54-DF3A-8D40-A672-C54D5B7DF510}">
      <dsp:nvSpPr>
        <dsp:cNvPr id="0" name=""/>
        <dsp:cNvSpPr/>
      </dsp:nvSpPr>
      <dsp:spPr>
        <a:xfrm>
          <a:off x="0" y="3730657"/>
          <a:ext cx="649605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29108" rIns="50416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Businesses should prepare for cost increases in operations, inventory, and supply chain management.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Consumers may need to adjust spending habits to accommodate rising prices.</a:t>
          </a:r>
        </a:p>
      </dsp:txBody>
      <dsp:txXfrm>
        <a:off x="0" y="3730657"/>
        <a:ext cx="6496050" cy="796950"/>
      </dsp:txXfrm>
    </dsp:sp>
    <dsp:sp modelId="{57B5201E-99D9-9740-8B5E-199A75D0499C}">
      <dsp:nvSpPr>
        <dsp:cNvPr id="0" name=""/>
        <dsp:cNvSpPr/>
      </dsp:nvSpPr>
      <dsp:spPr>
        <a:xfrm>
          <a:off x="324802" y="3568297"/>
          <a:ext cx="4547234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Strategic Recommendations</a:t>
          </a:r>
          <a:endParaRPr lang="en-US" sz="1100" kern="1200"/>
        </a:p>
      </dsp:txBody>
      <dsp:txXfrm>
        <a:off x="340654" y="3584149"/>
        <a:ext cx="451553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DB41-89ED-0641-9487-582BC59ABD8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DA0-5C23-2B41-A79C-5D268C0D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DA0-5C23-2B41-A79C-5D268C0DC3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9520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6079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2668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32262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0563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1853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11/27/24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95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4A6688-A374-EF36-5F1A-DD708ADA6A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978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CE433-0B68-DF51-6A34-04BABF79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4" y="1674794"/>
            <a:ext cx="706373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Inflation Forecasting Analysis: Strategic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A78D-F11B-C02A-A250-23C14C0E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4632316"/>
            <a:ext cx="7063739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Presented By</a:t>
            </a:r>
            <a:r>
              <a:rPr lang="en-US" dirty="0">
                <a:solidFill>
                  <a:srgbClr val="FFFFFF"/>
                </a:solidFill>
              </a:rPr>
              <a:t>: Kian Nazem</a:t>
            </a:r>
          </a:p>
        </p:txBody>
      </p:sp>
    </p:spTree>
    <p:extLst>
      <p:ext uri="{BB962C8B-B14F-4D97-AF65-F5344CB8AC3E}">
        <p14:creationId xmlns:p14="http://schemas.microsoft.com/office/powerpoint/2010/main" val="39066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27A2-F4F8-2966-C9ED-D61C0370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Relationship Between Federal Funds Rate and Inflation</a:t>
            </a:r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6779461-C378-409A-65FB-B88DED18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351269"/>
            <a:ext cx="5451627" cy="359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A7F1-1DB7-A4A9-A6B8-C66549BC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979356" cy="43485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Regression Analysis Findings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Our regression analysis indicates a significant relationship between the Federal Funds Rate and inflation, emphasizing monetary policy's influence.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residual plot demonstrates variability, reinforcing the complexity of capturing all factors impacting inflation.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Implications for Policy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Federal Funds Rate remains a critical tool for managing inflation.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Policymakers must evaluate the timing and magnitude of rate adjustments to balance growth and inflation control.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Key Detail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Rising Federal Funds Rates tend to slow inflation but require close monitoring to avoid unintended economic repercussions.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528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5D7A-4264-FB97-DC98-5A304AE8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93" y="2728735"/>
            <a:ext cx="6568614" cy="1400530"/>
          </a:xfrm>
        </p:spPr>
        <p:txBody>
          <a:bodyPr/>
          <a:lstStyle/>
          <a:p>
            <a:r>
              <a:rPr lang="en-US" sz="54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5604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5777C-2CA4-F330-A687-34ED0D2E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Gradual Federal Funds Rate Increases</a:t>
            </a:r>
            <a:br>
              <a:rPr lang="en-US" sz="3600" b="1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EBA9-630F-38A3-4582-0ABA27D7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4" y="1854820"/>
            <a:ext cx="6519067" cy="443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Our analysis confirms the significant influence of the Federal Funds Rate on inflation.</a:t>
            </a:r>
          </a:p>
          <a:p>
            <a:r>
              <a:rPr lang="en-US" b="1" dirty="0">
                <a:solidFill>
                  <a:srgbClr val="FFFFFF"/>
                </a:solidFill>
              </a:rPr>
              <a:t>Recommended Action:</a:t>
            </a:r>
            <a:r>
              <a:rPr lang="en-US" dirty="0">
                <a:solidFill>
                  <a:srgbClr val="FFFFFF"/>
                </a:solidFill>
              </a:rPr>
              <a:t> Gradually increase the Federal Funds Rate to combat inflationary pressures. A measured approach will help stabilize inflation without overly constraining economic growth.</a:t>
            </a:r>
          </a:p>
          <a:p>
            <a:r>
              <a:rPr lang="en-US" b="1" dirty="0">
                <a:solidFill>
                  <a:srgbClr val="FFFFFF"/>
                </a:solidFill>
              </a:rPr>
              <a:t>Rationale: </a:t>
            </a:r>
            <a:r>
              <a:rPr lang="en-US" dirty="0">
                <a:solidFill>
                  <a:srgbClr val="FFFFFF"/>
                </a:solidFill>
              </a:rPr>
              <a:t>Historical trends demonstrate a slowing inflation rate as interest rates rise.</a:t>
            </a:r>
          </a:p>
          <a:p>
            <a:r>
              <a:rPr lang="en-US" dirty="0">
                <a:solidFill>
                  <a:srgbClr val="FFFFFF"/>
                </a:solidFill>
              </a:rPr>
              <a:t>Gradual hikes allow businesses and households to adjust without abrupt financial strain.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99FFA033-A061-B4A7-2137-4C59BB44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20" r="24871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889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581B-F150-5E8B-BE12-509739C3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3900"/>
              <a:t>Building Inflation-Ready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944A-AB5C-F4DF-48F4-3804DA99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Recommended Action: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Encourage businesses to adopt inflation-indexed pricing strategies to ensure affordability for consumers.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Advocate for inflation-adjusted wages in key sectors to preserve purchasing power.</a:t>
            </a:r>
          </a:p>
          <a:p>
            <a:pPr>
              <a:lnSpc>
                <a:spcPct val="90000"/>
              </a:lnSpc>
            </a:pPr>
            <a:r>
              <a:rPr lang="en-US" sz="1500" b="1"/>
              <a:t>Rationale: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Helps households manage higher costs without reducing spending power.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Prevents demand-side shocks from dampening economic activity.</a:t>
            </a:r>
          </a:p>
          <a:p>
            <a:pPr>
              <a:lnSpc>
                <a:spcPct val="90000"/>
              </a:lnSpc>
            </a:pPr>
            <a:r>
              <a:rPr lang="en-US" sz="1500" b="1"/>
              <a:t>Expected Impact: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Mitigates the social and economic impact of inflation on vulnerable groups.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5122" name="Picture 2" descr="Wages - Free business and finance icons">
            <a:extLst>
              <a:ext uri="{FF2B5EF4-FFF2-40B4-BE49-F238E27FC236}">
                <a16:creationId xmlns:a16="http://schemas.microsoft.com/office/drawing/2014/main" id="{D9620762-C185-25CC-5969-6583531B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2145861"/>
            <a:ext cx="4008888" cy="40088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3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121-55E8-71AD-1F35-F17ECDFF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Integrated Policy Approaches to Inflation Management</a:t>
            </a:r>
          </a:p>
        </p:txBody>
      </p:sp>
      <p:pic>
        <p:nvPicPr>
          <p:cNvPr id="6152" name="Picture 8" descr="House For Sale Sign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192E407C-4F6F-B3BF-3754-CFBDB73D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r="3479" b="2"/>
          <a:stretch/>
        </p:blipFill>
        <p:spPr bwMode="auto">
          <a:xfrm>
            <a:off x="648930" y="2266121"/>
            <a:ext cx="3170662" cy="33329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1E40-BF55-8744-BA2B-3DE4EEF2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7" y="2052214"/>
            <a:ext cx="7527235" cy="4507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Recommended Action: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Align monetary policy (e.g., interest rates) with fiscal measures (e.g., tax incentives or subsidies).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Focus on sectors driving inflation, such as housing, energy, and food.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Rationale: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Prevents policy conflicts (e.g., expansive fiscal policies counteracting tight monetary measures).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Provides targeted relief to sectors under inflationary stress.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Expected Impact: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Greater policy coherence ensures inflation control without stifling economic growth.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Targeted fiscal measures reduce public dissatisfaction and economic inequity.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552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5BA-6CF7-50CB-83A6-150BF54D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9A4A-6B22-926B-36D0-26D782E2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32" y="1313226"/>
            <a:ext cx="5443871" cy="4972492"/>
          </a:xfrm>
        </p:spPr>
        <p:txBody>
          <a:bodyPr>
            <a:normAutofit/>
          </a:bodyPr>
          <a:lstStyle/>
          <a:p>
            <a:r>
              <a:rPr lang="en-US" b="1" dirty="0"/>
              <a:t>Key Forecast 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Inflation is projected to rise steadily, with CPI reaching 340 by mid-2027.</a:t>
            </a:r>
          </a:p>
          <a:p>
            <a:pPr lvl="1"/>
            <a:r>
              <a:rPr lang="en-US" dirty="0"/>
              <a:t>Persistent inflationary pressures highlight challenges in monetary and economic management.</a:t>
            </a:r>
          </a:p>
          <a:p>
            <a:r>
              <a:rPr lang="en-US" b="1" dirty="0"/>
              <a:t>Strategic Implications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Proactive Federal Funds Rate adjustments are essential to curb inflation without stifling growth.</a:t>
            </a:r>
          </a:p>
          <a:p>
            <a:pPr lvl="1"/>
            <a:r>
              <a:rPr lang="en-US" dirty="0"/>
              <a:t>Businesses must adapt to operational and pricing strategies to sustain through inflation.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02FCD1-D4B5-D7C3-E7F4-FD4EC03539FC}"/>
              </a:ext>
            </a:extLst>
          </p:cNvPr>
          <p:cNvSpPr txBox="1">
            <a:spLocks/>
          </p:cNvSpPr>
          <p:nvPr/>
        </p:nvSpPr>
        <p:spPr>
          <a:xfrm>
            <a:off x="6312199" y="1318647"/>
            <a:ext cx="5443871" cy="497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Recommended 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Implement gradual monetary policy changes.</a:t>
            </a:r>
          </a:p>
          <a:p>
            <a:pPr lvl="1"/>
            <a:r>
              <a:rPr lang="en-US" dirty="0"/>
              <a:t>Foster inflation-resilient business practices and targeted fiscal measures.</a:t>
            </a:r>
          </a:p>
          <a:p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Monitor inflation trends and update forecasts regularly.</a:t>
            </a:r>
          </a:p>
          <a:p>
            <a:pPr lvl="1"/>
            <a:r>
              <a:rPr lang="en-US" dirty="0"/>
              <a:t>Strengthen the alignment between monetary and fiscal strategies for sustainable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6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EB7B14FB-BE9B-52F1-9915-22F1F02540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46398-392B-AC18-37C8-6A2DE422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5145E-73C3-51F0-9494-21926465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14" y="1142999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Objective and Importance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96D29-DA84-288A-E6D0-887F47AAE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5178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555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6118-104F-563F-DCF4-2F145F5E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FD9AAC-9A56-C466-3C05-EA7D3EE3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19961"/>
            <a:ext cx="11542644" cy="4735066"/>
          </a:xfrm>
        </p:spPr>
        <p:txBody>
          <a:bodyPr>
            <a:normAutofit/>
          </a:bodyPr>
          <a:lstStyle/>
          <a:p>
            <a:r>
              <a:rPr lang="en-US" b="1" dirty="0"/>
              <a:t>Inflation Data (CPI)</a:t>
            </a:r>
            <a:r>
              <a:rPr lang="en-US" dirty="0"/>
              <a:t>: Monthly CPI values from 2014 to 2024 reflect price changes in a standard basket of goods. </a:t>
            </a:r>
          </a:p>
          <a:p>
            <a:pPr lvl="1"/>
            <a:r>
              <a:rPr lang="en-US" b="1" dirty="0"/>
              <a:t>CPI Meaning</a:t>
            </a:r>
            <a:r>
              <a:rPr lang="en-US" dirty="0"/>
              <a:t>: A value of </a:t>
            </a:r>
            <a:r>
              <a:rPr lang="en-US" b="1" dirty="0"/>
              <a:t>316</a:t>
            </a:r>
            <a:r>
              <a:rPr lang="en-US" dirty="0"/>
              <a:t> means prices are </a:t>
            </a:r>
            <a:r>
              <a:rPr lang="en-US" b="1" dirty="0"/>
              <a:t>216% higher</a:t>
            </a:r>
            <a:r>
              <a:rPr lang="en-US" dirty="0"/>
              <a:t> than during the baseline period (1982-1984 = 100). </a:t>
            </a:r>
          </a:p>
          <a:p>
            <a:pPr lvl="1"/>
            <a:r>
              <a:rPr lang="en-US" b="1" dirty="0"/>
              <a:t>Relevance</a:t>
            </a:r>
            <a:r>
              <a:rPr lang="en-US" dirty="0"/>
              <a:t>: Tracks inflation trends directly, providing a clear measure of purchasing power changes.</a:t>
            </a:r>
          </a:p>
          <a:p>
            <a:r>
              <a:rPr lang="en-US" b="1" dirty="0"/>
              <a:t>Fed Funds Rate</a:t>
            </a:r>
            <a:r>
              <a:rPr lang="en-US" dirty="0"/>
              <a:t>: Monthly Federal Funds interest rate data from 2014 to 2024. </a:t>
            </a:r>
          </a:p>
          <a:p>
            <a:pPr lvl="1"/>
            <a:r>
              <a:rPr lang="en-US" b="1" dirty="0"/>
              <a:t>Relevance</a:t>
            </a:r>
            <a:r>
              <a:rPr lang="en-US" dirty="0"/>
              <a:t>: The Fed Funds Rate is a key monetary policy tool used to influence inflation by controlling borrowing and spending.</a:t>
            </a:r>
          </a:p>
          <a:p>
            <a:r>
              <a:rPr lang="en-US" b="1" dirty="0"/>
              <a:t>Why These Datasets? </a:t>
            </a:r>
          </a:p>
          <a:p>
            <a:pPr lvl="1"/>
            <a:r>
              <a:rPr lang="en-US" b="1" dirty="0"/>
              <a:t>CPI</a:t>
            </a:r>
            <a:r>
              <a:rPr lang="en-US" dirty="0"/>
              <a:t> shows how prices evolve, directly measuring inflation. </a:t>
            </a:r>
          </a:p>
          <a:p>
            <a:pPr lvl="1"/>
            <a:r>
              <a:rPr lang="en-US" b="1" dirty="0"/>
              <a:t>Fed Funds Rate</a:t>
            </a:r>
            <a:r>
              <a:rPr lang="en-US" dirty="0"/>
              <a:t> explains the monetary policies driving inflationary trends.</a:t>
            </a:r>
          </a:p>
        </p:txBody>
      </p:sp>
      <p:pic>
        <p:nvPicPr>
          <p:cNvPr id="1026" name="Picture 2" descr="Federal Funds Effective Rate (FEDFUNDS) | FRED | St. Louis Fed">
            <a:extLst>
              <a:ext uri="{FF2B5EF4-FFF2-40B4-BE49-F238E27FC236}">
                <a16:creationId xmlns:a16="http://schemas.microsoft.com/office/drawing/2014/main" id="{7C7B0475-B406-126C-2634-3F349F8C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03" y="277235"/>
            <a:ext cx="2736711" cy="8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7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04E1A-82A0-1546-082D-1A576D6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Inflation Time Series Plot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Content Placeholder 3" descr="A graph showing the growth of the economy&#10;&#10;Description automatically generated">
            <a:extLst>
              <a:ext uri="{FF2B5EF4-FFF2-40B4-BE49-F238E27FC236}">
                <a16:creationId xmlns:a16="http://schemas.microsoft.com/office/drawing/2014/main" id="{33FD831B-3744-0955-9BF1-A2B94558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1298297"/>
            <a:ext cx="6638508" cy="433162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66F1A-13AD-D065-A6A4-2340228A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63" y="2164059"/>
            <a:ext cx="4730585" cy="46647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Key Observations</a:t>
            </a:r>
            <a:r>
              <a:rPr lang="en-US" dirty="0">
                <a:solidFill>
                  <a:srgbClr val="EBEBEB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 steady upward trend in inflation, with sharper increases post-2020.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Reflects macroeconomic pressures such as supply chain disruptions and increased demand.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Implications</a:t>
            </a:r>
            <a:r>
              <a:rPr lang="en-US" dirty="0">
                <a:solidFill>
                  <a:srgbClr val="EBEBEB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Rising prices indicate the need for continued vigilance in monetary policies.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5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C7B68-1D1E-FE3E-C50E-BCE7351F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solidFill>
                  <a:srgbClr val="EBEBEB"/>
                </a:solidFill>
              </a:rPr>
              <a:t>Decomposition of Inflation Time Series</a:t>
            </a:r>
            <a:br>
              <a:rPr lang="en-US" sz="3300" b="1" dirty="0">
                <a:solidFill>
                  <a:srgbClr val="EBEBEB"/>
                </a:solidFill>
              </a:rPr>
            </a:br>
            <a:endParaRPr lang="en-US" sz="3300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EAF7-2147-6F44-F8E9-8D198873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089" y="2813489"/>
            <a:ext cx="5479127" cy="391348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Trend</a:t>
            </a:r>
            <a:r>
              <a:rPr lang="en-US" sz="1600" dirty="0"/>
              <a:t>: Clear upward trajectory, indicating steady inflation growth.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Seasonality</a:t>
            </a:r>
            <a:r>
              <a:rPr lang="en-US" sz="1600" dirty="0"/>
              <a:t>: Minimal seasonal patterns, confirming inflation is driven by mostly long-term factors.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Random Noise</a:t>
            </a:r>
            <a:r>
              <a:rPr lang="en-US" sz="1600" dirty="0"/>
              <a:t>: Moderate noise levels, reflecting relative stability with some unpredictability.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Forecasting Implications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Our forecast must focus more on trends rather than seasonal adjustments.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Forecasting and decision-making should prioritize long-term strategies aligned with inflation trends.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5" name="Picture 4" descr="A graph of different types of graph&#10;&#10;Description automatically generated with medium confidence">
            <a:extLst>
              <a:ext uri="{FF2B5EF4-FFF2-40B4-BE49-F238E27FC236}">
                <a16:creationId xmlns:a16="http://schemas.microsoft.com/office/drawing/2014/main" id="{14D3AD35-7EC5-D233-DF7E-B7976A75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2558698"/>
            <a:ext cx="6487587" cy="41682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875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5E6D-3065-D2F1-A85D-3183781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ARIMA: Our Forecasting Model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F4E0623E-AF28-E455-DDDF-31AA72AD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282" r="30059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74B9-5217-F5E3-CC09-618FEE4D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271252"/>
            <a:ext cx="6729977" cy="3809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How ARIMA Works: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Differencing to remove trends and achieve stationarity.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Incorporates past errors (moving average) to improve accuracy.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Provides predictions with confidence intervals, helping inform decisions.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ARIMA (2,2,2)(1,0,0)[12] </a:t>
            </a:r>
            <a:r>
              <a:rPr lang="en-US" sz="1600" b="1" dirty="0"/>
              <a:t>for Inflation: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100" b="1" dirty="0"/>
              <a:t>p = 2</a:t>
            </a:r>
            <a:r>
              <a:rPr lang="en-US" sz="1100" dirty="0"/>
              <a:t>: Incorporates autoregression; past values significantly influence the current value.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d = 2</a:t>
            </a:r>
            <a:r>
              <a:rPr lang="en-US" sz="1100" dirty="0"/>
              <a:t>: Differencing twice removes trends and ensures the data is stationary.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q = 2</a:t>
            </a:r>
            <a:r>
              <a:rPr lang="en-US" sz="1100" dirty="0"/>
              <a:t>: Uses a moving average of errors to smooth random fluctuations.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P = 1</a:t>
            </a:r>
            <a:r>
              <a:rPr lang="en-US" sz="1100" dirty="0"/>
              <a:t>: Seasonal autoregression accounts for periodic patterns in the data.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D = 0</a:t>
            </a:r>
            <a:r>
              <a:rPr lang="en-US" sz="1100" dirty="0"/>
              <a:t>: No seasonal differencing is needed.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Q = 0</a:t>
            </a:r>
            <a:r>
              <a:rPr lang="en-US" sz="1100" dirty="0"/>
              <a:t>: No seasonal moving average component.</a:t>
            </a:r>
          </a:p>
          <a:p>
            <a:pPr lvl="1">
              <a:lnSpc>
                <a:spcPct val="90000"/>
              </a:lnSpc>
            </a:pPr>
            <a:r>
              <a:rPr lang="en-US" sz="1100" b="1" dirty="0"/>
              <a:t>[12]</a:t>
            </a:r>
            <a:r>
              <a:rPr lang="en-US" sz="1100" dirty="0"/>
              <a:t>: Seasonal period is set to 12 months (yearly seasonality).</a:t>
            </a:r>
          </a:p>
        </p:txBody>
      </p:sp>
    </p:spTree>
    <p:extLst>
      <p:ext uri="{BB962C8B-B14F-4D97-AF65-F5344CB8AC3E}">
        <p14:creationId xmlns:p14="http://schemas.microsoft.com/office/powerpoint/2010/main" val="73494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3C26-6958-CDE0-8A38-CA63853D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65" y="442086"/>
            <a:ext cx="10114038" cy="1400530"/>
          </a:xfrm>
        </p:spPr>
        <p:txBody>
          <a:bodyPr/>
          <a:lstStyle/>
          <a:p>
            <a:r>
              <a:rPr lang="en-US" dirty="0"/>
              <a:t>Why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FFF7-9C2E-16BF-4027-BD21558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65" y="1818558"/>
            <a:ext cx="5852137" cy="3873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ARIMA (2,2,2)(1,0,0)[12] had the </a:t>
            </a:r>
            <a:r>
              <a:rPr lang="en-US" b="1" dirty="0"/>
              <a:t>lowest RMSE</a:t>
            </a:r>
            <a:r>
              <a:rPr lang="en-US" dirty="0"/>
              <a:t>, making it the most accurate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shows predictions closely align with observed inflation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Minimizes errors, enhancing reliability for strategic decision-making.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Effectively captured the strong inflation trend.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Focused on trends, perfect for non-seasonal data like inflation.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D827E-6C20-E205-0940-92706FCD5FCA}"/>
              </a:ext>
            </a:extLst>
          </p:cNvPr>
          <p:cNvSpPr txBox="1"/>
          <p:nvPr/>
        </p:nvSpPr>
        <p:spPr>
          <a:xfrm>
            <a:off x="6794203" y="5249302"/>
            <a:ext cx="46570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Clean residuals exhibit no discernible patterns or autocorrelation and </a:t>
            </a:r>
          </a:p>
          <a:p>
            <a:pPr lvl="1"/>
            <a:r>
              <a:rPr lang="en-US" sz="1600" dirty="0"/>
              <a:t> confirm that ARIMA (2,2,2)(1,0,0)[12] captures the inflation trend effectively.</a:t>
            </a:r>
          </a:p>
          <a:p>
            <a:endParaRPr lang="en-US" dirty="0"/>
          </a:p>
        </p:txBody>
      </p:sp>
      <p:pic>
        <p:nvPicPr>
          <p:cNvPr id="7" name="Picture 6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08528DB7-9A0A-E12E-ED9C-25C2904F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68" y="1440732"/>
            <a:ext cx="5071730" cy="35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1E5E9-9A5C-0BDE-ACBE-B3412B7A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 dirty="0"/>
              <a:t>ARIMA Forecasting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571C5-A97E-7AB4-E72C-4655228D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9" y="2750893"/>
            <a:ext cx="5114093" cy="3654389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</a:rPr>
              <a:t>Steady Increase in CPI</a:t>
            </a:r>
            <a:r>
              <a:rPr lang="en-US" sz="1500" dirty="0">
                <a:solidFill>
                  <a:schemeClr val="bg1"/>
                </a:solidFill>
              </a:rPr>
              <a:t>: The forecast shows a consistent upward trend in inflation, with the Consumer Price Index (CPI) rising year-over-year.</a:t>
            </a:r>
          </a:p>
          <a:p>
            <a:pPr lvl="1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</a:rPr>
              <a:t>Short-Term Projection</a:t>
            </a:r>
            <a:r>
              <a:rPr lang="en-US" sz="1500" dirty="0">
                <a:solidFill>
                  <a:schemeClr val="bg1"/>
                </a:solidFill>
              </a:rPr>
              <a:t>: Inflation continues its steady growth, with CPI expected to remain above </a:t>
            </a:r>
            <a:r>
              <a:rPr lang="en-US" sz="1500" b="1" dirty="0">
                <a:solidFill>
                  <a:schemeClr val="bg1"/>
                </a:solidFill>
              </a:rPr>
              <a:t>315</a:t>
            </a:r>
            <a:r>
              <a:rPr lang="en-US" sz="1500" dirty="0">
                <a:solidFill>
                  <a:schemeClr val="bg1"/>
                </a:solidFill>
              </a:rPr>
              <a:t> by early 2025.</a:t>
            </a:r>
          </a:p>
          <a:p>
            <a:pPr lvl="1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</a:rPr>
              <a:t>Medium-Term Projection</a:t>
            </a:r>
            <a:r>
              <a:rPr lang="en-US" sz="1500" dirty="0">
                <a:solidFill>
                  <a:schemeClr val="bg1"/>
                </a:solidFill>
              </a:rPr>
              <a:t>: By late 2026, CPI surpasses </a:t>
            </a:r>
            <a:r>
              <a:rPr lang="en-US" sz="1500" b="1" dirty="0">
                <a:solidFill>
                  <a:schemeClr val="bg1"/>
                </a:solidFill>
              </a:rPr>
              <a:t>330</a:t>
            </a:r>
            <a:r>
              <a:rPr lang="en-US" sz="1500" dirty="0">
                <a:solidFill>
                  <a:schemeClr val="bg1"/>
                </a:solidFill>
              </a:rPr>
              <a:t>, reflecting persistent inflationary pressures.</a:t>
            </a:r>
          </a:p>
          <a:p>
            <a:pPr lvl="1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</a:rPr>
              <a:t>Long-Term Projection</a:t>
            </a:r>
            <a:r>
              <a:rPr lang="en-US" sz="1500" dirty="0">
                <a:solidFill>
                  <a:schemeClr val="bg1"/>
                </a:solidFill>
              </a:rPr>
              <a:t>: By mid-2027, CPI is forecasted to reach </a:t>
            </a:r>
            <a:r>
              <a:rPr lang="en-US" sz="1500" b="1" dirty="0">
                <a:solidFill>
                  <a:schemeClr val="bg1"/>
                </a:solidFill>
              </a:rPr>
              <a:t>340</a:t>
            </a:r>
            <a:r>
              <a:rPr lang="en-US" sz="1500" dirty="0">
                <a:solidFill>
                  <a:schemeClr val="bg1"/>
                </a:solidFill>
              </a:rPr>
              <a:t>, indicating sustained upward momentum in inflation.</a:t>
            </a:r>
          </a:p>
        </p:txBody>
      </p:sp>
      <p:pic>
        <p:nvPicPr>
          <p:cNvPr id="5" name="Content Placeholder 3" descr="A screenshot of a calendar&#10;&#10;Description automatically generated">
            <a:extLst>
              <a:ext uri="{FF2B5EF4-FFF2-40B4-BE49-F238E27FC236}">
                <a16:creationId xmlns:a16="http://schemas.microsoft.com/office/drawing/2014/main" id="{DC483C47-6109-EC34-4EA6-F8995D28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7" y="2908972"/>
            <a:ext cx="1687931" cy="3003721"/>
          </a:xfrm>
          <a:prstGeom prst="rect">
            <a:avLst/>
          </a:prstGeom>
          <a:effectLst/>
        </p:spPr>
      </p:pic>
      <p:pic>
        <p:nvPicPr>
          <p:cNvPr id="7" name="Picture 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788655CD-60C1-8B55-50B2-4CA21602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20" y="3017278"/>
            <a:ext cx="4489018" cy="28954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73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EC689-4186-573B-CD10-4858015C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Implications of Our Inflation Forecast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CCE96E4-EDA0-7D9E-D75A-D48F6A253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214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44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1199</Words>
  <Application>Microsoft Macintosh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</vt:lpstr>
      <vt:lpstr>Inflation Forecasting Analysis: Strategic Insights and Recommendations</vt:lpstr>
      <vt:lpstr>Objective and Importance</vt:lpstr>
      <vt:lpstr>Dataset Overview</vt:lpstr>
      <vt:lpstr>Inflation Time Series Plot</vt:lpstr>
      <vt:lpstr>Decomposition of Inflation Time Series </vt:lpstr>
      <vt:lpstr>ARIMA: Our Forecasting Model</vt:lpstr>
      <vt:lpstr>Why ARIMA</vt:lpstr>
      <vt:lpstr>ARIMA Forecasting Results</vt:lpstr>
      <vt:lpstr>Implications of Our Inflation Forecast</vt:lpstr>
      <vt:lpstr>Relationship Between Federal Funds Rate and Inflation</vt:lpstr>
      <vt:lpstr>Recommendations</vt:lpstr>
      <vt:lpstr>Gradual Federal Funds Rate Increases </vt:lpstr>
      <vt:lpstr>Building Inflation-Ready Operations</vt:lpstr>
      <vt:lpstr>Integrated Policy Approaches to Inflation Management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Kian Nazem</dc:creator>
  <cp:lastModifiedBy>Kian Nazem</cp:lastModifiedBy>
  <cp:revision>1</cp:revision>
  <dcterms:created xsi:type="dcterms:W3CDTF">2024-11-27T19:07:28Z</dcterms:created>
  <dcterms:modified xsi:type="dcterms:W3CDTF">2024-11-28T00:01:26Z</dcterms:modified>
</cp:coreProperties>
</file>