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94706" autoAdjust="0"/>
  </p:normalViewPr>
  <p:slideViewPr>
    <p:cSldViewPr>
      <p:cViewPr varScale="1">
        <p:scale>
          <a:sx n="83" d="100"/>
          <a:sy n="83" d="100"/>
        </p:scale>
        <p:origin x="645" y="5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9/24/2023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9/24/2023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9/24/2023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9/24/2023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9/24/2023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9/24/2023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9/24/2023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9/24/2023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9/24/2023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9/24/2023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hackster.io/coderscafe/get-fit-4d29fb#:~:text=GetFit%20is%20an%20easy%2Dto,a%20completely%20open%2Dsource%20projec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5400" dirty="0"/>
              <a:t>ENGI 301</a:t>
            </a:r>
            <a:br>
              <a:rPr lang="en-US" sz="5400" dirty="0"/>
            </a:br>
            <a:br>
              <a:rPr lang="en-US" sz="7200" dirty="0"/>
            </a:br>
            <a:r>
              <a:rPr lang="en-US" sz="5400" dirty="0"/>
              <a:t>Exercise Tracker Proposal</a:t>
            </a:r>
            <a:endParaRPr lang="en-US" sz="7200" dirty="0"/>
          </a:p>
        </p:txBody>
      </p:sp>
      <p:sp>
        <p:nvSpPr>
          <p:cNvPr id="3" name="Subtitle 2"/>
          <p:cNvSpPr>
            <a:spLocks noGrp="1"/>
          </p:cNvSpPr>
          <p:nvPr>
            <p:ph type="subTitle" idx="1"/>
          </p:nvPr>
        </p:nvSpPr>
        <p:spPr>
          <a:xfrm>
            <a:off x="1293845" y="5432564"/>
            <a:ext cx="9604310" cy="1120636"/>
          </a:xfrm>
        </p:spPr>
        <p:txBody>
          <a:bodyPr/>
          <a:lstStyle/>
          <a:p>
            <a:r>
              <a:rPr lang="en-US" dirty="0"/>
              <a:t>09/25/23</a:t>
            </a:r>
          </a:p>
          <a:p>
            <a:r>
              <a:rPr lang="en-US" dirty="0"/>
              <a:t>Kian Samra</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143001"/>
            <a:ext cx="10972800" cy="4724399"/>
          </a:xfrm>
        </p:spPr>
        <p:txBody>
          <a:bodyPr>
            <a:normAutofit/>
          </a:bodyPr>
          <a:lstStyle/>
          <a:p>
            <a:r>
              <a:rPr lang="en-US" sz="1600" dirty="0"/>
              <a:t>Existing project: </a:t>
            </a:r>
            <a:r>
              <a:rPr lang="en-US" sz="1600" dirty="0">
                <a:hlinkClick r:id="rId2"/>
              </a:rPr>
              <a:t>https://www.hackster.io/coderscafe/get-fit-4d29fb#:~:text=GetFit%20is%20an%20easy%2Dto,a%20completely%20open%2Dsource%20project</a:t>
            </a:r>
            <a:r>
              <a:rPr lang="en-US" sz="1600" dirty="0"/>
              <a:t>.</a:t>
            </a:r>
          </a:p>
          <a:p>
            <a:r>
              <a:rPr lang="en-US" sz="1600" dirty="0"/>
              <a:t>Improvements/additions</a:t>
            </a:r>
          </a:p>
          <a:p>
            <a:pPr lvl="1"/>
            <a:r>
              <a:rPr lang="en-US" sz="1600" dirty="0"/>
              <a:t>Hardware:  change attachment mechanism to suit rehabilitation system, change power source to comply with ENGI 301 parts list</a:t>
            </a:r>
          </a:p>
          <a:p>
            <a:pPr lvl="1"/>
            <a:r>
              <a:rPr lang="en-US" sz="1600" dirty="0"/>
              <a:t>Software:  Deepen complexity of machine learning model and classification problem by adding different/additional exercises to track</a:t>
            </a:r>
          </a:p>
          <a:p>
            <a:r>
              <a:rPr lang="en-US" sz="1600" dirty="0"/>
              <a:t>Story: Creating a bed-rest rehabilitation system to allow patients to combat muscle atrophy and cardiovascular complications during post-operative recovery.  This project will serve as a subset of this rehabilitation system to facilitate tracking of patient activity.  This is an essential component of the rehabilitation system as it holds patients accountable and allows therapists to ensure patients are doing the appropriate activities for their recovery.</a:t>
            </a:r>
          </a:p>
          <a:p>
            <a:pPr lvl="1"/>
            <a:endParaRPr lang="en-US" sz="1600" dirty="0"/>
          </a:p>
        </p:txBody>
      </p:sp>
      <p:pic>
        <p:nvPicPr>
          <p:cNvPr id="6" name="Picture 5">
            <a:extLst>
              <a:ext uri="{FF2B5EF4-FFF2-40B4-BE49-F238E27FC236}">
                <a16:creationId xmlns:a16="http://schemas.microsoft.com/office/drawing/2014/main" id="{D1F7AE9E-E6C9-5581-FF38-BEA26594806C}"/>
              </a:ext>
            </a:extLst>
          </p:cNvPr>
          <p:cNvPicPr>
            <a:picLocks noChangeAspect="1"/>
          </p:cNvPicPr>
          <p:nvPr/>
        </p:nvPicPr>
        <p:blipFill>
          <a:blip r:embed="rId3"/>
          <a:stretch>
            <a:fillRect/>
          </a:stretch>
        </p:blipFill>
        <p:spPr>
          <a:xfrm>
            <a:off x="2709334" y="4411055"/>
            <a:ext cx="2857499" cy="2330962"/>
          </a:xfrm>
          <a:prstGeom prst="rect">
            <a:avLst/>
          </a:prstGeom>
        </p:spPr>
      </p:pic>
      <p:pic>
        <p:nvPicPr>
          <p:cNvPr id="8" name="Picture 7">
            <a:extLst>
              <a:ext uri="{FF2B5EF4-FFF2-40B4-BE49-F238E27FC236}">
                <a16:creationId xmlns:a16="http://schemas.microsoft.com/office/drawing/2014/main" id="{A138D2AF-094E-8B75-26DA-EC19F1EC97E4}"/>
              </a:ext>
            </a:extLst>
          </p:cNvPr>
          <p:cNvPicPr>
            <a:picLocks noChangeAspect="1"/>
          </p:cNvPicPr>
          <p:nvPr/>
        </p:nvPicPr>
        <p:blipFill>
          <a:blip r:embed="rId4"/>
          <a:stretch>
            <a:fillRect/>
          </a:stretch>
        </p:blipFill>
        <p:spPr>
          <a:xfrm>
            <a:off x="6343352" y="4411055"/>
            <a:ext cx="2991148" cy="2330962"/>
          </a:xfrm>
          <a:prstGeom prst="rect">
            <a:avLst/>
          </a:prstGeom>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pic>
        <p:nvPicPr>
          <p:cNvPr id="8" name="Picture 7">
            <a:extLst>
              <a:ext uri="{FF2B5EF4-FFF2-40B4-BE49-F238E27FC236}">
                <a16:creationId xmlns:a16="http://schemas.microsoft.com/office/drawing/2014/main" id="{1FCD5C2A-373C-57DC-FB3D-C20527CD12C0}"/>
              </a:ext>
            </a:extLst>
          </p:cNvPr>
          <p:cNvPicPr>
            <a:picLocks noChangeAspect="1"/>
          </p:cNvPicPr>
          <p:nvPr/>
        </p:nvPicPr>
        <p:blipFill rotWithShape="1">
          <a:blip r:embed="rId2"/>
          <a:srcRect l="21250" t="21831" r="22500" b="3638"/>
          <a:stretch/>
        </p:blipFill>
        <p:spPr>
          <a:xfrm>
            <a:off x="2667000" y="1219200"/>
            <a:ext cx="6858000" cy="4838700"/>
          </a:xfrm>
          <a:prstGeom prst="rect">
            <a:avLst/>
          </a:prstGeom>
        </p:spPr>
      </p:pic>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pic>
        <p:nvPicPr>
          <p:cNvPr id="8" name="Picture 7">
            <a:extLst>
              <a:ext uri="{FF2B5EF4-FFF2-40B4-BE49-F238E27FC236}">
                <a16:creationId xmlns:a16="http://schemas.microsoft.com/office/drawing/2014/main" id="{EF335B17-2318-5510-E6E9-9647A3494FDB}"/>
              </a:ext>
            </a:extLst>
          </p:cNvPr>
          <p:cNvPicPr>
            <a:picLocks noChangeAspect="1"/>
          </p:cNvPicPr>
          <p:nvPr/>
        </p:nvPicPr>
        <p:blipFill rotWithShape="1">
          <a:blip r:embed="rId2"/>
          <a:srcRect l="20312" t="23005" r="25938" b="3638"/>
          <a:stretch/>
        </p:blipFill>
        <p:spPr>
          <a:xfrm>
            <a:off x="2667000" y="1184644"/>
            <a:ext cx="6705600" cy="4873256"/>
          </a:xfrm>
          <a:prstGeom prst="rect">
            <a:avLst/>
          </a:prstGeom>
        </p:spPr>
      </p:pic>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951558864"/>
              </p:ext>
            </p:extLst>
          </p:nvPr>
        </p:nvGraphicFramePr>
        <p:xfrm>
          <a:off x="609600" y="1295400"/>
          <a:ext cx="10972800" cy="406146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Arduino Nano 33 BLE Sense (https://shorturl.at/xSX04)</a:t>
                      </a:r>
                    </a:p>
                  </a:txBody>
                  <a:tcPr/>
                </a:tc>
                <a:tc>
                  <a:txBody>
                    <a:bodyPr/>
                    <a:lstStyle/>
                    <a:p>
                      <a:r>
                        <a:rPr lang="en-US" dirty="0"/>
                        <a:t>1</a:t>
                      </a:r>
                    </a:p>
                  </a:txBody>
                  <a:tcPr/>
                </a:tc>
                <a:tc>
                  <a:txBody>
                    <a:bodyPr/>
                    <a:lstStyle/>
                    <a:p>
                      <a:r>
                        <a:rPr lang="en-US" dirty="0"/>
                        <a:t>44.50</a:t>
                      </a:r>
                    </a:p>
                  </a:txBody>
                  <a:tcPr/>
                </a:tc>
                <a:extLst>
                  <a:ext uri="{0D108BD9-81ED-4DB2-BD59-A6C34878D82A}">
                    <a16:rowId xmlns:a16="http://schemas.microsoft.com/office/drawing/2014/main" val="33313506"/>
                  </a:ext>
                </a:extLst>
              </a:tr>
              <a:tr h="370840">
                <a:tc>
                  <a:txBody>
                    <a:bodyPr/>
                    <a:lstStyle/>
                    <a:p>
                      <a:r>
                        <a:rPr lang="en-US" sz="1800" b="0" i="0" kern="1200" dirty="0">
                          <a:solidFill>
                            <a:schemeClr val="tx1"/>
                          </a:solidFill>
                          <a:effectLst/>
                          <a:latin typeface="+mn-lt"/>
                          <a:ea typeface="+mn-ea"/>
                          <a:cs typeface="+mn-cs"/>
                        </a:rPr>
                        <a:t>9x15 cm Double Sided Universal PCB Prototype Board (https://shorturl.at/fijV1)</a:t>
                      </a:r>
                      <a:endParaRPr lang="en-US" dirty="0"/>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595126612"/>
                  </a:ext>
                </a:extLst>
              </a:tr>
              <a:tr h="370840">
                <a:tc>
                  <a:txBody>
                    <a:bodyPr/>
                    <a:lstStyle/>
                    <a:p>
                      <a:r>
                        <a:rPr lang="en-US" dirty="0"/>
                        <a:t>9V battery</a:t>
                      </a:r>
                    </a:p>
                  </a:txBody>
                  <a:tcPr/>
                </a:tc>
                <a:tc>
                  <a:txBody>
                    <a:bodyPr/>
                    <a:lstStyle/>
                    <a:p>
                      <a:r>
                        <a:rPr lang="en-US" dirty="0"/>
                        <a:t>1</a:t>
                      </a:r>
                    </a:p>
                  </a:txBody>
                  <a:tcPr/>
                </a:tc>
                <a:tc>
                  <a:txBody>
                    <a:bodyPr/>
                    <a:lstStyle/>
                    <a:p>
                      <a:r>
                        <a:rPr lang="en-US" dirty="0"/>
                        <a:t>0 (already have)</a:t>
                      </a:r>
                    </a:p>
                  </a:txBody>
                  <a:tcPr/>
                </a:tc>
                <a:extLst>
                  <a:ext uri="{0D108BD9-81ED-4DB2-BD59-A6C34878D82A}">
                    <a16:rowId xmlns:a16="http://schemas.microsoft.com/office/drawing/2014/main" val="1757493575"/>
                  </a:ext>
                </a:extLst>
              </a:tr>
              <a:tr h="370840">
                <a:tc>
                  <a:txBody>
                    <a:bodyPr/>
                    <a:lstStyle/>
                    <a:p>
                      <a:pPr algn="l" fontAlgn="b"/>
                      <a:r>
                        <a:rPr lang="en-US" sz="1800" kern="1200" dirty="0">
                          <a:solidFill>
                            <a:schemeClr val="tx1"/>
                          </a:solidFill>
                          <a:latin typeface="+mn-lt"/>
                          <a:ea typeface="+mn-ea"/>
                          <a:cs typeface="+mn-cs"/>
                        </a:rPr>
                        <a:t>12V to 5V converter (https://shorturl.at/fDS26)</a:t>
                      </a:r>
                    </a:p>
                  </a:txBody>
                  <a:tcPr marL="9525" marR="9525" marT="9525" marB="0" anchor="b"/>
                </a:tc>
                <a:tc>
                  <a:txBody>
                    <a:bodyPr/>
                    <a:lstStyle/>
                    <a:p>
                      <a:r>
                        <a:rPr lang="en-US" dirty="0"/>
                        <a:t>1</a:t>
                      </a:r>
                    </a:p>
                  </a:txBody>
                  <a:tcPr/>
                </a:tc>
                <a:tc>
                  <a:txBody>
                    <a:bodyPr/>
                    <a:lstStyle/>
                    <a:p>
                      <a:r>
                        <a:rPr lang="en-US" dirty="0"/>
                        <a:t>8.89</a:t>
                      </a:r>
                    </a:p>
                  </a:txBody>
                  <a:tcPr/>
                </a:tc>
                <a:extLst>
                  <a:ext uri="{0D108BD9-81ED-4DB2-BD59-A6C34878D82A}">
                    <a16:rowId xmlns:a16="http://schemas.microsoft.com/office/drawing/2014/main" val="38628408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4A4A4A"/>
                          </a:solidFill>
                          <a:effectLst/>
                        </a:rPr>
                        <a:t>TP4056 1A Li-Ion Lithium Battery charging Module with Current Protection - Micro USB (https://shorturl.at/akrJZ)</a:t>
                      </a:r>
                      <a:endParaRPr lang="en-US" dirty="0"/>
                    </a:p>
                  </a:txBody>
                  <a:tcPr marT="95250" marB="95250" anchor="ctr"/>
                </a:tc>
                <a:tc>
                  <a:txBody>
                    <a:bodyPr/>
                    <a:lstStyle/>
                    <a:p>
                      <a:r>
                        <a:rPr lang="en-US" dirty="0"/>
                        <a:t>1</a:t>
                      </a:r>
                    </a:p>
                  </a:txBody>
                  <a:tcPr/>
                </a:tc>
                <a:tc>
                  <a:txBody>
                    <a:bodyPr/>
                    <a:lstStyle/>
                    <a:p>
                      <a:r>
                        <a:rPr lang="en-US" dirty="0"/>
                        <a:t>8.99</a:t>
                      </a:r>
                    </a:p>
                  </a:txBody>
                  <a:tcPr/>
                </a:tc>
                <a:extLst>
                  <a:ext uri="{0D108BD9-81ED-4DB2-BD59-A6C34878D82A}">
                    <a16:rowId xmlns:a16="http://schemas.microsoft.com/office/drawing/2014/main" val="16983561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4A4A4A"/>
                          </a:solidFill>
                          <a:effectLst/>
                        </a:rPr>
                        <a:t>4mm SPDT 1P2T Slide Switch (https://shorturl.at/guQUV)</a:t>
                      </a:r>
                      <a:endParaRPr lang="en-US" dirty="0">
                        <a:effectLst/>
                      </a:endParaRPr>
                    </a:p>
                  </a:txBody>
                  <a:tcPr marT="95250" marB="95250" anchor="ctr"/>
                </a:tc>
                <a:tc>
                  <a:txBody>
                    <a:bodyPr/>
                    <a:lstStyle/>
                    <a:p>
                      <a:r>
                        <a:rPr lang="en-US" dirty="0"/>
                        <a:t>1</a:t>
                      </a:r>
                    </a:p>
                  </a:txBody>
                  <a:tcPr/>
                </a:tc>
                <a:tc>
                  <a:txBody>
                    <a:bodyPr/>
                    <a:lstStyle/>
                    <a:p>
                      <a:r>
                        <a:rPr lang="en-US" dirty="0"/>
                        <a:t>7.43</a:t>
                      </a:r>
                    </a:p>
                  </a:txBody>
                  <a:tcPr/>
                </a:tc>
                <a:extLst>
                  <a:ext uri="{0D108BD9-81ED-4DB2-BD59-A6C34878D82A}">
                    <a16:rowId xmlns:a16="http://schemas.microsoft.com/office/drawing/2014/main" val="1364489299"/>
                  </a:ext>
                </a:extLst>
              </a:tr>
              <a:tr h="370840">
                <a:tc>
                  <a:txBody>
                    <a:bodyPr/>
                    <a:lstStyle/>
                    <a:p>
                      <a:endParaRPr lang="en-US" dirty="0">
                        <a:effectLst/>
                      </a:endParaRPr>
                    </a:p>
                  </a:txBody>
                  <a:tcPr marT="95250" marB="95250" anchor="ctr"/>
                </a:tc>
                <a:tc>
                  <a:txBody>
                    <a:bodyPr/>
                    <a:lstStyle/>
                    <a:p>
                      <a:r>
                        <a:rPr lang="en-US" dirty="0"/>
                        <a:t>Total:</a:t>
                      </a:r>
                    </a:p>
                  </a:txBody>
                  <a:tcPr/>
                </a:tc>
                <a:tc>
                  <a:txBody>
                    <a:bodyPr/>
                    <a:lstStyle/>
                    <a:p>
                      <a:r>
                        <a:rPr lang="en-US"/>
                        <a:t>71.81</a:t>
                      </a:r>
                      <a:endParaRPr lang="en-US" dirty="0"/>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9289</TotalTime>
  <Words>274</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Exercise Tracker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Kian Samra</cp:lastModifiedBy>
  <cp:revision>413</cp:revision>
  <dcterms:created xsi:type="dcterms:W3CDTF">2018-01-09T20:24:50Z</dcterms:created>
  <dcterms:modified xsi:type="dcterms:W3CDTF">2023-09-25T03:34:49Z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