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p:scale>
          <a:sx n="83" d="100"/>
          <a:sy n="83" d="100"/>
        </p:scale>
        <p:origin x="645" y="5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hackster.io/coderscafe/get-fit-4d29fb#:~:text=GetFit%20is%20an%20easy%2Dto,a%20completely%20open%2Dsource%20projec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horturl.at/FHIY4" TargetMode="External"/><Relationship Id="rId2" Type="http://schemas.openxmlformats.org/officeDocument/2006/relationships/hyperlink" Target="https://www.adafruit.com/product/18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5400" dirty="0"/>
              <a:t>ENGI 301</a:t>
            </a:r>
            <a:br>
              <a:rPr lang="en-US" sz="5400" dirty="0"/>
            </a:br>
            <a:br>
              <a:rPr lang="en-US" sz="7200" dirty="0"/>
            </a:br>
            <a:r>
              <a:rPr lang="en-US" sz="5400" dirty="0"/>
              <a:t>Exercise Tracker Proposal</a:t>
            </a:r>
            <a:endParaRPr lang="en-US" sz="7200" dirty="0"/>
          </a:p>
        </p:txBody>
      </p:sp>
      <p:sp>
        <p:nvSpPr>
          <p:cNvPr id="3" name="Subtitle 2"/>
          <p:cNvSpPr>
            <a:spLocks noGrp="1"/>
          </p:cNvSpPr>
          <p:nvPr>
            <p:ph type="subTitle" idx="1"/>
          </p:nvPr>
        </p:nvSpPr>
        <p:spPr>
          <a:xfrm>
            <a:off x="1293845" y="5432564"/>
            <a:ext cx="9604310" cy="1120636"/>
          </a:xfrm>
        </p:spPr>
        <p:txBody>
          <a:bodyPr/>
          <a:lstStyle/>
          <a:p>
            <a:r>
              <a:rPr lang="en-US" dirty="0"/>
              <a:t>09/25/23</a:t>
            </a:r>
          </a:p>
          <a:p>
            <a:r>
              <a:rPr lang="en-US" dirty="0"/>
              <a:t>Kian Samra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143001"/>
            <a:ext cx="10972800" cy="4724399"/>
          </a:xfrm>
        </p:spPr>
        <p:txBody>
          <a:bodyPr>
            <a:normAutofit/>
          </a:bodyPr>
          <a:lstStyle/>
          <a:p>
            <a:r>
              <a:rPr lang="en-US" sz="1600" dirty="0"/>
              <a:t>Existing project: </a:t>
            </a:r>
            <a:r>
              <a:rPr lang="en-US" sz="1600" dirty="0">
                <a:hlinkClick r:id="rId2"/>
              </a:rPr>
              <a:t>https://www.hackster.io/coderscafe/get-fit-4d29fb#:~:text=GetFit%20is%20an%20easy%2Dto,a%20completely%20open%2Dsource%20project</a:t>
            </a:r>
            <a:r>
              <a:rPr lang="en-US" sz="1600" dirty="0"/>
              <a:t>.</a:t>
            </a:r>
          </a:p>
          <a:p>
            <a:r>
              <a:rPr lang="en-US" sz="1600" dirty="0"/>
              <a:t>Improvements/additions</a:t>
            </a:r>
          </a:p>
          <a:p>
            <a:pPr lvl="1"/>
            <a:r>
              <a:rPr lang="en-US" sz="1600" dirty="0"/>
              <a:t>Hardware:  Use pocket beagle with external modules instead of Arduino, switch to turn exercise tracking on/off, add LED for feedback to indicate completed rep, add screen for users to see exercise counts</a:t>
            </a:r>
          </a:p>
          <a:p>
            <a:pPr lvl="1"/>
            <a:r>
              <a:rPr lang="en-US" sz="1600" dirty="0"/>
              <a:t>Software:  Deepen complexity of machine learning model and classification problem by adding different/additional exercises to track, add switch, LED, and screen functionality</a:t>
            </a:r>
          </a:p>
          <a:p>
            <a:r>
              <a:rPr lang="en-US" sz="1600" dirty="0"/>
              <a:t>Story: Creating a bed-rest rehabilitation system to allow patients to combat muscle atrophy and cardiovascular complications during post-operative recovery.  This project will serve as a subset of this rehabilitation system to facilitate tracking of patient activity.  This is an essential component of the rehabilitation system as it holds patients accountable and allows therapists to ensure patients are doing the appropriate activities for their recovery.</a:t>
            </a:r>
          </a:p>
          <a:p>
            <a:pPr lvl="1"/>
            <a:endParaRPr lang="en-US" sz="1600" dirty="0"/>
          </a:p>
        </p:txBody>
      </p:sp>
      <p:pic>
        <p:nvPicPr>
          <p:cNvPr id="6" name="Picture 5">
            <a:extLst>
              <a:ext uri="{FF2B5EF4-FFF2-40B4-BE49-F238E27FC236}">
                <a16:creationId xmlns:a16="http://schemas.microsoft.com/office/drawing/2014/main" id="{D1F7AE9E-E6C9-5581-FF38-BEA26594806C}"/>
              </a:ext>
            </a:extLst>
          </p:cNvPr>
          <p:cNvPicPr>
            <a:picLocks noChangeAspect="1"/>
          </p:cNvPicPr>
          <p:nvPr/>
        </p:nvPicPr>
        <p:blipFill>
          <a:blip r:embed="rId3"/>
          <a:stretch>
            <a:fillRect/>
          </a:stretch>
        </p:blipFill>
        <p:spPr>
          <a:xfrm>
            <a:off x="2709334" y="4411055"/>
            <a:ext cx="2857499" cy="2330962"/>
          </a:xfrm>
          <a:prstGeom prst="rect">
            <a:avLst/>
          </a:prstGeom>
        </p:spPr>
      </p:pic>
      <p:pic>
        <p:nvPicPr>
          <p:cNvPr id="8" name="Picture 7">
            <a:extLst>
              <a:ext uri="{FF2B5EF4-FFF2-40B4-BE49-F238E27FC236}">
                <a16:creationId xmlns:a16="http://schemas.microsoft.com/office/drawing/2014/main" id="{A138D2AF-094E-8B75-26DA-EC19F1EC97E4}"/>
              </a:ext>
            </a:extLst>
          </p:cNvPr>
          <p:cNvPicPr>
            <a:picLocks noChangeAspect="1"/>
          </p:cNvPicPr>
          <p:nvPr/>
        </p:nvPicPr>
        <p:blipFill>
          <a:blip r:embed="rId4"/>
          <a:stretch>
            <a:fillRect/>
          </a:stretch>
        </p:blipFill>
        <p:spPr>
          <a:xfrm>
            <a:off x="6343352" y="4411055"/>
            <a:ext cx="2991148" cy="2330962"/>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pic>
        <p:nvPicPr>
          <p:cNvPr id="4" name="Picture 3">
            <a:extLst>
              <a:ext uri="{FF2B5EF4-FFF2-40B4-BE49-F238E27FC236}">
                <a16:creationId xmlns:a16="http://schemas.microsoft.com/office/drawing/2014/main" id="{0DD0DA4C-7555-CDDB-8BE9-E716B42D464F}"/>
              </a:ext>
            </a:extLst>
          </p:cNvPr>
          <p:cNvPicPr>
            <a:picLocks noChangeAspect="1"/>
          </p:cNvPicPr>
          <p:nvPr/>
        </p:nvPicPr>
        <p:blipFill rotWithShape="1">
          <a:blip r:embed="rId2"/>
          <a:srcRect l="17682" t="35578" r="24218" b="15562"/>
          <a:stretch/>
        </p:blipFill>
        <p:spPr>
          <a:xfrm>
            <a:off x="876300" y="1128624"/>
            <a:ext cx="10156344" cy="4548276"/>
          </a:xfrm>
          <a:prstGeom prst="rect">
            <a:avLst/>
          </a:prstGeom>
        </p:spPr>
      </p:pic>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07294C-208A-FEA0-31D7-39E0F26E3EDC}"/>
              </a:ext>
            </a:extLst>
          </p:cNvPr>
          <p:cNvPicPr>
            <a:picLocks noChangeAspect="1"/>
          </p:cNvPicPr>
          <p:nvPr/>
        </p:nvPicPr>
        <p:blipFill rotWithShape="1">
          <a:blip r:embed="rId2"/>
          <a:srcRect l="16875" t="20657" r="27812" b="11854"/>
          <a:stretch/>
        </p:blipFill>
        <p:spPr>
          <a:xfrm>
            <a:off x="2057399" y="557508"/>
            <a:ext cx="8305801" cy="5396424"/>
          </a:xfrm>
          <a:prstGeom prst="rect">
            <a:avLst/>
          </a:prstGeom>
        </p:spPr>
      </p:pic>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958446618"/>
              </p:ext>
            </p:extLst>
          </p:nvPr>
        </p:nvGraphicFramePr>
        <p:xfrm>
          <a:off x="609600" y="1295400"/>
          <a:ext cx="10972800" cy="2971165"/>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solidFill>
                            <a:schemeClr val="tx1"/>
                          </a:solidFill>
                        </a:rPr>
                        <a:t>Component</a:t>
                      </a:r>
                    </a:p>
                  </a:txBody>
                  <a:tcPr/>
                </a:tc>
                <a:tc>
                  <a:txBody>
                    <a:bodyPr/>
                    <a:lstStyle/>
                    <a:p>
                      <a:r>
                        <a:rPr lang="en-US" dirty="0">
                          <a:solidFill>
                            <a:schemeClr val="tx1"/>
                          </a:solidFill>
                        </a:rPr>
                        <a:t>Need to Buy</a:t>
                      </a:r>
                    </a:p>
                  </a:txBody>
                  <a:tcPr/>
                </a:tc>
                <a:tc>
                  <a:txBody>
                    <a:bodyPr/>
                    <a:lstStyle/>
                    <a:p>
                      <a:r>
                        <a:rPr lang="en-US" dirty="0">
                          <a:solidFill>
                            <a:schemeClr val="tx1"/>
                          </a:solidFill>
                        </a:rPr>
                        <a:t>Cost</a:t>
                      </a:r>
                    </a:p>
                  </a:txBody>
                  <a:tcPr/>
                </a:tc>
                <a:extLst>
                  <a:ext uri="{0D108BD9-81ED-4DB2-BD59-A6C34878D82A}">
                    <a16:rowId xmlns:a16="http://schemas.microsoft.com/office/drawing/2014/main" val="1606800787"/>
                  </a:ext>
                </a:extLst>
              </a:tr>
              <a:tr h="370840">
                <a:tc>
                  <a:txBody>
                    <a:bodyPr/>
                    <a:lstStyle/>
                    <a:p>
                      <a:r>
                        <a:rPr lang="en-US" dirty="0">
                          <a:solidFill>
                            <a:schemeClr val="tx1"/>
                          </a:solidFill>
                        </a:rPr>
                        <a:t>LED (one for each </a:t>
                      </a:r>
                      <a:r>
                        <a:rPr lang="en-US" dirty="0" err="1">
                          <a:solidFill>
                            <a:schemeClr val="tx1"/>
                          </a:solidFill>
                        </a:rPr>
                        <a:t>execise</a:t>
                      </a:r>
                      <a:r>
                        <a:rPr lang="en-US" dirty="0">
                          <a:solidFill>
                            <a:schemeClr val="tx1"/>
                          </a:solidFill>
                        </a:rPr>
                        <a:t>)</a:t>
                      </a:r>
                    </a:p>
                  </a:txBody>
                  <a:tcPr/>
                </a:tc>
                <a:tc>
                  <a:txBody>
                    <a:bodyPr/>
                    <a:lstStyle/>
                    <a:p>
                      <a:r>
                        <a:rPr lang="en-US" dirty="0">
                          <a:solidFill>
                            <a:schemeClr val="tx1"/>
                          </a:solidFill>
                        </a:rPr>
                        <a:t>0 </a:t>
                      </a:r>
                    </a:p>
                  </a:txBody>
                  <a:tcPr/>
                </a:tc>
                <a:tc>
                  <a:txBody>
                    <a:bodyPr/>
                    <a:lstStyle/>
                    <a:p>
                      <a:r>
                        <a:rPr lang="en-US" dirty="0">
                          <a:solidFill>
                            <a:schemeClr val="tx1"/>
                          </a:solidFill>
                        </a:rPr>
                        <a:t>0</a:t>
                      </a:r>
                    </a:p>
                  </a:txBody>
                  <a:tcPr/>
                </a:tc>
                <a:extLst>
                  <a:ext uri="{0D108BD9-81ED-4DB2-BD59-A6C34878D82A}">
                    <a16:rowId xmlns:a16="http://schemas.microsoft.com/office/drawing/2014/main" val="33313506"/>
                  </a:ext>
                </a:extLst>
              </a:tr>
              <a:tr h="370840">
                <a:tc>
                  <a:txBody>
                    <a:bodyPr/>
                    <a:lstStyle/>
                    <a:p>
                      <a:r>
                        <a:rPr lang="en-US" dirty="0">
                          <a:solidFill>
                            <a:schemeClr val="tx1"/>
                          </a:solidFill>
                        </a:rPr>
                        <a:t>IMU (https://shorturl.at/cgzEU)</a:t>
                      </a:r>
                    </a:p>
                  </a:txBody>
                  <a:tcPr/>
                </a:tc>
                <a:tc>
                  <a:txBody>
                    <a:bodyPr/>
                    <a:lstStyle/>
                    <a:p>
                      <a:r>
                        <a:rPr lang="en-US" dirty="0">
                          <a:solidFill>
                            <a:schemeClr val="tx1"/>
                          </a:solidFill>
                        </a:rPr>
                        <a:t>2</a:t>
                      </a:r>
                    </a:p>
                  </a:txBody>
                  <a:tcPr/>
                </a:tc>
                <a:tc>
                  <a:txBody>
                    <a:bodyPr/>
                    <a:lstStyle/>
                    <a:p>
                      <a:r>
                        <a:rPr lang="en-US" dirty="0">
                          <a:solidFill>
                            <a:schemeClr val="tx1"/>
                          </a:solidFill>
                        </a:rPr>
                        <a:t>4.20</a:t>
                      </a:r>
                    </a:p>
                  </a:txBody>
                  <a:tcPr/>
                </a:tc>
                <a:extLst>
                  <a:ext uri="{0D108BD9-81ED-4DB2-BD59-A6C34878D82A}">
                    <a16:rowId xmlns:a16="http://schemas.microsoft.com/office/drawing/2014/main" val="2595126612"/>
                  </a:ext>
                </a:extLst>
              </a:tr>
              <a:tr h="370840">
                <a:tc>
                  <a:txBody>
                    <a:bodyPr/>
                    <a:lstStyle/>
                    <a:p>
                      <a:r>
                        <a:rPr lang="en-US" dirty="0">
                          <a:solidFill>
                            <a:schemeClr val="tx1"/>
                          </a:solidFill>
                        </a:rPr>
                        <a:t>5V USB cable</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1757493575"/>
                  </a:ext>
                </a:extLst>
              </a:tr>
              <a:tr h="370840">
                <a:tc>
                  <a:txBody>
                    <a:bodyPr/>
                    <a:lstStyle/>
                    <a:p>
                      <a:pPr algn="l" fontAlgn="b"/>
                      <a:r>
                        <a:rPr lang="en-US" sz="1800" kern="1200" dirty="0">
                          <a:solidFill>
                            <a:schemeClr val="tx1"/>
                          </a:solidFill>
                          <a:latin typeface="+mn-lt"/>
                          <a:ea typeface="+mn-ea"/>
                          <a:cs typeface="+mn-cs"/>
                        </a:rPr>
                        <a:t>16x2 Character Display (</a:t>
                      </a:r>
                      <a:r>
                        <a:rPr lang="en-US" sz="1800" kern="1200" dirty="0">
                          <a:solidFill>
                            <a:schemeClr val="tx1"/>
                          </a:solidFill>
                          <a:latin typeface="+mn-lt"/>
                          <a:ea typeface="+mn-ea"/>
                          <a:cs typeface="+mn-cs"/>
                          <a:hlinkClick r:id="rId2"/>
                        </a:rPr>
                        <a:t>https://www.adafruit.com/product/181</a:t>
                      </a:r>
                      <a:r>
                        <a:rPr lang="en-US" sz="1800" kern="1200" dirty="0">
                          <a:solidFill>
                            <a:schemeClr val="tx1"/>
                          </a:solidFill>
                          <a:latin typeface="+mn-lt"/>
                          <a:ea typeface="+mn-ea"/>
                          <a:cs typeface="+mn-cs"/>
                        </a:rPr>
                        <a:t>) (</a:t>
                      </a:r>
                      <a:r>
                        <a:rPr lang="en-US" sz="1800" kern="1200" dirty="0">
                          <a:solidFill>
                            <a:schemeClr val="tx1"/>
                          </a:solidFill>
                          <a:latin typeface="+mn-lt"/>
                          <a:ea typeface="+mn-ea"/>
                          <a:cs typeface="+mn-cs"/>
                          <a:hlinkClick r:id="rId3"/>
                        </a:rPr>
                        <a:t>https://shorturl.at/FHIY4</a:t>
                      </a:r>
                      <a:r>
                        <a:rPr lang="en-US" sz="1800" kern="1200" dirty="0">
                          <a:solidFill>
                            <a:schemeClr val="tx1"/>
                          </a:solidFill>
                          <a:latin typeface="+mn-lt"/>
                          <a:ea typeface="+mn-ea"/>
                          <a:cs typeface="+mn-cs"/>
                        </a:rPr>
                        <a:t>, not sure if it interfaces with pocket beagle)</a:t>
                      </a:r>
                    </a:p>
                  </a:txBody>
                  <a:tcPr marL="9525" marR="9525" marT="9525" marB="0" anchor="b"/>
                </a:tc>
                <a:tc>
                  <a:txBody>
                    <a:bodyPr/>
                    <a:lstStyle/>
                    <a:p>
                      <a:r>
                        <a:rPr lang="en-US" dirty="0">
                          <a:solidFill>
                            <a:schemeClr val="tx1"/>
                          </a:solidFill>
                        </a:rPr>
                        <a:t>1</a:t>
                      </a:r>
                    </a:p>
                  </a:txBody>
                  <a:tcPr/>
                </a:tc>
                <a:tc>
                  <a:txBody>
                    <a:bodyPr/>
                    <a:lstStyle/>
                    <a:p>
                      <a:r>
                        <a:rPr lang="en-US" dirty="0">
                          <a:solidFill>
                            <a:schemeClr val="tx1"/>
                          </a:solidFill>
                        </a:rPr>
                        <a:t>9.95</a:t>
                      </a:r>
                    </a:p>
                  </a:txBody>
                  <a:tcPr/>
                </a:tc>
                <a:extLst>
                  <a:ext uri="{0D108BD9-81ED-4DB2-BD59-A6C34878D82A}">
                    <a16:rowId xmlns:a16="http://schemas.microsoft.com/office/drawing/2014/main" val="38628408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effectLst/>
                        </a:rPr>
                        <a:t>4mm SPDT 1P2T Slide Switch (https://shorturl.at/guQUV)</a:t>
                      </a:r>
                      <a:endParaRPr lang="en-US" dirty="0">
                        <a:solidFill>
                          <a:schemeClr val="tx1"/>
                        </a:solidFill>
                        <a:effectLst/>
                      </a:endParaRPr>
                    </a:p>
                  </a:txBody>
                  <a:tcPr marT="95250" marB="95250" anchor="ctr"/>
                </a:tc>
                <a:tc>
                  <a:txBody>
                    <a:bodyPr/>
                    <a:lstStyle/>
                    <a:p>
                      <a:r>
                        <a:rPr lang="en-US" dirty="0">
                          <a:solidFill>
                            <a:schemeClr val="tx1"/>
                          </a:solidFill>
                        </a:rPr>
                        <a:t>1</a:t>
                      </a:r>
                    </a:p>
                  </a:txBody>
                  <a:tcPr/>
                </a:tc>
                <a:tc>
                  <a:txBody>
                    <a:bodyPr/>
                    <a:lstStyle/>
                    <a:p>
                      <a:r>
                        <a:rPr lang="en-US" dirty="0">
                          <a:solidFill>
                            <a:schemeClr val="tx1"/>
                          </a:solidFill>
                        </a:rPr>
                        <a:t>7.43</a:t>
                      </a:r>
                    </a:p>
                  </a:txBody>
                  <a:tcPr/>
                </a:tc>
                <a:extLst>
                  <a:ext uri="{0D108BD9-81ED-4DB2-BD59-A6C34878D82A}">
                    <a16:rowId xmlns:a16="http://schemas.microsoft.com/office/drawing/2014/main" val="1698356184"/>
                  </a:ext>
                </a:extLst>
              </a:tr>
              <a:tr h="370840">
                <a:tc>
                  <a:txBody>
                    <a:bodyPr/>
                    <a:lstStyle/>
                    <a:p>
                      <a:endParaRPr lang="en-US" dirty="0">
                        <a:solidFill>
                          <a:schemeClr val="tx1"/>
                        </a:solidFill>
                        <a:effectLst/>
                      </a:endParaRPr>
                    </a:p>
                  </a:txBody>
                  <a:tcPr marT="95250" marB="95250" anchor="ctr"/>
                </a:tc>
                <a:tc>
                  <a:txBody>
                    <a:bodyPr/>
                    <a:lstStyle/>
                    <a:p>
                      <a:r>
                        <a:rPr lang="en-US" dirty="0">
                          <a:solidFill>
                            <a:schemeClr val="tx1"/>
                          </a:solidFill>
                        </a:rPr>
                        <a:t>Total:</a:t>
                      </a:r>
                    </a:p>
                  </a:txBody>
                  <a:tcPr/>
                </a:tc>
                <a:tc>
                  <a:txBody>
                    <a:bodyPr/>
                    <a:lstStyle/>
                    <a:p>
                      <a:r>
                        <a:rPr lang="en-US" dirty="0">
                          <a:solidFill>
                            <a:schemeClr val="tx1"/>
                          </a:solidFill>
                        </a:rPr>
                        <a:t>21.58</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9451</TotalTime>
  <Words>281</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Exercise Tracker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Kian Samra</cp:lastModifiedBy>
  <cp:revision>420</cp:revision>
  <dcterms:created xsi:type="dcterms:W3CDTF">2018-01-09T20:24:50Z</dcterms:created>
  <dcterms:modified xsi:type="dcterms:W3CDTF">2023-10-02T01:42:08Z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