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61" r:id="rId2"/>
    <p:sldId id="650" r:id="rId3"/>
    <p:sldId id="651" r:id="rId4"/>
    <p:sldId id="257" r:id="rId5"/>
    <p:sldId id="64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6" autoAdjust="0"/>
    <p:restoredTop sz="94706" autoAdjust="0"/>
  </p:normalViewPr>
  <p:slideViewPr>
    <p:cSldViewPr>
      <p:cViewPr varScale="1">
        <p:scale>
          <a:sx n="83" d="100"/>
          <a:sy n="83" d="100"/>
        </p:scale>
        <p:origin x="681" y="69"/>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12/10/2023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12/10/2023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12/10/2023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12/10/2023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12/10/2023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12/10/2023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12/10/2023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12/10/2023</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12/10/2023</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12/10/2023</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hackster.io/coderscafe/get-fit-4d29fb#:~:text=GetFit%20is%20an%20easy%2Dto,a%20completely%20open%2Dsource%20project"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PCB Project</a:t>
            </a:r>
            <a:endParaRPr lang="en-US" dirty="0"/>
          </a:p>
        </p:txBody>
      </p:sp>
      <p:sp>
        <p:nvSpPr>
          <p:cNvPr id="3" name="Subtitle 2"/>
          <p:cNvSpPr>
            <a:spLocks noGrp="1"/>
          </p:cNvSpPr>
          <p:nvPr>
            <p:ph type="subTitle" idx="1"/>
          </p:nvPr>
        </p:nvSpPr>
        <p:spPr>
          <a:xfrm>
            <a:off x="1293845" y="5432564"/>
            <a:ext cx="9604310" cy="1120636"/>
          </a:xfrm>
        </p:spPr>
        <p:txBody>
          <a:bodyPr>
            <a:normAutofit/>
          </a:bodyPr>
          <a:lstStyle/>
          <a:p>
            <a:r>
              <a:rPr lang="en-US" dirty="0"/>
              <a:t>Kian Samra</a:t>
            </a:r>
          </a:p>
          <a:p>
            <a:endParaRPr lang="en-US" dirty="0"/>
          </a:p>
          <a:p>
            <a:r>
              <a:rPr lang="en-US" dirty="0"/>
              <a:t>Due 12/12/2023 @ 11:59pm</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581E7-53E9-00F3-DD47-94391B885349}"/>
              </a:ext>
            </a:extLst>
          </p:cNvPr>
          <p:cNvSpPr>
            <a:spLocks noGrp="1"/>
          </p:cNvSpPr>
          <p:nvPr>
            <p:ph type="title"/>
          </p:nvPr>
        </p:nvSpPr>
        <p:spPr/>
        <p:txBody>
          <a:bodyPr/>
          <a:lstStyle/>
          <a:p>
            <a:r>
              <a:rPr lang="en-US" dirty="0"/>
              <a:t>Options</a:t>
            </a:r>
          </a:p>
        </p:txBody>
      </p:sp>
      <p:sp>
        <p:nvSpPr>
          <p:cNvPr id="3" name="Content Placeholder 2">
            <a:extLst>
              <a:ext uri="{FF2B5EF4-FFF2-40B4-BE49-F238E27FC236}">
                <a16:creationId xmlns:a16="http://schemas.microsoft.com/office/drawing/2014/main" id="{F569CDA4-A78B-2EEF-4173-30B96B9886F1}"/>
              </a:ext>
            </a:extLst>
          </p:cNvPr>
          <p:cNvSpPr>
            <a:spLocks noGrp="1"/>
          </p:cNvSpPr>
          <p:nvPr>
            <p:ph idx="1"/>
          </p:nvPr>
        </p:nvSpPr>
        <p:spPr/>
        <p:txBody>
          <a:bodyPr/>
          <a:lstStyle/>
          <a:p>
            <a:r>
              <a:rPr lang="en-US" dirty="0"/>
              <a:t>Can choose one of two options:</a:t>
            </a:r>
          </a:p>
          <a:p>
            <a:pPr marL="617220" lvl="1" indent="-342900">
              <a:buFont typeface="+mj-lt"/>
              <a:buAutoNum type="arabicPeriod"/>
            </a:pPr>
            <a:r>
              <a:rPr lang="en-US" dirty="0"/>
              <a:t>Create a PCB based on your Project #1</a:t>
            </a:r>
          </a:p>
          <a:p>
            <a:pPr marL="617220" lvl="1" indent="-342900">
              <a:buFont typeface="+mj-lt"/>
              <a:buAutoNum type="arabicPeriod"/>
            </a:pPr>
            <a:r>
              <a:rPr lang="en-US" dirty="0"/>
              <a:t>Create a PCB based on an example project</a:t>
            </a:r>
          </a:p>
          <a:p>
            <a:pPr lvl="1"/>
            <a:endParaRPr lang="en-US" dirty="0"/>
          </a:p>
          <a:p>
            <a:r>
              <a:rPr lang="en-US" dirty="0"/>
              <a:t>See Project #2 assignment for specific details</a:t>
            </a:r>
          </a:p>
          <a:p>
            <a:pPr lvl="1"/>
            <a:r>
              <a:rPr lang="en-US" dirty="0"/>
              <a:t>If choosing Option 1</a:t>
            </a:r>
          </a:p>
          <a:p>
            <a:pPr lvl="2"/>
            <a:r>
              <a:rPr lang="en-US" dirty="0"/>
              <a:t>Replace Background Information and System Block Diagram slides with your slides from the Project #1 proposal</a:t>
            </a:r>
          </a:p>
          <a:p>
            <a:pPr lvl="2"/>
            <a:r>
              <a:rPr lang="en-US" dirty="0"/>
              <a:t>Create a Mechanical Drawing </a:t>
            </a:r>
          </a:p>
          <a:p>
            <a:pPr lvl="1"/>
            <a:r>
              <a:rPr lang="en-US" dirty="0"/>
              <a:t>If choosing Option 2</a:t>
            </a:r>
          </a:p>
          <a:p>
            <a:pPr lvl="2"/>
            <a:r>
              <a:rPr lang="en-US" dirty="0"/>
              <a:t>Used provided Background Information and System Block Diagram slides</a:t>
            </a:r>
          </a:p>
          <a:p>
            <a:pPr lvl="2"/>
            <a:r>
              <a:rPr lang="en-US" dirty="0"/>
              <a:t>Create a Mechanical Drawing</a:t>
            </a:r>
          </a:p>
        </p:txBody>
      </p:sp>
    </p:spTree>
    <p:extLst>
      <p:ext uri="{BB962C8B-B14F-4D97-AF65-F5344CB8AC3E}">
        <p14:creationId xmlns:p14="http://schemas.microsoft.com/office/powerpoint/2010/main" val="2452378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 – Exercise Tracker</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a:xfrm>
            <a:off x="609600" y="1143001"/>
            <a:ext cx="10972800" cy="4724399"/>
          </a:xfrm>
        </p:spPr>
        <p:txBody>
          <a:bodyPr>
            <a:normAutofit/>
          </a:bodyPr>
          <a:lstStyle/>
          <a:p>
            <a:r>
              <a:rPr lang="en-US" sz="1600" dirty="0"/>
              <a:t>Existing project: </a:t>
            </a:r>
            <a:r>
              <a:rPr lang="en-US" sz="1600" dirty="0">
                <a:hlinkClick r:id="rId2"/>
              </a:rPr>
              <a:t>https://www.hackster.io/coderscafe/get-fit-4d29fb#:~:text=GetFit%20is%20an%20easy%2Dto,a%20completely%20open%2Dsource%20project</a:t>
            </a:r>
            <a:r>
              <a:rPr lang="en-US" sz="1600" dirty="0"/>
              <a:t>.</a:t>
            </a:r>
          </a:p>
          <a:p>
            <a:r>
              <a:rPr lang="en-US" sz="1600" dirty="0"/>
              <a:t>Improvements/additions</a:t>
            </a:r>
          </a:p>
          <a:p>
            <a:pPr lvl="1"/>
            <a:r>
              <a:rPr lang="en-US" sz="1600" dirty="0"/>
              <a:t>Hardware:  Use pocket beagle with external modules instead of Arduino, switch to turn exercise tracking on/off, add LED for feedback to indicate completed rep, add screen for users to see exercise counts</a:t>
            </a:r>
          </a:p>
          <a:p>
            <a:pPr lvl="1"/>
            <a:r>
              <a:rPr lang="en-US" sz="1600" dirty="0"/>
              <a:t>Software:  Instead of using a machine learning model, create an adaptive algorithm for rep detection.  Have acquired data clouded in a designated google drive folder.</a:t>
            </a:r>
          </a:p>
          <a:p>
            <a:r>
              <a:rPr lang="en-US" sz="1600" dirty="0"/>
              <a:t>Story: Creating a bed-rest rehabilitation system to allow patients to combat muscle atrophy and cardiovascular complications during post-operative recovery.  This project will serve as a subset of this rehabilitation system to facilitate tracking of patient activity.  This is an essential component of the rehabilitation system as it holds patients accountable and allows therapists to ensure patients are doing the appropriate activities for their recovery.</a:t>
            </a:r>
          </a:p>
          <a:p>
            <a:pPr lvl="1"/>
            <a:endParaRPr lang="en-US" sz="1600" dirty="0"/>
          </a:p>
        </p:txBody>
      </p:sp>
      <p:pic>
        <p:nvPicPr>
          <p:cNvPr id="6" name="Picture 5">
            <a:extLst>
              <a:ext uri="{FF2B5EF4-FFF2-40B4-BE49-F238E27FC236}">
                <a16:creationId xmlns:a16="http://schemas.microsoft.com/office/drawing/2014/main" id="{D1F7AE9E-E6C9-5581-FF38-BEA26594806C}"/>
              </a:ext>
            </a:extLst>
          </p:cNvPr>
          <p:cNvPicPr>
            <a:picLocks noChangeAspect="1"/>
          </p:cNvPicPr>
          <p:nvPr/>
        </p:nvPicPr>
        <p:blipFill>
          <a:blip r:embed="rId3"/>
          <a:stretch>
            <a:fillRect/>
          </a:stretch>
        </p:blipFill>
        <p:spPr>
          <a:xfrm>
            <a:off x="2709334" y="4411055"/>
            <a:ext cx="2857499" cy="2330962"/>
          </a:xfrm>
          <a:prstGeom prst="rect">
            <a:avLst/>
          </a:prstGeom>
        </p:spPr>
      </p:pic>
      <p:pic>
        <p:nvPicPr>
          <p:cNvPr id="8" name="Picture 7">
            <a:extLst>
              <a:ext uri="{FF2B5EF4-FFF2-40B4-BE49-F238E27FC236}">
                <a16:creationId xmlns:a16="http://schemas.microsoft.com/office/drawing/2014/main" id="{A138D2AF-094E-8B75-26DA-EC19F1EC97E4}"/>
              </a:ext>
            </a:extLst>
          </p:cNvPr>
          <p:cNvPicPr>
            <a:picLocks noChangeAspect="1"/>
          </p:cNvPicPr>
          <p:nvPr/>
        </p:nvPicPr>
        <p:blipFill>
          <a:blip r:embed="rId4"/>
          <a:stretch>
            <a:fillRect/>
          </a:stretch>
        </p:blipFill>
        <p:spPr>
          <a:xfrm>
            <a:off x="6343352" y="4411055"/>
            <a:ext cx="2991148" cy="2330962"/>
          </a:xfrm>
          <a:prstGeom prst="rect">
            <a:avLst/>
          </a:prstGeom>
        </p:spPr>
      </p:pic>
    </p:spTree>
    <p:extLst>
      <p:ext uri="{BB962C8B-B14F-4D97-AF65-F5344CB8AC3E}">
        <p14:creationId xmlns:p14="http://schemas.microsoft.com/office/powerpoint/2010/main" val="314258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D556BF8F-5533-3B0C-D7B8-F860AC8F33EC}"/>
              </a:ext>
            </a:extLst>
          </p:cNvPr>
          <p:cNvCxnSpPr>
            <a:cxnSpLocks/>
          </p:cNvCxnSpPr>
          <p:nvPr/>
        </p:nvCxnSpPr>
        <p:spPr>
          <a:xfrm>
            <a:off x="8694557" y="4955314"/>
            <a:ext cx="140357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B5AE5E51-81A9-3573-6435-8D5D4B2E4971}"/>
              </a:ext>
            </a:extLst>
          </p:cNvPr>
          <p:cNvCxnSpPr>
            <a:cxnSpLocks/>
          </p:cNvCxnSpPr>
          <p:nvPr/>
        </p:nvCxnSpPr>
        <p:spPr>
          <a:xfrm flipV="1">
            <a:off x="2254670" y="2665379"/>
            <a:ext cx="1432113" cy="77007"/>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19B59B9E-B758-578D-1FCD-BEC1A2742314}"/>
              </a:ext>
            </a:extLst>
          </p:cNvPr>
          <p:cNvCxnSpPr>
            <a:cxnSpLocks/>
          </p:cNvCxnSpPr>
          <p:nvPr/>
        </p:nvCxnSpPr>
        <p:spPr>
          <a:xfrm>
            <a:off x="2465596" y="2880426"/>
            <a:ext cx="1403578"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B0200357-A4B7-8DD9-62C8-444E6B3AA693}"/>
              </a:ext>
            </a:extLst>
          </p:cNvPr>
          <p:cNvCxnSpPr>
            <a:cxnSpLocks/>
          </p:cNvCxnSpPr>
          <p:nvPr/>
        </p:nvCxnSpPr>
        <p:spPr>
          <a:xfrm flipV="1">
            <a:off x="2378941" y="2473406"/>
            <a:ext cx="1451607" cy="119704"/>
          </a:xfrm>
          <a:prstGeom prst="line">
            <a:avLst/>
          </a:prstGeom>
          <a:ln w="1905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1D4C5D97-650D-E3B8-E25A-0E2AE59A25D0}"/>
              </a:ext>
            </a:extLst>
          </p:cNvPr>
          <p:cNvCxnSpPr>
            <a:cxnSpLocks/>
          </p:cNvCxnSpPr>
          <p:nvPr/>
        </p:nvCxnSpPr>
        <p:spPr>
          <a:xfrm flipV="1">
            <a:off x="2357334" y="2318453"/>
            <a:ext cx="1266219" cy="156157"/>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E9A922A-BA01-A243-9326-073A0199923D}"/>
              </a:ext>
            </a:extLst>
          </p:cNvPr>
          <p:cNvCxnSpPr>
            <a:cxnSpLocks/>
          </p:cNvCxnSpPr>
          <p:nvPr/>
        </p:nvCxnSpPr>
        <p:spPr>
          <a:xfrm>
            <a:off x="2279416" y="1476172"/>
            <a:ext cx="1310192" cy="459629"/>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9D3BBF7-8068-0CF6-E36F-7F04662705F5}"/>
              </a:ext>
            </a:extLst>
          </p:cNvPr>
          <p:cNvCxnSpPr>
            <a:cxnSpLocks/>
          </p:cNvCxnSpPr>
          <p:nvPr/>
        </p:nvCxnSpPr>
        <p:spPr>
          <a:xfrm>
            <a:off x="2195656" y="4680956"/>
            <a:ext cx="140357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AFBC670-F086-9A98-77FF-6F7383B60CE2}"/>
              </a:ext>
            </a:extLst>
          </p:cNvPr>
          <p:cNvCxnSpPr>
            <a:cxnSpLocks/>
          </p:cNvCxnSpPr>
          <p:nvPr/>
        </p:nvCxnSpPr>
        <p:spPr>
          <a:xfrm>
            <a:off x="8622812" y="2117501"/>
            <a:ext cx="140357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9D7A87F9-D0D8-E2BC-C078-D2EA0031CB7E}"/>
              </a:ext>
            </a:extLst>
          </p:cNvPr>
          <p:cNvCxnSpPr>
            <a:cxnSpLocks/>
          </p:cNvCxnSpPr>
          <p:nvPr/>
        </p:nvCxnSpPr>
        <p:spPr>
          <a:xfrm>
            <a:off x="8798666" y="4412528"/>
            <a:ext cx="140357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A2454A1-A4BE-3CA8-24FE-E8990FFF9748}"/>
              </a:ext>
            </a:extLst>
          </p:cNvPr>
          <p:cNvCxnSpPr>
            <a:cxnSpLocks/>
          </p:cNvCxnSpPr>
          <p:nvPr/>
        </p:nvCxnSpPr>
        <p:spPr>
          <a:xfrm>
            <a:off x="2195656" y="1692613"/>
            <a:ext cx="1310192" cy="459629"/>
          </a:xfrm>
          <a:prstGeom prst="line">
            <a:avLst/>
          </a:prstGeom>
          <a:ln w="19050"/>
        </p:spPr>
        <p:style>
          <a:lnRef idx="1">
            <a:schemeClr val="dk1"/>
          </a:lnRef>
          <a:fillRef idx="0">
            <a:schemeClr val="dk1"/>
          </a:fillRef>
          <a:effectRef idx="0">
            <a:schemeClr val="dk1"/>
          </a:effectRef>
          <a:fontRef idx="minor">
            <a:schemeClr val="tx1"/>
          </a:fontRef>
        </p:style>
      </p:cxnSp>
      <p:sp>
        <p:nvSpPr>
          <p:cNvPr id="4" name="Rectangle: Rounded Corners 3">
            <a:extLst>
              <a:ext uri="{FF2B5EF4-FFF2-40B4-BE49-F238E27FC236}">
                <a16:creationId xmlns:a16="http://schemas.microsoft.com/office/drawing/2014/main" id="{BB2E46D6-D60B-F652-A578-905BD52DFD53}"/>
              </a:ext>
            </a:extLst>
          </p:cNvPr>
          <p:cNvSpPr/>
          <p:nvPr/>
        </p:nvSpPr>
        <p:spPr>
          <a:xfrm>
            <a:off x="3411166" y="1245140"/>
            <a:ext cx="5369668" cy="436771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47BE5B3A-6A8A-DB31-E870-C80C9405E773}"/>
              </a:ext>
            </a:extLst>
          </p:cNvPr>
          <p:cNvSpPr txBox="1"/>
          <p:nvPr/>
        </p:nvSpPr>
        <p:spPr>
          <a:xfrm>
            <a:off x="4486072" y="2120630"/>
            <a:ext cx="3219856" cy="461665"/>
          </a:xfrm>
          <a:prstGeom prst="rect">
            <a:avLst/>
          </a:prstGeom>
          <a:noFill/>
        </p:spPr>
        <p:txBody>
          <a:bodyPr wrap="square" rtlCol="0">
            <a:spAutoFit/>
          </a:bodyPr>
          <a:lstStyle/>
          <a:p>
            <a:pPr algn="ctr"/>
            <a:r>
              <a:rPr lang="en-US" sz="2400" b="1" dirty="0"/>
              <a:t>Pocket Beagle</a:t>
            </a:r>
          </a:p>
        </p:txBody>
      </p:sp>
      <p:sp>
        <p:nvSpPr>
          <p:cNvPr id="6" name="Rectangle: Rounded Corners 5">
            <a:extLst>
              <a:ext uri="{FF2B5EF4-FFF2-40B4-BE49-F238E27FC236}">
                <a16:creationId xmlns:a16="http://schemas.microsoft.com/office/drawing/2014/main" id="{CB335E50-B854-9CE2-F043-BA5089AADFEB}"/>
              </a:ext>
            </a:extLst>
          </p:cNvPr>
          <p:cNvSpPr/>
          <p:nvPr/>
        </p:nvSpPr>
        <p:spPr>
          <a:xfrm>
            <a:off x="573932" y="875489"/>
            <a:ext cx="1926077" cy="255351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AB70FD6-A9E1-6EB6-5C5F-80B90B40D090}"/>
              </a:ext>
            </a:extLst>
          </p:cNvPr>
          <p:cNvSpPr txBox="1"/>
          <p:nvPr/>
        </p:nvSpPr>
        <p:spPr>
          <a:xfrm>
            <a:off x="710117" y="1621729"/>
            <a:ext cx="1616413" cy="1200329"/>
          </a:xfrm>
          <a:prstGeom prst="rect">
            <a:avLst/>
          </a:prstGeom>
          <a:noFill/>
        </p:spPr>
        <p:txBody>
          <a:bodyPr wrap="square" rtlCol="0">
            <a:spAutoFit/>
          </a:bodyPr>
          <a:lstStyle/>
          <a:p>
            <a:pPr algn="ctr"/>
            <a:r>
              <a:rPr lang="en-US" b="1" dirty="0"/>
              <a:t>16x2 LCD display</a:t>
            </a:r>
          </a:p>
          <a:p>
            <a:endParaRPr lang="en-US" dirty="0"/>
          </a:p>
          <a:p>
            <a:pPr algn="ctr"/>
            <a:r>
              <a:rPr lang="en-US" dirty="0"/>
              <a:t>HD4478U</a:t>
            </a:r>
          </a:p>
        </p:txBody>
      </p:sp>
      <p:sp>
        <p:nvSpPr>
          <p:cNvPr id="8" name="TextBox 7">
            <a:extLst>
              <a:ext uri="{FF2B5EF4-FFF2-40B4-BE49-F238E27FC236}">
                <a16:creationId xmlns:a16="http://schemas.microsoft.com/office/drawing/2014/main" id="{1D9271E6-A3EF-571B-E083-7023CA37E8DB}"/>
              </a:ext>
            </a:extLst>
          </p:cNvPr>
          <p:cNvSpPr txBox="1"/>
          <p:nvPr/>
        </p:nvSpPr>
        <p:spPr>
          <a:xfrm>
            <a:off x="3453847" y="1808585"/>
            <a:ext cx="886838" cy="1200329"/>
          </a:xfrm>
          <a:prstGeom prst="rect">
            <a:avLst/>
          </a:prstGeom>
          <a:noFill/>
        </p:spPr>
        <p:txBody>
          <a:bodyPr wrap="square" rtlCol="0">
            <a:spAutoFit/>
          </a:bodyPr>
          <a:lstStyle/>
          <a:p>
            <a:r>
              <a:rPr lang="en-US" sz="1200" dirty="0"/>
              <a:t>GPIO 60</a:t>
            </a:r>
          </a:p>
          <a:p>
            <a:r>
              <a:rPr lang="en-US" sz="1200" dirty="0"/>
              <a:t>GPIO 52</a:t>
            </a:r>
          </a:p>
          <a:p>
            <a:r>
              <a:rPr lang="en-US" sz="1200" dirty="0"/>
              <a:t>GPIO 57</a:t>
            </a:r>
          </a:p>
          <a:p>
            <a:r>
              <a:rPr lang="en-US" sz="1200" dirty="0"/>
              <a:t>GPIO 60</a:t>
            </a:r>
          </a:p>
          <a:p>
            <a:r>
              <a:rPr lang="en-US" sz="1200" dirty="0"/>
              <a:t>GPIO 89 </a:t>
            </a:r>
          </a:p>
          <a:p>
            <a:r>
              <a:rPr lang="en-US" sz="1200" dirty="0"/>
              <a:t>GPIO 87 </a:t>
            </a:r>
          </a:p>
        </p:txBody>
      </p:sp>
      <p:sp>
        <p:nvSpPr>
          <p:cNvPr id="9" name="Rectangle: Rounded Corners 8">
            <a:extLst>
              <a:ext uri="{FF2B5EF4-FFF2-40B4-BE49-F238E27FC236}">
                <a16:creationId xmlns:a16="http://schemas.microsoft.com/office/drawing/2014/main" id="{CC5820CB-23F3-AD9D-F98E-E47C612F42FC}"/>
              </a:ext>
            </a:extLst>
          </p:cNvPr>
          <p:cNvSpPr/>
          <p:nvPr/>
        </p:nvSpPr>
        <p:spPr>
          <a:xfrm>
            <a:off x="573932" y="3735940"/>
            <a:ext cx="1926077" cy="255351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0E4804B-1FC0-ED83-0800-1BE3ED00C5D1}"/>
              </a:ext>
            </a:extLst>
          </p:cNvPr>
          <p:cNvSpPr txBox="1"/>
          <p:nvPr/>
        </p:nvSpPr>
        <p:spPr>
          <a:xfrm>
            <a:off x="728763" y="4412530"/>
            <a:ext cx="1616413" cy="1200329"/>
          </a:xfrm>
          <a:prstGeom prst="rect">
            <a:avLst/>
          </a:prstGeom>
          <a:noFill/>
        </p:spPr>
        <p:txBody>
          <a:bodyPr wrap="square" rtlCol="0">
            <a:spAutoFit/>
          </a:bodyPr>
          <a:lstStyle/>
          <a:p>
            <a:pPr algn="ctr"/>
            <a:r>
              <a:rPr lang="en-US" b="1" dirty="0"/>
              <a:t>Slide Switch</a:t>
            </a:r>
          </a:p>
          <a:p>
            <a:pPr algn="ctr"/>
            <a:endParaRPr lang="en-US" b="1" dirty="0"/>
          </a:p>
          <a:p>
            <a:pPr algn="ctr"/>
            <a:r>
              <a:rPr lang="en-US" dirty="0"/>
              <a:t>4mm SPDT 1P2T</a:t>
            </a:r>
          </a:p>
        </p:txBody>
      </p:sp>
      <p:sp>
        <p:nvSpPr>
          <p:cNvPr id="13" name="TextBox 12">
            <a:extLst>
              <a:ext uri="{FF2B5EF4-FFF2-40B4-BE49-F238E27FC236}">
                <a16:creationId xmlns:a16="http://schemas.microsoft.com/office/drawing/2014/main" id="{A58CAA30-CD3D-4D88-58B5-80C7239D0169}"/>
              </a:ext>
            </a:extLst>
          </p:cNvPr>
          <p:cNvSpPr txBox="1"/>
          <p:nvPr/>
        </p:nvSpPr>
        <p:spPr>
          <a:xfrm>
            <a:off x="3438987" y="4476792"/>
            <a:ext cx="1097081" cy="369332"/>
          </a:xfrm>
          <a:prstGeom prst="rect">
            <a:avLst/>
          </a:prstGeom>
          <a:noFill/>
        </p:spPr>
        <p:txBody>
          <a:bodyPr wrap="square" rtlCol="0">
            <a:spAutoFit/>
          </a:bodyPr>
          <a:lstStyle/>
          <a:p>
            <a:r>
              <a:rPr lang="en-US" dirty="0"/>
              <a:t>GPIO 59</a:t>
            </a:r>
          </a:p>
        </p:txBody>
      </p:sp>
      <p:sp>
        <p:nvSpPr>
          <p:cNvPr id="14" name="Rectangle: Rounded Corners 13">
            <a:extLst>
              <a:ext uri="{FF2B5EF4-FFF2-40B4-BE49-F238E27FC236}">
                <a16:creationId xmlns:a16="http://schemas.microsoft.com/office/drawing/2014/main" id="{BB55C4DC-BED1-D568-95CB-4EFD8DDFD9A7}"/>
              </a:ext>
            </a:extLst>
          </p:cNvPr>
          <p:cNvSpPr/>
          <p:nvPr/>
        </p:nvSpPr>
        <p:spPr>
          <a:xfrm>
            <a:off x="9691991" y="3735938"/>
            <a:ext cx="1926077" cy="255351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0CC4C41-24EB-185A-2F02-F95555559A50}"/>
              </a:ext>
            </a:extLst>
          </p:cNvPr>
          <p:cNvSpPr txBox="1"/>
          <p:nvPr/>
        </p:nvSpPr>
        <p:spPr>
          <a:xfrm>
            <a:off x="9846822" y="4412528"/>
            <a:ext cx="1616413" cy="923330"/>
          </a:xfrm>
          <a:prstGeom prst="rect">
            <a:avLst/>
          </a:prstGeom>
          <a:noFill/>
        </p:spPr>
        <p:txBody>
          <a:bodyPr wrap="square" rtlCol="0">
            <a:spAutoFit/>
          </a:bodyPr>
          <a:lstStyle/>
          <a:p>
            <a:pPr algn="ctr"/>
            <a:r>
              <a:rPr lang="en-US" b="1" dirty="0"/>
              <a:t>IMU</a:t>
            </a:r>
            <a:endParaRPr lang="en-US" dirty="0"/>
          </a:p>
          <a:p>
            <a:pPr algn="ctr"/>
            <a:endParaRPr lang="en-US" dirty="0"/>
          </a:p>
          <a:p>
            <a:pPr algn="ctr"/>
            <a:r>
              <a:rPr lang="en-US" dirty="0"/>
              <a:t>MPU-6050</a:t>
            </a:r>
          </a:p>
        </p:txBody>
      </p:sp>
      <p:sp>
        <p:nvSpPr>
          <p:cNvPr id="16" name="TextBox 15">
            <a:extLst>
              <a:ext uri="{FF2B5EF4-FFF2-40B4-BE49-F238E27FC236}">
                <a16:creationId xmlns:a16="http://schemas.microsoft.com/office/drawing/2014/main" id="{1BC5B7F8-DA84-5092-1F5B-3ADB1862BD8C}"/>
              </a:ext>
            </a:extLst>
          </p:cNvPr>
          <p:cNvSpPr txBox="1"/>
          <p:nvPr/>
        </p:nvSpPr>
        <p:spPr>
          <a:xfrm>
            <a:off x="7515833" y="4227863"/>
            <a:ext cx="1342417" cy="923330"/>
          </a:xfrm>
          <a:prstGeom prst="rect">
            <a:avLst/>
          </a:prstGeom>
          <a:noFill/>
        </p:spPr>
        <p:txBody>
          <a:bodyPr wrap="square" rtlCol="0">
            <a:spAutoFit/>
          </a:bodyPr>
          <a:lstStyle/>
          <a:p>
            <a:r>
              <a:rPr lang="en-US" dirty="0"/>
              <a:t>SCL (I2C1)</a:t>
            </a:r>
          </a:p>
          <a:p>
            <a:endParaRPr lang="en-US" dirty="0"/>
          </a:p>
          <a:p>
            <a:r>
              <a:rPr lang="en-US" dirty="0"/>
              <a:t>SDA (I2C1)</a:t>
            </a:r>
          </a:p>
        </p:txBody>
      </p:sp>
      <p:sp>
        <p:nvSpPr>
          <p:cNvPr id="17" name="Rectangle: Rounded Corners 16">
            <a:extLst>
              <a:ext uri="{FF2B5EF4-FFF2-40B4-BE49-F238E27FC236}">
                <a16:creationId xmlns:a16="http://schemas.microsoft.com/office/drawing/2014/main" id="{DD170BE3-B507-CB8E-C661-900CD6307974}"/>
              </a:ext>
            </a:extLst>
          </p:cNvPr>
          <p:cNvSpPr/>
          <p:nvPr/>
        </p:nvSpPr>
        <p:spPr>
          <a:xfrm>
            <a:off x="9667672" y="875489"/>
            <a:ext cx="1926077" cy="255351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134CD7F-578F-5692-5F81-1ACFC2AB6B28}"/>
              </a:ext>
            </a:extLst>
          </p:cNvPr>
          <p:cNvSpPr txBox="1"/>
          <p:nvPr/>
        </p:nvSpPr>
        <p:spPr>
          <a:xfrm>
            <a:off x="9822503" y="1898729"/>
            <a:ext cx="1616413" cy="646331"/>
          </a:xfrm>
          <a:prstGeom prst="rect">
            <a:avLst/>
          </a:prstGeom>
          <a:noFill/>
        </p:spPr>
        <p:txBody>
          <a:bodyPr wrap="square" rtlCol="0">
            <a:spAutoFit/>
          </a:bodyPr>
          <a:lstStyle/>
          <a:p>
            <a:pPr algn="ctr"/>
            <a:r>
              <a:rPr lang="en-US" b="1" dirty="0"/>
              <a:t>LED</a:t>
            </a:r>
            <a:endParaRPr lang="en-US" dirty="0"/>
          </a:p>
          <a:p>
            <a:pPr algn="ctr"/>
            <a:endParaRPr lang="en-US" dirty="0"/>
          </a:p>
        </p:txBody>
      </p:sp>
      <p:sp>
        <p:nvSpPr>
          <p:cNvPr id="19" name="TextBox 18">
            <a:extLst>
              <a:ext uri="{FF2B5EF4-FFF2-40B4-BE49-F238E27FC236}">
                <a16:creationId xmlns:a16="http://schemas.microsoft.com/office/drawing/2014/main" id="{BAF3D80F-2443-2786-B6B6-92878ABA378A}"/>
              </a:ext>
            </a:extLst>
          </p:cNvPr>
          <p:cNvSpPr txBox="1"/>
          <p:nvPr/>
        </p:nvSpPr>
        <p:spPr>
          <a:xfrm>
            <a:off x="7856705" y="1939384"/>
            <a:ext cx="941961" cy="369332"/>
          </a:xfrm>
          <a:prstGeom prst="rect">
            <a:avLst/>
          </a:prstGeom>
          <a:noFill/>
        </p:spPr>
        <p:txBody>
          <a:bodyPr wrap="square" rtlCol="0">
            <a:spAutoFit/>
          </a:bodyPr>
          <a:lstStyle/>
          <a:p>
            <a:r>
              <a:rPr lang="en-US" dirty="0"/>
              <a:t>GPIO 58</a:t>
            </a:r>
          </a:p>
        </p:txBody>
      </p:sp>
      <p:sp>
        <p:nvSpPr>
          <p:cNvPr id="26" name="TextBox 25">
            <a:extLst>
              <a:ext uri="{FF2B5EF4-FFF2-40B4-BE49-F238E27FC236}">
                <a16:creationId xmlns:a16="http://schemas.microsoft.com/office/drawing/2014/main" id="{609B65E6-E5D3-2154-B712-C34A36D66925}"/>
              </a:ext>
            </a:extLst>
          </p:cNvPr>
          <p:cNvSpPr txBox="1"/>
          <p:nvPr/>
        </p:nvSpPr>
        <p:spPr>
          <a:xfrm>
            <a:off x="3411166" y="468086"/>
            <a:ext cx="5369668" cy="646331"/>
          </a:xfrm>
          <a:prstGeom prst="rect">
            <a:avLst/>
          </a:prstGeom>
          <a:noFill/>
        </p:spPr>
        <p:txBody>
          <a:bodyPr wrap="square" rtlCol="0">
            <a:spAutoFit/>
          </a:bodyPr>
          <a:lstStyle/>
          <a:p>
            <a:pPr algn="ctr"/>
            <a:r>
              <a:rPr lang="en-US" sz="3600" dirty="0"/>
              <a:t>System Block Diagram</a:t>
            </a:r>
          </a:p>
        </p:txBody>
      </p:sp>
      <p:sp>
        <p:nvSpPr>
          <p:cNvPr id="2" name="TextBox 1">
            <a:extLst>
              <a:ext uri="{FF2B5EF4-FFF2-40B4-BE49-F238E27FC236}">
                <a16:creationId xmlns:a16="http://schemas.microsoft.com/office/drawing/2014/main" id="{51CF46C1-60AE-E042-B1C7-BB914FA3FBE0}"/>
              </a:ext>
            </a:extLst>
          </p:cNvPr>
          <p:cNvSpPr txBox="1"/>
          <p:nvPr/>
        </p:nvSpPr>
        <p:spPr>
          <a:xfrm>
            <a:off x="1673157" y="992221"/>
            <a:ext cx="851171" cy="2308324"/>
          </a:xfrm>
          <a:prstGeom prst="rect">
            <a:avLst/>
          </a:prstGeom>
          <a:noFill/>
        </p:spPr>
        <p:txBody>
          <a:bodyPr wrap="square" rtlCol="0">
            <a:spAutoFit/>
          </a:bodyPr>
          <a:lstStyle/>
          <a:p>
            <a:pPr algn="r"/>
            <a:r>
              <a:rPr lang="en-US" sz="900" dirty="0"/>
              <a:t>VSS</a:t>
            </a:r>
          </a:p>
          <a:p>
            <a:pPr algn="r"/>
            <a:r>
              <a:rPr lang="en-US" sz="900" dirty="0"/>
              <a:t>VCC</a:t>
            </a:r>
          </a:p>
          <a:p>
            <a:pPr algn="r"/>
            <a:r>
              <a:rPr lang="en-US" sz="900" dirty="0"/>
              <a:t>VEE</a:t>
            </a:r>
          </a:p>
          <a:p>
            <a:pPr algn="r"/>
            <a:r>
              <a:rPr lang="en-US" sz="900" dirty="0"/>
              <a:t>RS</a:t>
            </a:r>
          </a:p>
          <a:p>
            <a:pPr algn="r"/>
            <a:r>
              <a:rPr lang="en-US" sz="900" dirty="0"/>
              <a:t>RW</a:t>
            </a:r>
          </a:p>
          <a:p>
            <a:pPr algn="r"/>
            <a:r>
              <a:rPr lang="en-US" sz="900" dirty="0"/>
              <a:t>E</a:t>
            </a:r>
          </a:p>
          <a:p>
            <a:pPr algn="r"/>
            <a:r>
              <a:rPr lang="en-US" sz="900" dirty="0"/>
              <a:t>D0</a:t>
            </a:r>
          </a:p>
          <a:p>
            <a:pPr algn="r"/>
            <a:r>
              <a:rPr lang="en-US" sz="900" dirty="0"/>
              <a:t>D1</a:t>
            </a:r>
          </a:p>
          <a:p>
            <a:pPr algn="r"/>
            <a:r>
              <a:rPr lang="en-US" sz="900" dirty="0"/>
              <a:t>D2</a:t>
            </a:r>
          </a:p>
          <a:p>
            <a:pPr algn="r"/>
            <a:r>
              <a:rPr lang="en-US" sz="900" dirty="0"/>
              <a:t>D3</a:t>
            </a:r>
          </a:p>
          <a:p>
            <a:pPr algn="r"/>
            <a:r>
              <a:rPr lang="en-US" sz="900" dirty="0"/>
              <a:t>D4</a:t>
            </a:r>
          </a:p>
          <a:p>
            <a:pPr algn="r"/>
            <a:r>
              <a:rPr lang="en-US" sz="900" dirty="0"/>
              <a:t>D5</a:t>
            </a:r>
          </a:p>
          <a:p>
            <a:pPr algn="r"/>
            <a:r>
              <a:rPr lang="en-US" sz="900" dirty="0"/>
              <a:t>D6</a:t>
            </a:r>
          </a:p>
          <a:p>
            <a:pPr algn="r"/>
            <a:r>
              <a:rPr lang="en-US" sz="900" dirty="0"/>
              <a:t>D7</a:t>
            </a:r>
          </a:p>
          <a:p>
            <a:pPr algn="r"/>
            <a:r>
              <a:rPr lang="en-US" sz="900" dirty="0"/>
              <a:t>LED+</a:t>
            </a:r>
          </a:p>
          <a:p>
            <a:pPr algn="r"/>
            <a:r>
              <a:rPr lang="en-US" sz="900" dirty="0"/>
              <a:t>LED-</a:t>
            </a:r>
          </a:p>
        </p:txBody>
      </p:sp>
      <p:sp>
        <p:nvSpPr>
          <p:cNvPr id="35" name="TextBox 34">
            <a:extLst>
              <a:ext uri="{FF2B5EF4-FFF2-40B4-BE49-F238E27FC236}">
                <a16:creationId xmlns:a16="http://schemas.microsoft.com/office/drawing/2014/main" id="{EDB12C50-0796-723E-E131-17C1C992F821}"/>
              </a:ext>
            </a:extLst>
          </p:cNvPr>
          <p:cNvSpPr txBox="1"/>
          <p:nvPr/>
        </p:nvSpPr>
        <p:spPr>
          <a:xfrm>
            <a:off x="9691989" y="4274663"/>
            <a:ext cx="1342417" cy="830997"/>
          </a:xfrm>
          <a:prstGeom prst="rect">
            <a:avLst/>
          </a:prstGeom>
          <a:noFill/>
        </p:spPr>
        <p:txBody>
          <a:bodyPr wrap="square" rtlCol="0">
            <a:spAutoFit/>
          </a:bodyPr>
          <a:lstStyle/>
          <a:p>
            <a:r>
              <a:rPr lang="en-US" sz="1200" dirty="0"/>
              <a:t>SCL</a:t>
            </a:r>
          </a:p>
          <a:p>
            <a:endParaRPr lang="en-US" sz="1200" dirty="0"/>
          </a:p>
          <a:p>
            <a:endParaRPr lang="en-US" sz="1200" dirty="0"/>
          </a:p>
          <a:p>
            <a:r>
              <a:rPr lang="en-US" sz="1200" dirty="0"/>
              <a:t>SDA</a:t>
            </a:r>
          </a:p>
        </p:txBody>
      </p:sp>
    </p:spTree>
    <p:extLst>
      <p:ext uri="{BB962C8B-B14F-4D97-AF65-F5344CB8AC3E}">
        <p14:creationId xmlns:p14="http://schemas.microsoft.com/office/powerpoint/2010/main" val="168585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80C6-AA0A-4ECF-9541-CCAFC7CAE613}"/>
              </a:ext>
            </a:extLst>
          </p:cNvPr>
          <p:cNvSpPr>
            <a:spLocks noGrp="1"/>
          </p:cNvSpPr>
          <p:nvPr>
            <p:ph type="title"/>
          </p:nvPr>
        </p:nvSpPr>
        <p:spPr/>
        <p:txBody>
          <a:bodyPr anchor="t"/>
          <a:lstStyle/>
          <a:p>
            <a:r>
              <a:rPr lang="en-US" dirty="0"/>
              <a:t>Mechanical Drawing (Dimensions in Inches)</a:t>
            </a:r>
          </a:p>
        </p:txBody>
      </p:sp>
      <p:sp>
        <p:nvSpPr>
          <p:cNvPr id="25" name="TextBox 24">
            <a:extLst>
              <a:ext uri="{FF2B5EF4-FFF2-40B4-BE49-F238E27FC236}">
                <a16:creationId xmlns:a16="http://schemas.microsoft.com/office/drawing/2014/main" id="{0A3A45F3-BFA3-4D55-A8FE-B5142100AC62}"/>
              </a:ext>
            </a:extLst>
          </p:cNvPr>
          <p:cNvSpPr txBox="1"/>
          <p:nvPr/>
        </p:nvSpPr>
        <p:spPr>
          <a:xfrm>
            <a:off x="3048000" y="5257800"/>
            <a:ext cx="979755" cy="369332"/>
          </a:xfrm>
          <a:prstGeom prst="rect">
            <a:avLst/>
          </a:prstGeom>
          <a:noFill/>
        </p:spPr>
        <p:txBody>
          <a:bodyPr wrap="none" rtlCol="0">
            <a:spAutoFit/>
          </a:bodyPr>
          <a:lstStyle/>
          <a:p>
            <a:r>
              <a:rPr lang="en-US" dirty="0"/>
              <a:t>FRONT</a:t>
            </a:r>
          </a:p>
        </p:txBody>
      </p:sp>
      <p:sp>
        <p:nvSpPr>
          <p:cNvPr id="36" name="TextBox 35">
            <a:extLst>
              <a:ext uri="{FF2B5EF4-FFF2-40B4-BE49-F238E27FC236}">
                <a16:creationId xmlns:a16="http://schemas.microsoft.com/office/drawing/2014/main" id="{9F471EFC-E8D5-48D9-82C4-2134548FBF50}"/>
              </a:ext>
            </a:extLst>
          </p:cNvPr>
          <p:cNvSpPr txBox="1"/>
          <p:nvPr/>
        </p:nvSpPr>
        <p:spPr>
          <a:xfrm>
            <a:off x="7757725" y="5300133"/>
            <a:ext cx="813043" cy="369332"/>
          </a:xfrm>
          <a:prstGeom prst="rect">
            <a:avLst/>
          </a:prstGeom>
          <a:noFill/>
        </p:spPr>
        <p:txBody>
          <a:bodyPr wrap="none" rtlCol="0">
            <a:spAutoFit/>
          </a:bodyPr>
          <a:lstStyle/>
          <a:p>
            <a:r>
              <a:rPr lang="en-US" dirty="0"/>
              <a:t>BACK</a:t>
            </a:r>
          </a:p>
        </p:txBody>
      </p:sp>
      <p:pic>
        <p:nvPicPr>
          <p:cNvPr id="9" name="Picture 8">
            <a:extLst>
              <a:ext uri="{FF2B5EF4-FFF2-40B4-BE49-F238E27FC236}">
                <a16:creationId xmlns:a16="http://schemas.microsoft.com/office/drawing/2014/main" id="{62BCFF5C-87C1-9C79-38BC-1F904E87938F}"/>
              </a:ext>
            </a:extLst>
          </p:cNvPr>
          <p:cNvPicPr>
            <a:picLocks noChangeAspect="1"/>
          </p:cNvPicPr>
          <p:nvPr/>
        </p:nvPicPr>
        <p:blipFill>
          <a:blip r:embed="rId2"/>
          <a:stretch>
            <a:fillRect/>
          </a:stretch>
        </p:blipFill>
        <p:spPr>
          <a:xfrm>
            <a:off x="968295" y="1188535"/>
            <a:ext cx="10255409" cy="3855495"/>
          </a:xfrm>
          <a:prstGeom prst="rect">
            <a:avLst/>
          </a:prstGeom>
        </p:spPr>
      </p:pic>
      <p:sp>
        <p:nvSpPr>
          <p:cNvPr id="10" name="Rectangle 9">
            <a:extLst>
              <a:ext uri="{FF2B5EF4-FFF2-40B4-BE49-F238E27FC236}">
                <a16:creationId xmlns:a16="http://schemas.microsoft.com/office/drawing/2014/main" id="{7D1251C5-F376-5A4C-594D-80159D887993}"/>
              </a:ext>
            </a:extLst>
          </p:cNvPr>
          <p:cNvSpPr/>
          <p:nvPr/>
        </p:nvSpPr>
        <p:spPr>
          <a:xfrm>
            <a:off x="2528227" y="2552700"/>
            <a:ext cx="20193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Hex Display</a:t>
            </a:r>
          </a:p>
        </p:txBody>
      </p:sp>
      <p:sp>
        <p:nvSpPr>
          <p:cNvPr id="11" name="Rectangle 10">
            <a:extLst>
              <a:ext uri="{FF2B5EF4-FFF2-40B4-BE49-F238E27FC236}">
                <a16:creationId xmlns:a16="http://schemas.microsoft.com/office/drawing/2014/main" id="{B345F5B5-0565-C2EA-3EF4-768D02285D1A}"/>
              </a:ext>
            </a:extLst>
          </p:cNvPr>
          <p:cNvSpPr/>
          <p:nvPr/>
        </p:nvSpPr>
        <p:spPr>
          <a:xfrm>
            <a:off x="2667000" y="3733800"/>
            <a:ext cx="1156627" cy="4364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a:t>
            </a:r>
          </a:p>
        </p:txBody>
      </p:sp>
      <p:sp>
        <p:nvSpPr>
          <p:cNvPr id="12" name="Rectangle 11">
            <a:extLst>
              <a:ext uri="{FF2B5EF4-FFF2-40B4-BE49-F238E27FC236}">
                <a16:creationId xmlns:a16="http://schemas.microsoft.com/office/drawing/2014/main" id="{D3FE3EE8-748B-DA01-47E2-A34CD4D95B70}"/>
              </a:ext>
            </a:extLst>
          </p:cNvPr>
          <p:cNvSpPr/>
          <p:nvPr/>
        </p:nvSpPr>
        <p:spPr>
          <a:xfrm>
            <a:off x="3733800" y="3683067"/>
            <a:ext cx="1340023" cy="5056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Switch</a:t>
            </a:r>
          </a:p>
        </p:txBody>
      </p:sp>
      <p:sp>
        <p:nvSpPr>
          <p:cNvPr id="13" name="Rectangle 12">
            <a:extLst>
              <a:ext uri="{FF2B5EF4-FFF2-40B4-BE49-F238E27FC236}">
                <a16:creationId xmlns:a16="http://schemas.microsoft.com/office/drawing/2014/main" id="{8996979C-4402-2EDA-9181-3B70F09B54DB}"/>
              </a:ext>
            </a:extLst>
          </p:cNvPr>
          <p:cNvSpPr/>
          <p:nvPr/>
        </p:nvSpPr>
        <p:spPr>
          <a:xfrm>
            <a:off x="1919711" y="3733800"/>
            <a:ext cx="862673"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Pot</a:t>
            </a:r>
          </a:p>
        </p:txBody>
      </p:sp>
      <p:sp>
        <p:nvSpPr>
          <p:cNvPr id="14" name="Rectangle 13">
            <a:extLst>
              <a:ext uri="{FF2B5EF4-FFF2-40B4-BE49-F238E27FC236}">
                <a16:creationId xmlns:a16="http://schemas.microsoft.com/office/drawing/2014/main" id="{0531CA0E-C4BA-FAF6-2A5C-5B72988D523E}"/>
              </a:ext>
            </a:extLst>
          </p:cNvPr>
          <p:cNvSpPr/>
          <p:nvPr/>
        </p:nvSpPr>
        <p:spPr>
          <a:xfrm>
            <a:off x="7200900" y="2902867"/>
            <a:ext cx="20193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PocketBeagle</a:t>
            </a:r>
          </a:p>
        </p:txBody>
      </p:sp>
      <p:sp>
        <p:nvSpPr>
          <p:cNvPr id="15" name="Rectangle 14">
            <a:extLst>
              <a:ext uri="{FF2B5EF4-FFF2-40B4-BE49-F238E27FC236}">
                <a16:creationId xmlns:a16="http://schemas.microsoft.com/office/drawing/2014/main" id="{35BC72B0-3216-E80F-AB84-BCD5E62E5B49}"/>
              </a:ext>
            </a:extLst>
          </p:cNvPr>
          <p:cNvSpPr/>
          <p:nvPr/>
        </p:nvSpPr>
        <p:spPr>
          <a:xfrm rot="5400000">
            <a:off x="5505450" y="2876550"/>
            <a:ext cx="20193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IMU</a:t>
            </a:r>
          </a:p>
        </p:txBody>
      </p:sp>
      <p:sp>
        <p:nvSpPr>
          <p:cNvPr id="16" name="Rectangle 15">
            <a:extLst>
              <a:ext uri="{FF2B5EF4-FFF2-40B4-BE49-F238E27FC236}">
                <a16:creationId xmlns:a16="http://schemas.microsoft.com/office/drawing/2014/main" id="{9B74EF16-6238-AF3E-4290-DEFC913FC472}"/>
              </a:ext>
            </a:extLst>
          </p:cNvPr>
          <p:cNvSpPr/>
          <p:nvPr/>
        </p:nvSpPr>
        <p:spPr>
          <a:xfrm>
            <a:off x="381000" y="1905000"/>
            <a:ext cx="20193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Mounting Hole</a:t>
            </a:r>
          </a:p>
        </p:txBody>
      </p:sp>
      <p:sp>
        <p:nvSpPr>
          <p:cNvPr id="17" name="Rectangle 16">
            <a:extLst>
              <a:ext uri="{FF2B5EF4-FFF2-40B4-BE49-F238E27FC236}">
                <a16:creationId xmlns:a16="http://schemas.microsoft.com/office/drawing/2014/main" id="{6690AF20-839A-E358-6FDA-71D45BD9F8AA}"/>
              </a:ext>
            </a:extLst>
          </p:cNvPr>
          <p:cNvSpPr/>
          <p:nvPr/>
        </p:nvSpPr>
        <p:spPr>
          <a:xfrm>
            <a:off x="571500" y="2171700"/>
            <a:ext cx="20193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Fiducial</a:t>
            </a:r>
          </a:p>
        </p:txBody>
      </p:sp>
    </p:spTree>
    <p:extLst>
      <p:ext uri="{BB962C8B-B14F-4D97-AF65-F5344CB8AC3E}">
        <p14:creationId xmlns:p14="http://schemas.microsoft.com/office/powerpoint/2010/main" val="203514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10129</TotalTime>
  <Words>346</Words>
  <Application>Microsoft Office PowerPoint</Application>
  <PresentationFormat>Widescreen</PresentationFormat>
  <Paragraphs>76</Paragraphs>
  <Slides>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Diamond Grid 16x9</vt:lpstr>
      <vt:lpstr>ENGI 301  PCB Project</vt:lpstr>
      <vt:lpstr>Options</vt:lpstr>
      <vt:lpstr>Background Information – Exercise Tracker</vt:lpstr>
      <vt:lpstr>PowerPoint Presentation</vt:lpstr>
      <vt:lpstr>Mechanical Drawing (Dimensions in Inches)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Kian Samra</cp:lastModifiedBy>
  <cp:revision>437</cp:revision>
  <dcterms:created xsi:type="dcterms:W3CDTF">2018-01-09T20:24:50Z</dcterms:created>
  <dcterms:modified xsi:type="dcterms:W3CDTF">2023-12-11T03:29:49Z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