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8" r:id="rId5"/>
    <p:sldId id="264" r:id="rId6"/>
    <p:sldId id="273" r:id="rId7"/>
    <p:sldId id="271" r:id="rId8"/>
    <p:sldId id="272" r:id="rId9"/>
    <p:sldId id="269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sitzer" initials="B" lastIdx="2" clrIdx="0">
    <p:extLst>
      <p:ext uri="{19B8F6BF-5375-455C-9EA6-DF929625EA0E}">
        <p15:presenceInfo xmlns:p15="http://schemas.microsoft.com/office/powerpoint/2012/main" userId="Besitz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4CE5-62BF-4FE5-8363-F2CA6652E49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2ADD-7AED-477B-A42A-42228A2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2533472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Arial Black" panose="020B0A04020102020204" pitchFamily="34" charset="0"/>
              </a:rPr>
              <a:t>IIR&amp;FIR Filter – VGA – Audio </a:t>
            </a:r>
            <a:r>
              <a:rPr lang="en-US" sz="4800" dirty="0">
                <a:latin typeface="Arial Black" panose="020B0A04020102020204" pitchFamily="34" charset="0"/>
              </a:rPr>
              <a:t>synchronized</a:t>
            </a:r>
            <a:r>
              <a:rPr lang="de-DE" sz="4800" dirty="0">
                <a:latin typeface="Arial Black" panose="020B0A04020102020204" pitchFamily="34" charset="0"/>
              </a:rPr>
              <a:t> Lights  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959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Kian David </a:t>
            </a:r>
            <a:r>
              <a:rPr lang="en-US" dirty="0" err="1">
                <a:solidFill>
                  <a:schemeClr val="tx1"/>
                </a:solidFill>
              </a:rPr>
              <a:t>Warias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6320" y="685800"/>
            <a:ext cx="344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Advanced Digital Systems</a:t>
            </a:r>
          </a:p>
          <a:p>
            <a:pPr algn="ctr"/>
            <a:r>
              <a:rPr lang="en-US" sz="2400" b="1"/>
              <a:t>ECET 349</a:t>
            </a:r>
          </a:p>
          <a:p>
            <a:pPr algn="ctr"/>
            <a:r>
              <a:rPr lang="en-US" sz="2400" b="1"/>
              <a:t>Final Project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EC84A82-E1F7-4B9E-9D7B-41215A9C8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7" name="Grafik 6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19BE1FF1-47B3-4F08-9C17-FF3C807C0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Validation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4BA119C-7780-4384-BFA2-03902C4711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68BE12CF-479B-426D-9B8B-DE32768EF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pic>
        <p:nvPicPr>
          <p:cNvPr id="19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DBF9770-6048-41CC-B8E4-E2F2DEC1D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97382" y="2286276"/>
            <a:ext cx="940735" cy="859364"/>
          </a:xfrm>
          <a:prstGeom prst="rect">
            <a:avLst/>
          </a:prstGeom>
        </p:spPr>
      </p:pic>
      <p:pic>
        <p:nvPicPr>
          <p:cNvPr id="20" name="Grafik 3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FBD232C-E5E3-4622-935B-289BDE2BAA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r="25234"/>
          <a:stretch/>
        </p:blipFill>
        <p:spPr>
          <a:xfrm>
            <a:off x="628152" y="2372462"/>
            <a:ext cx="609600" cy="628636"/>
          </a:xfrm>
          <a:prstGeom prst="rect">
            <a:avLst/>
          </a:prstGeom>
        </p:spPr>
      </p:pic>
      <p:pic>
        <p:nvPicPr>
          <p:cNvPr id="21" name="Grafik 41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5BD329F6-3B34-4D6B-A0CC-1AA32C064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58008"/>
            <a:ext cx="2945286" cy="2939395"/>
          </a:xfrm>
          <a:prstGeom prst="rect">
            <a:avLst/>
          </a:prstGeom>
        </p:spPr>
      </p:pic>
      <p:sp>
        <p:nvSpPr>
          <p:cNvPr id="22" name="Freihandform: Form 44">
            <a:extLst>
              <a:ext uri="{FF2B5EF4-FFF2-40B4-BE49-F238E27FC236}">
                <a16:creationId xmlns:a16="http://schemas.microsoft.com/office/drawing/2014/main" id="{7A48EE52-78F4-484C-9EA4-44A889F3FA53}"/>
              </a:ext>
            </a:extLst>
          </p:cNvPr>
          <p:cNvSpPr/>
          <p:nvPr/>
        </p:nvSpPr>
        <p:spPr>
          <a:xfrm>
            <a:off x="2025020" y="1722675"/>
            <a:ext cx="1769805" cy="997333"/>
          </a:xfrm>
          <a:custGeom>
            <a:avLst/>
            <a:gdLst>
              <a:gd name="connsiteX0" fmla="*/ 0 w 1769805"/>
              <a:gd name="connsiteY0" fmla="*/ 982537 h 982537"/>
              <a:gd name="connsiteX1" fmla="*/ 399495 w 1769805"/>
              <a:gd name="connsiteY1" fmla="*/ 831616 h 982537"/>
              <a:gd name="connsiteX2" fmla="*/ 230820 w 1769805"/>
              <a:gd name="connsiteY2" fmla="*/ 103648 h 982537"/>
              <a:gd name="connsiteX3" fmla="*/ 1669002 w 1769805"/>
              <a:gd name="connsiteY3" fmla="*/ 32626 h 982537"/>
              <a:gd name="connsiteX4" fmla="*/ 1651247 w 1769805"/>
              <a:gd name="connsiteY4" fmla="*/ 369978 h 98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805" h="982537">
                <a:moveTo>
                  <a:pt x="0" y="982537"/>
                </a:moveTo>
                <a:cubicBezTo>
                  <a:pt x="180512" y="980317"/>
                  <a:pt x="361025" y="978097"/>
                  <a:pt x="399495" y="831616"/>
                </a:cubicBezTo>
                <a:cubicBezTo>
                  <a:pt x="437965" y="685134"/>
                  <a:pt x="19235" y="236813"/>
                  <a:pt x="230820" y="103648"/>
                </a:cubicBezTo>
                <a:cubicBezTo>
                  <a:pt x="442405" y="-29517"/>
                  <a:pt x="1432264" y="-11762"/>
                  <a:pt x="1669002" y="32626"/>
                </a:cubicBezTo>
                <a:cubicBezTo>
                  <a:pt x="1905740" y="77014"/>
                  <a:pt x="1651247" y="297477"/>
                  <a:pt x="1651247" y="369978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fik 46">
            <a:extLst>
              <a:ext uri="{FF2B5EF4-FFF2-40B4-BE49-F238E27FC236}">
                <a16:creationId xmlns:a16="http://schemas.microsoft.com/office/drawing/2014/main" id="{22074BC3-281B-4C2F-A816-25980E93EE1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2" b="33224"/>
          <a:stretch/>
        </p:blipFill>
        <p:spPr>
          <a:xfrm rot="10800000" flipH="1">
            <a:off x="3949996" y="1424606"/>
            <a:ext cx="786561" cy="682945"/>
          </a:xfrm>
          <a:prstGeom prst="rect">
            <a:avLst/>
          </a:prstGeom>
        </p:spPr>
      </p:pic>
      <p:pic>
        <p:nvPicPr>
          <p:cNvPr id="24" name="Grafik 48">
            <a:extLst>
              <a:ext uri="{FF2B5EF4-FFF2-40B4-BE49-F238E27FC236}">
                <a16:creationId xmlns:a16="http://schemas.microsoft.com/office/drawing/2014/main" id="{5479D25A-A5AE-4FC4-AA5C-B61BAA8194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95" y="2394148"/>
            <a:ext cx="1800522" cy="1495492"/>
          </a:xfrm>
          <a:prstGeom prst="rect">
            <a:avLst/>
          </a:prstGeom>
        </p:spPr>
      </p:pic>
      <p:sp>
        <p:nvSpPr>
          <p:cNvPr id="25" name="Freihandform: Form 49">
            <a:extLst>
              <a:ext uri="{FF2B5EF4-FFF2-40B4-BE49-F238E27FC236}">
                <a16:creationId xmlns:a16="http://schemas.microsoft.com/office/drawing/2014/main" id="{7BC30849-E067-4A1F-B7AF-5F71F975217F}"/>
              </a:ext>
            </a:extLst>
          </p:cNvPr>
          <p:cNvSpPr/>
          <p:nvPr/>
        </p:nvSpPr>
        <p:spPr>
          <a:xfrm>
            <a:off x="4288136" y="1137628"/>
            <a:ext cx="2368858" cy="2801578"/>
          </a:xfrm>
          <a:custGeom>
            <a:avLst/>
            <a:gdLst>
              <a:gd name="connsiteX0" fmla="*/ 21745 w 2303306"/>
              <a:gd name="connsiteY0" fmla="*/ 293381 h 2801578"/>
              <a:gd name="connsiteX1" fmla="*/ 101644 w 2303306"/>
              <a:gd name="connsiteY1" fmla="*/ 44806 h 2801578"/>
              <a:gd name="connsiteX2" fmla="*/ 820735 w 2303306"/>
              <a:gd name="connsiteY2" fmla="*/ 71439 h 2801578"/>
              <a:gd name="connsiteX3" fmla="*/ 1442172 w 2303306"/>
              <a:gd name="connsiteY3" fmla="*/ 746142 h 2801578"/>
              <a:gd name="connsiteX4" fmla="*/ 1593093 w 2303306"/>
              <a:gd name="connsiteY4" fmla="*/ 2255346 h 2801578"/>
              <a:gd name="connsiteX5" fmla="*/ 1903811 w 2303306"/>
              <a:gd name="connsiteY5" fmla="*/ 2796884 h 2801578"/>
              <a:gd name="connsiteX6" fmla="*/ 2303306 w 2303306"/>
              <a:gd name="connsiteY6" fmla="*/ 2521676 h 280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3306" h="2801578">
                <a:moveTo>
                  <a:pt x="21745" y="293381"/>
                </a:moveTo>
                <a:cubicBezTo>
                  <a:pt x="-4888" y="187588"/>
                  <a:pt x="-31521" y="81796"/>
                  <a:pt x="101644" y="44806"/>
                </a:cubicBezTo>
                <a:cubicBezTo>
                  <a:pt x="234809" y="7816"/>
                  <a:pt x="597314" y="-45450"/>
                  <a:pt x="820735" y="71439"/>
                </a:cubicBezTo>
                <a:cubicBezTo>
                  <a:pt x="1044156" y="188328"/>
                  <a:pt x="1313446" y="382158"/>
                  <a:pt x="1442172" y="746142"/>
                </a:cubicBezTo>
                <a:cubicBezTo>
                  <a:pt x="1570898" y="1110126"/>
                  <a:pt x="1516153" y="1913556"/>
                  <a:pt x="1593093" y="2255346"/>
                </a:cubicBezTo>
                <a:cubicBezTo>
                  <a:pt x="1670033" y="2597136"/>
                  <a:pt x="1785442" y="2752496"/>
                  <a:pt x="1903811" y="2796884"/>
                </a:cubicBezTo>
                <a:cubicBezTo>
                  <a:pt x="2022180" y="2841272"/>
                  <a:pt x="2254479" y="2557187"/>
                  <a:pt x="2303306" y="2521676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50">
            <a:extLst>
              <a:ext uri="{FF2B5EF4-FFF2-40B4-BE49-F238E27FC236}">
                <a16:creationId xmlns:a16="http://schemas.microsoft.com/office/drawing/2014/main" id="{4DDA5922-742E-4227-833F-1F3615FF9C80}"/>
              </a:ext>
            </a:extLst>
          </p:cNvPr>
          <p:cNvSpPr/>
          <p:nvPr/>
        </p:nvSpPr>
        <p:spPr>
          <a:xfrm>
            <a:off x="6619104" y="2671883"/>
            <a:ext cx="1060142" cy="64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filter0</a:t>
            </a:r>
            <a:endParaRPr lang="en-US"/>
          </a:p>
        </p:txBody>
      </p:sp>
      <p:sp>
        <p:nvSpPr>
          <p:cNvPr id="27" name="Rechteck 51">
            <a:extLst>
              <a:ext uri="{FF2B5EF4-FFF2-40B4-BE49-F238E27FC236}">
                <a16:creationId xmlns:a16="http://schemas.microsoft.com/office/drawing/2014/main" id="{DFAB7711-9A0B-480A-B93B-B71C2A644987}"/>
              </a:ext>
            </a:extLst>
          </p:cNvPr>
          <p:cNvSpPr/>
          <p:nvPr/>
        </p:nvSpPr>
        <p:spPr>
          <a:xfrm>
            <a:off x="3645195" y="4320205"/>
            <a:ext cx="609600" cy="183361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52">
            <a:extLst>
              <a:ext uri="{FF2B5EF4-FFF2-40B4-BE49-F238E27FC236}">
                <a16:creationId xmlns:a16="http://schemas.microsoft.com/office/drawing/2014/main" id="{AA7932C6-0A84-48C6-898D-2FC88C7A0B3D}"/>
              </a:ext>
            </a:extLst>
          </p:cNvPr>
          <p:cNvSpPr/>
          <p:nvPr/>
        </p:nvSpPr>
        <p:spPr>
          <a:xfrm>
            <a:off x="4317965" y="4351166"/>
            <a:ext cx="1765629" cy="15240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53">
            <a:extLst>
              <a:ext uri="{FF2B5EF4-FFF2-40B4-BE49-F238E27FC236}">
                <a16:creationId xmlns:a16="http://schemas.microsoft.com/office/drawing/2014/main" id="{525A8853-CB68-49A0-8F98-762D788B2EE0}"/>
              </a:ext>
            </a:extLst>
          </p:cNvPr>
          <p:cNvSpPr/>
          <p:nvPr/>
        </p:nvSpPr>
        <p:spPr>
          <a:xfrm>
            <a:off x="3645195" y="4504671"/>
            <a:ext cx="609600" cy="392732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54">
            <a:extLst>
              <a:ext uri="{FF2B5EF4-FFF2-40B4-BE49-F238E27FC236}">
                <a16:creationId xmlns:a16="http://schemas.microsoft.com/office/drawing/2014/main" id="{9EA39982-97C0-4F1B-A37D-5D4EA9397361}"/>
              </a:ext>
            </a:extLst>
          </p:cNvPr>
          <p:cNvSpPr txBox="1"/>
          <p:nvPr/>
        </p:nvSpPr>
        <p:spPr>
          <a:xfrm>
            <a:off x="550249" y="2965978"/>
            <a:ext cx="1645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AUX Input</a:t>
            </a:r>
          </a:p>
          <a:p>
            <a:endParaRPr lang="de-DE" dirty="0"/>
          </a:p>
          <a:p>
            <a:r>
              <a:rPr lang="de-DE" sz="1200" dirty="0" err="1"/>
              <a:t>eg</a:t>
            </a:r>
            <a:r>
              <a:rPr lang="de-DE" sz="1200" dirty="0"/>
              <a:t>. connect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PCs </a:t>
            </a:r>
            <a:r>
              <a:rPr lang="de-DE" sz="1200" dirty="0" err="1"/>
              <a:t>headphone</a:t>
            </a:r>
            <a:r>
              <a:rPr lang="de-DE" sz="1200" dirty="0"/>
              <a:t> </a:t>
            </a:r>
            <a:r>
              <a:rPr lang="de-DE" sz="1200" dirty="0" err="1"/>
              <a:t>output</a:t>
            </a:r>
            <a:endParaRPr lang="de-DE" sz="1200" dirty="0"/>
          </a:p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1" name="Textfeld 55">
            <a:extLst>
              <a:ext uri="{FF2B5EF4-FFF2-40B4-BE49-F238E27FC236}">
                <a16:creationId xmlns:a16="http://schemas.microsoft.com/office/drawing/2014/main" id="{DF243149-462A-49C5-8837-2C14438A343C}"/>
              </a:ext>
            </a:extLst>
          </p:cNvPr>
          <p:cNvSpPr txBox="1"/>
          <p:nvPr/>
        </p:nvSpPr>
        <p:spPr>
          <a:xfrm>
            <a:off x="6203751" y="1835044"/>
            <a:ext cx="255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Monitor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Filter</a:t>
            </a:r>
            <a:endParaRPr lang="en-US" dirty="0"/>
          </a:p>
        </p:txBody>
      </p:sp>
      <p:sp>
        <p:nvSpPr>
          <p:cNvPr id="32" name="Textfeld 56">
            <a:extLst>
              <a:ext uri="{FF2B5EF4-FFF2-40B4-BE49-F238E27FC236}">
                <a16:creationId xmlns:a16="http://schemas.microsoft.com/office/drawing/2014/main" id="{E1D7FBED-7729-4CE2-AB19-1D577B8D98A4}"/>
              </a:ext>
            </a:extLst>
          </p:cNvPr>
          <p:cNvSpPr txBox="1"/>
          <p:nvPr/>
        </p:nvSpPr>
        <p:spPr>
          <a:xfrm>
            <a:off x="6034678" y="4093256"/>
            <a:ext cx="23033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LEDG0 –LEDG7</a:t>
            </a:r>
          </a:p>
          <a:p>
            <a:endParaRPr lang="de-DE" dirty="0"/>
          </a:p>
          <a:p>
            <a:r>
              <a:rPr lang="de-DE" sz="1200" dirty="0"/>
              <a:t>Displays Music </a:t>
            </a:r>
            <a:r>
              <a:rPr lang="en-AU" sz="1200" dirty="0"/>
              <a:t>synchronized</a:t>
            </a:r>
            <a:r>
              <a:rPr lang="de-DE" sz="1200" dirty="0"/>
              <a:t> </a:t>
            </a:r>
            <a:r>
              <a:rPr lang="en-AU" sz="1200" dirty="0"/>
              <a:t>Lights</a:t>
            </a:r>
          </a:p>
        </p:txBody>
      </p:sp>
      <p:sp>
        <p:nvSpPr>
          <p:cNvPr id="33" name="Textfeld 57">
            <a:extLst>
              <a:ext uri="{FF2B5EF4-FFF2-40B4-BE49-F238E27FC236}">
                <a16:creationId xmlns:a16="http://schemas.microsoft.com/office/drawing/2014/main" id="{1981EDBA-F706-49CC-8A53-B81CDECE8A40}"/>
              </a:ext>
            </a:extLst>
          </p:cNvPr>
          <p:cNvSpPr txBox="1"/>
          <p:nvPr/>
        </p:nvSpPr>
        <p:spPr>
          <a:xfrm>
            <a:off x="2541604" y="4864405"/>
            <a:ext cx="3426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Switches:</a:t>
            </a:r>
          </a:p>
          <a:p>
            <a:r>
              <a:rPr lang="de-DE" dirty="0"/>
              <a:t>SW0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Music on/off</a:t>
            </a:r>
          </a:p>
          <a:p>
            <a:r>
              <a:rPr lang="de-DE" dirty="0"/>
              <a:t>SW1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n-AU" dirty="0">
                <a:sym typeface="Wingdings" panose="05000000000000000000" pitchFamily="2" charset="2"/>
              </a:rPr>
              <a:t>treble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en-AU" dirty="0">
                <a:sym typeface="Wingdings" panose="05000000000000000000" pitchFamily="2" charset="2"/>
              </a:rPr>
              <a:t>enhancement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r>
              <a:rPr lang="de-DE" dirty="0"/>
              <a:t>SW2 </a:t>
            </a:r>
            <a:r>
              <a:rPr lang="de-DE" dirty="0">
                <a:sym typeface="Wingdings" panose="05000000000000000000" pitchFamily="2" charset="2"/>
              </a:rPr>
              <a:t> bass </a:t>
            </a:r>
            <a:r>
              <a:rPr lang="en-AU" dirty="0">
                <a:sym typeface="Wingdings" panose="05000000000000000000" pitchFamily="2" charset="2"/>
              </a:rPr>
              <a:t>enhancement</a:t>
            </a:r>
            <a:endParaRPr lang="de-DE" dirty="0"/>
          </a:p>
          <a:p>
            <a:r>
              <a:rPr lang="de-DE" dirty="0"/>
              <a:t>SW3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n-AU" dirty="0">
                <a:sym typeface="Wingdings" panose="05000000000000000000" pitchFamily="2" charset="2"/>
              </a:rPr>
              <a:t>moving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en-AU" dirty="0">
                <a:sym typeface="Wingdings" panose="05000000000000000000" pitchFamily="2" charset="2"/>
              </a:rPr>
              <a:t>average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en-AU" dirty="0">
                <a:sym typeface="Wingdings" panose="05000000000000000000" pitchFamily="2" charset="2"/>
              </a:rPr>
              <a:t>filter</a:t>
            </a:r>
            <a:endParaRPr lang="en-AU" dirty="0"/>
          </a:p>
          <a:p>
            <a:r>
              <a:rPr lang="en-AU" dirty="0"/>
              <a:t>SW4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LEDG0 –LEDG7 on/off</a:t>
            </a:r>
          </a:p>
          <a:p>
            <a:endParaRPr lang="en-AU" dirty="0"/>
          </a:p>
        </p:txBody>
      </p:sp>
      <p:sp>
        <p:nvSpPr>
          <p:cNvPr id="34" name="Textfeld 54">
            <a:extLst>
              <a:ext uri="{FF2B5EF4-FFF2-40B4-BE49-F238E27FC236}">
                <a16:creationId xmlns:a16="http://schemas.microsoft.com/office/drawing/2014/main" id="{51840631-85A7-46E9-BC61-F93B0B5A4649}"/>
              </a:ext>
            </a:extLst>
          </p:cNvPr>
          <p:cNvSpPr txBox="1"/>
          <p:nvPr/>
        </p:nvSpPr>
        <p:spPr>
          <a:xfrm>
            <a:off x="5497824" y="685800"/>
            <a:ext cx="164544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VGA </a:t>
            </a:r>
            <a:r>
              <a:rPr lang="en-AU" sz="1100" dirty="0"/>
              <a:t>cable</a:t>
            </a:r>
            <a:r>
              <a:rPr lang="de-DE" sz="1100" dirty="0"/>
              <a:t> </a:t>
            </a:r>
            <a:r>
              <a:rPr lang="en-AU" sz="1100" dirty="0"/>
              <a:t>from</a:t>
            </a:r>
            <a:r>
              <a:rPr lang="de-DE" sz="1100" dirty="0"/>
              <a:t> DE1 Board </a:t>
            </a:r>
            <a:r>
              <a:rPr lang="de-DE" sz="1100" dirty="0" err="1"/>
              <a:t>to</a:t>
            </a:r>
            <a:r>
              <a:rPr lang="de-DE" sz="1100" dirty="0"/>
              <a:t> Monitor</a:t>
            </a:r>
          </a:p>
          <a:p>
            <a:endParaRPr lang="de-DE" dirty="0"/>
          </a:p>
          <a:p>
            <a:r>
              <a:rPr lang="de-DE" dirty="0"/>
              <a:t>VGA Output</a:t>
            </a:r>
          </a:p>
          <a:p>
            <a:endParaRPr lang="de-DE" dirty="0"/>
          </a:p>
          <a:p>
            <a:r>
              <a:rPr lang="de-DE" dirty="0"/>
              <a:t> 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9838F2-0EEA-46C4-B141-43105C510906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4648200"/>
            <a:ext cx="1388940" cy="12928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D9AAAF-8853-43E6-A268-CA573C89444D}"/>
              </a:ext>
            </a:extLst>
          </p:cNvPr>
          <p:cNvSpPr txBox="1"/>
          <p:nvPr/>
        </p:nvSpPr>
        <p:spPr>
          <a:xfrm>
            <a:off x="6442381" y="5756196"/>
            <a:ext cx="143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RESET</a:t>
            </a:r>
            <a:endParaRPr lang="en-US" dirty="0"/>
          </a:p>
        </p:txBody>
      </p:sp>
      <p:pic>
        <p:nvPicPr>
          <p:cNvPr id="40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5B1BA8-EB7D-4991-9263-0443EB156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55371">
            <a:off x="761846" y="1160373"/>
            <a:ext cx="940735" cy="859364"/>
          </a:xfrm>
          <a:prstGeom prst="rect">
            <a:avLst/>
          </a:prstGeom>
        </p:spPr>
      </p:pic>
      <p:sp>
        <p:nvSpPr>
          <p:cNvPr id="39" name="Freihandform: Form 44">
            <a:extLst>
              <a:ext uri="{FF2B5EF4-FFF2-40B4-BE49-F238E27FC236}">
                <a16:creationId xmlns:a16="http://schemas.microsoft.com/office/drawing/2014/main" id="{5680FEEA-FC70-4B20-B4BC-512C4F12F997}"/>
              </a:ext>
            </a:extLst>
          </p:cNvPr>
          <p:cNvSpPr/>
          <p:nvPr/>
        </p:nvSpPr>
        <p:spPr>
          <a:xfrm rot="1459197">
            <a:off x="1620741" y="1306397"/>
            <a:ext cx="2363067" cy="997333"/>
          </a:xfrm>
          <a:custGeom>
            <a:avLst/>
            <a:gdLst>
              <a:gd name="connsiteX0" fmla="*/ 0 w 1769805"/>
              <a:gd name="connsiteY0" fmla="*/ 982537 h 982537"/>
              <a:gd name="connsiteX1" fmla="*/ 399495 w 1769805"/>
              <a:gd name="connsiteY1" fmla="*/ 831616 h 982537"/>
              <a:gd name="connsiteX2" fmla="*/ 230820 w 1769805"/>
              <a:gd name="connsiteY2" fmla="*/ 103648 h 982537"/>
              <a:gd name="connsiteX3" fmla="*/ 1669002 w 1769805"/>
              <a:gd name="connsiteY3" fmla="*/ 32626 h 982537"/>
              <a:gd name="connsiteX4" fmla="*/ 1651247 w 1769805"/>
              <a:gd name="connsiteY4" fmla="*/ 369978 h 98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805" h="982537">
                <a:moveTo>
                  <a:pt x="0" y="982537"/>
                </a:moveTo>
                <a:cubicBezTo>
                  <a:pt x="180512" y="980317"/>
                  <a:pt x="361025" y="978097"/>
                  <a:pt x="399495" y="831616"/>
                </a:cubicBezTo>
                <a:cubicBezTo>
                  <a:pt x="437965" y="685134"/>
                  <a:pt x="19235" y="236813"/>
                  <a:pt x="230820" y="103648"/>
                </a:cubicBezTo>
                <a:cubicBezTo>
                  <a:pt x="442405" y="-29517"/>
                  <a:pt x="1432264" y="-11762"/>
                  <a:pt x="1669002" y="32626"/>
                </a:cubicBezTo>
                <a:cubicBezTo>
                  <a:pt x="1905740" y="77014"/>
                  <a:pt x="1651247" y="297477"/>
                  <a:pt x="1651247" y="369978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fik 3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5A8E243-CC6E-4CA8-83E6-822A758D3B5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r="25234"/>
          <a:stretch/>
        </p:blipFill>
        <p:spPr>
          <a:xfrm>
            <a:off x="470757" y="679128"/>
            <a:ext cx="609600" cy="628636"/>
          </a:xfrm>
          <a:prstGeom prst="rect">
            <a:avLst/>
          </a:prstGeom>
        </p:spPr>
      </p:pic>
      <p:sp>
        <p:nvSpPr>
          <p:cNvPr id="42" name="Textfeld 54">
            <a:extLst>
              <a:ext uri="{FF2B5EF4-FFF2-40B4-BE49-F238E27FC236}">
                <a16:creationId xmlns:a16="http://schemas.microsoft.com/office/drawing/2014/main" id="{15F1EF34-3A9A-4248-B528-492EB4FD1A22}"/>
              </a:ext>
            </a:extLst>
          </p:cNvPr>
          <p:cNvSpPr txBox="1"/>
          <p:nvPr/>
        </p:nvSpPr>
        <p:spPr>
          <a:xfrm>
            <a:off x="1143265" y="214985"/>
            <a:ext cx="1645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AUX Output</a:t>
            </a:r>
          </a:p>
          <a:p>
            <a:endParaRPr lang="de-DE" dirty="0"/>
          </a:p>
          <a:p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speaker</a:t>
            </a:r>
            <a:endParaRPr lang="de-DE" sz="1000" dirty="0"/>
          </a:p>
          <a:p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8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Conclusion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487" y="1143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  <a:p>
            <a:pPr lvl="0"/>
            <a:endParaRPr lang="en-US" sz="1600"/>
          </a:p>
          <a:p>
            <a:endParaRPr lang="en-US" sz="160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BF60B79-CB28-4823-8AB3-130961BDE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5A6E2E06-7D74-4227-8853-AC4756AF2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1468DC-F652-45A5-8C42-8204042F75BF}"/>
              </a:ext>
            </a:extLst>
          </p:cNvPr>
          <p:cNvSpPr/>
          <p:nvPr/>
        </p:nvSpPr>
        <p:spPr>
          <a:xfrm>
            <a:off x="838200" y="3894266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do it? - Societal relevance/impact and opportunity for commercialization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2C3BE-E77C-4FD7-A4A2-7CBEDDBB214E}"/>
              </a:ext>
            </a:extLst>
          </p:cNvPr>
          <p:cNvSpPr/>
          <p:nvPr/>
        </p:nvSpPr>
        <p:spPr>
          <a:xfrm>
            <a:off x="838200" y="1965119"/>
            <a:ext cx="5532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you learned from this project? -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42929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  <a:br>
              <a:rPr lang="en-US"/>
            </a:br>
            <a:r>
              <a:rPr lang="en-US" sz="2200"/>
              <a:t>What is the project about. A technical overview.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487" y="11430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	3 Filters : IIR – low and high pass for treble and bass enhancement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                 FIR – moving average filter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8 LED’s   : Display music output with 8 LEDs on DE1 board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VGA        : Display current selected filter on VGA screen 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F3A0E0D-6CA7-46DD-9E6D-D34B060F9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32" name="Grafik 31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B7B1DBB8-1B2D-4557-8F0A-398593E98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80DB0B3-7189-40AF-931E-C816E1AAC8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66987" y="3815648"/>
            <a:ext cx="940735" cy="859364"/>
          </a:xfrm>
          <a:prstGeom prst="rect">
            <a:avLst/>
          </a:prstGeom>
        </p:spPr>
      </p:pic>
      <p:pic>
        <p:nvPicPr>
          <p:cNvPr id="38" name="Grafik 3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2146B33-2D57-4C4F-B66B-28F81D276A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r="25234"/>
          <a:stretch/>
        </p:blipFill>
        <p:spPr>
          <a:xfrm>
            <a:off x="1097757" y="3901834"/>
            <a:ext cx="609600" cy="628636"/>
          </a:xfrm>
          <a:prstGeom prst="rect">
            <a:avLst/>
          </a:prstGeom>
        </p:spPr>
      </p:pic>
      <p:pic>
        <p:nvPicPr>
          <p:cNvPr id="42" name="Grafik 41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CAD89370-DFB1-4661-80F0-635189E2C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05" y="3487380"/>
            <a:ext cx="2945286" cy="2939395"/>
          </a:xfrm>
          <a:prstGeom prst="rect">
            <a:avLst/>
          </a:prstGeom>
        </p:spPr>
      </p:pic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4F3FC563-8121-4373-9F6A-53CFEDB78EAB}"/>
              </a:ext>
            </a:extLst>
          </p:cNvPr>
          <p:cNvSpPr/>
          <p:nvPr/>
        </p:nvSpPr>
        <p:spPr>
          <a:xfrm>
            <a:off x="2494625" y="3252047"/>
            <a:ext cx="1769805" cy="997333"/>
          </a:xfrm>
          <a:custGeom>
            <a:avLst/>
            <a:gdLst>
              <a:gd name="connsiteX0" fmla="*/ 0 w 1769805"/>
              <a:gd name="connsiteY0" fmla="*/ 982537 h 982537"/>
              <a:gd name="connsiteX1" fmla="*/ 399495 w 1769805"/>
              <a:gd name="connsiteY1" fmla="*/ 831616 h 982537"/>
              <a:gd name="connsiteX2" fmla="*/ 230820 w 1769805"/>
              <a:gd name="connsiteY2" fmla="*/ 103648 h 982537"/>
              <a:gd name="connsiteX3" fmla="*/ 1669002 w 1769805"/>
              <a:gd name="connsiteY3" fmla="*/ 32626 h 982537"/>
              <a:gd name="connsiteX4" fmla="*/ 1651247 w 1769805"/>
              <a:gd name="connsiteY4" fmla="*/ 369978 h 98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805" h="982537">
                <a:moveTo>
                  <a:pt x="0" y="982537"/>
                </a:moveTo>
                <a:cubicBezTo>
                  <a:pt x="180512" y="980317"/>
                  <a:pt x="361025" y="978097"/>
                  <a:pt x="399495" y="831616"/>
                </a:cubicBezTo>
                <a:cubicBezTo>
                  <a:pt x="437965" y="685134"/>
                  <a:pt x="19235" y="236813"/>
                  <a:pt x="230820" y="103648"/>
                </a:cubicBezTo>
                <a:cubicBezTo>
                  <a:pt x="442405" y="-29517"/>
                  <a:pt x="1432264" y="-11762"/>
                  <a:pt x="1669002" y="32626"/>
                </a:cubicBezTo>
                <a:cubicBezTo>
                  <a:pt x="1905740" y="77014"/>
                  <a:pt x="1651247" y="297477"/>
                  <a:pt x="1651247" y="369978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908438BE-B60C-4202-9769-FCAFCDF449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2" b="33224"/>
          <a:stretch/>
        </p:blipFill>
        <p:spPr>
          <a:xfrm rot="10800000" flipH="1">
            <a:off x="4419601" y="2953978"/>
            <a:ext cx="786561" cy="682945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A2FD24BC-6795-4DEF-AAC0-CB72A1E5AB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923520"/>
            <a:ext cx="1800522" cy="1495492"/>
          </a:xfrm>
          <a:prstGeom prst="rect">
            <a:avLst/>
          </a:prstGeom>
        </p:spPr>
      </p:pic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4BEF6AE7-7AD6-4FB3-9A49-A08F0D754DF1}"/>
              </a:ext>
            </a:extLst>
          </p:cNvPr>
          <p:cNvSpPr/>
          <p:nvPr/>
        </p:nvSpPr>
        <p:spPr>
          <a:xfrm>
            <a:off x="4757741" y="2667000"/>
            <a:ext cx="2368858" cy="2801578"/>
          </a:xfrm>
          <a:custGeom>
            <a:avLst/>
            <a:gdLst>
              <a:gd name="connsiteX0" fmla="*/ 21745 w 2303306"/>
              <a:gd name="connsiteY0" fmla="*/ 293381 h 2801578"/>
              <a:gd name="connsiteX1" fmla="*/ 101644 w 2303306"/>
              <a:gd name="connsiteY1" fmla="*/ 44806 h 2801578"/>
              <a:gd name="connsiteX2" fmla="*/ 820735 w 2303306"/>
              <a:gd name="connsiteY2" fmla="*/ 71439 h 2801578"/>
              <a:gd name="connsiteX3" fmla="*/ 1442172 w 2303306"/>
              <a:gd name="connsiteY3" fmla="*/ 746142 h 2801578"/>
              <a:gd name="connsiteX4" fmla="*/ 1593093 w 2303306"/>
              <a:gd name="connsiteY4" fmla="*/ 2255346 h 2801578"/>
              <a:gd name="connsiteX5" fmla="*/ 1903811 w 2303306"/>
              <a:gd name="connsiteY5" fmla="*/ 2796884 h 2801578"/>
              <a:gd name="connsiteX6" fmla="*/ 2303306 w 2303306"/>
              <a:gd name="connsiteY6" fmla="*/ 2521676 h 280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3306" h="2801578">
                <a:moveTo>
                  <a:pt x="21745" y="293381"/>
                </a:moveTo>
                <a:cubicBezTo>
                  <a:pt x="-4888" y="187588"/>
                  <a:pt x="-31521" y="81796"/>
                  <a:pt x="101644" y="44806"/>
                </a:cubicBezTo>
                <a:cubicBezTo>
                  <a:pt x="234809" y="7816"/>
                  <a:pt x="597314" y="-45450"/>
                  <a:pt x="820735" y="71439"/>
                </a:cubicBezTo>
                <a:cubicBezTo>
                  <a:pt x="1044156" y="188328"/>
                  <a:pt x="1313446" y="382158"/>
                  <a:pt x="1442172" y="746142"/>
                </a:cubicBezTo>
                <a:cubicBezTo>
                  <a:pt x="1570898" y="1110126"/>
                  <a:pt x="1516153" y="1913556"/>
                  <a:pt x="1593093" y="2255346"/>
                </a:cubicBezTo>
                <a:cubicBezTo>
                  <a:pt x="1670033" y="2597136"/>
                  <a:pt x="1785442" y="2752496"/>
                  <a:pt x="1903811" y="2796884"/>
                </a:cubicBezTo>
                <a:cubicBezTo>
                  <a:pt x="2022180" y="2841272"/>
                  <a:pt x="2254479" y="2557187"/>
                  <a:pt x="2303306" y="2521676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7D638E0-CFAB-499C-821D-428977EAEE28}"/>
              </a:ext>
            </a:extLst>
          </p:cNvPr>
          <p:cNvSpPr/>
          <p:nvPr/>
        </p:nvSpPr>
        <p:spPr>
          <a:xfrm>
            <a:off x="7088709" y="4201255"/>
            <a:ext cx="1060142" cy="64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filter0</a:t>
            </a:r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4FFEED1-6F5D-4FCC-8D21-6A5066ED1E23}"/>
              </a:ext>
            </a:extLst>
          </p:cNvPr>
          <p:cNvSpPr/>
          <p:nvPr/>
        </p:nvSpPr>
        <p:spPr>
          <a:xfrm>
            <a:off x="4114800" y="5849577"/>
            <a:ext cx="609600" cy="183361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CA4E753-2624-44D0-8DC7-D600DCFCB263}"/>
              </a:ext>
            </a:extLst>
          </p:cNvPr>
          <p:cNvSpPr/>
          <p:nvPr/>
        </p:nvSpPr>
        <p:spPr>
          <a:xfrm>
            <a:off x="4787570" y="5880538"/>
            <a:ext cx="1765629" cy="15240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060A6E3-CBFC-43A8-9318-2A1EDBC7365A}"/>
              </a:ext>
            </a:extLst>
          </p:cNvPr>
          <p:cNvSpPr/>
          <p:nvPr/>
        </p:nvSpPr>
        <p:spPr>
          <a:xfrm>
            <a:off x="4114800" y="6034043"/>
            <a:ext cx="609600" cy="392732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FE3DCE9-DBF0-44BC-8C17-F80B05A8E5A4}"/>
              </a:ext>
            </a:extLst>
          </p:cNvPr>
          <p:cNvSpPr txBox="1"/>
          <p:nvPr/>
        </p:nvSpPr>
        <p:spPr>
          <a:xfrm>
            <a:off x="1019854" y="4495350"/>
            <a:ext cx="16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Media Input </a:t>
            </a:r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DC56D79-DB45-4A01-B2B7-6507BC151249}"/>
              </a:ext>
            </a:extLst>
          </p:cNvPr>
          <p:cNvSpPr txBox="1"/>
          <p:nvPr/>
        </p:nvSpPr>
        <p:spPr>
          <a:xfrm>
            <a:off x="6833215" y="3527031"/>
            <a:ext cx="16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Selected Filter</a:t>
            </a:r>
            <a:endParaRPr lang="en-US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C2C066-32AB-4408-BB18-4EF7BD01C46A}"/>
              </a:ext>
            </a:extLst>
          </p:cNvPr>
          <p:cNvSpPr txBox="1"/>
          <p:nvPr/>
        </p:nvSpPr>
        <p:spPr>
          <a:xfrm>
            <a:off x="6504283" y="5622628"/>
            <a:ext cx="230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Music </a:t>
            </a:r>
            <a:r>
              <a:rPr lang="en-AU"/>
              <a:t>synchronized</a:t>
            </a:r>
            <a:r>
              <a:rPr lang="de-DE"/>
              <a:t> </a:t>
            </a:r>
            <a:r>
              <a:rPr lang="en-AU"/>
              <a:t>LEDs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E1A446A-DF26-4713-BDC3-9D1FEBBA8611}"/>
              </a:ext>
            </a:extLst>
          </p:cNvPr>
          <p:cNvSpPr txBox="1"/>
          <p:nvPr/>
        </p:nvSpPr>
        <p:spPr>
          <a:xfrm>
            <a:off x="3271822" y="6396159"/>
            <a:ext cx="34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Select </a:t>
            </a:r>
            <a:r>
              <a:rPr lang="en-US"/>
              <a:t>filter</a:t>
            </a:r>
            <a:r>
              <a:rPr lang="de-DE"/>
              <a:t> typ; </a:t>
            </a:r>
            <a:r>
              <a:rPr lang="de-DE" err="1"/>
              <a:t>activate</a:t>
            </a:r>
            <a:r>
              <a:rPr lang="de-DE"/>
              <a:t> LEDs</a:t>
            </a:r>
            <a:r>
              <a:rPr lang="en-GB"/>
              <a:t> </a:t>
            </a:r>
            <a:r>
              <a:rPr lang="de-DE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0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/>
              <a:t>Design approach 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B41C052-7DD1-4553-88CC-6CF34E23D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8A2EA02A-BD6A-44FD-A836-3D03B86E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700C69D-0CBB-4C72-B9DB-48C1C2FF66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0" b="11515"/>
          <a:stretch/>
        </p:blipFill>
        <p:spPr>
          <a:xfrm>
            <a:off x="869272" y="1109539"/>
            <a:ext cx="2438400" cy="448782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020BE15-D9A6-4061-8628-3054A77939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b="9615"/>
          <a:stretch/>
        </p:blipFill>
        <p:spPr>
          <a:xfrm>
            <a:off x="5985501" y="1109539"/>
            <a:ext cx="2548899" cy="477918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552898-836A-4962-A2C1-597767BC020D}"/>
              </a:ext>
            </a:extLst>
          </p:cNvPr>
          <p:cNvSpPr/>
          <p:nvPr/>
        </p:nvSpPr>
        <p:spPr>
          <a:xfrm>
            <a:off x="3639804" y="1102881"/>
            <a:ext cx="201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Cost considerations</a:t>
            </a:r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7D0579A-470F-412B-B163-C355BCC1D183}"/>
              </a:ext>
            </a:extLst>
          </p:cNvPr>
          <p:cNvSpPr txBox="1"/>
          <p:nvPr/>
        </p:nvSpPr>
        <p:spPr>
          <a:xfrm>
            <a:off x="3902445" y="3468799"/>
            <a:ext cx="1488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VGA TO VGA Cable &amp; Stereo Audio </a:t>
            </a:r>
            <a:r>
              <a:rPr lang="de-DE" sz="1400" err="1"/>
              <a:t>Aux</a:t>
            </a:r>
            <a:r>
              <a:rPr lang="de-DE" sz="1400"/>
              <a:t> Cable</a:t>
            </a:r>
          </a:p>
          <a:p>
            <a:pPr algn="ctr"/>
            <a:r>
              <a:rPr lang="de-DE" sz="3200">
                <a:solidFill>
                  <a:srgbClr val="FF0000"/>
                </a:solidFill>
              </a:rPr>
              <a:t>$119</a:t>
            </a:r>
            <a:endParaRPr lang="en-GB" sz="3200">
              <a:solidFill>
                <a:srgbClr val="FF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34178A-9E10-4CBB-BEB4-E32FDFD642AF}"/>
              </a:ext>
            </a:extLst>
          </p:cNvPr>
          <p:cNvSpPr txBox="1"/>
          <p:nvPr/>
        </p:nvSpPr>
        <p:spPr>
          <a:xfrm>
            <a:off x="3902445" y="1925573"/>
            <a:ext cx="1488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VGA TO VGA Cable &amp; Stereo Audio </a:t>
            </a:r>
            <a:r>
              <a:rPr lang="de-DE" sz="1400" err="1"/>
              <a:t>Aux</a:t>
            </a:r>
            <a:r>
              <a:rPr lang="de-DE" sz="1400"/>
              <a:t> Cable</a:t>
            </a:r>
          </a:p>
          <a:p>
            <a:pPr algn="ctr"/>
            <a:r>
              <a:rPr lang="de-DE" sz="3200">
                <a:solidFill>
                  <a:srgbClr val="FF0000"/>
                </a:solidFill>
              </a:rPr>
              <a:t>$12.31</a:t>
            </a:r>
            <a:endParaRPr lang="en-GB" sz="3200">
              <a:solidFill>
                <a:srgbClr val="FF0000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D5AB180-C648-4E28-B153-7A0C52C0297E}"/>
              </a:ext>
            </a:extLst>
          </p:cNvPr>
          <p:cNvCxnSpPr>
            <a:cxnSpLocks/>
          </p:cNvCxnSpPr>
          <p:nvPr/>
        </p:nvCxnSpPr>
        <p:spPr>
          <a:xfrm>
            <a:off x="3639804" y="4708043"/>
            <a:ext cx="1981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4DB010C-3FD4-4096-A969-526512C97428}"/>
              </a:ext>
            </a:extLst>
          </p:cNvPr>
          <p:cNvSpPr txBox="1"/>
          <p:nvPr/>
        </p:nvSpPr>
        <p:spPr>
          <a:xfrm>
            <a:off x="3763033" y="4953000"/>
            <a:ext cx="173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>
                <a:solidFill>
                  <a:srgbClr val="FF0000"/>
                </a:solidFill>
              </a:rPr>
              <a:t>$131.31</a:t>
            </a:r>
            <a:endParaRPr lang="en-GB" sz="3200">
              <a:solidFill>
                <a:srgbClr val="FF0000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C1208FD-869E-4955-8843-FE57FE6905BC}"/>
              </a:ext>
            </a:extLst>
          </p:cNvPr>
          <p:cNvCxnSpPr>
            <a:cxnSpLocks/>
          </p:cNvCxnSpPr>
          <p:nvPr/>
        </p:nvCxnSpPr>
        <p:spPr>
          <a:xfrm>
            <a:off x="3639804" y="5529259"/>
            <a:ext cx="1981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9FA54B7-36C5-4850-BA41-77C04E9EAE9C}"/>
              </a:ext>
            </a:extLst>
          </p:cNvPr>
          <p:cNvCxnSpPr>
            <a:cxnSpLocks/>
          </p:cNvCxnSpPr>
          <p:nvPr/>
        </p:nvCxnSpPr>
        <p:spPr>
          <a:xfrm>
            <a:off x="3639804" y="5486400"/>
            <a:ext cx="1981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/>
              <a:t>Design approach 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B41C052-7DD1-4553-88CC-6CF34E23D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8A2EA02A-BD6A-44FD-A836-3D03B86E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90039F59-1EB6-4D23-B91C-523453722BD8}"/>
              </a:ext>
            </a:extLst>
          </p:cNvPr>
          <p:cNvSpPr txBox="1"/>
          <p:nvPr/>
        </p:nvSpPr>
        <p:spPr>
          <a:xfrm>
            <a:off x="471487" y="1143000"/>
            <a:ext cx="822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Implemented features: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3 Filters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IIR – low pass for  bass enhancement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IIR – high pass for treble enhancement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FIR – moving average filter 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8 green LEDs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Displays music output with 8 LEDs on DE1 Board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VGA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Display current selected filter on VGA screen 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	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2D84B3E0-3F5F-47A7-8A4E-4944F56BFC83}"/>
              </a:ext>
            </a:extLst>
          </p:cNvPr>
          <p:cNvSpPr/>
          <p:nvPr/>
        </p:nvSpPr>
        <p:spPr>
          <a:xfrm>
            <a:off x="4381500" y="1676400"/>
            <a:ext cx="381000" cy="1676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E8755B-29E8-4A61-BA11-326CDBAAEA1D}"/>
              </a:ext>
            </a:extLst>
          </p:cNvPr>
          <p:cNvSpPr txBox="1"/>
          <p:nvPr/>
        </p:nvSpPr>
        <p:spPr>
          <a:xfrm>
            <a:off x="4788393" y="2024587"/>
            <a:ext cx="331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extend</a:t>
            </a:r>
            <a:r>
              <a:rPr lang="de-DE" dirty="0"/>
              <a:t> FSM </a:t>
            </a:r>
            <a:r>
              <a:rPr lang="de-DE" dirty="0" err="1"/>
              <a:t>from</a:t>
            </a:r>
            <a:r>
              <a:rPr lang="de-DE" dirty="0"/>
              <a:t> Lab9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en-ID" dirty="0" err="1"/>
              <a:t>seperate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en-US" dirty="0"/>
              <a:t>selected</a:t>
            </a:r>
            <a:r>
              <a:rPr lang="de-DE" dirty="0"/>
              <a:t> </a:t>
            </a:r>
            <a:r>
              <a:rPr lang="en-US" dirty="0"/>
              <a:t>filter</a:t>
            </a:r>
            <a:r>
              <a:rPr lang="de-DE" dirty="0"/>
              <a:t>/</a:t>
            </a:r>
            <a:r>
              <a:rPr lang="de-DE" dirty="0" err="1"/>
              <a:t>state</a:t>
            </a:r>
            <a:r>
              <a:rPr lang="de-DE" dirty="0"/>
              <a:t> on </a:t>
            </a:r>
            <a:r>
              <a:rPr lang="de-DE" dirty="0" err="1"/>
              <a:t>red</a:t>
            </a:r>
            <a:r>
              <a:rPr lang="de-DE" dirty="0"/>
              <a:t> LEDs. </a:t>
            </a:r>
            <a:endParaRPr lang="en-US" dirty="0"/>
          </a:p>
          <a:p>
            <a:r>
              <a:rPr lang="de-DE" dirty="0"/>
              <a:t> </a:t>
            </a:r>
            <a:endParaRPr lang="en-GB" dirty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87F2E6EC-1769-44A1-8F00-B4EE64187274}"/>
              </a:ext>
            </a:extLst>
          </p:cNvPr>
          <p:cNvSpPr/>
          <p:nvPr/>
        </p:nvSpPr>
        <p:spPr>
          <a:xfrm>
            <a:off x="4495800" y="5327972"/>
            <a:ext cx="266700" cy="7740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10B307-0E33-4299-89C8-51346428D661}"/>
              </a:ext>
            </a:extLst>
          </p:cNvPr>
          <p:cNvSpPr txBox="1"/>
          <p:nvPr/>
        </p:nvSpPr>
        <p:spPr>
          <a:xfrm>
            <a:off x="4724770" y="5181196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use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Lab11</a:t>
            </a:r>
            <a:endParaRPr lang="en-US" dirty="0"/>
          </a:p>
          <a:p>
            <a:r>
              <a:rPr lang="de-DE" dirty="0"/>
              <a:t>- </a:t>
            </a:r>
            <a:r>
              <a:rPr lang="de-DE" dirty="0" err="1"/>
              <a:t>change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hold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. </a:t>
            </a:r>
          </a:p>
          <a:p>
            <a:endParaRPr lang="en-GB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00928A19-F429-4068-8103-1782D1ABFCD8}"/>
              </a:ext>
            </a:extLst>
          </p:cNvPr>
          <p:cNvSpPr/>
          <p:nvPr/>
        </p:nvSpPr>
        <p:spPr>
          <a:xfrm>
            <a:off x="4788393" y="3937156"/>
            <a:ext cx="284710" cy="6551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7C218EA-C016-4930-8A6B-27E6D28681D1}"/>
              </a:ext>
            </a:extLst>
          </p:cNvPr>
          <p:cNvSpPr txBox="1"/>
          <p:nvPr/>
        </p:nvSpPr>
        <p:spPr>
          <a:xfrm>
            <a:off x="5073103" y="3941567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new</a:t>
            </a:r>
            <a:r>
              <a:rPr lang="de-DE" dirty="0"/>
              <a:t> Entity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79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Challenges &amp; Issues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487" y="1143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encountered during implementation and how they were solved. Indicate how many hours you spent working on this project and the cost of any peripherals that were used.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B3453F-C97B-4CA8-84AB-4E9259C175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E081452F-EBF4-40D3-8021-E5E28C39A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9E5F4FAB-7575-4159-B2E3-F6D0ECC36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5909"/>
              </p:ext>
            </p:extLst>
          </p:nvPr>
        </p:nvGraphicFramePr>
        <p:xfrm>
          <a:off x="442913" y="1734281"/>
          <a:ext cx="8229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139">
                  <a:extLst>
                    <a:ext uri="{9D8B030D-6E8A-4147-A177-3AD203B41FA5}">
                      <a16:colId xmlns:a16="http://schemas.microsoft.com/office/drawing/2014/main" val="1694728539"/>
                    </a:ext>
                  </a:extLst>
                </a:gridCol>
                <a:gridCol w="4143461">
                  <a:extLst>
                    <a:ext uri="{9D8B030D-6E8A-4147-A177-3AD203B41FA5}">
                      <a16:colId xmlns:a16="http://schemas.microsoft.com/office/drawing/2014/main" val="257580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Challenge / </a:t>
                      </a:r>
                      <a:r>
                        <a:rPr lang="de-DE" sz="1400" dirty="0" err="1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Solution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Implement </a:t>
                      </a:r>
                      <a:r>
                        <a:rPr lang="de-DE" sz="1400" dirty="0" err="1"/>
                        <a:t>more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filter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dirty="0" err="1"/>
                        <a:t>filter_fsm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 </a:t>
                      </a:r>
                      <a:r>
                        <a:rPr lang="de-DE" sz="1400" dirty="0" err="1"/>
                        <a:t>extended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fsm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Lab 9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three</a:t>
                      </a:r>
                      <a:r>
                        <a:rPr lang="de-DE" sz="1400" dirty="0"/>
                        <a:t> additional </a:t>
                      </a:r>
                      <a:r>
                        <a:rPr lang="de-DE" sz="1400" dirty="0" err="1"/>
                        <a:t>states</a:t>
                      </a:r>
                      <a:r>
                        <a:rPr lang="de-DE" sz="1400" dirty="0"/>
                        <a:t>. A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select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other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three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filter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called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filter_select</a:t>
                      </a:r>
                      <a:r>
                        <a:rPr lang="de-DE" sz="1400" dirty="0"/>
                        <a:t>. And </a:t>
                      </a:r>
                      <a:r>
                        <a:rPr lang="de-DE" sz="1400" dirty="0" err="1"/>
                        <a:t>seperate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each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filter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called</a:t>
                      </a:r>
                      <a:r>
                        <a:rPr lang="de-DE" sz="1400" dirty="0"/>
                        <a:t> filter0, filter1, filter2.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8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Display/Store </a:t>
                      </a:r>
                      <a:r>
                        <a:rPr lang="de-DE" sz="1400" dirty="0" err="1"/>
                        <a:t>more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image</a:t>
                      </a:r>
                      <a:r>
                        <a:rPr lang="de-DE" sz="1400" dirty="0"/>
                        <a:t> in ROM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VGA 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The </a:t>
                      </a:r>
                      <a:r>
                        <a:rPr lang="de-DE" sz="1400" dirty="0" err="1"/>
                        <a:t>shown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depends</a:t>
                      </a:r>
                      <a:r>
                        <a:rPr lang="de-DE" sz="1400" dirty="0"/>
                        <a:t> on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selected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filter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triggerd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switches</a:t>
                      </a:r>
                      <a:r>
                        <a:rPr lang="de-DE" sz="1400" dirty="0"/>
                        <a:t> SW1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SW3. The </a:t>
                      </a:r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images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saved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dirty="0" err="1"/>
                        <a:t>new</a:t>
                      </a:r>
                      <a:r>
                        <a:rPr lang="de-DE" sz="1400" dirty="0"/>
                        <a:t> </a:t>
                      </a:r>
                      <a:r>
                        <a:rPr lang="en-US" sz="1400" dirty="0"/>
                        <a:t>implemented “rom” signals of type “memory”.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9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Synchronize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music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lights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 </a:t>
                      </a:r>
                      <a:r>
                        <a:rPr lang="de-DE" sz="1400" dirty="0" err="1"/>
                        <a:t>created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new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entity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which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breaks</a:t>
                      </a:r>
                      <a:r>
                        <a:rPr lang="de-DE" sz="1400" dirty="0"/>
                        <a:t> down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16-bit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left_out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right_out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filter_fsm</a:t>
                      </a:r>
                      <a:r>
                        <a:rPr lang="de-DE" sz="1400" dirty="0"/>
                        <a:t>) </a:t>
                      </a:r>
                      <a:r>
                        <a:rPr lang="de-DE" sz="1400" dirty="0" err="1"/>
                        <a:t>into</a:t>
                      </a:r>
                      <a:r>
                        <a:rPr lang="de-DE" sz="1400" dirty="0"/>
                        <a:t> a 8-bit </a:t>
                      </a:r>
                      <a:r>
                        <a:rPr lang="de-DE" sz="1400" dirty="0" err="1"/>
                        <a:t>width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output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vector</a:t>
                      </a:r>
                      <a:r>
                        <a:rPr lang="de-DE" sz="1400" dirty="0"/>
                        <a:t>. </a:t>
                      </a:r>
                    </a:p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 I am not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statisfyed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with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current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Solution. The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a „real“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audio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peak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meter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not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given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400" dirty="0" err="1">
                          <a:sym typeface="Wingdings" panose="05000000000000000000" pitchFamily="2" charset="2"/>
                        </a:rPr>
                        <a:t>yet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8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 spent a whole day working on the FSM without hearing a difference after compiling.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Select </a:t>
                      </a:r>
                      <a:r>
                        <a:rPr lang="de-DE" sz="1400" dirty="0" err="1"/>
                        <a:t>correct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path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outputfile</a:t>
                      </a:r>
                      <a:r>
                        <a:rPr lang="de-DE" sz="1400" dirty="0"/>
                        <a:t>) in </a:t>
                      </a:r>
                      <a:r>
                        <a:rPr lang="de-DE" sz="1400" dirty="0" err="1"/>
                        <a:t>Progammer</a:t>
                      </a:r>
                      <a:r>
                        <a:rPr lang="de-DE" sz="140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6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2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6226BB-ADD4-4E31-8D05-794413BE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E6EB07D3-89C3-420E-8759-6F50D3D34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6CE6622E-4CB6-43A8-8815-5EF04C01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1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  <a:br>
              <a:rPr lang="en-US" sz="6600" dirty="0"/>
            </a:br>
            <a:r>
              <a:rPr lang="en-US" sz="2200" dirty="0"/>
              <a:t>Overview</a:t>
            </a:r>
            <a:br>
              <a:rPr lang="en-US" sz="2200" dirty="0"/>
            </a:br>
            <a:endParaRPr lang="en-GB" sz="22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2B8C118-E314-4BFF-A816-CC76C840EB43}"/>
              </a:ext>
            </a:extLst>
          </p:cNvPr>
          <p:cNvSpPr/>
          <p:nvPr/>
        </p:nvSpPr>
        <p:spPr>
          <a:xfrm>
            <a:off x="2419012" y="2683575"/>
            <a:ext cx="2411208" cy="236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Input filter and Music synchronized Lights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3B2320C-2DF8-4267-A179-9BACEA20B63F}"/>
              </a:ext>
            </a:extLst>
          </p:cNvPr>
          <p:cNvSpPr/>
          <p:nvPr/>
        </p:nvSpPr>
        <p:spPr>
          <a:xfrm>
            <a:off x="1311260" y="3335176"/>
            <a:ext cx="1061324" cy="11430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INPUT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F3DB9A8-D48E-44CC-A2B4-ABBAD65A735A}"/>
              </a:ext>
            </a:extLst>
          </p:cNvPr>
          <p:cNvSpPr/>
          <p:nvPr/>
        </p:nvSpPr>
        <p:spPr>
          <a:xfrm>
            <a:off x="7281378" y="3296107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VGAOUT</a:t>
            </a:r>
            <a:endParaRPr lang="en-GB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9FBA2076-545A-4B94-9625-AEAB714149C7}"/>
              </a:ext>
            </a:extLst>
          </p:cNvPr>
          <p:cNvSpPr/>
          <p:nvPr/>
        </p:nvSpPr>
        <p:spPr>
          <a:xfrm rot="5400000">
            <a:off x="2504555" y="4934603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LED OUT</a:t>
            </a:r>
            <a:endParaRPr lang="en-GB" dirty="0"/>
          </a:p>
        </p:txBody>
      </p:sp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38135690-333B-4296-92EB-34404030E4A5}"/>
              </a:ext>
            </a:extLst>
          </p:cNvPr>
          <p:cNvSpPr/>
          <p:nvPr/>
        </p:nvSpPr>
        <p:spPr>
          <a:xfrm rot="16200000">
            <a:off x="2479402" y="1657613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de-DE" dirty="0"/>
              <a:t>AUXOUT</a:t>
            </a:r>
            <a:endParaRPr lang="en-GB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E612539-45DF-4B8D-AEE7-FBC86117229B}"/>
              </a:ext>
            </a:extLst>
          </p:cNvPr>
          <p:cNvSpPr/>
          <p:nvPr/>
        </p:nvSpPr>
        <p:spPr>
          <a:xfrm>
            <a:off x="311066" y="3445011"/>
            <a:ext cx="1058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dirty="0"/>
              <a:t>Switches </a:t>
            </a:r>
          </a:p>
          <a:p>
            <a:pPr algn="r"/>
            <a:r>
              <a:rPr lang="de-DE" dirty="0"/>
              <a:t>&amp;</a:t>
            </a:r>
          </a:p>
          <a:p>
            <a:pPr algn="r"/>
            <a:r>
              <a:rPr lang="de-DE" dirty="0" err="1"/>
              <a:t>Reset</a:t>
            </a:r>
            <a:endParaRPr lang="en-GB" dirty="0"/>
          </a:p>
        </p:txBody>
      </p:sp>
      <p:sp>
        <p:nvSpPr>
          <p:cNvPr id="25" name="Pfeil: nach rechts 16">
            <a:extLst>
              <a:ext uri="{FF2B5EF4-FFF2-40B4-BE49-F238E27FC236}">
                <a16:creationId xmlns:a16="http://schemas.microsoft.com/office/drawing/2014/main" id="{2AD2D244-39F3-43A5-8743-4FC68D46FC64}"/>
              </a:ext>
            </a:extLst>
          </p:cNvPr>
          <p:cNvSpPr/>
          <p:nvPr/>
        </p:nvSpPr>
        <p:spPr>
          <a:xfrm rot="5400000">
            <a:off x="3704703" y="1657611"/>
            <a:ext cx="908925" cy="1143001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AUX IN </a:t>
            </a:r>
          </a:p>
        </p:txBody>
      </p:sp>
      <p:sp>
        <p:nvSpPr>
          <p:cNvPr id="26" name="Rechteck: abgerundete Ecken 10">
            <a:extLst>
              <a:ext uri="{FF2B5EF4-FFF2-40B4-BE49-F238E27FC236}">
                <a16:creationId xmlns:a16="http://schemas.microsoft.com/office/drawing/2014/main" id="{B543A9EF-FAA9-4828-96EB-D5930ACEB86C}"/>
              </a:ext>
            </a:extLst>
          </p:cNvPr>
          <p:cNvSpPr/>
          <p:nvPr/>
        </p:nvSpPr>
        <p:spPr>
          <a:xfrm>
            <a:off x="4850195" y="2683574"/>
            <a:ext cx="2411208" cy="236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Show selected filter on Monitor</a:t>
            </a:r>
          </a:p>
        </p:txBody>
      </p:sp>
      <p:sp>
        <p:nvSpPr>
          <p:cNvPr id="28" name="Rechteck 93">
            <a:extLst>
              <a:ext uri="{FF2B5EF4-FFF2-40B4-BE49-F238E27FC236}">
                <a16:creationId xmlns:a16="http://schemas.microsoft.com/office/drawing/2014/main" id="{A732F5B1-49F8-41F6-B09B-C3F653DE7A59}"/>
              </a:ext>
            </a:extLst>
          </p:cNvPr>
          <p:cNvSpPr/>
          <p:nvPr/>
        </p:nvSpPr>
        <p:spPr>
          <a:xfrm>
            <a:off x="2115370" y="5937058"/>
            <a:ext cx="163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dirty="0"/>
              <a:t>LEDG0 – LEDG7</a:t>
            </a:r>
            <a:endParaRPr lang="en-GB" dirty="0"/>
          </a:p>
        </p:txBody>
      </p:sp>
      <p:sp>
        <p:nvSpPr>
          <p:cNvPr id="29" name="Rechteck 93">
            <a:extLst>
              <a:ext uri="{FF2B5EF4-FFF2-40B4-BE49-F238E27FC236}">
                <a16:creationId xmlns:a16="http://schemas.microsoft.com/office/drawing/2014/main" id="{CAD09C11-DEB5-4019-8C82-25F93B97F838}"/>
              </a:ext>
            </a:extLst>
          </p:cNvPr>
          <p:cNvSpPr/>
          <p:nvPr/>
        </p:nvSpPr>
        <p:spPr>
          <a:xfrm>
            <a:off x="8127878" y="3682941"/>
            <a:ext cx="59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dirty="0"/>
              <a:t>VGA</a:t>
            </a:r>
            <a:endParaRPr lang="en-GB" dirty="0"/>
          </a:p>
        </p:txBody>
      </p:sp>
      <p:sp>
        <p:nvSpPr>
          <p:cNvPr id="30" name="Rechteck 93">
            <a:extLst>
              <a:ext uri="{FF2B5EF4-FFF2-40B4-BE49-F238E27FC236}">
                <a16:creationId xmlns:a16="http://schemas.microsoft.com/office/drawing/2014/main" id="{2E9BF177-8288-496C-ACCA-4B64747B1977}"/>
              </a:ext>
            </a:extLst>
          </p:cNvPr>
          <p:cNvSpPr/>
          <p:nvPr/>
        </p:nvSpPr>
        <p:spPr>
          <a:xfrm>
            <a:off x="3737225" y="1428826"/>
            <a:ext cx="861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dirty="0"/>
              <a:t>LINE IN</a:t>
            </a:r>
            <a:endParaRPr lang="en-GB" dirty="0"/>
          </a:p>
        </p:txBody>
      </p:sp>
      <p:sp>
        <p:nvSpPr>
          <p:cNvPr id="31" name="Rechteck 93">
            <a:extLst>
              <a:ext uri="{FF2B5EF4-FFF2-40B4-BE49-F238E27FC236}">
                <a16:creationId xmlns:a16="http://schemas.microsoft.com/office/drawing/2014/main" id="{1F85FC26-9FF9-4895-9E21-D9198B23A0D2}"/>
              </a:ext>
            </a:extLst>
          </p:cNvPr>
          <p:cNvSpPr/>
          <p:nvPr/>
        </p:nvSpPr>
        <p:spPr>
          <a:xfrm>
            <a:off x="2298112" y="1407490"/>
            <a:ext cx="1066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dirty="0"/>
              <a:t>LINE OUT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EE5E9-8FB9-4D03-A016-6F8FBA508546}"/>
              </a:ext>
            </a:extLst>
          </p:cNvPr>
          <p:cNvSpPr/>
          <p:nvPr/>
        </p:nvSpPr>
        <p:spPr>
          <a:xfrm>
            <a:off x="2419012" y="2683574"/>
            <a:ext cx="4862366" cy="239760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93">
            <a:extLst>
              <a:ext uri="{FF2B5EF4-FFF2-40B4-BE49-F238E27FC236}">
                <a16:creationId xmlns:a16="http://schemas.microsoft.com/office/drawing/2014/main" id="{2B8528A6-9F3F-47C5-AD38-3E6CE444C98E}"/>
              </a:ext>
            </a:extLst>
          </p:cNvPr>
          <p:cNvSpPr/>
          <p:nvPr/>
        </p:nvSpPr>
        <p:spPr>
          <a:xfrm>
            <a:off x="6235139" y="2435399"/>
            <a:ext cx="116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dirty="0"/>
              <a:t>DE1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03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6226BB-ADD4-4E31-8D05-794413BE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E6EB07D3-89C3-420E-8759-6F50D3D34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6CE6622E-4CB6-43A8-8815-5EF04C01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1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  <a:br>
              <a:rPr lang="en-US" sz="6600" dirty="0"/>
            </a:br>
            <a:r>
              <a:rPr lang="en-US" sz="2200" dirty="0"/>
              <a:t>detailed Overview</a:t>
            </a:r>
            <a:br>
              <a:rPr lang="en-US" sz="2200" dirty="0"/>
            </a:br>
            <a:endParaRPr lang="en-GB" sz="22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2B8C118-E314-4BFF-A816-CC76C840EB43}"/>
              </a:ext>
            </a:extLst>
          </p:cNvPr>
          <p:cNvSpPr/>
          <p:nvPr/>
        </p:nvSpPr>
        <p:spPr>
          <a:xfrm>
            <a:off x="1577366" y="1814110"/>
            <a:ext cx="1295400" cy="236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/>
              <a:t>ENTITY INCLUDES FILTER FSM WITH 3 FILTERS</a:t>
            </a:r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filter_fsm</a:t>
            </a:r>
            <a:endParaRPr lang="en-GB" sz="1200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959C850-0D92-4A80-9DED-6CDC25A8D0E0}"/>
              </a:ext>
            </a:extLst>
          </p:cNvPr>
          <p:cNvSpPr/>
          <p:nvPr/>
        </p:nvSpPr>
        <p:spPr>
          <a:xfrm>
            <a:off x="3396641" y="4876800"/>
            <a:ext cx="129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/>
              <a:t>ENTITY</a:t>
            </a:r>
          </a:p>
          <a:p>
            <a:pPr algn="ctr"/>
            <a:r>
              <a:rPr lang="de-DE" sz="1200" u="sng" dirty="0"/>
              <a:t>VISUALIZE PLAYED AUDIO</a:t>
            </a:r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Audio_to_Led</a:t>
            </a:r>
            <a:endParaRPr lang="en-GB" sz="12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75541A6-D315-43D7-B3D1-0D09D4A8AB9D}"/>
              </a:ext>
            </a:extLst>
          </p:cNvPr>
          <p:cNvSpPr/>
          <p:nvPr/>
        </p:nvSpPr>
        <p:spPr>
          <a:xfrm>
            <a:off x="3291866" y="1773052"/>
            <a:ext cx="1295400" cy="24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/>
              <a:t>ENITIES HANDEL MUSIC IN-&amp;OUTPUT</a:t>
            </a:r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Stream_codec</a:t>
            </a:r>
            <a:endParaRPr lang="en-GB" sz="1200" dirty="0"/>
          </a:p>
          <a:p>
            <a:pPr algn="ctr"/>
            <a:r>
              <a:rPr lang="de-DE" sz="1200" dirty="0"/>
              <a:t>&amp;</a:t>
            </a:r>
          </a:p>
          <a:p>
            <a:pPr algn="ctr"/>
            <a:r>
              <a:rPr lang="de-DE" sz="1200" dirty="0" err="1"/>
              <a:t>Stream_codec</a:t>
            </a:r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9AE933E-6E74-4730-9AFE-CA6DA729DB40}"/>
              </a:ext>
            </a:extLst>
          </p:cNvPr>
          <p:cNvSpPr/>
          <p:nvPr/>
        </p:nvSpPr>
        <p:spPr>
          <a:xfrm>
            <a:off x="6343650" y="2057414"/>
            <a:ext cx="1295400" cy="272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u="sng" dirty="0"/>
          </a:p>
          <a:p>
            <a:pPr algn="ctr"/>
            <a:r>
              <a:rPr lang="de-DE" sz="1200" u="sng" dirty="0"/>
              <a:t>ENTITIES DISPLAY CURRENT FILTER STATE</a:t>
            </a:r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vga_640x480</a:t>
            </a:r>
            <a:endParaRPr lang="en-GB" sz="1200" dirty="0"/>
          </a:p>
          <a:p>
            <a:pPr algn="ctr"/>
            <a:r>
              <a:rPr lang="de-DE" sz="1200" dirty="0"/>
              <a:t>&amp;</a:t>
            </a:r>
          </a:p>
          <a:p>
            <a:pPr algn="ctr"/>
            <a:r>
              <a:rPr lang="de-DE" sz="1200" dirty="0" err="1"/>
              <a:t>vga_stripe_rom</a:t>
            </a:r>
            <a:endParaRPr lang="en-GB" sz="1200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3B2320C-2DF8-4267-A179-9BACEA20B63F}"/>
              </a:ext>
            </a:extLst>
          </p:cNvPr>
          <p:cNvSpPr/>
          <p:nvPr/>
        </p:nvSpPr>
        <p:spPr>
          <a:xfrm>
            <a:off x="487467" y="3025139"/>
            <a:ext cx="1061324" cy="11430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INPUT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F3DB9A8-D48E-44CC-A2B4-ABBAD65A735A}"/>
              </a:ext>
            </a:extLst>
          </p:cNvPr>
          <p:cNvSpPr/>
          <p:nvPr/>
        </p:nvSpPr>
        <p:spPr>
          <a:xfrm>
            <a:off x="7667625" y="3060816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VGAOUT</a:t>
            </a:r>
            <a:endParaRPr lang="en-GB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9FBA2076-545A-4B94-9625-AEAB714149C7}"/>
              </a:ext>
            </a:extLst>
          </p:cNvPr>
          <p:cNvSpPr/>
          <p:nvPr/>
        </p:nvSpPr>
        <p:spPr>
          <a:xfrm>
            <a:off x="4708869" y="4876800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LED OUT</a:t>
            </a:r>
            <a:endParaRPr lang="en-GB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FFE0B52-CCF1-44A1-A6EE-0EC36A129A43}"/>
              </a:ext>
            </a:extLst>
          </p:cNvPr>
          <p:cNvCxnSpPr>
            <a:cxnSpLocks/>
          </p:cNvCxnSpPr>
          <p:nvPr/>
        </p:nvCxnSpPr>
        <p:spPr>
          <a:xfrm>
            <a:off x="2888471" y="3496595"/>
            <a:ext cx="397591" cy="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0CE0423-762C-4806-A6E7-1B98B8D22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48000" y="5448300"/>
            <a:ext cx="348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7CC9CAA-5B38-463A-A447-6D8ACB3F1D6A}"/>
              </a:ext>
            </a:extLst>
          </p:cNvPr>
          <p:cNvCxnSpPr>
            <a:cxnSpLocks/>
          </p:cNvCxnSpPr>
          <p:nvPr/>
        </p:nvCxnSpPr>
        <p:spPr>
          <a:xfrm flipV="1">
            <a:off x="1676400" y="4578202"/>
            <a:ext cx="4667250" cy="21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AB3843F-5121-4F1C-9210-12D8F1ECD3E8}"/>
              </a:ext>
            </a:extLst>
          </p:cNvPr>
          <p:cNvCxnSpPr>
            <a:cxnSpLocks/>
          </p:cNvCxnSpPr>
          <p:nvPr/>
        </p:nvCxnSpPr>
        <p:spPr>
          <a:xfrm flipH="1" flipV="1">
            <a:off x="1325714" y="3810001"/>
            <a:ext cx="370714" cy="790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2DE94F-9CBD-415B-AECB-C5B2F8924CD2}"/>
              </a:ext>
            </a:extLst>
          </p:cNvPr>
          <p:cNvCxnSpPr>
            <a:cxnSpLocks/>
          </p:cNvCxnSpPr>
          <p:nvPr/>
        </p:nvCxnSpPr>
        <p:spPr>
          <a:xfrm flipV="1">
            <a:off x="2225066" y="4168919"/>
            <a:ext cx="0" cy="250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3F5D8BD-760A-4BD3-A52A-58C208880253}"/>
              </a:ext>
            </a:extLst>
          </p:cNvPr>
          <p:cNvCxnSpPr>
            <a:cxnSpLocks/>
          </p:cNvCxnSpPr>
          <p:nvPr/>
        </p:nvCxnSpPr>
        <p:spPr>
          <a:xfrm flipH="1">
            <a:off x="2225067" y="4419600"/>
            <a:ext cx="2596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DE3053C-C62D-4ABC-BC85-ECF675F70F1A}"/>
              </a:ext>
            </a:extLst>
          </p:cNvPr>
          <p:cNvCxnSpPr>
            <a:cxnSpLocks/>
          </p:cNvCxnSpPr>
          <p:nvPr/>
        </p:nvCxnSpPr>
        <p:spPr>
          <a:xfrm flipV="1">
            <a:off x="4821389" y="3575784"/>
            <a:ext cx="1" cy="843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4877EEDF-7EC6-4959-81C2-1544487D4F00}"/>
              </a:ext>
            </a:extLst>
          </p:cNvPr>
          <p:cNvCxnSpPr>
            <a:cxnSpLocks/>
          </p:cNvCxnSpPr>
          <p:nvPr/>
        </p:nvCxnSpPr>
        <p:spPr>
          <a:xfrm flipV="1">
            <a:off x="3040247" y="3728100"/>
            <a:ext cx="0" cy="172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D1C7075-271E-4F9F-A835-19CCA34287D0}"/>
              </a:ext>
            </a:extLst>
          </p:cNvPr>
          <p:cNvCxnSpPr>
            <a:cxnSpLocks/>
          </p:cNvCxnSpPr>
          <p:nvPr/>
        </p:nvCxnSpPr>
        <p:spPr>
          <a:xfrm flipH="1" flipV="1">
            <a:off x="2872766" y="3712550"/>
            <a:ext cx="167481" cy="15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38135690-333B-4296-92EB-34404030E4A5}"/>
              </a:ext>
            </a:extLst>
          </p:cNvPr>
          <p:cNvSpPr/>
          <p:nvPr/>
        </p:nvSpPr>
        <p:spPr>
          <a:xfrm>
            <a:off x="4572000" y="1588965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AUXOUT</a:t>
            </a:r>
            <a:endParaRPr lang="en-GB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96EF559B-8FCA-4560-A46B-17DDE775F485}"/>
              </a:ext>
            </a:extLst>
          </p:cNvPr>
          <p:cNvCxnSpPr>
            <a:cxnSpLocks/>
          </p:cNvCxnSpPr>
          <p:nvPr/>
        </p:nvCxnSpPr>
        <p:spPr>
          <a:xfrm flipH="1" flipV="1">
            <a:off x="4612108" y="3599084"/>
            <a:ext cx="193521" cy="10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Pfeil: nach links 92">
            <a:extLst>
              <a:ext uri="{FF2B5EF4-FFF2-40B4-BE49-F238E27FC236}">
                <a16:creationId xmlns:a16="http://schemas.microsoft.com/office/drawing/2014/main" id="{82D41BCB-B32D-4763-8966-881E69AB9BF7}"/>
              </a:ext>
            </a:extLst>
          </p:cNvPr>
          <p:cNvSpPr/>
          <p:nvPr/>
        </p:nvSpPr>
        <p:spPr>
          <a:xfrm>
            <a:off x="4557002" y="2453639"/>
            <a:ext cx="908921" cy="1143000"/>
          </a:xfrm>
          <a:prstGeom prst="lef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AUX</a:t>
            </a:r>
          </a:p>
          <a:p>
            <a:pPr algn="ctr"/>
            <a:r>
              <a:rPr lang="de-DE"/>
              <a:t>IN</a:t>
            </a:r>
            <a:endParaRPr lang="en-GB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E612539-45DF-4B8D-AEE7-FBC86117229B}"/>
              </a:ext>
            </a:extLst>
          </p:cNvPr>
          <p:cNvSpPr/>
          <p:nvPr/>
        </p:nvSpPr>
        <p:spPr>
          <a:xfrm rot="16200000">
            <a:off x="-410008" y="3365543"/>
            <a:ext cx="14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(SW, RST, CLK)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AA6670-F57A-42BA-84F7-A4038F3DD4A0}"/>
              </a:ext>
            </a:extLst>
          </p:cNvPr>
          <p:cNvSpPr/>
          <p:nvPr/>
        </p:nvSpPr>
        <p:spPr>
          <a:xfrm>
            <a:off x="1521965" y="1751183"/>
            <a:ext cx="6145659" cy="434481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93">
            <a:extLst>
              <a:ext uri="{FF2B5EF4-FFF2-40B4-BE49-F238E27FC236}">
                <a16:creationId xmlns:a16="http://schemas.microsoft.com/office/drawing/2014/main" id="{01B254C4-5DCA-4381-BBA1-A417BC0880CB}"/>
              </a:ext>
            </a:extLst>
          </p:cNvPr>
          <p:cNvSpPr/>
          <p:nvPr/>
        </p:nvSpPr>
        <p:spPr>
          <a:xfrm>
            <a:off x="6293866" y="1524578"/>
            <a:ext cx="1473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dirty="0"/>
              <a:t>DE1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03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6226BB-ADD4-4E31-8D05-794413BE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E6EB07D3-89C3-420E-8759-6F50D3D34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6CE6622E-4CB6-43A8-8815-5EF04C01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1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  <a:br>
              <a:rPr lang="en-US" sz="6600" dirty="0"/>
            </a:br>
            <a:r>
              <a:rPr lang="en-US" sz="2200" dirty="0"/>
              <a:t>more detailed Overview</a:t>
            </a:r>
            <a:br>
              <a:rPr lang="en-US" sz="2200" dirty="0"/>
            </a:br>
            <a:endParaRPr lang="en-GB" sz="22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2B8C118-E314-4BFF-A816-CC76C840EB43}"/>
              </a:ext>
            </a:extLst>
          </p:cNvPr>
          <p:cNvSpPr/>
          <p:nvPr/>
        </p:nvSpPr>
        <p:spPr>
          <a:xfrm>
            <a:off x="1577366" y="3039176"/>
            <a:ext cx="129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filter_fsm</a:t>
            </a:r>
            <a:endParaRPr lang="en-GB" sz="120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959C850-0D92-4A80-9DED-6CDC25A8D0E0}"/>
              </a:ext>
            </a:extLst>
          </p:cNvPr>
          <p:cNvSpPr/>
          <p:nvPr/>
        </p:nvSpPr>
        <p:spPr>
          <a:xfrm>
            <a:off x="3396641" y="4876800"/>
            <a:ext cx="129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Audio_to_Led</a:t>
            </a:r>
            <a:endParaRPr lang="en-GB" sz="120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F9DD18E-4B73-466B-9AA1-BA65A3CBE050}"/>
              </a:ext>
            </a:extLst>
          </p:cNvPr>
          <p:cNvSpPr/>
          <p:nvPr/>
        </p:nvSpPr>
        <p:spPr>
          <a:xfrm>
            <a:off x="3286062" y="2925820"/>
            <a:ext cx="129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Stream_codec</a:t>
            </a:r>
            <a:endParaRPr lang="en-GB" sz="120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75541A6-D315-43D7-B3D1-0D09D4A8AB9D}"/>
              </a:ext>
            </a:extLst>
          </p:cNvPr>
          <p:cNvSpPr/>
          <p:nvPr/>
        </p:nvSpPr>
        <p:spPr>
          <a:xfrm>
            <a:off x="3291866" y="1773052"/>
            <a:ext cx="129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i2c_codec</a:t>
            </a:r>
            <a:endParaRPr lang="en-GB" sz="120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C6ED05D-65C6-410E-994B-370B6F436ADA}"/>
              </a:ext>
            </a:extLst>
          </p:cNvPr>
          <p:cNvSpPr/>
          <p:nvPr/>
        </p:nvSpPr>
        <p:spPr>
          <a:xfrm>
            <a:off x="6343650" y="2489316"/>
            <a:ext cx="129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vga_640x480</a:t>
            </a:r>
            <a:endParaRPr lang="en-GB" sz="120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9AE933E-6E74-4730-9AFE-CA6DA729DB40}"/>
              </a:ext>
            </a:extLst>
          </p:cNvPr>
          <p:cNvSpPr/>
          <p:nvPr/>
        </p:nvSpPr>
        <p:spPr>
          <a:xfrm>
            <a:off x="6343650" y="3641157"/>
            <a:ext cx="129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vga_stripe_rom</a:t>
            </a:r>
            <a:endParaRPr lang="en-GB" sz="120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3B2320C-2DF8-4267-A179-9BACEA20B63F}"/>
              </a:ext>
            </a:extLst>
          </p:cNvPr>
          <p:cNvSpPr/>
          <p:nvPr/>
        </p:nvSpPr>
        <p:spPr>
          <a:xfrm>
            <a:off x="487467" y="3025139"/>
            <a:ext cx="1061324" cy="11430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SW</a:t>
            </a:r>
          </a:p>
          <a:p>
            <a:pPr algn="ctr"/>
            <a:r>
              <a:rPr lang="de-DE"/>
              <a:t> IN</a:t>
            </a:r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F3DB9A8-D48E-44CC-A2B4-ABBAD65A735A}"/>
              </a:ext>
            </a:extLst>
          </p:cNvPr>
          <p:cNvSpPr/>
          <p:nvPr/>
        </p:nvSpPr>
        <p:spPr>
          <a:xfrm>
            <a:off x="7667625" y="3060816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VGAOUT</a:t>
            </a:r>
            <a:endParaRPr lang="en-GB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9FBA2076-545A-4B94-9625-AEAB714149C7}"/>
              </a:ext>
            </a:extLst>
          </p:cNvPr>
          <p:cNvSpPr/>
          <p:nvPr/>
        </p:nvSpPr>
        <p:spPr>
          <a:xfrm>
            <a:off x="4708869" y="4876800"/>
            <a:ext cx="908924" cy="1143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LED OUT</a:t>
            </a:r>
            <a:endParaRPr lang="en-GB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83290A2C-9861-457F-8473-2239F31E1E60}"/>
              </a:ext>
            </a:extLst>
          </p:cNvPr>
          <p:cNvSpPr/>
          <p:nvPr/>
        </p:nvSpPr>
        <p:spPr>
          <a:xfrm rot="19176137">
            <a:off x="4447651" y="2113162"/>
            <a:ext cx="1435537" cy="855585"/>
          </a:xfrm>
          <a:prstGeom prst="left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D84EEFC3-293A-4155-8550-78A2790B8764}"/>
              </a:ext>
            </a:extLst>
          </p:cNvPr>
          <p:cNvSpPr/>
          <p:nvPr/>
        </p:nvSpPr>
        <p:spPr>
          <a:xfrm rot="19170695">
            <a:off x="4397220" y="2015173"/>
            <a:ext cx="1536401" cy="1066801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A0062D5-738E-4209-B52A-89691ED8C0AC}"/>
              </a:ext>
            </a:extLst>
          </p:cNvPr>
          <p:cNvSpPr txBox="1"/>
          <p:nvPr/>
        </p:nvSpPr>
        <p:spPr>
          <a:xfrm rot="19168474">
            <a:off x="4559065" y="2247155"/>
            <a:ext cx="120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AUX IN&amp;OUT</a:t>
            </a:r>
            <a:endParaRPr lang="en-GB" sz="160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FFE0B52-CCF1-44A1-A6EE-0EC36A129A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88471" y="3496595"/>
            <a:ext cx="397591" cy="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9CF4349-0223-4B0D-B26E-99F706F4CE46}"/>
              </a:ext>
            </a:extLst>
          </p:cNvPr>
          <p:cNvCxnSpPr>
            <a:cxnSpLocks/>
          </p:cNvCxnSpPr>
          <p:nvPr/>
        </p:nvCxnSpPr>
        <p:spPr>
          <a:xfrm flipV="1">
            <a:off x="2882700" y="2367246"/>
            <a:ext cx="409166" cy="109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0CE0423-762C-4806-A6E7-1B98B8D22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882700" y="3496594"/>
            <a:ext cx="513941" cy="195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7CC9CAA-5B38-463A-A447-6D8ACB3F1D6A}"/>
              </a:ext>
            </a:extLst>
          </p:cNvPr>
          <p:cNvCxnSpPr>
            <a:cxnSpLocks/>
          </p:cNvCxnSpPr>
          <p:nvPr/>
        </p:nvCxnSpPr>
        <p:spPr>
          <a:xfrm flipV="1">
            <a:off x="1676400" y="4578202"/>
            <a:ext cx="4667250" cy="21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AB3843F-5121-4F1C-9210-12D8F1ECD3E8}"/>
              </a:ext>
            </a:extLst>
          </p:cNvPr>
          <p:cNvCxnSpPr>
            <a:cxnSpLocks/>
          </p:cNvCxnSpPr>
          <p:nvPr/>
        </p:nvCxnSpPr>
        <p:spPr>
          <a:xfrm flipH="1" flipV="1">
            <a:off x="1325714" y="3810001"/>
            <a:ext cx="370714" cy="790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2DE94F-9CBD-415B-AECB-C5B2F8924CD2}"/>
              </a:ext>
            </a:extLst>
          </p:cNvPr>
          <p:cNvCxnSpPr>
            <a:cxnSpLocks/>
          </p:cNvCxnSpPr>
          <p:nvPr/>
        </p:nvCxnSpPr>
        <p:spPr>
          <a:xfrm flipV="1">
            <a:off x="2225066" y="4168919"/>
            <a:ext cx="0" cy="250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3F5D8BD-760A-4BD3-A52A-58C208880253}"/>
              </a:ext>
            </a:extLst>
          </p:cNvPr>
          <p:cNvCxnSpPr>
            <a:cxnSpLocks/>
          </p:cNvCxnSpPr>
          <p:nvPr/>
        </p:nvCxnSpPr>
        <p:spPr>
          <a:xfrm flipH="1">
            <a:off x="2225067" y="4419600"/>
            <a:ext cx="2596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DE3053C-C62D-4ABC-BC85-ECF675F70F1A}"/>
              </a:ext>
            </a:extLst>
          </p:cNvPr>
          <p:cNvCxnSpPr>
            <a:cxnSpLocks/>
          </p:cNvCxnSpPr>
          <p:nvPr/>
        </p:nvCxnSpPr>
        <p:spPr>
          <a:xfrm flipV="1">
            <a:off x="4821389" y="3575784"/>
            <a:ext cx="1" cy="843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DB13F8F-BE52-404F-B48D-0A9076BA2169}"/>
              </a:ext>
            </a:extLst>
          </p:cNvPr>
          <p:cNvCxnSpPr>
            <a:cxnSpLocks/>
          </p:cNvCxnSpPr>
          <p:nvPr/>
        </p:nvCxnSpPr>
        <p:spPr>
          <a:xfrm flipH="1">
            <a:off x="4587266" y="3575784"/>
            <a:ext cx="234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8D8B9453-DC60-4E0A-9D1C-AC4688A1E749}"/>
              </a:ext>
            </a:extLst>
          </p:cNvPr>
          <p:cNvSpPr/>
          <p:nvPr/>
        </p:nvSpPr>
        <p:spPr>
          <a:xfrm>
            <a:off x="449747" y="779237"/>
            <a:ext cx="1061324" cy="11430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CLK</a:t>
            </a:r>
            <a:endParaRPr lang="en-GB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1AB1FB80-62FA-43F2-B14F-B32AD71524E6}"/>
              </a:ext>
            </a:extLst>
          </p:cNvPr>
          <p:cNvSpPr/>
          <p:nvPr/>
        </p:nvSpPr>
        <p:spPr>
          <a:xfrm>
            <a:off x="1619705" y="1785474"/>
            <a:ext cx="1295400" cy="578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clk_div</a:t>
            </a:r>
            <a:endParaRPr lang="en-GB" sz="120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EC56C34-0D15-4FA0-B305-B5A953B64474}"/>
              </a:ext>
            </a:extLst>
          </p:cNvPr>
          <p:cNvSpPr/>
          <p:nvPr/>
        </p:nvSpPr>
        <p:spPr>
          <a:xfrm>
            <a:off x="6343650" y="1632806"/>
            <a:ext cx="1295400" cy="578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clk_div_VGA</a:t>
            </a:r>
            <a:endParaRPr lang="en-GB" sz="120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EE7BBF5-C753-4187-8018-D65C9CA6AE72}"/>
              </a:ext>
            </a:extLst>
          </p:cNvPr>
          <p:cNvCxnSpPr>
            <a:cxnSpLocks/>
          </p:cNvCxnSpPr>
          <p:nvPr/>
        </p:nvCxnSpPr>
        <p:spPr>
          <a:xfrm flipH="1">
            <a:off x="1511071" y="1327877"/>
            <a:ext cx="5480279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D1B6EE7-DBCB-496E-B662-2B590A717CF1}"/>
              </a:ext>
            </a:extLst>
          </p:cNvPr>
          <p:cNvCxnSpPr>
            <a:cxnSpLocks/>
          </p:cNvCxnSpPr>
          <p:nvPr/>
        </p:nvCxnSpPr>
        <p:spPr>
          <a:xfrm flipH="1">
            <a:off x="1252585" y="6391276"/>
            <a:ext cx="652288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1190473-98CB-4F06-AD08-1E40F5BC49B3}"/>
              </a:ext>
            </a:extLst>
          </p:cNvPr>
          <p:cNvCxnSpPr/>
          <p:nvPr/>
        </p:nvCxnSpPr>
        <p:spPr>
          <a:xfrm flipV="1">
            <a:off x="2897208" y="2040656"/>
            <a:ext cx="419100" cy="15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9BDB3FA-BD5C-4AEF-9FE5-3E7C42F20B3D}"/>
              </a:ext>
            </a:extLst>
          </p:cNvPr>
          <p:cNvCxnSpPr>
            <a:cxnSpLocks/>
            <a:stCxn id="45" idx="2"/>
            <a:endCxn id="15" idx="0"/>
          </p:cNvCxnSpPr>
          <p:nvPr/>
        </p:nvCxnSpPr>
        <p:spPr>
          <a:xfrm>
            <a:off x="6991350" y="2211666"/>
            <a:ext cx="0" cy="277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5FFA51C-E7B9-48E6-BC93-241A626EBC7C}"/>
              </a:ext>
            </a:extLst>
          </p:cNvPr>
          <p:cNvCxnSpPr>
            <a:cxnSpLocks/>
          </p:cNvCxnSpPr>
          <p:nvPr/>
        </p:nvCxnSpPr>
        <p:spPr>
          <a:xfrm>
            <a:off x="6991350" y="1327877"/>
            <a:ext cx="0" cy="31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51A828E-67F3-4F58-86B8-1F76115DDB9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267405" y="1350737"/>
            <a:ext cx="0" cy="43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DA1FA839-D75C-4B2D-A151-6EBD67BA2144}"/>
              </a:ext>
            </a:extLst>
          </p:cNvPr>
          <p:cNvSpPr/>
          <p:nvPr/>
        </p:nvSpPr>
        <p:spPr>
          <a:xfrm>
            <a:off x="462525" y="5508056"/>
            <a:ext cx="1061324" cy="11430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RST</a:t>
            </a:r>
            <a:endParaRPr lang="en-GB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A387E61-8433-441A-8A5D-6DF2EB41E5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91350" y="4784157"/>
            <a:ext cx="0" cy="160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56FDA05-A4C7-4C3A-9EFF-E3A0B1279212}"/>
              </a:ext>
            </a:extLst>
          </p:cNvPr>
          <p:cNvCxnSpPr>
            <a:cxnSpLocks/>
          </p:cNvCxnSpPr>
          <p:nvPr/>
        </p:nvCxnSpPr>
        <p:spPr>
          <a:xfrm flipV="1">
            <a:off x="4040531" y="6019801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58D266B-5CF3-47A0-86CE-B0CB7D6466B9}"/>
              </a:ext>
            </a:extLst>
          </p:cNvPr>
          <p:cNvCxnSpPr>
            <a:cxnSpLocks/>
          </p:cNvCxnSpPr>
          <p:nvPr/>
        </p:nvCxnSpPr>
        <p:spPr>
          <a:xfrm flipV="1">
            <a:off x="1981200" y="4203816"/>
            <a:ext cx="0" cy="21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796C450C-A11A-46BD-8468-05323DE3B894}"/>
              </a:ext>
            </a:extLst>
          </p:cNvPr>
          <p:cNvSpPr txBox="1"/>
          <p:nvPr/>
        </p:nvSpPr>
        <p:spPr>
          <a:xfrm>
            <a:off x="2590799" y="6391276"/>
            <a:ext cx="2985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 </a:t>
            </a:r>
            <a:r>
              <a:rPr lang="de-DE" sz="1400" dirty="0" err="1"/>
              <a:t>Entities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same </a:t>
            </a:r>
            <a:r>
              <a:rPr lang="de-DE" sz="1400" dirty="0" err="1"/>
              <a:t>reset</a:t>
            </a:r>
            <a:r>
              <a:rPr lang="de-DE" sz="1400" dirty="0"/>
              <a:t>!</a:t>
            </a:r>
            <a:endParaRPr lang="en-GB" sz="14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7520F9A-43E7-470A-BD7F-3492D0599CAA}"/>
              </a:ext>
            </a:extLst>
          </p:cNvPr>
          <p:cNvSpPr txBox="1"/>
          <p:nvPr/>
        </p:nvSpPr>
        <p:spPr>
          <a:xfrm>
            <a:off x="3202851" y="1272436"/>
            <a:ext cx="318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Not all </a:t>
            </a:r>
            <a:r>
              <a:rPr lang="de-DE" sz="1400" dirty="0" err="1"/>
              <a:t>clk</a:t>
            </a:r>
            <a:r>
              <a:rPr lang="de-DE" sz="1400" dirty="0"/>
              <a:t> </a:t>
            </a:r>
            <a:r>
              <a:rPr lang="de-DE" sz="1400" dirty="0" err="1"/>
              <a:t>connections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shown</a:t>
            </a:r>
            <a:r>
              <a:rPr lang="de-DE" sz="1400" dirty="0"/>
              <a:t>!</a:t>
            </a:r>
            <a:endParaRPr lang="en-GB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048126-D97C-4DD5-8780-58B788F49B48}"/>
              </a:ext>
            </a:extLst>
          </p:cNvPr>
          <p:cNvSpPr/>
          <p:nvPr/>
        </p:nvSpPr>
        <p:spPr>
          <a:xfrm>
            <a:off x="1548791" y="1072519"/>
            <a:ext cx="6145659" cy="562653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93">
            <a:extLst>
              <a:ext uri="{FF2B5EF4-FFF2-40B4-BE49-F238E27FC236}">
                <a16:creationId xmlns:a16="http://schemas.microsoft.com/office/drawing/2014/main" id="{2504B35E-8F1B-4129-97FE-E86B64D09283}"/>
              </a:ext>
            </a:extLst>
          </p:cNvPr>
          <p:cNvSpPr/>
          <p:nvPr/>
        </p:nvSpPr>
        <p:spPr>
          <a:xfrm>
            <a:off x="6320692" y="845914"/>
            <a:ext cx="1473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dirty="0"/>
              <a:t>DE1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50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  <a:br>
              <a:rPr lang="en-US" sz="4000" dirty="0"/>
            </a:br>
            <a:r>
              <a:rPr lang="en-US" sz="2200" dirty="0"/>
              <a:t>completed Schematic File (</a:t>
            </a:r>
            <a:r>
              <a:rPr lang="en-US" sz="2200" dirty="0" err="1"/>
              <a:t>top.bdf</a:t>
            </a:r>
            <a:r>
              <a:rPr lang="en-US" sz="2200" dirty="0"/>
              <a:t>)</a:t>
            </a:r>
            <a:endParaRPr lang="en-US" sz="4000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B41C052-7DD1-4553-88CC-6CF34E23D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636748" cy="305765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8A2EA02A-BD6A-44FD-A836-3D03B86E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391276"/>
            <a:ext cx="628636" cy="628636"/>
          </a:xfrm>
          <a:prstGeom prst="rect">
            <a:avLst/>
          </a:prstGeo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6525315-2D81-46F1-9D7A-7FD41148C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040"/>
            <a:ext cx="9094088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IIR&amp;FIR Filter – VGA – Audio synchronized Lights  </vt:lpstr>
      <vt:lpstr>Introduction What is the project about. A technical overview. </vt:lpstr>
      <vt:lpstr>Design approach </vt:lpstr>
      <vt:lpstr>Design approach </vt:lpstr>
      <vt:lpstr>Challenges &amp; Issues </vt:lpstr>
      <vt:lpstr>Block Diagram Overview </vt:lpstr>
      <vt:lpstr>Block Diagram detailed Overview </vt:lpstr>
      <vt:lpstr>Block Diagram more detailed Overview </vt:lpstr>
      <vt:lpstr>Block Diagram completed Schematic File (top.bdf)</vt:lpstr>
      <vt:lpstr>Validation</vt:lpstr>
      <vt:lpstr>Conclusion 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Leon Salas, W. Daniel</dc:creator>
  <cp:lastModifiedBy>Besitzer</cp:lastModifiedBy>
  <cp:revision>83</cp:revision>
  <dcterms:created xsi:type="dcterms:W3CDTF">2013-11-22T19:30:44Z</dcterms:created>
  <dcterms:modified xsi:type="dcterms:W3CDTF">2019-12-11T16:38:31Z</dcterms:modified>
</cp:coreProperties>
</file>