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3"/>
  </p:notesMasterIdLst>
  <p:sldIdLst>
    <p:sldId id="258" r:id="rId2"/>
    <p:sldId id="271" r:id="rId3"/>
    <p:sldId id="272" r:id="rId4"/>
    <p:sldId id="273" r:id="rId5"/>
    <p:sldId id="274" r:id="rId6"/>
    <p:sldId id="266" r:id="rId7"/>
    <p:sldId id="261" r:id="rId8"/>
    <p:sldId id="276" r:id="rId9"/>
    <p:sldId id="270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A4A75B-9641-4A0C-ACEF-C80F0DD4698A}" v="2669" dt="2024-06-06T06:59:37.5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07" y="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57645-3B48-4AC2-92EB-DD4FA545734A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5A567B-E29A-4183-B484-9DC531404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77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A567B-E29A-4183-B484-9DC5314043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16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6/5/2024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65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96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88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56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40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02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74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60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957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46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8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17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slideshow/introduction-to-capsule-networks-capsnets/82511760" TargetMode="External"/><Relationship Id="rId2" Type="http://schemas.openxmlformats.org/officeDocument/2006/relationships/hyperlink" Target="https://www.youtube.com/watch?v=pPN8d0E390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v0tgo3c_7X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euron system in 3D rendering">
            <a:extLst>
              <a:ext uri="{FF2B5EF4-FFF2-40B4-BE49-F238E27FC236}">
                <a16:creationId xmlns:a16="http://schemas.microsoft.com/office/drawing/2014/main" id="{660BD914-0CD9-9BAD-1AA9-F1AC4C83E6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39" b="513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53C4D10E-16D3-5D49-A995-1FD27619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E587C5-7FDD-E46B-877A-A21423EF4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5" y="1625608"/>
            <a:ext cx="6696951" cy="2722164"/>
          </a:xfrm>
        </p:spPr>
        <p:txBody>
          <a:bodyPr>
            <a:normAutofit/>
          </a:bodyPr>
          <a:lstStyle/>
          <a:p>
            <a:r>
              <a:rPr lang="en-US"/>
              <a:t>Capsule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F71A00-AE3A-1080-C0C8-38B00E576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5" y="4466845"/>
            <a:ext cx="6696951" cy="882904"/>
          </a:xfrm>
        </p:spPr>
        <p:txBody>
          <a:bodyPr>
            <a:normAutofit/>
          </a:bodyPr>
          <a:lstStyle/>
          <a:p>
            <a:r>
              <a:rPr lang="en-US"/>
              <a:t>Krish Rai</a:t>
            </a:r>
          </a:p>
        </p:txBody>
      </p:sp>
    </p:spTree>
    <p:extLst>
      <p:ext uri="{BB962C8B-B14F-4D97-AF65-F5344CB8AC3E}">
        <p14:creationId xmlns:p14="http://schemas.microsoft.com/office/powerpoint/2010/main" val="10538747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45608-0717-CB3E-C9C3-2762A87BA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B9470-FF0B-D2BF-2711-128A26158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Capsules allow for more specific features like position and overlap to be included in model (equivariance)</a:t>
            </a:r>
          </a:p>
          <a:p>
            <a:r>
              <a:rPr lang="en-US"/>
              <a:t>Goal: Test this on medical image dataset (ORGANMNIST) and see whether accuracy is comparable to CNN</a:t>
            </a:r>
          </a:p>
        </p:txBody>
      </p:sp>
    </p:spTree>
    <p:extLst>
      <p:ext uri="{BB962C8B-B14F-4D97-AF65-F5344CB8AC3E}">
        <p14:creationId xmlns:p14="http://schemas.microsoft.com/office/powerpoint/2010/main" val="2135439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394A5-B0E5-9C13-844D-DE71445C4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2A0EC-3148-88A2-93F2-757DD3462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Sabour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Sara, Nicholas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Frosst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and Geoffrey E. Hinton. "Dynamic routing between capsules."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Advances in neural information processing systems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30 (2017).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Hinton, Geoffrey E., Alex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Krizhevsky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and </a:t>
            </a:r>
            <a:r>
              <a:rPr lang="en-US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Sida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D. Wang. "Transforming auto-encoders." </a:t>
            </a:r>
            <a:r>
              <a:rPr lang="en-US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Artificial Neural Networks and Machine Learning–ICANN 2011: 21st International Conference on Artificial Neural Networks, Espoo, Finland, June 14-17, 2011, Proceedings, Part I 21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 Springer Berlin Heidelberg, 2011.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Aurélien</a:t>
            </a:r>
            <a:r>
              <a:rPr lang="en-US" dirty="0"/>
              <a:t> </a:t>
            </a:r>
            <a:r>
              <a:rPr lang="en-US" dirty="0" err="1"/>
              <a:t>Géron</a:t>
            </a:r>
            <a:r>
              <a:rPr lang="en-US" dirty="0"/>
              <a:t>, 2017: </a:t>
            </a:r>
            <a:r>
              <a:rPr lang="en-US" dirty="0">
                <a:hlinkClick r:id="rId2"/>
              </a:rPr>
              <a:t>Capsule Networks (</a:t>
            </a:r>
            <a:r>
              <a:rPr lang="en-US" dirty="0" err="1">
                <a:hlinkClick r:id="rId2"/>
              </a:rPr>
              <a:t>CapsNets</a:t>
            </a:r>
            <a:r>
              <a:rPr lang="en-US" dirty="0">
                <a:hlinkClick r:id="rId2"/>
              </a:rPr>
              <a:t>) – Tutorial (youtube.com)</a:t>
            </a:r>
            <a:r>
              <a:rPr lang="en-US" dirty="0"/>
              <a:t>. </a:t>
            </a:r>
            <a:r>
              <a:rPr lang="en-US" dirty="0">
                <a:hlinkClick r:id="rId3"/>
              </a:rPr>
              <a:t>Introduction to Capsule Networks (</a:t>
            </a:r>
            <a:r>
              <a:rPr lang="en-US" dirty="0" err="1">
                <a:hlinkClick r:id="rId3"/>
              </a:rPr>
              <a:t>CapsNets</a:t>
            </a:r>
            <a:r>
              <a:rPr lang="en-US" dirty="0">
                <a:hlinkClick r:id="rId3"/>
              </a:rPr>
              <a:t>) | PPT (slideshare.net)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Count from </a:t>
            </a:r>
            <a:r>
              <a:rPr lang="en-US" dirty="0" err="1"/>
              <a:t>Zero:</a:t>
            </a:r>
            <a:r>
              <a:rPr lang="en-US" dirty="0" err="1">
                <a:hlinkClick r:id="rId4"/>
              </a:rPr>
              <a:t>Capsule</a:t>
            </a:r>
            <a:r>
              <a:rPr lang="en-US" dirty="0">
                <a:hlinkClick r:id="rId4"/>
              </a:rPr>
              <a:t> network explained (youtube.com)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892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38B1F0-56A4-E1B0-5812-9D0C22709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22" y="571651"/>
            <a:ext cx="4114799" cy="14465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Convolutional Neural Network (Background)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449B5757-B4D6-19B2-A10F-1FB4B0E93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721" y="2018201"/>
            <a:ext cx="4114799" cy="318858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CNNs perform well for computer vision tasks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Image classification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Object detection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3 layers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Convolutional layer: Input data convolved with kernels to extract features like edges, lines, shapes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Pooling: Reduce dimensionality of feature map by subsampling (taking Max or Average)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Fully connected Layer 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Fundamental unit: neuron with scalar output</a:t>
            </a:r>
          </a:p>
        </p:txBody>
      </p:sp>
      <p:pic>
        <p:nvPicPr>
          <p:cNvPr id="36" name="Picture 35" descr="Abstract background of mesh on pink">
            <a:extLst>
              <a:ext uri="{FF2B5EF4-FFF2-40B4-BE49-F238E27FC236}">
                <a16:creationId xmlns:a16="http://schemas.microsoft.com/office/drawing/2014/main" id="{E130E6FA-8CF7-FB6F-E684-99D4AB2DA4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426" r="9755" b="-1"/>
          <a:stretch/>
        </p:blipFill>
        <p:spPr>
          <a:xfrm>
            <a:off x="5224242" y="10"/>
            <a:ext cx="6967758" cy="6857990"/>
          </a:xfrm>
          <a:prstGeom prst="rect">
            <a:avLst/>
          </a:prstGeom>
        </p:spPr>
      </p:pic>
      <p:sp>
        <p:nvSpPr>
          <p:cNvPr id="37" name="Cross 36">
            <a:extLst>
              <a:ext uri="{FF2B5EF4-FFF2-40B4-BE49-F238E27FC236}">
                <a16:creationId xmlns:a16="http://schemas.microsoft.com/office/drawing/2014/main" id="{EAB1217A-7C36-3A41-8536-BC68C4521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0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53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1E4EB4-261F-CCE4-045F-1F845396E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192" y="1204721"/>
            <a:ext cx="4133647" cy="1446550"/>
          </a:xfrm>
        </p:spPr>
        <p:txBody>
          <a:bodyPr>
            <a:normAutofit/>
          </a:bodyPr>
          <a:lstStyle/>
          <a:p>
            <a:r>
              <a:rPr lang="en-US"/>
              <a:t>Capsule Network 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E0BCD-6D72-8CAB-F34C-40E6B5C70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193" y="2691638"/>
            <a:ext cx="4133647" cy="318858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100" dirty="0"/>
              <a:t>Fundamental unit is a capsule: group of neurons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Each capsule provides a </a:t>
            </a:r>
            <a:r>
              <a:rPr lang="en-US" sz="2100" b="1" dirty="0"/>
              <a:t>vector</a:t>
            </a:r>
            <a:r>
              <a:rPr lang="en-US" sz="2100" dirty="0"/>
              <a:t> output unlike a scalar in CNN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Architecture in Capsule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Convolutional layers: extracting features from image input like in CNN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1500" dirty="0"/>
          </a:p>
        </p:txBody>
      </p:sp>
      <p:pic>
        <p:nvPicPr>
          <p:cNvPr id="17" name="Picture 16" descr="Blue blocks and networks technology background">
            <a:extLst>
              <a:ext uri="{FF2B5EF4-FFF2-40B4-BE49-F238E27FC236}">
                <a16:creationId xmlns:a16="http://schemas.microsoft.com/office/drawing/2014/main" id="{43FE0897-2E69-7D86-18C1-57EF3EFE5E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69" r="36880" b="-446"/>
          <a:stretch/>
        </p:blipFill>
        <p:spPr>
          <a:xfrm>
            <a:off x="20" y="10"/>
            <a:ext cx="6967738" cy="6857990"/>
          </a:xfrm>
          <a:prstGeom prst="rect">
            <a:avLst/>
          </a:prstGeom>
        </p:spPr>
      </p:pic>
      <p:sp>
        <p:nvSpPr>
          <p:cNvPr id="18" name="Cross 17">
            <a:extLst>
              <a:ext uri="{FF2B5EF4-FFF2-40B4-BE49-F238E27FC236}">
                <a16:creationId xmlns:a16="http://schemas.microsoft.com/office/drawing/2014/main" id="{A12C7CBA-A034-9548-BC45-D37C25C00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032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49ED22-D9F5-F848-A98A-7181D4EE7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666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72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E4EB4-261F-CCE4-045F-1F845396E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530" y="943464"/>
            <a:ext cx="4133647" cy="1446550"/>
          </a:xfrm>
        </p:spPr>
        <p:txBody>
          <a:bodyPr>
            <a:normAutofit/>
          </a:bodyPr>
          <a:lstStyle/>
          <a:p>
            <a:r>
              <a:rPr lang="en-US" dirty="0"/>
              <a:t>Capsule Network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E0BCD-6D72-8CAB-F34C-40E6B5C70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3131" y="2286000"/>
            <a:ext cx="4872446" cy="4572000"/>
          </a:xfrm>
        </p:spPr>
        <p:txBody>
          <a:bodyPr>
            <a:noAutofit/>
          </a:bodyPr>
          <a:lstStyle/>
          <a:p>
            <a:pPr lvl="1">
              <a:lnSpc>
                <a:spcPct val="90000"/>
              </a:lnSpc>
            </a:pPr>
            <a:r>
              <a:rPr lang="en-US" sz="1800" dirty="0"/>
              <a:t>Primary Capsule Layer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Feature Processing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Transformation of scalar activation in feature map into vector capsule activations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Vector activation represents feature components (instantiation parameters) such as orientation, skew, thickness, overlap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Fully Connected Layer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CNN: Weights sum of all previous layer outputs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Capsule: Vote for parent capsule using dynamic routing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Iterative process updates weights and refines capsule connections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1800" dirty="0"/>
          </a:p>
        </p:txBody>
      </p:sp>
      <p:pic>
        <p:nvPicPr>
          <p:cNvPr id="17" name="Picture 16" descr="Blue blocks and networks technology background">
            <a:extLst>
              <a:ext uri="{FF2B5EF4-FFF2-40B4-BE49-F238E27FC236}">
                <a16:creationId xmlns:a16="http://schemas.microsoft.com/office/drawing/2014/main" id="{43FE0897-2E69-7D86-18C1-57EF3EFE5E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69" r="36880" b="-446"/>
          <a:stretch/>
        </p:blipFill>
        <p:spPr>
          <a:xfrm>
            <a:off x="20" y="10"/>
            <a:ext cx="696773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422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F3BA0-976A-4E9F-A550-077C3E309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Description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48AA24-B64E-DD20-5AAB-BE126F34FC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5150" y="2691637"/>
                <a:ext cx="8267296" cy="3878979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z="3800" dirty="0"/>
                  <a:t>Each capsule in the primary capsule layer performs a transformation</a:t>
                </a:r>
              </a:p>
              <a:p>
                <a:r>
                  <a:rPr lang="en-US" sz="3800" dirty="0" err="1"/>
                  <a:t>S</a:t>
                </a:r>
                <a:r>
                  <a:rPr lang="en-US" sz="2500" dirty="0" err="1"/>
                  <a:t>j</a:t>
                </a:r>
                <a:r>
                  <a:rPr lang="en-US" sz="2500" dirty="0"/>
                  <a:t> </a:t>
                </a:r>
                <a:r>
                  <a:rPr lang="en-US" sz="3800" dirty="0"/>
                  <a:t>= </a:t>
                </a:r>
                <a:r>
                  <a:rPr lang="en-US" sz="3800" dirty="0" err="1"/>
                  <a:t>W</a:t>
                </a:r>
                <a:r>
                  <a:rPr lang="en-US" sz="2500" dirty="0" err="1"/>
                  <a:t>ji</a:t>
                </a:r>
                <a:r>
                  <a:rPr lang="en-US" sz="3800" dirty="0"/>
                  <a:t> * F</a:t>
                </a:r>
                <a:r>
                  <a:rPr lang="en-US" sz="2500" dirty="0"/>
                  <a:t>i</a:t>
                </a:r>
                <a:r>
                  <a:rPr lang="en-US" sz="3800" dirty="0"/>
                  <a:t> where</a:t>
                </a:r>
              </a:p>
              <a:p>
                <a:pPr lvl="1"/>
                <a:r>
                  <a:rPr lang="en-US" sz="3800" dirty="0"/>
                  <a:t>F</a:t>
                </a:r>
                <a:r>
                  <a:rPr lang="en-US" sz="2500" dirty="0"/>
                  <a:t>i </a:t>
                </a:r>
                <a:r>
                  <a:rPr lang="en-US" sz="3800" dirty="0"/>
                  <a:t>is the specific region in feature map I</a:t>
                </a:r>
              </a:p>
              <a:p>
                <a:pPr lvl="1"/>
                <a:r>
                  <a:rPr lang="en-US" sz="3800" dirty="0" err="1"/>
                  <a:t>W</a:t>
                </a:r>
                <a:r>
                  <a:rPr lang="en-US" sz="2500" dirty="0" err="1"/>
                  <a:t>ji</a:t>
                </a:r>
                <a:r>
                  <a:rPr lang="en-US" sz="3800" dirty="0"/>
                  <a:t>: Transformation matrix</a:t>
                </a:r>
              </a:p>
              <a:p>
                <a:pPr lvl="1"/>
                <a:r>
                  <a:rPr lang="en-US" sz="3800" dirty="0" err="1"/>
                  <a:t>S</a:t>
                </a:r>
                <a:r>
                  <a:rPr lang="en-US" sz="2500" dirty="0" err="1"/>
                  <a:t>j</a:t>
                </a:r>
                <a:r>
                  <a:rPr lang="en-US" sz="3800" dirty="0"/>
                  <a:t>: the output vector of the </a:t>
                </a:r>
                <a:r>
                  <a:rPr lang="en-US" sz="3800" dirty="0" err="1"/>
                  <a:t>jth</a:t>
                </a:r>
                <a:r>
                  <a:rPr lang="en-US" sz="3800" dirty="0"/>
                  <a:t> Capsule</a:t>
                </a:r>
              </a:p>
              <a:p>
                <a:r>
                  <a:rPr lang="en-US" sz="3800" dirty="0"/>
                  <a:t>Squashing function is then applied to this intermediate vector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3800" dirty="0" err="1">
                    <a:effectLst/>
                  </a:rPr>
                  <a:t>vj</a:t>
                </a:r>
                <a:r>
                  <a:rPr lang="en-US" sz="3800" dirty="0"/>
                  <a:t>​=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800" b="0" i="1" smtClean="0"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38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8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𝑆𝑗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8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38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8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𝑠𝑗</m:t>
                                    </m:r>
                                  </m:e>
                                </m:d>
                              </m:e>
                            </m:d>
                          </m:den>
                        </m:f>
                        <m:r>
                          <a:rPr lang="en-US" sz="3800" b="0" i="1" smtClean="0"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800" b="0" i="1" smtClean="0">
                            <a:effectLst/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3800" b="0" i="1" smtClean="0"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800" b="0" i="1" smtClean="0">
                            <a:effectLst/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38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8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𝑠𝑗</m:t>
                            </m:r>
                          </m:e>
                        </m:d>
                        <m:r>
                          <a:rPr lang="en-US" sz="3800" b="0" i="1" smtClean="0">
                            <a:effectLst/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3800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800" dirty="0">
                    <a:effectLst/>
                  </a:rPr>
                  <a:t>)/(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800" b="0" i="1" smtClean="0">
                            <a:effectLst/>
                            <a:latin typeface="Cambria Math" panose="02040503050406030204" pitchFamily="18" charset="0"/>
                          </a:rPr>
                          <m:t>1+|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38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8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𝑠𝑗</m:t>
                            </m:r>
                          </m:e>
                        </m:d>
                        <m:r>
                          <a:rPr lang="en-US" sz="3800" b="0" i="1" smtClean="0">
                            <a:effectLst/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3800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800" b="0" i="1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3800" b="0" i="1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800" dirty="0"/>
                  <a:t> where </a:t>
                </a:r>
                <a:r>
                  <a:rPr lang="en-US" sz="3800" dirty="0" err="1"/>
                  <a:t>sj</a:t>
                </a:r>
                <a:r>
                  <a:rPr lang="en-US" sz="3800" dirty="0"/>
                  <a:t> is unnormalized and </a:t>
                </a:r>
                <a:r>
                  <a:rPr lang="en-US" sz="3800" dirty="0" err="1"/>
                  <a:t>vj</a:t>
                </a:r>
                <a:r>
                  <a:rPr lang="en-US" sz="3800" dirty="0"/>
                  <a:t> is normalized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3800" dirty="0"/>
                  <a:t>Probability vector between 0 to 1: 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3800" dirty="0"/>
                  <a:t>0 low probability of presence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sz="3800" dirty="0"/>
                  <a:t>Close to 1 high probability</a:t>
                </a:r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48AA24-B64E-DD20-5AAB-BE126F34FC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150" y="2691637"/>
                <a:ext cx="8267296" cy="3878979"/>
              </a:xfrm>
              <a:blipFill>
                <a:blip r:embed="rId2"/>
                <a:stretch>
                  <a:fillRect l="-959" t="-2673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279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BE50E7BE-734F-224D-B03E-074DE1D12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7667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E65CC-FA2B-3F9A-9EE3-0D8795449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6123034" cy="1446550"/>
          </a:xfrm>
        </p:spPr>
        <p:txBody>
          <a:bodyPr>
            <a:normAutofit/>
          </a:bodyPr>
          <a:lstStyle/>
          <a:p>
            <a:r>
              <a:rPr lang="en-US" dirty="0"/>
              <a:t>Graphical Depiction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8C3B2337-2818-3F73-AAD2-773718927D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3" t="32257" r="7173" b="11692"/>
          <a:stretch/>
        </p:blipFill>
        <p:spPr>
          <a:xfrm>
            <a:off x="593575" y="2007366"/>
            <a:ext cx="10163142" cy="36115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AAAB55-62D6-4CB3-A92F-5EA2909600FB}"/>
              </a:ext>
            </a:extLst>
          </p:cNvPr>
          <p:cNvSpPr txBox="1"/>
          <p:nvPr/>
        </p:nvSpPr>
        <p:spPr>
          <a:xfrm>
            <a:off x="9251918" y="6421548"/>
            <a:ext cx="2596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 err="1"/>
              <a:t>Aurélien</a:t>
            </a:r>
            <a:r>
              <a:rPr lang="en-US" sz="1400" i="1" dirty="0"/>
              <a:t> </a:t>
            </a:r>
            <a:r>
              <a:rPr lang="en-US" sz="1400" i="1" dirty="0" err="1"/>
              <a:t>Géron</a:t>
            </a:r>
            <a:r>
              <a:rPr lang="en-US" sz="1400" i="1" dirty="0"/>
              <a:t>, 2017</a:t>
            </a:r>
          </a:p>
        </p:txBody>
      </p:sp>
    </p:spTree>
    <p:extLst>
      <p:ext uri="{BB962C8B-B14F-4D97-AF65-F5344CB8AC3E}">
        <p14:creationId xmlns:p14="http://schemas.microsoft.com/office/powerpoint/2010/main" val="1441682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40A68-89F8-182E-BFEC-C6E6C3D03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Routing by Agreement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E8C54-7265-2820-611C-9861D2FAD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Routing coefficient – weight of lower layer capsule in higher layer (sums to 1)</a:t>
            </a:r>
          </a:p>
          <a:p>
            <a:r>
              <a:rPr lang="en-US"/>
              <a:t>Agreement between capsules output and prediction vector</a:t>
            </a:r>
          </a:p>
          <a:p>
            <a:r>
              <a:rPr lang="en-US"/>
              <a:t>Routing coefficients updated </a:t>
            </a:r>
          </a:p>
          <a:p>
            <a:r>
              <a:rPr lang="en-US"/>
              <a:t>Grid of vectors with different transformation matrices </a:t>
            </a:r>
          </a:p>
        </p:txBody>
      </p:sp>
    </p:spTree>
    <p:extLst>
      <p:ext uri="{BB962C8B-B14F-4D97-AF65-F5344CB8AC3E}">
        <p14:creationId xmlns:p14="http://schemas.microsoft.com/office/powerpoint/2010/main" val="2963412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6111-CF57-ADBD-E5D2-372E7E81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E86519B7-DE8B-0D30-F014-1AD956E158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62" y="1101013"/>
            <a:ext cx="10237719" cy="47790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DDC99C-D27C-BA8E-07ED-1DCF884F62A4}"/>
              </a:ext>
            </a:extLst>
          </p:cNvPr>
          <p:cNvSpPr txBox="1"/>
          <p:nvPr/>
        </p:nvSpPr>
        <p:spPr>
          <a:xfrm>
            <a:off x="8058567" y="6092889"/>
            <a:ext cx="2644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Count from Zero Channel</a:t>
            </a:r>
          </a:p>
        </p:txBody>
      </p:sp>
    </p:spTree>
    <p:extLst>
      <p:ext uri="{BB962C8B-B14F-4D97-AF65-F5344CB8AC3E}">
        <p14:creationId xmlns:p14="http://schemas.microsoft.com/office/powerpoint/2010/main" val="2962119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8DED8-D5DA-F5F5-EE6C-B1EC73FF5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839798-B320-7FFE-4B59-BFE11E9185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5149" y="2691638"/>
                <a:ext cx="11802341" cy="318858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⁡</m:t>
                    </m:r>
                    <m:sSup>
                      <m:sSupPr>
                        <m:ctrlP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(0, 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− ||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||)</m:t>
                        </m:r>
                      </m:e>
                      <m:sup>
                        <m: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(1 −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) </m:t>
                    </m:r>
                    <m:sSup>
                      <m:sSupPr>
                        <m:ctrlP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⁡(0, ||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|| − 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500" dirty="0">
                  <a:effectLst/>
                  <a:latin typeface="Calibri" panose="020F0502020204030204" pitchFamily="34" charset="0"/>
                </a:endParaRPr>
              </a:p>
              <a:p>
                <a:r>
                  <a:rPr lang="en-US" sz="2500" dirty="0">
                    <a:effectLst/>
                    <a:latin typeface="Calibri" panose="020F0502020204030204" pitchFamily="34" charset="0"/>
                  </a:rPr>
                  <a:t>where m+ = 0.9, m− = 0.1, and λ = 0.5.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839798-B320-7FFE-4B59-BFE11E9185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149" y="2691638"/>
                <a:ext cx="11802341" cy="3188586"/>
              </a:xfrm>
              <a:blipFill>
                <a:blip r:embed="rId2"/>
                <a:stretch>
                  <a:fillRect l="-930" t="-1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6049074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DarkSeedLeftStep">
      <a:dk1>
        <a:srgbClr val="000000"/>
      </a:dk1>
      <a:lt1>
        <a:srgbClr val="FFFFFF"/>
      </a:lt1>
      <a:dk2>
        <a:srgbClr val="181734"/>
      </a:dk2>
      <a:lt2>
        <a:srgbClr val="F0F3F2"/>
      </a:lt2>
      <a:accent1>
        <a:srgbClr val="E72971"/>
      </a:accent1>
      <a:accent2>
        <a:srgbClr val="D517AE"/>
      </a:accent2>
      <a:accent3>
        <a:srgbClr val="BF29E7"/>
      </a:accent3>
      <a:accent4>
        <a:srgbClr val="5E17D5"/>
      </a:accent4>
      <a:accent5>
        <a:srgbClr val="2932E7"/>
      </a:accent5>
      <a:accent6>
        <a:srgbClr val="176FD5"/>
      </a:accent6>
      <a:hlink>
        <a:srgbClr val="6355C6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497</Words>
  <Application>Microsoft Office PowerPoint</Application>
  <PresentationFormat>Widescreen</PresentationFormat>
  <Paragraphs>56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Aptos</vt:lpstr>
      <vt:lpstr>Arial</vt:lpstr>
      <vt:lpstr>Avenir Next</vt:lpstr>
      <vt:lpstr>Calibri</vt:lpstr>
      <vt:lpstr>Cambria Math</vt:lpstr>
      <vt:lpstr>Seaford Display</vt:lpstr>
      <vt:lpstr>System Font Regular</vt:lpstr>
      <vt:lpstr>Tenorite</vt:lpstr>
      <vt:lpstr>MadridVTI</vt:lpstr>
      <vt:lpstr>Capsule Neural Networks</vt:lpstr>
      <vt:lpstr>Convolutional Neural Network (Background)</vt:lpstr>
      <vt:lpstr>Capsule Network Architecture</vt:lpstr>
      <vt:lpstr>Capsule Network Architecture</vt:lpstr>
      <vt:lpstr>Mathematical Description </vt:lpstr>
      <vt:lpstr>Graphical Depiction</vt:lpstr>
      <vt:lpstr>Routing by Agreement</vt:lpstr>
      <vt:lpstr>PowerPoint Presentation</vt:lpstr>
      <vt:lpstr>Loss Function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 Rai</dc:creator>
  <cp:lastModifiedBy>Krish Rai</cp:lastModifiedBy>
  <cp:revision>1</cp:revision>
  <dcterms:created xsi:type="dcterms:W3CDTF">2024-06-04T17:41:42Z</dcterms:created>
  <dcterms:modified xsi:type="dcterms:W3CDTF">2024-06-06T06:59:37Z</dcterms:modified>
</cp:coreProperties>
</file>