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90780-6CF2-4FF9-A3C5-3F4D95D8A8D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FEDA-B20B-4EE4-8D32-D2C43C94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DFEDA-B20B-4EE4-8D32-D2C43C947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5D5-366B-40FA-B6A1-E6DDE5F8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65AF4-548B-404F-B9BB-7D32DE9C6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8572-29C2-4D26-9637-7E805FE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C38A-4C3F-4079-82CD-2B677707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EAA8-FF6A-43D0-A01F-83D73957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A55A-E885-46EB-AE00-AB82E32D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81F52-E0E1-4E53-9FE8-D6D5A383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3B73-ACCE-4889-ABCA-34EF861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D085-4787-436E-B64B-B2B9E0E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4A3B-FC68-4DF0-A136-8EF2D061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612B7-3203-478A-BF25-D5CEDBB4A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7BAFA-7187-4142-9035-E76CD54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A3C2-4FB5-46F2-9C1F-C32B6255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E9BD-0561-4581-9AD6-45430D9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F0AB-E218-4FD3-976C-F9CD9426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BC69-2136-4C8C-A3D0-C387040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0B3E-CE4A-4C6A-AE22-0C0D6B35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BB51-FA26-4487-A88A-789C5F9A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DE78-31AD-48BB-8A81-BBF2950A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1824-40C8-489D-A313-839E913A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41E9-CA84-4776-B41B-86911327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8AA62-F009-489E-8650-C88BFD3D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5017-6A7E-44E5-8D00-DFD946E7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8F7F-45E3-4559-848A-84523748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6BFD-1BAD-4FB2-8D13-46AEEC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DE8-53ED-44DE-B3DD-428EC9B7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F634-A3DD-41A4-B7F9-1CC637FAD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938C-872D-4931-8BB6-8E464021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08C-E63F-45BB-B95B-176A8D9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C208-8D21-4C7E-9401-B227CBD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6A23-1920-49C7-B15C-502E29FB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AF0-5810-4249-9E0E-A572B299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8074A-4D4C-490A-A799-FCD26E8A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FD25B-E87E-4729-83A0-94150F90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EE69-D069-4A79-8359-AD118FFEB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797B-DE1D-40E1-AEA2-369BA3DBD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C4CB9-F7B5-4659-A4E9-9D4145FD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016D-13A2-4990-975C-5A2E3967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54AD5-CA09-455B-8830-AEF4302E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DAF-DA36-442D-BB3C-EADDDA65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C4EC9-0CE6-49AF-A7C4-DB8F3601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2A89F-3CC0-4C5C-B04D-C6586B6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AAAA-8853-44BD-B5CD-09150AE0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C45A7-337E-4B43-832A-9AE64383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C29F4-40AF-4606-B262-4888CA6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6315-8C80-48AC-8AE1-7171D3E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7257-E56C-4946-8D39-2A13A4C8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6F75-AF8B-49A9-938D-6A230617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64E9C-4475-4F5A-9364-EFC9CF17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39EC-0F24-4A82-A991-E7A32F89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E0B7-648F-41D7-B04F-6EA18CE9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E219-8EF7-4663-9B71-45CCB5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028-7819-4FFA-846F-B17FEF53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E6F6B-7377-407B-919B-431624C67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2F91-8310-48CC-8B98-45079210A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9761-56D2-4C38-8520-64C264B0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3294-E062-48A4-BEA3-F7A9B72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201C-2941-4A22-9744-420468C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00566-3FB4-4A4F-8999-DB03BEFC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C424-7650-4097-88EB-EC8504E5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50B4-552F-41C7-BC30-57953E00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3179-2179-4C28-8BF6-2F5D4C48006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BBE5-DF32-45AE-91F9-001FF34E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2943-C21B-4790-9B7C-FF0C77B99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A729-065E-4397-A639-D0B5108A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8F9-5121-4BF1-9384-65C1731F2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Kiara Koeppen Freight Cost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B77C-CAA9-4F68-AE70-8B342799D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11/12/2021</a:t>
            </a:r>
          </a:p>
        </p:txBody>
      </p:sp>
    </p:spTree>
    <p:extLst>
      <p:ext uri="{BB962C8B-B14F-4D97-AF65-F5344CB8AC3E}">
        <p14:creationId xmlns:p14="http://schemas.microsoft.com/office/powerpoint/2010/main" val="11231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F146-C8A0-47B3-A3EC-BC651778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3326" cy="1325563"/>
          </a:xfrm>
        </p:spPr>
        <p:txBody>
          <a:bodyPr/>
          <a:lstStyle/>
          <a:p>
            <a:r>
              <a:rPr lang="en-US" dirty="0"/>
              <a:t>What Needs to be Aggregated?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6A47-EB80-4E26-8AD3-F6CBD80E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7217546" cy="5532437"/>
          </a:xfrm>
        </p:spPr>
        <p:txBody>
          <a:bodyPr>
            <a:normAutofit/>
          </a:bodyPr>
          <a:lstStyle/>
          <a:p>
            <a:r>
              <a:rPr lang="en-US" dirty="0"/>
              <a:t>The data was presented by line items. The first thing I needed to do was transform the data into shipments using ASN/DN numbers as the index.</a:t>
            </a:r>
          </a:p>
          <a:p>
            <a:r>
              <a:rPr lang="en-US" dirty="0"/>
              <a:t>Columns with more than 1 value per ASN/DN # will need to be aggregated or dropped.</a:t>
            </a:r>
          </a:p>
          <a:p>
            <a:pPr lvl="1"/>
            <a:r>
              <a:rPr lang="en-US" dirty="0"/>
              <a:t>How many unique values are there?</a:t>
            </a:r>
          </a:p>
          <a:p>
            <a:pPr lvl="1"/>
            <a:r>
              <a:rPr lang="en-US" dirty="0"/>
              <a:t>What information is this providing us? </a:t>
            </a:r>
          </a:p>
          <a:p>
            <a:pPr lvl="1"/>
            <a:r>
              <a:rPr lang="en-US" dirty="0"/>
              <a:t>Will this impact freight cost? </a:t>
            </a:r>
          </a:p>
          <a:p>
            <a:pPr lvl="1"/>
            <a:r>
              <a:rPr lang="en-US" dirty="0"/>
              <a:t>Can I summarize this in a meaningful way?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ECFD6-E4BE-487F-A7CC-217F8311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32" y="662781"/>
            <a:ext cx="4347894" cy="58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058-86B7-4686-AF75-C4978887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829B-6376-43D4-901D-673D4A59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0487"/>
            <a:ext cx="5061072" cy="54975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pulled the aggregated data into Tableau to observe the relationships between different features and freight cost. </a:t>
            </a:r>
          </a:p>
          <a:p>
            <a:r>
              <a:rPr lang="en-US" dirty="0"/>
              <a:t>When deciding which columns to keep, I considered which features would likely be significant based on the problem</a:t>
            </a:r>
          </a:p>
          <a:p>
            <a:r>
              <a:rPr lang="en-US" dirty="0"/>
              <a:t>I also looked for ways to summarize features with many different values. </a:t>
            </a:r>
          </a:p>
          <a:p>
            <a:pPr lvl="1"/>
            <a:r>
              <a:rPr lang="en-US" dirty="0"/>
              <a:t>PQ # and Project Code had many different values, but I noticed some patterns so I am going to see if summarizing these has a meaningful impact on the model </a:t>
            </a:r>
          </a:p>
          <a:p>
            <a:r>
              <a:rPr lang="en-US" dirty="0"/>
              <a:t>I also tried a large variety of feature combinations to see if it would improve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635F-4793-4AC0-8C9A-D92EE9E6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74" y="0"/>
            <a:ext cx="7130926" cy="398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D31DC-CCFC-475B-BAF0-5F4522DF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73" y="3984249"/>
            <a:ext cx="7130927" cy="13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3F4F-AA1C-4F19-9D55-8880FA25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73-874D-44AC-88BE-8D9B20E3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dropping Weight and Freight Cost outliers, I wanted to see how the different numeric features were correlated to Freight Cost</a:t>
            </a:r>
          </a:p>
          <a:p>
            <a:r>
              <a:rPr lang="en-US" dirty="0"/>
              <a:t>After seeing which of the numeric features I created had a higher correlation to freight cost (Weight, Shipment Quantity, Shipment Value, Shipment Insurance), I decided to drop the other numeric features I had created (Number of IDs, Avg Shipment Unit Price, Shipment Unit of Measure (Per Pack), Avg Shipment Pack Price, Shipment Late)</a:t>
            </a:r>
          </a:p>
          <a:p>
            <a:r>
              <a:rPr lang="en-US" dirty="0"/>
              <a:t>I originally tried using </a:t>
            </a:r>
            <a:r>
              <a:rPr lang="en-US" dirty="0" err="1"/>
              <a:t>SelectKBest</a:t>
            </a:r>
            <a:r>
              <a:rPr lang="en-US" dirty="0"/>
              <a:t> to reduce the features included in the model in case of overfitting, but ultimately found this negatively impacted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6FC-2809-43CF-AA8B-52DFE887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Results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C2B8-9F2C-453A-B2A4-D8C0D96A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818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/>
              <a:t>Relatively high training R2 (0.95) compared to test R2 score (0.73) indicates that the model is overfitting somewhat </a:t>
            </a:r>
          </a:p>
          <a:p>
            <a:pPr lvl="2"/>
            <a:r>
              <a:rPr lang="en-US" dirty="0"/>
              <a:t>0.73 is a relatively high R2 score, meaning that we are describing the variation in the target variable with our predictors relatively well </a:t>
            </a:r>
          </a:p>
          <a:p>
            <a:pPr lvl="1"/>
            <a:r>
              <a:rPr lang="en-US" dirty="0"/>
              <a:t>High RMSE ($3,427.51) and high MAE ($2,146.67) suggests that our predictions are off significantly</a:t>
            </a:r>
          </a:p>
          <a:p>
            <a:pPr marL="0" indent="0">
              <a:buNone/>
            </a:pPr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/>
              <a:t>Relatively low training R2 (0.42) and test R2 score (0.43) indicates that the model is not well fit to the data </a:t>
            </a:r>
          </a:p>
          <a:p>
            <a:pPr lvl="1"/>
            <a:r>
              <a:rPr lang="en-US" dirty="0"/>
              <a:t>High RMSE ($4,953.37) and high MAE ($3,390.58) suggests that our predictions are off significantly</a:t>
            </a:r>
          </a:p>
          <a:p>
            <a:pPr marL="0" indent="0">
              <a:buNone/>
            </a:pP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Relatively high training R2 (0.91) compared to test R2 score (0.72) indicates that the model is overfitting somewhat </a:t>
            </a:r>
          </a:p>
          <a:p>
            <a:pPr lvl="2"/>
            <a:r>
              <a:rPr lang="en-US" dirty="0"/>
              <a:t>0.72 is a relatively high R2 score, meaning that we are describing the variation in the target variable with our predictors relatively well </a:t>
            </a:r>
          </a:p>
          <a:p>
            <a:pPr lvl="1"/>
            <a:r>
              <a:rPr lang="en-US" dirty="0"/>
              <a:t>High RMSE ($3,487.58) and high MAE ($2,181.68) suggests that our predictions are off significantly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XGB and Random Forest are relatively close. I will use hyperparameter tuning to see if I can improve </a:t>
            </a:r>
            <a:r>
              <a:rPr lang="en-US" dirty="0" err="1"/>
              <a:t>RandomForestRegressor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9DDE-B23E-4083-B55A-F199A1A3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Hyperparameter Tuning </a:t>
            </a:r>
            <a:r>
              <a:rPr lang="en-US" dirty="0" err="1"/>
              <a:t>RandomForestRegressor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14942F-8203-46F7-90B1-E37A4151C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51424"/>
              </p:ext>
            </p:extLst>
          </p:nvPr>
        </p:nvGraphicFramePr>
        <p:xfrm>
          <a:off x="838202" y="1809582"/>
          <a:ext cx="10515596" cy="35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58641315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15680302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61144468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41617855"/>
                    </a:ext>
                  </a:extLst>
                </a:gridCol>
              </a:tblGrid>
              <a:tr h="9197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</a:t>
                      </a:r>
                      <a:r>
                        <a:rPr lang="en-US" dirty="0" err="1"/>
                        <a:t>RandomizedSearchCV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</a:t>
                      </a:r>
                      <a:r>
                        <a:rPr lang="en-US" dirty="0" err="1"/>
                        <a:t>GridSearchCV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60747"/>
                  </a:ext>
                </a:extLst>
              </a:tr>
              <a:tr h="532861"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06662"/>
                  </a:ext>
                </a:extLst>
              </a:tr>
              <a:tr h="532861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2662"/>
                  </a:ext>
                </a:extLst>
              </a:tr>
              <a:tr h="532861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$11,747,805.72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$11,548,547.97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$12,050,582.41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00906"/>
                  </a:ext>
                </a:extLst>
              </a:tr>
              <a:tr h="532861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$3,427.51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$3,398.32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$3,471.39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02763"/>
                  </a:ext>
                </a:extLst>
              </a:tr>
              <a:tr h="532861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$2,146.67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$2,098.69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$2,151.20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4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83C-CF23-4656-8203-B89F93D0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How I’d Improve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FD6-BC33-43FB-A0FB-F4B72B4B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/>
              <a:t>I would want to see if we could collect other data that might be better indicators of freight cost</a:t>
            </a:r>
          </a:p>
          <a:p>
            <a:pPr lvl="1"/>
            <a:r>
              <a:rPr lang="en-US" dirty="0"/>
              <a:t>Distance from manufacturing site or DC to destination</a:t>
            </a:r>
          </a:p>
          <a:p>
            <a:pPr lvl="1"/>
            <a:r>
              <a:rPr lang="en-US" dirty="0"/>
              <a:t>Shipment requirements for goods </a:t>
            </a:r>
          </a:p>
          <a:p>
            <a:pPr lvl="2"/>
            <a:r>
              <a:rPr lang="en-US" dirty="0"/>
              <a:t>Does it need to be refrigerated</a:t>
            </a:r>
          </a:p>
          <a:p>
            <a:pPr lvl="1"/>
            <a:r>
              <a:rPr lang="en-US" dirty="0"/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42412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7561</TotalTime>
  <Words>588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Kiara Koeppen Freight Cost Model</vt:lpstr>
      <vt:lpstr>What Needs to be Aggregated?</vt:lpstr>
      <vt:lpstr>Feature Selection</vt:lpstr>
      <vt:lpstr>Building the Model</vt:lpstr>
      <vt:lpstr>Results of the Model</vt:lpstr>
      <vt:lpstr>Hyperparameter Tuning RandomForestRegressor</vt:lpstr>
      <vt:lpstr>How I’d Improve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Kiara Koeppen Freight Cost Model</dc:title>
  <dc:creator>Koeppen, Kiara</dc:creator>
  <cp:lastModifiedBy>Koeppen, Kiara</cp:lastModifiedBy>
  <cp:revision>5</cp:revision>
  <dcterms:created xsi:type="dcterms:W3CDTF">2021-11-05T23:03:40Z</dcterms:created>
  <dcterms:modified xsi:type="dcterms:W3CDTF">2021-11-14T21:55:23Z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709f6c25-0b8f-430d-b273-24f211a99150</vt:lpwstr>
  </property>
  <property fmtid="{D5CDD505-2E9C-101B-9397-08002B2CF9AE}" pid="3" name="CLASSIFICATION">
    <vt:lpwstr>TT-DC-3</vt:lpwstr>
  </property>
</Properties>
</file>