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EB Garamond" charset="1" panose="00000000000000000000"/>
      <p:regular r:id="rId15"/>
    </p:embeddedFont>
    <p:embeddedFont>
      <p:font typeface="EB Garamond Italics" charset="1" panose="00000000000000000000"/>
      <p:regular r:id="rId16"/>
    </p:embeddedFont>
    <p:embeddedFont>
      <p:font typeface="EB Garamond Semi-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wifitalents.com/ai-in-the-wedding-industry-statistics/?utm_source=chatgpt.com" TargetMode="External" Type="http://schemas.openxmlformats.org/officeDocument/2006/relationships/hyperlink"/><Relationship Id="rId3" Target="https://wifitalents.com/ai-in-the-wedding-industry-statistics/?utm_source=chatgpt.com" TargetMode="External" Type="http://schemas.openxmlformats.org/officeDocument/2006/relationships/hyperlink"/><Relationship Id="rId4" Target="https://zipdo.co/ai-in-the-bridal-industry-statistics/?utm_source=chatgpt.com" TargetMode="External" Type="http://schemas.openxmlformats.org/officeDocument/2006/relationships/hyperlink"/><Relationship Id="rId5" Target="https://www.fastercapital.com/content/Product-recommendations--Gift-Registries--Gift-Registries--Simplifying-the-Process-with-Product-Recommendations.html?utm_source=chatgpt.com" TargetMode="External" Type="http://schemas.openxmlformats.org/officeDocument/2006/relationships/hyperlink"/><Relationship Id="rId6" Target="https://www.grandviewresearch.com/industry-analysis/wedding-services-market-report?utm_source=chatgpt.com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embeddings/oleObject2.bin" Type="http://schemas.openxmlformats.org/officeDocument/2006/relationships/oleObjec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017" y="2743200"/>
            <a:ext cx="16140700" cy="35328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227"/>
              </a:lnSpc>
              <a:spcBef>
                <a:spcPct val="0"/>
              </a:spcBef>
            </a:pPr>
            <a:r>
              <a:rPr lang="en-US" sz="10162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Wedding-Wise AI: Feature Roadmap for Bridal Teams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017" y="6789968"/>
            <a:ext cx="16140700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i="true">
                <a:solidFill>
                  <a:srgbClr val="000000"/>
                </a:solidFill>
                <a:latin typeface="EB Garamond Italics"/>
                <a:ea typeface="EB Garamond Italics"/>
                <a:cs typeface="EB Garamond Italics"/>
                <a:sym typeface="EB Garamond Italics"/>
              </a:rPr>
              <a:t>Digital Marketing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0017" y="9098251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KIARA RAAB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0017" y="9431750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M.S. ANALYTICS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97680" y="9431750"/>
            <a:ext cx="322030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JUNE 25, 2025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3520440"/>
            <a:ext cx="16230600" cy="162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69"/>
              </a:lnSpc>
            </a:pPr>
            <a:r>
              <a:rPr lang="en-US" sz="3899" spc="-38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The company needed one place to compare AI solutions across key controls.</a:t>
            </a:r>
          </a:p>
          <a:p>
            <a:pPr algn="l">
              <a:lnSpc>
                <a:spcPts val="3900"/>
              </a:lnSpc>
            </a:pPr>
          </a:p>
          <a:p>
            <a:pPr algn="l">
              <a:lnSpc>
                <a:spcPts val="3900"/>
              </a:lnSpc>
            </a:pPr>
            <a:r>
              <a:rPr lang="en-US" sz="3000" spc="-30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Audience:</a:t>
            </a:r>
            <a:r>
              <a:rPr lang="en-US" sz="3000" i="true" spc="-30">
                <a:solidFill>
                  <a:srgbClr val="000000"/>
                </a:solidFill>
                <a:latin typeface="EB Garamond Italics"/>
                <a:ea typeface="EB Garamond Italics"/>
                <a:cs typeface="EB Garamond Italics"/>
                <a:sym typeface="EB Garamond Italics"/>
              </a:rPr>
              <a:t> internal teams evaluating AI tools.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405383" y="6820900"/>
            <a:ext cx="9477234" cy="962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99"/>
              </a:lnSpc>
            </a:pPr>
            <a:r>
              <a:rPr lang="en-US" sz="2999" i="true" spc="-29">
                <a:solidFill>
                  <a:srgbClr val="000000"/>
                </a:solidFill>
                <a:latin typeface="EB Garamond Italics"/>
                <a:ea typeface="EB Garamond Italics"/>
                <a:cs typeface="EB Garamond Italics"/>
                <a:sym typeface="EB Garamond Italics"/>
              </a:rPr>
              <a:t>Goal: Propose and prioritize features that deliver high value, low effort, and strong Responsible AI guard-rails.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1995430"/>
            <a:ext cx="6953573" cy="145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268"/>
              </a:lnSpc>
            </a:pPr>
            <a:r>
              <a:rPr lang="en-US" sz="7667" spc="-76">
                <a:solidFill>
                  <a:srgbClr val="FF5757"/>
                </a:solidFill>
                <a:latin typeface="EB Garamond"/>
                <a:ea typeface="EB Garamond"/>
                <a:cs typeface="EB Garamond"/>
                <a:sym typeface="EB Garamond"/>
              </a:rPr>
              <a:t>Context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0017" y="9098251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KIARA RAAB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0017" y="9431750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M.S. ANALYTICS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97680" y="9431750"/>
            <a:ext cx="322030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JUNE 25, 2025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017" y="783034"/>
            <a:ext cx="6953573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6000" spc="-60">
                <a:solidFill>
                  <a:srgbClr val="FF5757"/>
                </a:solidFill>
                <a:latin typeface="EB Garamond"/>
                <a:ea typeface="EB Garamond"/>
                <a:cs typeface="EB Garamond"/>
                <a:sym typeface="EB Garamond"/>
              </a:rPr>
              <a:t>New Criteria</a:t>
            </a:r>
          </a:p>
        </p:txBody>
      </p:sp>
      <p:graphicFrame>
        <p:nvGraphicFramePr>
          <p:cNvPr name="Object 3" id="3"/>
          <p:cNvGraphicFramePr/>
          <p:nvPr/>
        </p:nvGraphicFramePr>
        <p:xfrm>
          <a:off x="1036491" y="2133268"/>
          <a:ext cx="2514600" cy="2514600"/>
        </p:xfrm>
        <a:graphic>
          <a:graphicData uri="http://schemas.openxmlformats.org/presentationml/2006/ole">
            <p:oleObj imgW="3009900" imgH="30099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70017" y="9098251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KIARA RAAB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0017" y="9431750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M.S. ANALYTICS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97680" y="9431750"/>
            <a:ext cx="322030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JUNE 25, 2025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017" y="437501"/>
            <a:ext cx="17376165" cy="1853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868"/>
              </a:lnSpc>
            </a:pPr>
            <a:r>
              <a:rPr lang="en-US" sz="6167" spc="-61">
                <a:solidFill>
                  <a:srgbClr val="FF5757"/>
                </a:solidFill>
                <a:latin typeface="EB Garamond"/>
                <a:ea typeface="EB Garamond"/>
                <a:cs typeface="EB Garamond"/>
                <a:sym typeface="EB Garamond"/>
              </a:rPr>
              <a:t>Research – AI in the Wedding Industry </a:t>
            </a:r>
          </a:p>
          <a:p>
            <a:pPr algn="l">
              <a:lnSpc>
                <a:spcPts val="4800"/>
              </a:lnSpc>
            </a:pPr>
            <a:r>
              <a:rPr lang="en-US" sz="3000" spc="-30">
                <a:solidFill>
                  <a:srgbClr val="545454"/>
                </a:solidFill>
                <a:latin typeface="EB Garamond"/>
                <a:ea typeface="EB Garamond"/>
                <a:cs typeface="EB Garamond"/>
                <a:sym typeface="EB Garamond"/>
              </a:rPr>
              <a:t>(Summer 2025)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017" y="2679820"/>
            <a:ext cx="5211632" cy="417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b="true" sz="2300" spc="-23">
                <a:solidFill>
                  <a:srgbClr val="000000"/>
                </a:solidFill>
                <a:latin typeface="EB Garamond Semi-Bold"/>
                <a:ea typeface="EB Garamond Semi-Bold"/>
                <a:cs typeface="EB Garamond Semi-Bold"/>
                <a:sym typeface="EB Garamond Semi-Bold"/>
              </a:rPr>
              <a:t>KEY TRENDS &amp; STATISTICS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0017" y="3235716"/>
            <a:ext cx="5211632" cy="3922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-23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48 % of wedding photographers plan to use AI to automate routine editing tasks in the next 12 months </a:t>
            </a:r>
            <a:r>
              <a:rPr lang="en-US" sz="2300" spc="-23" u="sng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  <a:hlinkClick r:id="rId2" tooltip="https://wifitalents.com/ai-in-the-wedding-industry-statistics/?utm_source=chatgpt.com"/>
              </a:rPr>
              <a:t>wifitalents.com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-23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65 % of wedding event planners use AI to analyze past event data for improved planning </a:t>
            </a:r>
            <a:r>
              <a:rPr lang="en-US" sz="2300" spc="-23" u="sng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  <a:hlinkClick r:id="rId3" tooltip="https://wifitalents.com/ai-in-the-wedding-industry-statistics/?utm_source=chatgpt.com"/>
              </a:rPr>
              <a:t>wifitalents.com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-23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40 % of wedding planners use AI-based software to streamline vendor management </a:t>
            </a:r>
            <a:r>
              <a:rPr lang="en-US" sz="2300" spc="-23" u="sng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  <a:hlinkClick r:id="rId4" tooltip="https://zipdo.co/ai-in-the-bridal-industry-statistics/?utm_source=chatgpt.com"/>
              </a:rPr>
              <a:t>zipdo.co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38184" y="3235716"/>
            <a:ext cx="5211632" cy="3046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-23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Advanced registries now use algorithms to suggest items based on recipients’ past behavior and preferences </a:t>
            </a:r>
            <a:r>
              <a:rPr lang="en-US" sz="2300" spc="-23" u="sng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  <a:hlinkClick r:id="rId5" tooltip="https://www.fastercapital.com/content/Product-recommendations--Gift-Registries--Gift-Registries--Simplifying-the-Process-with-Product-Recommendations.html?utm_source=chatgpt.com"/>
              </a:rPr>
              <a:t>fastercapital.com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-23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Wedding services market projected to grow at a 12.7 % CAGR from 2025 to 2030 </a:t>
            </a:r>
            <a:r>
              <a:rPr lang="en-US" sz="2300" spc="-23" u="sng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  <a:hlinkClick r:id="rId6" tooltip="https://www.grandviewresearch.com/industry-analysis/wedding-services-market-report?utm_source=chatgpt.com"/>
              </a:rPr>
              <a:t>grandviewresearch.com</a:t>
            </a:r>
          </a:p>
          <a:p>
            <a:pPr algn="l">
              <a:lnSpc>
                <a:spcPts val="3450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12502291" y="2679820"/>
            <a:ext cx="5215692" cy="417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50"/>
              </a:lnSpc>
            </a:pPr>
            <a:r>
              <a:rPr lang="en-US" b="true" sz="2300" spc="-23">
                <a:solidFill>
                  <a:srgbClr val="000000"/>
                </a:solidFill>
                <a:latin typeface="EB Garamond Semi-Bold"/>
                <a:ea typeface="EB Garamond Semi-Bold"/>
                <a:cs typeface="EB Garamond Semi-Bold"/>
                <a:sym typeface="EB Garamond Semi-Bold"/>
              </a:rPr>
              <a:t>RESPONSIBLE AI CONSIDERATIONS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502291" y="3235716"/>
            <a:ext cx="5215692" cy="5236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-23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Fairness: Ensure vendor-matching models don’t systematically favor large chains over local businesses.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-23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Privacy: Protect guest lists and couple budgets with end-to-end encryption and SSO access.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-23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Transparency: Surface “Why this vendor?” explanations so users trust AI suggestions.</a:t>
            </a:r>
          </a:p>
          <a:p>
            <a:pPr algn="l" marL="496571" indent="-248285" lvl="1">
              <a:lnSpc>
                <a:spcPts val="3450"/>
              </a:lnSpc>
              <a:buFont typeface="Arial"/>
              <a:buChar char="•"/>
            </a:pPr>
            <a:r>
              <a:rPr lang="en-US" sz="2300" spc="-23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Monitoring: Track chatbot accuracy, recommendation uptake, and drift quarterly.</a:t>
            </a:r>
          </a:p>
          <a:p>
            <a:pPr algn="l">
              <a:lnSpc>
                <a:spcPts val="3450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70017" y="9098251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KIARA RAAB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70017" y="9431750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M.S. ANALYTICS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4497680" y="9431750"/>
            <a:ext cx="322030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JUNE 25, 2025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Object 2" id="2"/>
          <p:cNvGraphicFramePr/>
          <p:nvPr/>
        </p:nvGraphicFramePr>
        <p:xfrm>
          <a:off x="570017" y="2389218"/>
          <a:ext cx="8801100" cy="2514600"/>
        </p:xfrm>
        <a:graphic>
          <a:graphicData uri="http://schemas.openxmlformats.org/presentationml/2006/ole">
            <p:oleObj imgW="10553700" imgH="42672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14592300" y="1192075"/>
          <a:ext cx="2667000" cy="743483"/>
        </p:xfrm>
        <a:graphic>
          <a:graphicData uri="http://schemas.openxmlformats.org/drawingml/2006/table">
            <a:tbl>
              <a:tblPr/>
              <a:tblGrid>
                <a:gridCol w="533400"/>
                <a:gridCol w="533400"/>
                <a:gridCol w="533400"/>
                <a:gridCol w="533400"/>
                <a:gridCol w="533400"/>
              </a:tblGrid>
              <a:tr h="542368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EB Garamond Semi-Bold"/>
                          <a:ea typeface="EB Garamond Semi-Bold"/>
                          <a:cs typeface="EB Garamond Semi-Bold"/>
                          <a:sym typeface="EB Garamond Semi-Bold"/>
                        </a:rPr>
                        <a:t>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CE1E6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EB Garamond Semi-Bold"/>
                          <a:ea typeface="EB Garamond Semi-Bold"/>
                          <a:cs typeface="EB Garamond Semi-Bold"/>
                          <a:sym typeface="EB Garamond Semi-Bold"/>
                        </a:rPr>
                        <a:t>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C0D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EB Garamond Semi-Bold"/>
                          <a:ea typeface="EB Garamond Semi-Bold"/>
                          <a:cs typeface="EB Garamond Semi-Bold"/>
                          <a:sym typeface="EB Garamond Semi-Bold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7B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EB Garamond Semi-Bold"/>
                          <a:ea typeface="EB Garamond Semi-Bold"/>
                          <a:cs typeface="EB Garamond Semi-Bold"/>
                          <a:sym typeface="EB Garamond Semi-Bold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271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true">
                          <a:solidFill>
                            <a:srgbClr val="FFFFFF"/>
                          </a:solidFill>
                          <a:latin typeface="EB Garamond Semi-Bold"/>
                          <a:ea typeface="EB Garamond Semi-Bold"/>
                          <a:cs typeface="EB Garamond Semi-Bold"/>
                          <a:sym typeface="EB Garamond Semi-Bold"/>
                        </a:rPr>
                        <a:t>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4AAD"/>
                    </a:solidFill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570017" y="783034"/>
            <a:ext cx="6953573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6000" spc="-60">
                <a:solidFill>
                  <a:srgbClr val="FF5757"/>
                </a:solidFill>
                <a:latin typeface="EB Garamond"/>
                <a:ea typeface="EB Garamond"/>
                <a:cs typeface="EB Garamond"/>
                <a:sym typeface="EB Garamond"/>
              </a:rPr>
              <a:t>Feature Matrix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0017" y="9098251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KIARA RAAB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70017" y="9431750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M.S. ANALYTICS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4497680" y="9431750"/>
            <a:ext cx="322030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JUNE 25, 2025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905923" y="9098251"/>
            <a:ext cx="4812060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(EFFORT BAKED INTO PRIORITY COLUMN)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017" y="783034"/>
            <a:ext cx="6953573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00"/>
              </a:lnSpc>
            </a:pPr>
            <a:r>
              <a:rPr lang="en-US" sz="6000" spc="-60">
                <a:solidFill>
                  <a:srgbClr val="FF5757"/>
                </a:solidFill>
                <a:latin typeface="EB Garamond"/>
                <a:ea typeface="EB Garamond"/>
                <a:cs typeface="EB Garamond"/>
                <a:sym typeface="EB Garamond"/>
              </a:rPr>
              <a:t>Decision Framework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017" y="9098251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KIARA RAAB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0017" y="9431750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M.S. ANALYTICS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97680" y="9431750"/>
            <a:ext cx="322030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JUNE 25, 2025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358919"/>
            <a:ext cx="16230600" cy="4707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5268" indent="-282634" lvl="1">
              <a:lnSpc>
                <a:spcPts val="4189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618" spc="272">
                <a:solidFill>
                  <a:srgbClr val="000000"/>
                </a:solidFill>
                <a:latin typeface="EB Garamond Semi-Bold"/>
                <a:ea typeface="EB Garamond Semi-Bold"/>
                <a:cs typeface="EB Garamond Semi-Bold"/>
                <a:sym typeface="EB Garamond Semi-Bold"/>
              </a:rPr>
              <a:t>BUILD NOW</a:t>
            </a:r>
            <a:r>
              <a:rPr lang="en-US" sz="2618" spc="272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IF: </a:t>
            </a:r>
            <a:r>
              <a:rPr lang="en-US" sz="2618" spc="272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Pri</a:t>
            </a:r>
            <a:r>
              <a:rPr lang="en-US" sz="2618" spc="272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ORITY ≥ 2 </a:t>
            </a:r>
            <a:r>
              <a:rPr lang="en-US" b="true" sz="2618" spc="272">
                <a:solidFill>
                  <a:srgbClr val="000000"/>
                </a:solidFill>
                <a:latin typeface="EB Garamond Semi-Bold"/>
                <a:ea typeface="EB Garamond Semi-Bold"/>
                <a:cs typeface="EB Garamond Semi-Bold"/>
                <a:sym typeface="EB Garamond Semi-Bold"/>
              </a:rPr>
              <a:t>AND </a:t>
            </a:r>
            <a:r>
              <a:rPr lang="en-US" sz="2618" spc="272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RAI SCORE ≥ 4</a:t>
            </a:r>
          </a:p>
          <a:p>
            <a:pPr algn="l">
              <a:lnSpc>
                <a:spcPts val="4189"/>
              </a:lnSpc>
              <a:spcBef>
                <a:spcPct val="0"/>
              </a:spcBef>
            </a:pPr>
          </a:p>
          <a:p>
            <a:pPr algn="l">
              <a:lnSpc>
                <a:spcPts val="4189"/>
              </a:lnSpc>
              <a:spcBef>
                <a:spcPct val="0"/>
              </a:spcBef>
            </a:pPr>
          </a:p>
          <a:p>
            <a:pPr algn="l">
              <a:lnSpc>
                <a:spcPts val="4189"/>
              </a:lnSpc>
              <a:spcBef>
                <a:spcPct val="0"/>
              </a:spcBef>
            </a:pPr>
            <a:r>
              <a:rPr lang="en-US" b="true" sz="2618" spc="272">
                <a:solidFill>
                  <a:srgbClr val="000000"/>
                </a:solidFill>
                <a:latin typeface="EB Garamond Semi-Bold"/>
                <a:ea typeface="EB Garamond Semi-Bold"/>
                <a:cs typeface="EB Garamond Semi-Bold"/>
                <a:sym typeface="EB Garamond Semi-Bold"/>
              </a:rPr>
              <a:t>SPRINT </a:t>
            </a:r>
            <a:r>
              <a:rPr lang="en-US" b="true" sz="2618" spc="272">
                <a:solidFill>
                  <a:srgbClr val="000000"/>
                </a:solidFill>
                <a:latin typeface="EB Garamond Semi-Bold"/>
                <a:ea typeface="EB Garamond Semi-Bold"/>
                <a:cs typeface="EB Garamond Semi-Bold"/>
                <a:sym typeface="EB Garamond Semi-Bold"/>
              </a:rPr>
              <a:t>1: </a:t>
            </a:r>
            <a:r>
              <a:rPr lang="en-US" sz="2618" spc="272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SUMMARIES, GUARD-RAILS, GLOSSARY</a:t>
            </a:r>
          </a:p>
          <a:p>
            <a:pPr algn="l">
              <a:lnSpc>
                <a:spcPts val="4189"/>
              </a:lnSpc>
              <a:spcBef>
                <a:spcPct val="0"/>
              </a:spcBef>
            </a:pPr>
          </a:p>
          <a:p>
            <a:pPr algn="l">
              <a:lnSpc>
                <a:spcPts val="4189"/>
              </a:lnSpc>
              <a:spcBef>
                <a:spcPct val="0"/>
              </a:spcBef>
            </a:pPr>
            <a:r>
              <a:rPr lang="en-US" b="true" sz="2618" spc="272">
                <a:solidFill>
                  <a:srgbClr val="000000"/>
                </a:solidFill>
                <a:latin typeface="EB Garamond Semi-Bold"/>
                <a:ea typeface="EB Garamond Semi-Bold"/>
                <a:cs typeface="EB Garamond Semi-Bold"/>
                <a:sym typeface="EB Garamond Semi-Bold"/>
              </a:rPr>
              <a:t>SPRINT </a:t>
            </a:r>
            <a:r>
              <a:rPr lang="en-US" b="true" sz="2618" spc="272">
                <a:solidFill>
                  <a:srgbClr val="000000"/>
                </a:solidFill>
                <a:latin typeface="EB Garamond Semi-Bold"/>
                <a:ea typeface="EB Garamond Semi-Bold"/>
                <a:cs typeface="EB Garamond Semi-Bold"/>
                <a:sym typeface="EB Garamond Semi-Bold"/>
              </a:rPr>
              <a:t>2:</a:t>
            </a:r>
            <a:r>
              <a:rPr lang="en-US" sz="2618" spc="272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 VERSIONING</a:t>
            </a:r>
          </a:p>
          <a:p>
            <a:pPr algn="l">
              <a:lnSpc>
                <a:spcPts val="4189"/>
              </a:lnSpc>
              <a:spcBef>
                <a:spcPct val="0"/>
              </a:spcBef>
            </a:pPr>
          </a:p>
          <a:p>
            <a:pPr algn="l">
              <a:lnSpc>
                <a:spcPts val="4189"/>
              </a:lnSpc>
              <a:spcBef>
                <a:spcPct val="0"/>
              </a:spcBef>
            </a:pPr>
            <a:r>
              <a:rPr lang="en-US" b="true" sz="2618" spc="272">
                <a:solidFill>
                  <a:srgbClr val="000000"/>
                </a:solidFill>
                <a:latin typeface="EB Garamond Semi-Bold"/>
                <a:ea typeface="EB Garamond Semi-Bold"/>
                <a:cs typeface="EB Garamond Semi-Bold"/>
                <a:sym typeface="EB Garamond Semi-Bold"/>
              </a:rPr>
              <a:t>SPRINT </a:t>
            </a:r>
            <a:r>
              <a:rPr lang="en-US" b="true" sz="2618" spc="272">
                <a:solidFill>
                  <a:srgbClr val="000000"/>
                </a:solidFill>
                <a:latin typeface="EB Garamond Semi-Bold"/>
                <a:ea typeface="EB Garamond Semi-Bold"/>
                <a:cs typeface="EB Garamond Semi-Bold"/>
                <a:sym typeface="EB Garamond Semi-Bold"/>
              </a:rPr>
              <a:t>3</a:t>
            </a:r>
            <a:r>
              <a:rPr lang="en-US" sz="2618" spc="272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: FLOW CHARTS</a:t>
            </a:r>
          </a:p>
          <a:p>
            <a:pPr algn="l">
              <a:lnSpc>
                <a:spcPts val="418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70017" y="601554"/>
            <a:ext cx="11720141" cy="145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268"/>
              </a:lnSpc>
            </a:pPr>
            <a:r>
              <a:rPr lang="en-US" sz="7667" spc="-76">
                <a:solidFill>
                  <a:srgbClr val="FF5757"/>
                </a:solidFill>
                <a:latin typeface="EB Garamond"/>
                <a:ea typeface="EB Garamond"/>
                <a:cs typeface="EB Garamond"/>
                <a:sym typeface="EB Garamond"/>
              </a:rPr>
              <a:t>Next Steps &amp; Career Tie-In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017" y="2375020"/>
            <a:ext cx="12884853" cy="5364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99"/>
              </a:lnSpc>
            </a:pPr>
            <a:r>
              <a:rPr lang="en-US" sz="3199" spc="-3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Next Steps:</a:t>
            </a:r>
          </a:p>
          <a:p>
            <a:pPr algn="l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 spc="-3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Prototype Phase 1 features.</a:t>
            </a:r>
          </a:p>
          <a:p>
            <a:pPr algn="l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 spc="-3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User test with two pilot teams.</a:t>
            </a:r>
          </a:p>
          <a:p>
            <a:pPr algn="l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 spc="-3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Measure sprint velocity and fairness metrics.</a:t>
            </a:r>
          </a:p>
          <a:p>
            <a:pPr algn="l">
              <a:lnSpc>
                <a:spcPts val="4799"/>
              </a:lnSpc>
            </a:pPr>
          </a:p>
          <a:p>
            <a:pPr algn="l">
              <a:lnSpc>
                <a:spcPts val="4799"/>
              </a:lnSpc>
            </a:pPr>
            <a:r>
              <a:rPr lang="en-US" sz="3199" spc="-3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Career Connection:</a:t>
            </a:r>
          </a:p>
          <a:p>
            <a:pPr algn="l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 spc="-3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Shows I can define scope, prioritize by impact/effort, and bake in Responsible AI.</a:t>
            </a:r>
          </a:p>
          <a:p>
            <a:pPr algn="l" marL="690876" indent="-345438" lvl="1">
              <a:lnSpc>
                <a:spcPts val="4799"/>
              </a:lnSpc>
              <a:buFont typeface="Arial"/>
              <a:buChar char="•"/>
            </a:pPr>
            <a:r>
              <a:rPr lang="en-US" sz="3199" spc="-31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Ties to my resume story: moving from data science into product management.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0017" y="9098251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KIARA RAAB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70017" y="9431750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M.S. ANALYTICS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497680" y="9431750"/>
            <a:ext cx="322030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JUNE 25, 2025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67213" y="3469083"/>
            <a:ext cx="6953573" cy="145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68"/>
              </a:lnSpc>
            </a:pPr>
            <a:r>
              <a:rPr lang="en-US" sz="7667" i="true" spc="-76">
                <a:solidFill>
                  <a:srgbClr val="FF5757"/>
                </a:solidFill>
                <a:latin typeface="EB Garamond Italics"/>
                <a:ea typeface="EB Garamond Italics"/>
                <a:cs typeface="EB Garamond Italics"/>
                <a:sym typeface="EB Garamond Italics"/>
              </a:rPr>
              <a:t>Questions?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017" y="9098251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KIARA RAAB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0017" y="9431750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M.S. ANALYTICS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97680" y="9431750"/>
            <a:ext cx="322030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000000"/>
                </a:solidFill>
                <a:latin typeface="EB Garamond"/>
                <a:ea typeface="EB Garamond"/>
                <a:cs typeface="EB Garamond"/>
                <a:sym typeface="EB Garamond"/>
              </a:rPr>
              <a:t>JUNE 25, 2025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solidFill>
          <a:srgbClr val="FF575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667213" y="3469083"/>
            <a:ext cx="6953573" cy="1458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268"/>
              </a:lnSpc>
            </a:pPr>
            <a:r>
              <a:rPr lang="en-US" sz="7667" i="true" spc="-76">
                <a:solidFill>
                  <a:srgbClr val="FFFFFF"/>
                </a:solidFill>
                <a:latin typeface="EB Garamond Italics"/>
                <a:ea typeface="EB Garamond Italics"/>
                <a:cs typeface="EB Garamond Italics"/>
                <a:sym typeface="EB Garamond Italics"/>
              </a:rPr>
              <a:t>Thank you!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70017" y="9098251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KIARA RAAB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70017" y="9431750"/>
            <a:ext cx="6600389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M.S. ANALYTICS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4497680" y="9431750"/>
            <a:ext cx="3220303" cy="29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559"/>
              </a:lnSpc>
              <a:spcBef>
                <a:spcPct val="0"/>
              </a:spcBef>
            </a:pPr>
            <a:r>
              <a:rPr lang="en-US" sz="1599" spc="166">
                <a:solidFill>
                  <a:srgbClr val="FFFFFF"/>
                </a:solidFill>
                <a:latin typeface="EB Garamond"/>
                <a:ea typeface="EB Garamond"/>
                <a:cs typeface="EB Garamond"/>
                <a:sym typeface="EB Garamond"/>
              </a:rPr>
              <a:t>JUNE 25,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DAGra7OCHm0</dc:identifier>
  <dcterms:modified xsi:type="dcterms:W3CDTF">2011-08-01T06:04:30Z</dcterms:modified>
  <cp:revision>1</cp:revision>
  <dc:title>AI Assistant Feature Prioritization</dc:title>
</cp:coreProperties>
</file>