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12" r:id="rId2"/>
    <p:sldId id="334" r:id="rId3"/>
    <p:sldId id="301" r:id="rId4"/>
    <p:sldId id="313" r:id="rId5"/>
    <p:sldId id="331" r:id="rId6"/>
    <p:sldId id="332" r:id="rId7"/>
    <p:sldId id="324" r:id="rId8"/>
    <p:sldId id="323" r:id="rId9"/>
    <p:sldId id="335" r:id="rId10"/>
    <p:sldId id="344" r:id="rId11"/>
    <p:sldId id="305" r:id="rId12"/>
    <p:sldId id="308" r:id="rId13"/>
    <p:sldId id="343" r:id="rId14"/>
    <p:sldId id="340" r:id="rId15"/>
    <p:sldId id="341" r:id="rId16"/>
    <p:sldId id="342" r:id="rId17"/>
    <p:sldId id="336" r:id="rId18"/>
    <p:sldId id="291" r:id="rId19"/>
    <p:sldId id="322" r:id="rId20"/>
    <p:sldId id="337" r:id="rId21"/>
    <p:sldId id="338" r:id="rId22"/>
    <p:sldId id="33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CFCFC"/>
    <a:srgbClr val="21ADDB"/>
    <a:srgbClr val="EB6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92" autoAdjust="0"/>
  </p:normalViewPr>
  <p:slideViewPr>
    <p:cSldViewPr snapToGrid="0" snapToObjects="1">
      <p:cViewPr>
        <p:scale>
          <a:sx n="98" d="100"/>
          <a:sy n="98" d="100"/>
        </p:scale>
        <p:origin x="-9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2EC27-84C0-4E47-A09D-4207DFB0BFC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4E1E4-BCA0-244A-91DA-5BA22DC7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0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120217" y="8793773"/>
            <a:ext cx="544055" cy="1699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80FAA9-3A4A-FB47-B4E8-4AAF8473740D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356" y="4913435"/>
            <a:ext cx="5844153" cy="2271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cs-CZ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120217" y="8793773"/>
            <a:ext cx="544055" cy="1699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D5C55C-C095-8F42-9DE0-929B7B610417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356" y="4913435"/>
            <a:ext cx="5844153" cy="2271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cs-CZ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3904" y="6453336"/>
            <a:ext cx="4689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b="1" dirty="0" smtClean="0"/>
              <a:t>Sales Global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sales@leaddesk.com</a:t>
            </a:r>
            <a:r>
              <a:rPr lang="en-US" dirty="0" smtClean="0"/>
              <a:t> I +358 50 3711003</a:t>
            </a:r>
          </a:p>
          <a:p>
            <a:r>
              <a:rPr lang="en-US" dirty="0" smtClean="0"/>
              <a:t>Sales DACH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vertrieb@leaddesk.de</a:t>
            </a:r>
            <a:r>
              <a:rPr lang="en-US" dirty="0" smtClean="0"/>
              <a:t> I +49 151 70226715</a:t>
            </a:r>
          </a:p>
          <a:p>
            <a:r>
              <a:rPr lang="en-US" dirty="0" smtClean="0"/>
              <a:t>Sales Nordic I </a:t>
            </a:r>
            <a:r>
              <a:rPr lang="en-US" dirty="0" err="1" smtClean="0"/>
              <a:t>LeadDesk</a:t>
            </a:r>
            <a:r>
              <a:rPr lang="en-US" dirty="0" smtClean="0"/>
              <a:t> AB I </a:t>
            </a:r>
            <a:r>
              <a:rPr lang="en-US" dirty="0" err="1" smtClean="0"/>
              <a:t>forsaljnings@leaddesk.se</a:t>
            </a:r>
            <a:r>
              <a:rPr lang="en-US" dirty="0" smtClean="0"/>
              <a:t> I +46 852503941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3904" y="6453336"/>
            <a:ext cx="4689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b="1" dirty="0" smtClean="0"/>
              <a:t>Sales Global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sales@leaddesk.com</a:t>
            </a:r>
            <a:r>
              <a:rPr lang="en-US" dirty="0" smtClean="0"/>
              <a:t> I +358 50 3711003</a:t>
            </a:r>
          </a:p>
          <a:p>
            <a:r>
              <a:rPr lang="en-US" dirty="0" smtClean="0"/>
              <a:t>Sales DACH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vertrieb@leaddesk.de</a:t>
            </a:r>
            <a:r>
              <a:rPr lang="en-US" dirty="0" smtClean="0"/>
              <a:t> I +49 151 70226715</a:t>
            </a:r>
          </a:p>
          <a:p>
            <a:r>
              <a:rPr lang="en-US" dirty="0" smtClean="0"/>
              <a:t>Sales Nordic I </a:t>
            </a:r>
            <a:r>
              <a:rPr lang="en-US" dirty="0" err="1" smtClean="0"/>
              <a:t>LeadDesk</a:t>
            </a:r>
            <a:r>
              <a:rPr lang="en-US" dirty="0" smtClean="0"/>
              <a:t> AB I </a:t>
            </a:r>
            <a:r>
              <a:rPr lang="en-US" dirty="0" err="1" smtClean="0"/>
              <a:t>forsaljnings@leaddesk.se</a:t>
            </a:r>
            <a:r>
              <a:rPr lang="en-US" dirty="0" smtClean="0"/>
              <a:t> I +46 852503941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1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3904" y="6453336"/>
            <a:ext cx="4689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b="1" dirty="0" smtClean="0"/>
              <a:t>Sales Global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sales@leaddesk.com</a:t>
            </a:r>
            <a:r>
              <a:rPr lang="en-US" dirty="0" smtClean="0"/>
              <a:t> I +358 50 3711003</a:t>
            </a:r>
          </a:p>
          <a:p>
            <a:r>
              <a:rPr lang="en-US" dirty="0" smtClean="0"/>
              <a:t>Sales DACH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vertrieb@leaddesk.de</a:t>
            </a:r>
            <a:r>
              <a:rPr lang="en-US" dirty="0" smtClean="0"/>
              <a:t> I +49 151 70226715</a:t>
            </a:r>
          </a:p>
          <a:p>
            <a:r>
              <a:rPr lang="en-US" dirty="0" smtClean="0"/>
              <a:t>Sales Nordic I </a:t>
            </a:r>
            <a:r>
              <a:rPr lang="en-US" dirty="0" err="1" smtClean="0"/>
              <a:t>LeadDesk</a:t>
            </a:r>
            <a:r>
              <a:rPr lang="en-US" dirty="0" smtClean="0"/>
              <a:t> AB I </a:t>
            </a:r>
            <a:r>
              <a:rPr lang="en-US" dirty="0" err="1" smtClean="0"/>
              <a:t>forsaljnings@leaddesk.se</a:t>
            </a:r>
            <a:r>
              <a:rPr lang="en-US" dirty="0" smtClean="0"/>
              <a:t> I +46 852503941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3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3904" y="6453336"/>
            <a:ext cx="4689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b="1" dirty="0" smtClean="0"/>
              <a:t>Sales Global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sales@leaddesk.com</a:t>
            </a:r>
            <a:r>
              <a:rPr lang="en-US" dirty="0" smtClean="0"/>
              <a:t> I +358 50 3711003</a:t>
            </a:r>
          </a:p>
          <a:p>
            <a:r>
              <a:rPr lang="en-US" dirty="0" smtClean="0"/>
              <a:t>Sales DACH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vertrieb@leaddesk.de</a:t>
            </a:r>
            <a:r>
              <a:rPr lang="en-US" dirty="0" smtClean="0"/>
              <a:t> I +49 151 70226715</a:t>
            </a:r>
          </a:p>
          <a:p>
            <a:r>
              <a:rPr lang="en-US" dirty="0" smtClean="0"/>
              <a:t>Sales Nordic I </a:t>
            </a:r>
            <a:r>
              <a:rPr lang="en-US" dirty="0" err="1" smtClean="0"/>
              <a:t>LeadDesk</a:t>
            </a:r>
            <a:r>
              <a:rPr lang="en-US" dirty="0" smtClean="0"/>
              <a:t> AB I </a:t>
            </a:r>
            <a:r>
              <a:rPr lang="en-US" dirty="0" err="1" smtClean="0"/>
              <a:t>forsaljnings@leaddesk.se</a:t>
            </a:r>
            <a:r>
              <a:rPr lang="en-US" dirty="0" smtClean="0"/>
              <a:t> I +46 852503941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1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3904" y="6453336"/>
            <a:ext cx="4689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b="1" dirty="0" smtClean="0"/>
              <a:t>Sales Global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sales@leaddesk.com</a:t>
            </a:r>
            <a:r>
              <a:rPr lang="en-US" dirty="0" smtClean="0"/>
              <a:t> I +358 50 3711003</a:t>
            </a:r>
          </a:p>
          <a:p>
            <a:r>
              <a:rPr lang="en-US" dirty="0" smtClean="0"/>
              <a:t>Sales DACH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vertrieb@leaddesk.de</a:t>
            </a:r>
            <a:r>
              <a:rPr lang="en-US" dirty="0" smtClean="0"/>
              <a:t> I +49 151 70226715</a:t>
            </a:r>
          </a:p>
          <a:p>
            <a:r>
              <a:rPr lang="en-US" dirty="0" smtClean="0"/>
              <a:t>Sales Nordic I </a:t>
            </a:r>
            <a:r>
              <a:rPr lang="en-US" dirty="0" err="1" smtClean="0"/>
              <a:t>LeadDesk</a:t>
            </a:r>
            <a:r>
              <a:rPr lang="en-US" dirty="0" smtClean="0"/>
              <a:t> AB I </a:t>
            </a:r>
            <a:r>
              <a:rPr lang="en-US" dirty="0" err="1" smtClean="0"/>
              <a:t>forsaljnings@leaddesk.se</a:t>
            </a:r>
            <a:r>
              <a:rPr lang="en-US" dirty="0" smtClean="0"/>
              <a:t> I +46 852503941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3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3904" y="6453336"/>
            <a:ext cx="4689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b="1" dirty="0" smtClean="0"/>
              <a:t>Sales Global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sales@leaddesk.com</a:t>
            </a:r>
            <a:r>
              <a:rPr lang="en-US" dirty="0" smtClean="0"/>
              <a:t> I +358 50 3711003</a:t>
            </a:r>
          </a:p>
          <a:p>
            <a:r>
              <a:rPr lang="en-US" dirty="0" smtClean="0"/>
              <a:t>Sales DACH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vertrieb@leaddesk.de</a:t>
            </a:r>
            <a:r>
              <a:rPr lang="en-US" dirty="0" smtClean="0"/>
              <a:t> I +49 151 70226715</a:t>
            </a:r>
          </a:p>
          <a:p>
            <a:r>
              <a:rPr lang="en-US" dirty="0" smtClean="0"/>
              <a:t>Sales Nordic I </a:t>
            </a:r>
            <a:r>
              <a:rPr lang="en-US" dirty="0" err="1" smtClean="0"/>
              <a:t>LeadDesk</a:t>
            </a:r>
            <a:r>
              <a:rPr lang="en-US" dirty="0" smtClean="0"/>
              <a:t> AB I </a:t>
            </a:r>
            <a:r>
              <a:rPr lang="en-US" dirty="0" err="1" smtClean="0"/>
              <a:t>forsaljnings@leaddesk.se</a:t>
            </a:r>
            <a:r>
              <a:rPr lang="en-US" dirty="0" smtClean="0"/>
              <a:t> I +46 852503941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9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53904" y="6453336"/>
            <a:ext cx="4689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b="1" dirty="0" smtClean="0"/>
              <a:t>Sales Global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sales@leaddesk.com</a:t>
            </a:r>
            <a:r>
              <a:rPr lang="en-US" dirty="0" smtClean="0"/>
              <a:t> I +358 50 3711003</a:t>
            </a:r>
          </a:p>
          <a:p>
            <a:r>
              <a:rPr lang="en-US" dirty="0" smtClean="0"/>
              <a:t>Sales DACH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vertrieb@leaddesk.de</a:t>
            </a:r>
            <a:r>
              <a:rPr lang="en-US" dirty="0" smtClean="0"/>
              <a:t> I +49 151 70226715</a:t>
            </a:r>
          </a:p>
          <a:p>
            <a:r>
              <a:rPr lang="en-US" dirty="0" smtClean="0"/>
              <a:t>Sales Nordic I </a:t>
            </a:r>
            <a:r>
              <a:rPr lang="en-US" dirty="0" err="1" smtClean="0"/>
              <a:t>LeadDesk</a:t>
            </a:r>
            <a:r>
              <a:rPr lang="en-US" dirty="0" smtClean="0"/>
              <a:t> AB I </a:t>
            </a:r>
            <a:r>
              <a:rPr lang="en-US" dirty="0" err="1" smtClean="0"/>
              <a:t>forsaljnings@leaddesk.se</a:t>
            </a:r>
            <a:r>
              <a:rPr lang="en-US" dirty="0" smtClean="0"/>
              <a:t> I +46 852503941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8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3904" y="6453336"/>
            <a:ext cx="4689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b="1" dirty="0" smtClean="0"/>
              <a:t>Sales Global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sales@leaddesk.com</a:t>
            </a:r>
            <a:r>
              <a:rPr lang="en-US" dirty="0" smtClean="0"/>
              <a:t> I +358 50 3711003</a:t>
            </a:r>
          </a:p>
          <a:p>
            <a:r>
              <a:rPr lang="en-US" dirty="0" smtClean="0"/>
              <a:t>Sales DACH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vertrieb@leaddesk.de</a:t>
            </a:r>
            <a:r>
              <a:rPr lang="en-US" dirty="0" smtClean="0"/>
              <a:t> I +49 151 70226715</a:t>
            </a:r>
          </a:p>
          <a:p>
            <a:r>
              <a:rPr lang="en-US" dirty="0" smtClean="0"/>
              <a:t>Sales Nordic I </a:t>
            </a:r>
            <a:r>
              <a:rPr lang="en-US" dirty="0" err="1" smtClean="0"/>
              <a:t>LeadDesk</a:t>
            </a:r>
            <a:r>
              <a:rPr lang="en-US" dirty="0" smtClean="0"/>
              <a:t> AB I </a:t>
            </a:r>
            <a:r>
              <a:rPr lang="en-US" dirty="0" err="1" smtClean="0"/>
              <a:t>forsaljnings@leaddesk.se</a:t>
            </a:r>
            <a:r>
              <a:rPr lang="en-US" dirty="0" smtClean="0"/>
              <a:t> I +46 852503941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3904" y="6453336"/>
            <a:ext cx="4689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b="1" dirty="0" smtClean="0"/>
              <a:t>Sales Global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sales@leaddesk.com</a:t>
            </a:r>
            <a:r>
              <a:rPr lang="en-US" dirty="0" smtClean="0"/>
              <a:t> I +358 50 3711003</a:t>
            </a:r>
          </a:p>
          <a:p>
            <a:r>
              <a:rPr lang="en-US" dirty="0" smtClean="0"/>
              <a:t>Sales DACH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vertrieb@leaddesk.de</a:t>
            </a:r>
            <a:r>
              <a:rPr lang="en-US" dirty="0" smtClean="0"/>
              <a:t> I +49 151 70226715</a:t>
            </a:r>
          </a:p>
          <a:p>
            <a:r>
              <a:rPr lang="en-US" dirty="0" smtClean="0"/>
              <a:t>Sales Nordic I </a:t>
            </a:r>
            <a:r>
              <a:rPr lang="en-US" dirty="0" err="1" smtClean="0"/>
              <a:t>LeadDesk</a:t>
            </a:r>
            <a:r>
              <a:rPr lang="en-US" dirty="0" smtClean="0"/>
              <a:t> AB I </a:t>
            </a:r>
            <a:r>
              <a:rPr lang="en-US" dirty="0" err="1" smtClean="0"/>
              <a:t>forsaljnings@leaddesk.se</a:t>
            </a:r>
            <a:r>
              <a:rPr lang="en-US" dirty="0" smtClean="0"/>
              <a:t> I +46 852503941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9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3904" y="6453336"/>
            <a:ext cx="4689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b="1" dirty="0" smtClean="0"/>
              <a:t>Sales Global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sales@leaddesk.com</a:t>
            </a:r>
            <a:r>
              <a:rPr lang="en-US" dirty="0" smtClean="0"/>
              <a:t> I +358 50 3711003</a:t>
            </a:r>
          </a:p>
          <a:p>
            <a:r>
              <a:rPr lang="en-US" dirty="0" smtClean="0"/>
              <a:t>Sales DACH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vertrieb@leaddesk.de</a:t>
            </a:r>
            <a:r>
              <a:rPr lang="en-US" dirty="0" smtClean="0"/>
              <a:t> I +49 151 70226715</a:t>
            </a:r>
          </a:p>
          <a:p>
            <a:r>
              <a:rPr lang="en-US" dirty="0" smtClean="0"/>
              <a:t>Sales Nordic I </a:t>
            </a:r>
            <a:r>
              <a:rPr lang="en-US" dirty="0" err="1" smtClean="0"/>
              <a:t>LeadDesk</a:t>
            </a:r>
            <a:r>
              <a:rPr lang="en-US" dirty="0" smtClean="0"/>
              <a:t> AB I </a:t>
            </a:r>
            <a:r>
              <a:rPr lang="en-US" dirty="0" err="1" smtClean="0"/>
              <a:t>forsaljnings@leaddesk.se</a:t>
            </a:r>
            <a:r>
              <a:rPr lang="en-US" dirty="0" smtClean="0"/>
              <a:t> I +46 852503941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3904" y="6453336"/>
            <a:ext cx="4689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b="1" dirty="0" smtClean="0"/>
              <a:t>Sales Global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sales@leaddesk.com</a:t>
            </a:r>
            <a:r>
              <a:rPr lang="en-US" dirty="0" smtClean="0"/>
              <a:t> I +358 50 3711003</a:t>
            </a:r>
          </a:p>
          <a:p>
            <a:r>
              <a:rPr lang="en-US" dirty="0" smtClean="0"/>
              <a:t>Sales DACH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vertrieb@leaddesk.de</a:t>
            </a:r>
            <a:r>
              <a:rPr lang="en-US" dirty="0" smtClean="0"/>
              <a:t> I +49 151 70226715</a:t>
            </a:r>
          </a:p>
          <a:p>
            <a:r>
              <a:rPr lang="en-US" dirty="0" smtClean="0"/>
              <a:t>Sales Nordic I </a:t>
            </a:r>
            <a:r>
              <a:rPr lang="en-US" dirty="0" err="1" smtClean="0"/>
              <a:t>LeadDesk</a:t>
            </a:r>
            <a:r>
              <a:rPr lang="en-US" dirty="0" smtClean="0"/>
              <a:t> AB I </a:t>
            </a:r>
            <a:r>
              <a:rPr lang="en-US" dirty="0" err="1" smtClean="0"/>
              <a:t>forsaljnings@leaddesk.se</a:t>
            </a:r>
            <a:r>
              <a:rPr lang="en-US" dirty="0" smtClean="0"/>
              <a:t> I +46 852503941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2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309321"/>
            <a:ext cx="2721332" cy="5616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0800" y="6309321"/>
            <a:ext cx="6553200" cy="561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3904" y="6453336"/>
            <a:ext cx="4689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b="1" dirty="0" smtClean="0"/>
              <a:t>Sales Global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sales@leaddesk.com</a:t>
            </a:r>
            <a:r>
              <a:rPr lang="en-US" dirty="0" smtClean="0"/>
              <a:t> I +358 50 3711003</a:t>
            </a:r>
          </a:p>
          <a:p>
            <a:r>
              <a:rPr lang="en-US" dirty="0" smtClean="0"/>
              <a:t>Sales DACH I </a:t>
            </a:r>
            <a:r>
              <a:rPr lang="en-US" dirty="0" err="1" smtClean="0"/>
              <a:t>LeadDesk</a:t>
            </a:r>
            <a:r>
              <a:rPr lang="en-US" dirty="0" smtClean="0"/>
              <a:t> GmbH I </a:t>
            </a:r>
            <a:r>
              <a:rPr lang="en-US" dirty="0" err="1" smtClean="0"/>
              <a:t>vertrieb@leaddesk.de</a:t>
            </a:r>
            <a:r>
              <a:rPr lang="en-US" dirty="0" smtClean="0"/>
              <a:t> I +49 151 70226715</a:t>
            </a:r>
          </a:p>
          <a:p>
            <a:r>
              <a:rPr lang="en-US" dirty="0" smtClean="0"/>
              <a:t>Sales Nordic I </a:t>
            </a:r>
            <a:r>
              <a:rPr lang="en-US" dirty="0" err="1" smtClean="0"/>
              <a:t>LeadDesk</a:t>
            </a:r>
            <a:r>
              <a:rPr lang="en-US" dirty="0" smtClean="0"/>
              <a:t> AB I </a:t>
            </a:r>
            <a:r>
              <a:rPr lang="en-US" dirty="0" err="1" smtClean="0"/>
              <a:t>forsaljnings@leaddesk.se</a:t>
            </a:r>
            <a:r>
              <a:rPr lang="en-US" dirty="0" smtClean="0"/>
              <a:t> I +46 852503941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8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microsoft.com/office/2007/relationships/hdphoto" Target="../media/hdphoto1.wdp"/><Relationship Id="rId4" Type="http://schemas.openxmlformats.org/officeDocument/2006/relationships/image" Target="../media/image4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959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94958" y="2941143"/>
            <a:ext cx="47299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500" b="1" dirty="0" smtClean="0">
                <a:solidFill>
                  <a:schemeClr val="bg1"/>
                </a:solidFill>
              </a:rPr>
              <a:t>LEADDESK</a:t>
            </a:r>
            <a:endParaRPr lang="en-US" sz="35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500" b="1" dirty="0" smtClean="0">
                <a:solidFill>
                  <a:schemeClr val="bg1"/>
                </a:solidFill>
              </a:rPr>
              <a:t>The </a:t>
            </a:r>
            <a:r>
              <a:rPr lang="en-US" sz="3500" b="1" dirty="0">
                <a:solidFill>
                  <a:schemeClr val="bg1"/>
                </a:solidFill>
              </a:rPr>
              <a:t>industry-</a:t>
            </a:r>
            <a:r>
              <a:rPr lang="en-US" sz="3500" b="1" dirty="0" smtClean="0">
                <a:solidFill>
                  <a:schemeClr val="bg1"/>
                </a:solidFill>
              </a:rPr>
              <a:t>leading platform </a:t>
            </a:r>
            <a:r>
              <a:rPr lang="en-US" sz="3500" b="1" dirty="0">
                <a:solidFill>
                  <a:schemeClr val="bg1"/>
                </a:solidFill>
              </a:rPr>
              <a:t>for call center, inside sales and telemarketing </a:t>
            </a:r>
            <a:r>
              <a:rPr lang="en-US" sz="3500" b="1" dirty="0" smtClean="0">
                <a:solidFill>
                  <a:schemeClr val="bg1"/>
                </a:solidFill>
              </a:rPr>
              <a:t>operations.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leaddesk_logo_white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"/>
            <a:ext cx="4294073" cy="377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5108" y="-120811"/>
            <a:ext cx="9038892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21ADDB"/>
                </a:solidFill>
              </a:rPr>
              <a:t>KEY FEATURES OF LEADDESK</a:t>
            </a:r>
            <a:endParaRPr lang="en-US" sz="2000" dirty="0">
              <a:solidFill>
                <a:srgbClr val="21ADD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33" y="884537"/>
            <a:ext cx="582757" cy="5827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33" y="2213195"/>
            <a:ext cx="582757" cy="582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33" y="3621418"/>
            <a:ext cx="582757" cy="582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33" y="4992209"/>
            <a:ext cx="582757" cy="582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413" y="884537"/>
            <a:ext cx="582757" cy="5827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413" y="2213195"/>
            <a:ext cx="582757" cy="582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2413" y="3621418"/>
            <a:ext cx="582757" cy="582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2413" y="4992209"/>
            <a:ext cx="582757" cy="5827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2928" y="884537"/>
            <a:ext cx="582757" cy="5827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2928" y="2213195"/>
            <a:ext cx="582757" cy="5827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2928" y="3621418"/>
            <a:ext cx="582757" cy="5827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2928" y="4992209"/>
            <a:ext cx="582757" cy="5827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8166" y="1441378"/>
            <a:ext cx="233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Cloud-based system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166" y="1684365"/>
            <a:ext cx="277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only need </a:t>
            </a:r>
            <a:r>
              <a:rPr lang="en-US" sz="1200" dirty="0" err="1"/>
              <a:t>LeadDesk</a:t>
            </a:r>
            <a:r>
              <a:rPr lang="en-US" sz="1200" dirty="0"/>
              <a:t> &amp; an Internet connection. No hardware required.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94597" y="1441378"/>
            <a:ext cx="233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Full agent interface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44299" y="1684365"/>
            <a:ext cx="318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Everything a call center agent needs – from dialing to order-taking to time management.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166" y="2773081"/>
            <a:ext cx="233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Contact database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166" y="3016068"/>
            <a:ext cx="277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 </a:t>
            </a:r>
            <a:r>
              <a:rPr lang="en-US" sz="1200" dirty="0" err="1"/>
              <a:t>LeadDesk</a:t>
            </a:r>
            <a:r>
              <a:rPr lang="en-US" sz="1200" dirty="0"/>
              <a:t> as your CRM for customer acquisition.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166" y="4165301"/>
            <a:ext cx="233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Contact intelligence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99840" y="4408288"/>
            <a:ext cx="322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LeadDesk</a:t>
            </a:r>
            <a:r>
              <a:rPr lang="en-US" sz="1200" dirty="0"/>
              <a:t> is integrated with B2B/B2C data sources &amp; can automatically clean bad data.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166" y="5536092"/>
            <a:ext cx="233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Quality control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166" y="5779079"/>
            <a:ext cx="277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Listen to call recordings &amp; real time conversations. Track agent productivity.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46432" y="2773081"/>
            <a:ext cx="233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Flexible operator choice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28667" y="3016068"/>
            <a:ext cx="299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Let us be your phone company. Or choose any other operator.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46432" y="4165301"/>
            <a:ext cx="233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Telephony options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8667" y="4408288"/>
            <a:ext cx="299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 VoIP, GSM or landline calling – or integrate with any PBX.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46432" y="5536092"/>
            <a:ext cx="233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Outbound &amp; inbound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28667" y="5779079"/>
            <a:ext cx="299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Make &amp; receive calls. Use IVR. </a:t>
            </a:r>
            <a:r>
              <a:rPr lang="en-US" sz="1200" dirty="0" err="1"/>
              <a:t>LeadDesk</a:t>
            </a:r>
            <a:r>
              <a:rPr lang="en-US" sz="1200" dirty="0"/>
              <a:t> is the only system you need.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29482" y="2773081"/>
            <a:ext cx="233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Reporting and live screen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25807" y="3016068"/>
            <a:ext cx="287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Run off-the-shelf or tailored reports &amp; show real-time </a:t>
            </a:r>
            <a:r>
              <a:rPr lang="en-US" sz="1200" dirty="0" smtClean="0"/>
              <a:t>data internally and to product owners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129482" y="4165301"/>
            <a:ext cx="233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Dialer modes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29482" y="4408288"/>
            <a:ext cx="277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Preview calling, progressive calling, predictive calling &amp; more dialer options.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29482" y="5536092"/>
            <a:ext cx="233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29482" y="5779079"/>
            <a:ext cx="277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</a:t>
            </a:r>
            <a:r>
              <a:rPr lang="en-US" sz="1200" dirty="0" err="1"/>
              <a:t>LeadDesk</a:t>
            </a:r>
            <a:r>
              <a:rPr lang="en-US" sz="1200" dirty="0"/>
              <a:t> with your ERP &amp; reporting systems.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26945" y="1441378"/>
            <a:ext cx="233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Smart outbound campaigns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26944" y="1684365"/>
            <a:ext cx="291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Designed to manage campaigns, calls &amp; sales – including email and SMS.</a:t>
            </a:r>
          </a:p>
        </p:txBody>
      </p:sp>
    </p:spTree>
    <p:extLst>
      <p:ext uri="{BB962C8B-B14F-4D97-AF65-F5344CB8AC3E}">
        <p14:creationId xmlns:p14="http://schemas.microsoft.com/office/powerpoint/2010/main" val="13745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5108" y="21727"/>
            <a:ext cx="90388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21ADDB"/>
                </a:solidFill>
              </a:rPr>
              <a:t>USER ITERFACES FOR DIFFERENT USER GROUPS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6095" y="1106390"/>
            <a:ext cx="3161929" cy="20440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391" y="3623728"/>
            <a:ext cx="3048585" cy="1666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5480372" y="2785965"/>
            <a:ext cx="3207638" cy="2504036"/>
            <a:chOff x="4509637" y="1555086"/>
            <a:chExt cx="4367090" cy="34091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09637" y="1555086"/>
              <a:ext cx="4367090" cy="34091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35246" y="2091310"/>
              <a:ext cx="3005667" cy="1519072"/>
            </a:xfrm>
            <a:prstGeom prst="rect">
              <a:avLst/>
            </a:prstGeom>
            <a:scene3d>
              <a:camera prst="perspectiveFront" fov="1260000">
                <a:rot lat="25355" lon="20100198" rev="54377"/>
              </a:camera>
              <a:lightRig rig="threePt" dir="t"/>
            </a:scene3d>
            <a:sp3d/>
          </p:spPr>
        </p:pic>
      </p:grpSp>
      <p:sp>
        <p:nvSpPr>
          <p:cNvPr id="11" name="TextBox 10"/>
          <p:cNvSpPr txBox="1"/>
          <p:nvPr/>
        </p:nvSpPr>
        <p:spPr>
          <a:xfrm>
            <a:off x="4478546" y="1106390"/>
            <a:ext cx="338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Call center agent / sales person</a:t>
            </a:r>
          </a:p>
          <a:p>
            <a:pPr marL="201613" indent="-201613">
              <a:buFont typeface="Arial"/>
              <a:buChar char="•"/>
            </a:pPr>
            <a:r>
              <a:rPr lang="en-US" sz="1600" dirty="0" smtClean="0"/>
              <a:t>User interface on computer</a:t>
            </a:r>
            <a:endParaRPr lang="en-US" sz="1600" dirty="0"/>
          </a:p>
          <a:p>
            <a:pPr marL="201613" indent="-201613">
              <a:buFont typeface="Arial"/>
              <a:buChar char="•"/>
            </a:pPr>
            <a:r>
              <a:rPr lang="en-US" sz="1600" dirty="0" smtClean="0"/>
              <a:t>All-in-one or integrated to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party system</a:t>
            </a:r>
          </a:p>
          <a:p>
            <a:pPr marL="201613" indent="-201613">
              <a:buFont typeface="Arial"/>
              <a:buChar char="•"/>
            </a:pPr>
            <a:r>
              <a:rPr lang="en-US" sz="1600" dirty="0" smtClean="0"/>
              <a:t>Headsets &amp; GSM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4901" y="5314631"/>
            <a:ext cx="4413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Manager</a:t>
            </a:r>
          </a:p>
          <a:p>
            <a:pPr marL="201613" indent="-201613">
              <a:buFont typeface="Arial"/>
              <a:buChar char="•"/>
            </a:pPr>
            <a:r>
              <a:rPr lang="en-US" sz="1600" dirty="0" smtClean="0"/>
              <a:t>Access all data and settings with web browser</a:t>
            </a:r>
          </a:p>
          <a:p>
            <a:pPr marL="201613" indent="-201613">
              <a:buFont typeface="Arial"/>
              <a:buChar char="•"/>
            </a:pPr>
            <a:r>
              <a:rPr lang="en-US" sz="1600" dirty="0" smtClean="0"/>
              <a:t>Can be pushed to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party applications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8285" y="5442633"/>
            <a:ext cx="379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Team screen</a:t>
            </a:r>
          </a:p>
          <a:p>
            <a:pPr marL="201613" indent="-201613">
              <a:buFont typeface="Arial"/>
              <a:buChar char="•"/>
            </a:pPr>
            <a:r>
              <a:rPr lang="en-US" sz="1600" dirty="0" smtClean="0"/>
              <a:t>Selected data show to all office</a:t>
            </a:r>
          </a:p>
          <a:p>
            <a:pPr marL="201613" indent="-201613">
              <a:buFont typeface="Arial"/>
              <a:buChar char="•"/>
            </a:pPr>
            <a:r>
              <a:rPr lang="en-US" sz="1600" dirty="0" smtClean="0"/>
              <a:t>Can get special effects (bell for deal, etc.)</a:t>
            </a:r>
          </a:p>
        </p:txBody>
      </p:sp>
      <p:pic>
        <p:nvPicPr>
          <p:cNvPr id="14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53977" y="1897807"/>
            <a:ext cx="956367" cy="151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4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5108" y="8769"/>
            <a:ext cx="90388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21ADDB"/>
                </a:solidFill>
              </a:rPr>
              <a:t>HOW LEADDESK FITS IN AMONG OTHER SOFTWARE</a:t>
            </a:r>
            <a:endParaRPr lang="en-US" sz="2000" dirty="0">
              <a:solidFill>
                <a:srgbClr val="21ADDB"/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4100419" y="1412418"/>
            <a:ext cx="3317433" cy="524591"/>
          </a:xfrm>
          <a:prstGeom prst="homePlat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201" y="1470759"/>
            <a:ext cx="6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CRM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4100419" y="2694485"/>
            <a:ext cx="3317433" cy="477369"/>
          </a:xfrm>
          <a:prstGeom prst="homePlat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38364" y="2739867"/>
            <a:ext cx="6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CRM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5681383" y="3990630"/>
            <a:ext cx="1736469" cy="310991"/>
          </a:xfrm>
          <a:prstGeom prst="homePlat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99730" y="3932347"/>
            <a:ext cx="6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CRM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4100419" y="5209101"/>
            <a:ext cx="3317433" cy="544235"/>
          </a:xfrm>
          <a:prstGeom prst="homePlate">
            <a:avLst/>
          </a:prstGeom>
          <a:solidFill>
            <a:srgbClr val="21AD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16816" y="5280399"/>
            <a:ext cx="117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LEADDESK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100418" y="3854600"/>
            <a:ext cx="2099312" cy="580611"/>
          </a:xfrm>
          <a:prstGeom prst="homePlate">
            <a:avLst/>
          </a:prstGeom>
          <a:solidFill>
            <a:srgbClr val="21AD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47536" y="3936895"/>
            <a:ext cx="117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LEADDESK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5114276" y="2574870"/>
            <a:ext cx="1272660" cy="540183"/>
          </a:xfrm>
          <a:prstGeom prst="homePlate">
            <a:avLst/>
          </a:prstGeom>
          <a:solidFill>
            <a:srgbClr val="21AD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96599" y="2644773"/>
            <a:ext cx="117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LEADDESK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16818" y="1223528"/>
            <a:ext cx="440597" cy="440597"/>
          </a:xfrm>
          <a:prstGeom prst="ellipse">
            <a:avLst/>
          </a:prstGeom>
          <a:solidFill>
            <a:srgbClr val="21AD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29775" y="1236544"/>
            <a:ext cx="42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LD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079" y="1451987"/>
            <a:ext cx="2902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Click-to-call on any CRM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27080" y="2661115"/>
            <a:ext cx="33123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Effective/automated outreach campaigns on any CRM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27080" y="3821671"/>
            <a:ext cx="33123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Cold leads exclusively on </a:t>
            </a:r>
            <a:r>
              <a:rPr lang="en-US" sz="1600" dirty="0" err="1" smtClean="0"/>
              <a:t>LeadDesk</a:t>
            </a:r>
            <a:r>
              <a:rPr lang="en-US" sz="1600" dirty="0" smtClean="0"/>
              <a:t>, follow-up steps on other CRM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27080" y="5168559"/>
            <a:ext cx="331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LeadDesk</a:t>
            </a:r>
            <a:r>
              <a:rPr lang="en-US" sz="1600" dirty="0" smtClean="0"/>
              <a:t> runs the whole campaign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83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297569"/>
            <a:ext cx="9144000" cy="57339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1560" y="3913305"/>
            <a:ext cx="4393008" cy="6997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21560" y="2373161"/>
            <a:ext cx="5533376" cy="2866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500" dirty="0" smtClean="0"/>
              <a:t>Who is </a:t>
            </a:r>
            <a:r>
              <a:rPr lang="en-US" sz="3500" dirty="0" err="1" smtClean="0"/>
              <a:t>LeadDesk</a:t>
            </a:r>
            <a:r>
              <a:rPr lang="en-US" sz="3500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US" sz="3500" dirty="0" smtClean="0"/>
              <a:t>What is </a:t>
            </a:r>
            <a:r>
              <a:rPr lang="en-US" sz="3500" dirty="0" err="1" smtClean="0"/>
              <a:t>LeadDesk</a:t>
            </a:r>
            <a:r>
              <a:rPr lang="en-US" sz="3500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US" sz="3500" b="1" dirty="0">
                <a:solidFill>
                  <a:schemeClr val="bg1"/>
                </a:solidFill>
              </a:rPr>
              <a:t>Why </a:t>
            </a:r>
            <a:r>
              <a:rPr lang="en-US" sz="3500" b="1" dirty="0" err="1">
                <a:solidFill>
                  <a:schemeClr val="bg1"/>
                </a:solidFill>
              </a:rPr>
              <a:t>LeadDesk</a:t>
            </a:r>
            <a:r>
              <a:rPr lang="en-US" sz="3500" b="1" dirty="0" smtClean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en-US" sz="3500" dirty="0" smtClean="0"/>
              <a:t>How to get started?</a:t>
            </a:r>
          </a:p>
        </p:txBody>
      </p:sp>
    </p:spTree>
    <p:extLst>
      <p:ext uri="{BB962C8B-B14F-4D97-AF65-F5344CB8AC3E}">
        <p14:creationId xmlns:p14="http://schemas.microsoft.com/office/powerpoint/2010/main" val="34529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18" y="-120811"/>
            <a:ext cx="8802794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21ADDB"/>
                </a:solidFill>
              </a:rPr>
              <a:t>BENEFITS TO EXPECT FROM LEADDESK SOFTWARE</a:t>
            </a:r>
            <a:endParaRPr lang="en-US" sz="2000" dirty="0">
              <a:solidFill>
                <a:srgbClr val="21ADDB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81172" y="1117562"/>
            <a:ext cx="1514711" cy="15147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45407" y="1412776"/>
            <a:ext cx="1650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Higher</a:t>
            </a:r>
            <a:br>
              <a:rPr lang="en-US" sz="2000" b="1" dirty="0" smtClean="0">
                <a:solidFill>
                  <a:srgbClr val="FFFFFF"/>
                </a:solidFill>
              </a:rPr>
            </a:br>
            <a:r>
              <a:rPr lang="en-US" sz="2000" b="1" dirty="0" smtClean="0">
                <a:solidFill>
                  <a:srgbClr val="FFFFFF"/>
                </a:solidFill>
              </a:rPr>
              <a:t>revenues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44044" y="698182"/>
            <a:ext cx="2902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5263" indent="-195263">
              <a:buFont typeface="Arial"/>
              <a:buChar char="•"/>
            </a:pP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1781172" y="2900187"/>
            <a:ext cx="1514711" cy="15147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81172" y="4662470"/>
            <a:ext cx="1514711" cy="15147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10107" y="3265765"/>
            <a:ext cx="1996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Better</a:t>
            </a:r>
            <a:br>
              <a:rPr lang="en-US" sz="2000" b="1" dirty="0" smtClean="0">
                <a:solidFill>
                  <a:srgbClr val="FFFFFF"/>
                </a:solidFill>
              </a:rPr>
            </a:br>
            <a:r>
              <a:rPr lang="en-US" sz="2000" b="1" dirty="0" smtClean="0">
                <a:solidFill>
                  <a:srgbClr val="FFFFFF"/>
                </a:solidFill>
              </a:rPr>
              <a:t>quality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8856" y="4989173"/>
            <a:ext cx="163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Control &amp; coordination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78164" y="1117562"/>
            <a:ext cx="1514711" cy="15147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42399" y="1581229"/>
            <a:ext cx="1650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Flexibility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78164" y="2900187"/>
            <a:ext cx="1514711" cy="15147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78164" y="4662470"/>
            <a:ext cx="1514711" cy="15147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00408" y="2928858"/>
            <a:ext cx="166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New</a:t>
            </a:r>
            <a:br>
              <a:rPr lang="en-US" sz="2000" b="1" dirty="0" smtClean="0">
                <a:solidFill>
                  <a:srgbClr val="FFFFFF"/>
                </a:solidFill>
              </a:rPr>
            </a:br>
            <a:r>
              <a:rPr lang="en-US" sz="2000" b="1" dirty="0" smtClean="0">
                <a:solidFill>
                  <a:srgbClr val="FFFFFF"/>
                </a:solidFill>
              </a:rPr>
              <a:t>business opportunities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07099" y="4941170"/>
            <a:ext cx="1996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Less</a:t>
            </a:r>
            <a:br>
              <a:rPr lang="en-US" sz="2000" b="1" dirty="0" smtClean="0">
                <a:solidFill>
                  <a:srgbClr val="FFFFFF"/>
                </a:solidFill>
              </a:rPr>
            </a:br>
            <a:r>
              <a:rPr lang="en-US" sz="2000" b="1" dirty="0" smtClean="0">
                <a:solidFill>
                  <a:srgbClr val="FFFFFF"/>
                </a:solidFill>
              </a:rPr>
              <a:t>manual</a:t>
            </a:r>
            <a:br>
              <a:rPr lang="en-US" sz="2000" b="1" dirty="0" smtClean="0">
                <a:solidFill>
                  <a:srgbClr val="FFFFFF"/>
                </a:solidFill>
              </a:rPr>
            </a:br>
            <a:r>
              <a:rPr lang="en-US" sz="2000" b="1" dirty="0" smtClean="0">
                <a:solidFill>
                  <a:srgbClr val="FFFFFF"/>
                </a:solidFill>
              </a:rPr>
              <a:t>work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878548" y="1117562"/>
            <a:ext cx="1514711" cy="15147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42783" y="1594188"/>
            <a:ext cx="1650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Less cost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878548" y="2900187"/>
            <a:ext cx="1514711" cy="15147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878548" y="4662470"/>
            <a:ext cx="1514711" cy="15147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808651" y="3071397"/>
            <a:ext cx="1649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Link with other systems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07483" y="4950299"/>
            <a:ext cx="1996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Solid</a:t>
            </a:r>
            <a:br>
              <a:rPr lang="en-US" sz="2000" b="1" dirty="0" smtClean="0">
                <a:solidFill>
                  <a:srgbClr val="FFFFFF"/>
                </a:solidFill>
              </a:rPr>
            </a:br>
            <a:r>
              <a:rPr lang="en-US" sz="2000" b="1" dirty="0" smtClean="0">
                <a:solidFill>
                  <a:srgbClr val="FFFFFF"/>
                </a:solidFill>
              </a:rPr>
              <a:t>reliability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1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161984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1"/>
                        <a:ext cx="161984" cy="1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11012" y="715653"/>
            <a:ext cx="4678099" cy="529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Aft>
                <a:spcPts val="1224"/>
              </a:spcAft>
              <a:defRPr/>
            </a:pPr>
            <a:r>
              <a:rPr lang="fi-FI" sz="1600" dirty="0" err="1">
                <a:latin typeface="Arial"/>
                <a:cs typeface="Arial"/>
              </a:rPr>
              <a:t>Systematic</a:t>
            </a:r>
            <a:r>
              <a:rPr lang="fi-FI" sz="1600" dirty="0">
                <a:latin typeface="Arial"/>
                <a:cs typeface="Arial"/>
              </a:rPr>
              <a:t> and </a:t>
            </a:r>
            <a:r>
              <a:rPr lang="fi-FI" sz="1600" dirty="0" err="1">
                <a:latin typeface="Arial"/>
                <a:cs typeface="Arial"/>
              </a:rPr>
              <a:t>efficient</a:t>
            </a:r>
            <a:r>
              <a:rPr lang="fi-FI" sz="1600" dirty="0">
                <a:latin typeface="Arial"/>
                <a:cs typeface="Arial"/>
              </a:rPr>
              <a:t> </a:t>
            </a:r>
            <a:r>
              <a:rPr lang="fi-FI" sz="1600" dirty="0" err="1">
                <a:latin typeface="Arial"/>
                <a:cs typeface="Arial"/>
              </a:rPr>
              <a:t>customer</a:t>
            </a:r>
            <a:r>
              <a:rPr lang="fi-FI" sz="1600" dirty="0">
                <a:latin typeface="Arial"/>
                <a:cs typeface="Arial"/>
              </a:rPr>
              <a:t> </a:t>
            </a:r>
            <a:r>
              <a:rPr lang="fi-FI" sz="1600" dirty="0" err="1">
                <a:latin typeface="Arial"/>
                <a:cs typeface="Arial"/>
              </a:rPr>
              <a:t>outreach</a:t>
            </a:r>
            <a:r>
              <a:rPr lang="fi-FI" sz="1600" dirty="0">
                <a:latin typeface="Arial"/>
                <a:cs typeface="Arial"/>
              </a:rPr>
              <a:t> (</a:t>
            </a:r>
            <a:r>
              <a:rPr lang="fi-FI" sz="1600" dirty="0" err="1">
                <a:latin typeface="Arial"/>
                <a:cs typeface="Arial"/>
              </a:rPr>
              <a:t>through</a:t>
            </a:r>
            <a:r>
              <a:rPr lang="fi-FI" sz="1600" dirty="0">
                <a:latin typeface="Arial"/>
                <a:cs typeface="Arial"/>
              </a:rPr>
              <a:t> </a:t>
            </a:r>
            <a:r>
              <a:rPr lang="fi-FI" sz="1600" dirty="0" err="1">
                <a:latin typeface="Arial"/>
                <a:cs typeface="Arial"/>
              </a:rPr>
              <a:t>solid</a:t>
            </a:r>
            <a:r>
              <a:rPr lang="fi-FI" sz="1600" dirty="0">
                <a:latin typeface="Arial"/>
                <a:cs typeface="Arial"/>
              </a:rPr>
              <a:t> </a:t>
            </a:r>
            <a:r>
              <a:rPr lang="fi-FI" sz="1600" dirty="0" err="1">
                <a:latin typeface="Arial"/>
                <a:cs typeface="Arial"/>
              </a:rPr>
              <a:t>basic</a:t>
            </a:r>
            <a:r>
              <a:rPr lang="fi-FI" sz="1600" dirty="0">
                <a:latin typeface="Arial"/>
                <a:cs typeface="Arial"/>
              </a:rPr>
              <a:t> </a:t>
            </a:r>
            <a:r>
              <a:rPr lang="fi-FI" sz="1600" dirty="0" err="1">
                <a:latin typeface="Arial"/>
                <a:cs typeface="Arial"/>
              </a:rPr>
              <a:t>outbound</a:t>
            </a:r>
            <a:r>
              <a:rPr lang="fi-FI" sz="1600" dirty="0">
                <a:latin typeface="Arial"/>
                <a:cs typeface="Arial"/>
              </a:rPr>
              <a:t> </a:t>
            </a:r>
            <a:r>
              <a:rPr lang="fi-FI" sz="1600" dirty="0" err="1">
                <a:latin typeface="Arial"/>
                <a:cs typeface="Arial"/>
              </a:rPr>
              <a:t>features</a:t>
            </a:r>
            <a:r>
              <a:rPr lang="fi-FI" sz="1600" dirty="0">
                <a:latin typeface="Arial"/>
                <a:cs typeface="Arial"/>
              </a:rPr>
              <a:t>)</a:t>
            </a:r>
          </a:p>
          <a:p>
            <a:pPr marL="0" indent="0">
              <a:spcAft>
                <a:spcPts val="1224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#1 complete feature set already today (e.g., </a:t>
            </a:r>
            <a:r>
              <a:rPr lang="en-US" sz="1600" dirty="0" err="1">
                <a:solidFill>
                  <a:srgbClr val="000000"/>
                </a:solidFill>
                <a:latin typeface="Arial"/>
                <a:cs typeface="Arial"/>
              </a:rPr>
              <a:t>sms</a:t>
            </a: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, list handling/database, leaderboards etc.)</a:t>
            </a:r>
            <a:endParaRPr lang="fi-FI" sz="1600" dirty="0">
              <a:latin typeface="Arial"/>
              <a:cs typeface="Arial"/>
            </a:endParaRPr>
          </a:p>
          <a:p>
            <a:pPr marL="0" indent="0">
              <a:spcAft>
                <a:spcPts val="1224"/>
              </a:spcAft>
              <a:defRPr/>
            </a:pPr>
            <a:r>
              <a:rPr lang="fi-FI" sz="1600" dirty="0" err="1">
                <a:latin typeface="Arial"/>
                <a:cs typeface="Arial"/>
              </a:rPr>
              <a:t>Rapid</a:t>
            </a:r>
            <a:r>
              <a:rPr lang="fi-FI" sz="1600" dirty="0">
                <a:latin typeface="Arial"/>
                <a:cs typeface="Arial"/>
              </a:rPr>
              <a:t> release </a:t>
            </a:r>
            <a:r>
              <a:rPr lang="fi-FI" sz="1600" dirty="0" err="1">
                <a:latin typeface="Arial"/>
                <a:cs typeface="Arial"/>
              </a:rPr>
              <a:t>cycles</a:t>
            </a:r>
            <a:endParaRPr lang="fi-FI" sz="1600" dirty="0">
              <a:latin typeface="Arial"/>
              <a:cs typeface="Arial"/>
            </a:endParaRPr>
          </a:p>
          <a:p>
            <a:pPr marL="0" indent="0">
              <a:spcAft>
                <a:spcPts val="1224"/>
              </a:spcAft>
              <a:defRPr/>
            </a:pPr>
            <a:r>
              <a:rPr lang="fi-FI" sz="1600" dirty="0" err="1">
                <a:latin typeface="Arial"/>
                <a:cs typeface="Arial"/>
              </a:rPr>
              <a:t>Strong</a:t>
            </a:r>
            <a:r>
              <a:rPr lang="fi-FI" sz="1600" dirty="0">
                <a:latin typeface="Arial"/>
                <a:cs typeface="Arial"/>
              </a:rPr>
              <a:t> </a:t>
            </a:r>
            <a:r>
              <a:rPr lang="fi-FI" sz="1600" dirty="0" err="1">
                <a:latin typeface="Arial"/>
                <a:cs typeface="Arial"/>
              </a:rPr>
              <a:t>track</a:t>
            </a:r>
            <a:r>
              <a:rPr lang="fi-FI" sz="1600" dirty="0">
                <a:latin typeface="Arial"/>
                <a:cs typeface="Arial"/>
              </a:rPr>
              <a:t> </a:t>
            </a:r>
            <a:r>
              <a:rPr lang="fi-FI" sz="1600" dirty="0" err="1">
                <a:latin typeface="Arial"/>
                <a:cs typeface="Arial"/>
              </a:rPr>
              <a:t>record</a:t>
            </a:r>
            <a:r>
              <a:rPr lang="fi-FI" sz="1600" dirty="0">
                <a:latin typeface="Arial"/>
                <a:cs typeface="Arial"/>
              </a:rPr>
              <a:t> of </a:t>
            </a:r>
            <a:r>
              <a:rPr lang="fi-FI" sz="1600" dirty="0" err="1">
                <a:latin typeface="Arial"/>
                <a:cs typeface="Arial"/>
              </a:rPr>
              <a:t>reliability</a:t>
            </a:r>
            <a:r>
              <a:rPr lang="fi-FI" sz="1600" dirty="0">
                <a:latin typeface="Arial"/>
                <a:cs typeface="Arial"/>
              </a:rPr>
              <a:t/>
            </a:r>
            <a:br>
              <a:rPr lang="fi-FI" sz="1600" dirty="0">
                <a:latin typeface="Arial"/>
                <a:cs typeface="Arial"/>
              </a:rPr>
            </a:br>
            <a:r>
              <a:rPr lang="fi-FI" sz="1600" dirty="0">
                <a:latin typeface="Arial"/>
                <a:cs typeface="Arial"/>
              </a:rPr>
              <a:t>(&gt;99.8% </a:t>
            </a:r>
            <a:r>
              <a:rPr lang="fi-FI" sz="1600" dirty="0" err="1">
                <a:latin typeface="Arial"/>
                <a:cs typeface="Arial"/>
              </a:rPr>
              <a:t>avail</a:t>
            </a:r>
            <a:r>
              <a:rPr lang="fi-FI" sz="1600" dirty="0">
                <a:latin typeface="Arial"/>
                <a:cs typeface="Arial"/>
              </a:rPr>
              <a:t>., no single </a:t>
            </a:r>
            <a:r>
              <a:rPr lang="fi-FI" sz="1600" dirty="0" err="1">
                <a:latin typeface="Arial"/>
                <a:cs typeface="Arial"/>
              </a:rPr>
              <a:t>outage</a:t>
            </a:r>
            <a:r>
              <a:rPr lang="fi-FI" sz="1600" dirty="0">
                <a:latin typeface="Arial"/>
                <a:cs typeface="Arial"/>
              </a:rPr>
              <a:t> in 3 </a:t>
            </a:r>
            <a:r>
              <a:rPr lang="fi-FI" sz="1600" dirty="0" err="1">
                <a:latin typeface="Arial"/>
                <a:cs typeface="Arial"/>
              </a:rPr>
              <a:t>months</a:t>
            </a:r>
            <a:r>
              <a:rPr lang="fi-FI" sz="1600" dirty="0">
                <a:latin typeface="Arial"/>
                <a:cs typeface="Arial"/>
              </a:rPr>
              <a:t>)</a:t>
            </a:r>
          </a:p>
          <a:p>
            <a:pPr marL="0" indent="0">
              <a:spcAft>
                <a:spcPts val="1224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Flexible system to open (and close) new offices and projects quickly</a:t>
            </a:r>
          </a:p>
          <a:p>
            <a:pPr marL="0" indent="0">
              <a:spcAft>
                <a:spcPts val="1224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Support to remote agents (viable telephony solution) &amp; multi-office setup</a:t>
            </a:r>
          </a:p>
          <a:p>
            <a:pPr marL="0" indent="0">
              <a:spcAft>
                <a:spcPts val="1224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Easy system for both agents and admin users to learn (quick recruiting &amp; ramp-up)</a:t>
            </a:r>
          </a:p>
          <a:p>
            <a:pPr marL="0" indent="0">
              <a:spcAft>
                <a:spcPts val="1224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Savings on phone bill (local carriers)</a:t>
            </a:r>
          </a:p>
          <a:p>
            <a:pPr marL="0" indent="0">
              <a:spcAft>
                <a:spcPts val="1224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Same system used by subcontractors and e.g. sales departments (already in use!)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963192" y="404665"/>
            <a:ext cx="1728370" cy="34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Aft>
                <a:spcPts val="816"/>
              </a:spcAf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+mn-lt"/>
                <a:cs typeface="Calibri"/>
              </a:rPr>
              <a:t>TCO* </a:t>
            </a:r>
            <a:r>
              <a:rPr lang="en-US" sz="1600" b="1" dirty="0">
                <a:solidFill>
                  <a:srgbClr val="000000"/>
                </a:solidFill>
                <a:latin typeface="+mn-lt"/>
                <a:cs typeface="Calibri"/>
              </a:rPr>
              <a:t>reduction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855167" y="404665"/>
            <a:ext cx="2099313" cy="34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Aft>
                <a:spcPts val="816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+mn-lt"/>
                <a:cs typeface="Calibri"/>
              </a:rPr>
              <a:t>Revenue increase</a:t>
            </a:r>
          </a:p>
        </p:txBody>
      </p:sp>
      <p:sp>
        <p:nvSpPr>
          <p:cNvPr id="25607" name="TextBox 3"/>
          <p:cNvSpPr txBox="1">
            <a:spLocks noChangeArrowheads="1"/>
          </p:cNvSpPr>
          <p:nvPr/>
        </p:nvSpPr>
        <p:spPr bwMode="auto">
          <a:xfrm>
            <a:off x="4963192" y="793403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5608" name="TextBox 3"/>
          <p:cNvSpPr txBox="1">
            <a:spLocks noChangeArrowheads="1"/>
          </p:cNvSpPr>
          <p:nvPr/>
        </p:nvSpPr>
        <p:spPr bwMode="auto">
          <a:xfrm>
            <a:off x="7049546" y="793403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5609" name="TextBox 3"/>
          <p:cNvSpPr txBox="1">
            <a:spLocks noChangeArrowheads="1"/>
          </p:cNvSpPr>
          <p:nvPr/>
        </p:nvSpPr>
        <p:spPr bwMode="auto">
          <a:xfrm>
            <a:off x="4963192" y="1441301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5610" name="TextBox 3"/>
          <p:cNvSpPr txBox="1">
            <a:spLocks noChangeArrowheads="1"/>
          </p:cNvSpPr>
          <p:nvPr/>
        </p:nvSpPr>
        <p:spPr bwMode="auto">
          <a:xfrm>
            <a:off x="4963192" y="2607517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5611" name="TextBox 3"/>
          <p:cNvSpPr txBox="1">
            <a:spLocks noChangeArrowheads="1"/>
          </p:cNvSpPr>
          <p:nvPr/>
        </p:nvSpPr>
        <p:spPr bwMode="auto">
          <a:xfrm>
            <a:off x="4963192" y="3203583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5612" name="TextBox 3"/>
          <p:cNvSpPr txBox="1">
            <a:spLocks noChangeArrowheads="1"/>
          </p:cNvSpPr>
          <p:nvPr/>
        </p:nvSpPr>
        <p:spPr bwMode="auto">
          <a:xfrm>
            <a:off x="7049546" y="3203583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5613" name="TextBox 3"/>
          <p:cNvSpPr txBox="1">
            <a:spLocks noChangeArrowheads="1"/>
          </p:cNvSpPr>
          <p:nvPr/>
        </p:nvSpPr>
        <p:spPr bwMode="auto">
          <a:xfrm>
            <a:off x="4963192" y="3890355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5614" name="TextBox 3"/>
          <p:cNvSpPr txBox="1">
            <a:spLocks noChangeArrowheads="1"/>
          </p:cNvSpPr>
          <p:nvPr/>
        </p:nvSpPr>
        <p:spPr bwMode="auto">
          <a:xfrm>
            <a:off x="7049546" y="3890355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5615" name="TextBox 3"/>
          <p:cNvSpPr txBox="1">
            <a:spLocks noChangeArrowheads="1"/>
          </p:cNvSpPr>
          <p:nvPr/>
        </p:nvSpPr>
        <p:spPr bwMode="auto">
          <a:xfrm>
            <a:off x="4963192" y="4538253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5616" name="TextBox 3"/>
          <p:cNvSpPr txBox="1">
            <a:spLocks noChangeArrowheads="1"/>
          </p:cNvSpPr>
          <p:nvPr/>
        </p:nvSpPr>
        <p:spPr bwMode="auto">
          <a:xfrm>
            <a:off x="7049546" y="4538253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5617" name="TextBox 3"/>
          <p:cNvSpPr txBox="1">
            <a:spLocks noChangeArrowheads="1"/>
          </p:cNvSpPr>
          <p:nvPr/>
        </p:nvSpPr>
        <p:spPr bwMode="auto">
          <a:xfrm>
            <a:off x="4963192" y="1959619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5618" name="TextBox 3"/>
          <p:cNvSpPr txBox="1">
            <a:spLocks noChangeArrowheads="1"/>
          </p:cNvSpPr>
          <p:nvPr/>
        </p:nvSpPr>
        <p:spPr bwMode="auto">
          <a:xfrm>
            <a:off x="7049546" y="1428343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5619" name="TextBox 3"/>
          <p:cNvSpPr txBox="1">
            <a:spLocks noChangeArrowheads="1"/>
          </p:cNvSpPr>
          <p:nvPr/>
        </p:nvSpPr>
        <p:spPr bwMode="auto">
          <a:xfrm>
            <a:off x="4963192" y="5082487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5620" name="TextBox 3"/>
          <p:cNvSpPr txBox="1">
            <a:spLocks noChangeArrowheads="1"/>
          </p:cNvSpPr>
          <p:nvPr/>
        </p:nvSpPr>
        <p:spPr bwMode="auto">
          <a:xfrm>
            <a:off x="4963192" y="5639681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5621" name="TextBox 3"/>
          <p:cNvSpPr txBox="1">
            <a:spLocks noChangeArrowheads="1"/>
          </p:cNvSpPr>
          <p:nvPr/>
        </p:nvSpPr>
        <p:spPr bwMode="auto">
          <a:xfrm>
            <a:off x="7049546" y="5639681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066861" y="757768"/>
            <a:ext cx="3693236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2" y="6014750"/>
            <a:ext cx="4678099" cy="28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Aft>
                <a:spcPts val="1224"/>
              </a:spcAft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Calibri"/>
              </a:rPr>
              <a:t>* Total Cost of Ownership</a:t>
            </a:r>
            <a:endParaRPr lang="en-US" sz="1200" dirty="0">
              <a:solidFill>
                <a:srgbClr val="000000"/>
              </a:solidFill>
              <a:latin typeface="+mn-lt"/>
              <a:cs typeface="Calibri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05108" y="-120811"/>
            <a:ext cx="8802794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solidFill>
                  <a:srgbClr val="21ADDB"/>
                </a:solidFill>
              </a:rPr>
              <a:t>WHY LEADDESK SOFTWARE?</a:t>
            </a:r>
            <a:endParaRPr lang="en-US" sz="2000" dirty="0">
              <a:solidFill>
                <a:srgbClr val="21A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9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161984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1"/>
                        <a:ext cx="161984" cy="1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311012" y="1188894"/>
            <a:ext cx="5002065" cy="408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1224"/>
              </a:spcAft>
            </a:pPr>
            <a:r>
              <a:rPr lang="en-US" dirty="0"/>
              <a:t>Focus and R&amp;I investments 100% in call center and inside sales systems</a:t>
            </a:r>
            <a:r>
              <a:rPr lang="fi-FI" dirty="0"/>
              <a:t> </a:t>
            </a:r>
            <a:r>
              <a:rPr lang="fi-FI" dirty="0" smtClean="0"/>
              <a:t>(54th release </a:t>
            </a:r>
            <a:r>
              <a:rPr lang="fi-FI" dirty="0" err="1" smtClean="0"/>
              <a:t>since</a:t>
            </a:r>
            <a:r>
              <a:rPr lang="fi-FI" dirty="0" smtClean="0"/>
              <a:t> </a:t>
            </a:r>
            <a:r>
              <a:rPr lang="fi-FI" dirty="0"/>
              <a:t>2009)</a:t>
            </a:r>
          </a:p>
          <a:p>
            <a:pPr>
              <a:spcAft>
                <a:spcPts val="1224"/>
              </a:spcAft>
            </a:pPr>
            <a:r>
              <a:rPr lang="fi-FI" dirty="0"/>
              <a:t>No </a:t>
            </a:r>
            <a:r>
              <a:rPr lang="fi-FI" dirty="0" err="1"/>
              <a:t>compromises</a:t>
            </a:r>
            <a:r>
              <a:rPr lang="fi-FI" dirty="0"/>
              <a:t> is </a:t>
            </a:r>
            <a:r>
              <a:rPr lang="fi-FI" dirty="0" err="1"/>
              <a:t>reliability</a:t>
            </a:r>
            <a:r>
              <a:rPr lang="fi-FI" dirty="0"/>
              <a:t> &amp; data </a:t>
            </a:r>
            <a:r>
              <a:rPr lang="fi-FI" dirty="0" err="1"/>
              <a:t>security</a:t>
            </a:r>
            <a:r>
              <a:rPr lang="fi-FI" dirty="0"/>
              <a:t> (</a:t>
            </a:r>
            <a:r>
              <a:rPr lang="fi-FI" dirty="0" err="1"/>
              <a:t>multitenant</a:t>
            </a:r>
            <a:r>
              <a:rPr lang="fi-FI" dirty="0"/>
              <a:t> </a:t>
            </a:r>
            <a:r>
              <a:rPr lang="fi-FI" dirty="0" err="1"/>
              <a:t>setup</a:t>
            </a:r>
            <a:r>
              <a:rPr lang="fi-FI" dirty="0"/>
              <a:t>, </a:t>
            </a:r>
            <a:r>
              <a:rPr lang="fi-FI" dirty="0" err="1"/>
              <a:t>separate</a:t>
            </a:r>
            <a:r>
              <a:rPr lang="fi-FI" dirty="0"/>
              <a:t> </a:t>
            </a:r>
            <a:r>
              <a:rPr lang="fi-FI" dirty="0" err="1"/>
              <a:t>virtualized</a:t>
            </a:r>
            <a:r>
              <a:rPr lang="fi-FI" dirty="0"/>
              <a:t> </a:t>
            </a:r>
            <a:r>
              <a:rPr lang="fi-FI" dirty="0" err="1"/>
              <a:t>DBs</a:t>
            </a:r>
            <a:r>
              <a:rPr lang="fi-FI" dirty="0"/>
              <a:t>, 3 </a:t>
            </a:r>
            <a:r>
              <a:rPr lang="fi-FI" dirty="0" err="1"/>
              <a:t>server</a:t>
            </a:r>
            <a:r>
              <a:rPr lang="fi-FI" dirty="0"/>
              <a:t> </a:t>
            </a:r>
            <a:r>
              <a:rPr lang="fi-FI" dirty="0" err="1"/>
              <a:t>providers</a:t>
            </a:r>
            <a:r>
              <a:rPr lang="fi-FI" dirty="0"/>
              <a:t>, 2 </a:t>
            </a:r>
            <a:r>
              <a:rPr lang="fi-FI" dirty="0" err="1"/>
              <a:t>full-time</a:t>
            </a:r>
            <a:r>
              <a:rPr lang="fi-FI" dirty="0"/>
              <a:t> </a:t>
            </a:r>
            <a:r>
              <a:rPr lang="fi-FI" dirty="0" err="1"/>
              <a:t>testers</a:t>
            </a:r>
            <a:r>
              <a:rPr lang="fi-FI" dirty="0"/>
              <a:t>, SLL etc.)</a:t>
            </a:r>
          </a:p>
          <a:p>
            <a:pPr>
              <a:spcAft>
                <a:spcPts val="1224"/>
              </a:spcAft>
            </a:pPr>
            <a:r>
              <a:rPr lang="fi-FI" dirty="0" err="1"/>
              <a:t>Dedication</a:t>
            </a:r>
            <a:r>
              <a:rPr lang="fi-FI" dirty="0"/>
              <a:t> to </a:t>
            </a:r>
            <a:r>
              <a:rPr lang="fi-FI" dirty="0" err="1"/>
              <a:t>customer</a:t>
            </a:r>
            <a:r>
              <a:rPr lang="fi-FI" dirty="0"/>
              <a:t> </a:t>
            </a:r>
            <a:r>
              <a:rPr lang="fi-FI" dirty="0" err="1"/>
              <a:t>service</a:t>
            </a:r>
            <a:r>
              <a:rPr lang="fi-FI" dirty="0"/>
              <a:t> (</a:t>
            </a:r>
            <a:r>
              <a:rPr lang="fi-FI" dirty="0" err="1"/>
              <a:t>practically</a:t>
            </a:r>
            <a:r>
              <a:rPr lang="fi-FI" dirty="0"/>
              <a:t> a 24/7 </a:t>
            </a:r>
            <a:r>
              <a:rPr lang="fi-FI" dirty="0" err="1"/>
              <a:t>operation</a:t>
            </a:r>
            <a:r>
              <a:rPr lang="fi-FI" dirty="0"/>
              <a:t>, </a:t>
            </a:r>
            <a:r>
              <a:rPr lang="fi-FI" dirty="0" err="1"/>
              <a:t>chat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possibility</a:t>
            </a:r>
            <a:r>
              <a:rPr lang="fi-FI" dirty="0"/>
              <a:t> to </a:t>
            </a:r>
            <a:r>
              <a:rPr lang="fi-FI" dirty="0" err="1"/>
              <a:t>admin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etc.)</a:t>
            </a:r>
          </a:p>
          <a:p>
            <a:pPr>
              <a:spcAft>
                <a:spcPts val="1224"/>
              </a:spcAft>
            </a:pPr>
            <a:r>
              <a:rPr lang="fi-FI" dirty="0"/>
              <a:t>Company </a:t>
            </a:r>
            <a:r>
              <a:rPr lang="fi-FI" dirty="0" err="1"/>
              <a:t>based</a:t>
            </a:r>
            <a:r>
              <a:rPr lang="fi-FI" dirty="0"/>
              <a:t> in </a:t>
            </a:r>
            <a:r>
              <a:rPr lang="fi-FI" dirty="0" smtClean="0"/>
              <a:t>Germany </a:t>
            </a:r>
            <a:r>
              <a:rPr lang="fi-FI" dirty="0"/>
              <a:t>(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communication</a:t>
            </a:r>
            <a:r>
              <a:rPr lang="fi-FI" dirty="0"/>
              <a:t> </a:t>
            </a:r>
            <a:r>
              <a:rPr lang="fi-FI" dirty="0" smtClean="0"/>
              <a:t>&amp; </a:t>
            </a:r>
            <a:r>
              <a:rPr lang="fi-FI" dirty="0" err="1"/>
              <a:t>interfaces</a:t>
            </a:r>
            <a:r>
              <a:rPr lang="fi-FI" dirty="0"/>
              <a:t> in </a:t>
            </a:r>
            <a:r>
              <a:rPr lang="fi-FI" dirty="0" err="1" smtClean="0"/>
              <a:t>German</a:t>
            </a:r>
            <a:r>
              <a:rPr lang="fi-FI" dirty="0" smtClean="0"/>
              <a:t>, </a:t>
            </a:r>
            <a:r>
              <a:rPr lang="fi-FI" dirty="0" err="1" smtClean="0"/>
              <a:t>local</a:t>
            </a:r>
            <a:r>
              <a:rPr lang="fi-FI" dirty="0" smtClean="0"/>
              <a:t> </a:t>
            </a:r>
            <a:r>
              <a:rPr lang="fi-FI" dirty="0" err="1" smtClean="0"/>
              <a:t>datacenter</a:t>
            </a:r>
            <a:r>
              <a:rPr lang="fi-FI" dirty="0" smtClean="0"/>
              <a:t> </a:t>
            </a:r>
            <a:r>
              <a:rPr lang="fi-FI" dirty="0" err="1" smtClean="0"/>
              <a:t>provider</a:t>
            </a:r>
            <a:r>
              <a:rPr lang="fi-FI" dirty="0" smtClean="0"/>
              <a:t>)</a:t>
            </a:r>
            <a:endParaRPr lang="fi-FI" dirty="0"/>
          </a:p>
          <a:p>
            <a:pPr>
              <a:spcAft>
                <a:spcPts val="1224"/>
              </a:spcAft>
            </a:pPr>
            <a:r>
              <a:rPr lang="fi-FI" dirty="0"/>
              <a:t>Perfect </a:t>
            </a:r>
            <a:r>
              <a:rPr lang="fi-FI" dirty="0" err="1"/>
              <a:t>balance</a:t>
            </a:r>
            <a:r>
              <a:rPr lang="fi-FI" dirty="0"/>
              <a:t> of </a:t>
            </a:r>
            <a:r>
              <a:rPr lang="fi-FI" dirty="0" err="1"/>
              <a:t>being</a:t>
            </a:r>
            <a:r>
              <a:rPr lang="fi-FI" dirty="0"/>
              <a:t> </a:t>
            </a:r>
            <a:r>
              <a:rPr lang="fi-FI" dirty="0" err="1"/>
              <a:t>established</a:t>
            </a:r>
            <a:r>
              <a:rPr lang="fi-FI" dirty="0"/>
              <a:t> and </a:t>
            </a:r>
            <a:r>
              <a:rPr lang="fi-FI" dirty="0" err="1"/>
              <a:t>agressively</a:t>
            </a:r>
            <a:r>
              <a:rPr lang="fi-FI" dirty="0"/>
              <a:t> </a:t>
            </a:r>
            <a:r>
              <a:rPr lang="fi-FI" dirty="0" err="1"/>
              <a:t>growing/developing</a:t>
            </a:r>
            <a:r>
              <a:rPr lang="fi-FI" dirty="0"/>
              <a:t> </a:t>
            </a:r>
            <a:r>
              <a:rPr lang="fi-FI" dirty="0" err="1"/>
              <a:t>LeadDesk</a:t>
            </a:r>
            <a:endParaRPr lang="fi-FI" dirty="0"/>
          </a:p>
          <a:p>
            <a:pPr>
              <a:spcAft>
                <a:spcPts val="1224"/>
              </a:spcAft>
            </a:pPr>
            <a:r>
              <a:rPr lang="fi-FI" dirty="0" err="1"/>
              <a:t>Strong</a:t>
            </a:r>
            <a:r>
              <a:rPr lang="fi-FI" dirty="0"/>
              <a:t> management </a:t>
            </a:r>
            <a:r>
              <a:rPr lang="fi-FI" dirty="0" err="1"/>
              <a:t>team</a:t>
            </a:r>
            <a:endParaRPr lang="fi-FI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963192" y="696493"/>
            <a:ext cx="1728370" cy="34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Aft>
                <a:spcPts val="816"/>
              </a:spcAf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+mn-lt"/>
                <a:cs typeface="Calibri"/>
              </a:rPr>
              <a:t>TCO* </a:t>
            </a:r>
            <a:r>
              <a:rPr lang="en-US" sz="1600" b="1" dirty="0">
                <a:solidFill>
                  <a:srgbClr val="000000"/>
                </a:solidFill>
                <a:latin typeface="+mn-lt"/>
                <a:cs typeface="Calibri"/>
              </a:rPr>
              <a:t>reduction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6855167" y="696493"/>
            <a:ext cx="2099313" cy="34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Aft>
                <a:spcPts val="816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+mn-lt"/>
                <a:cs typeface="Calibri"/>
              </a:rPr>
              <a:t>Revenue increase</a:t>
            </a:r>
          </a:p>
        </p:txBody>
      </p:sp>
      <p:sp>
        <p:nvSpPr>
          <p:cNvPr id="27655" name="TextBox 3"/>
          <p:cNvSpPr txBox="1">
            <a:spLocks noChangeArrowheads="1"/>
          </p:cNvSpPr>
          <p:nvPr/>
        </p:nvSpPr>
        <p:spPr bwMode="auto">
          <a:xfrm>
            <a:off x="4963192" y="1266641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7656" name="TextBox 3"/>
          <p:cNvSpPr txBox="1">
            <a:spLocks noChangeArrowheads="1"/>
          </p:cNvSpPr>
          <p:nvPr/>
        </p:nvSpPr>
        <p:spPr bwMode="auto">
          <a:xfrm>
            <a:off x="7049546" y="1266641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7657" name="TextBox 3"/>
          <p:cNvSpPr txBox="1">
            <a:spLocks noChangeArrowheads="1"/>
          </p:cNvSpPr>
          <p:nvPr/>
        </p:nvSpPr>
        <p:spPr bwMode="auto">
          <a:xfrm>
            <a:off x="4963192" y="2044119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7658" name="TextBox 3"/>
          <p:cNvSpPr txBox="1">
            <a:spLocks noChangeArrowheads="1"/>
          </p:cNvSpPr>
          <p:nvPr/>
        </p:nvSpPr>
        <p:spPr bwMode="auto">
          <a:xfrm>
            <a:off x="4963192" y="3728654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7659" name="TextBox 3"/>
          <p:cNvSpPr txBox="1">
            <a:spLocks noChangeArrowheads="1"/>
          </p:cNvSpPr>
          <p:nvPr/>
        </p:nvSpPr>
        <p:spPr bwMode="auto">
          <a:xfrm>
            <a:off x="4963192" y="4389510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7660" name="TextBox 3"/>
          <p:cNvSpPr txBox="1">
            <a:spLocks noChangeArrowheads="1"/>
          </p:cNvSpPr>
          <p:nvPr/>
        </p:nvSpPr>
        <p:spPr bwMode="auto">
          <a:xfrm>
            <a:off x="7049546" y="4389510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7661" name="TextBox 3"/>
          <p:cNvSpPr txBox="1">
            <a:spLocks noChangeArrowheads="1"/>
          </p:cNvSpPr>
          <p:nvPr/>
        </p:nvSpPr>
        <p:spPr bwMode="auto">
          <a:xfrm>
            <a:off x="4963192" y="2860470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7662" name="TextBox 3"/>
          <p:cNvSpPr txBox="1">
            <a:spLocks noChangeArrowheads="1"/>
          </p:cNvSpPr>
          <p:nvPr/>
        </p:nvSpPr>
        <p:spPr bwMode="auto">
          <a:xfrm>
            <a:off x="4963192" y="4959661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sp>
        <p:nvSpPr>
          <p:cNvPr id="27663" name="TextBox 3"/>
          <p:cNvSpPr txBox="1">
            <a:spLocks noChangeArrowheads="1"/>
          </p:cNvSpPr>
          <p:nvPr/>
        </p:nvSpPr>
        <p:spPr bwMode="auto">
          <a:xfrm>
            <a:off x="7049546" y="4959661"/>
            <a:ext cx="1728370" cy="4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816"/>
              </a:spcAft>
            </a:pPr>
            <a:r>
              <a:rPr lang="en-US" sz="2300" b="1">
                <a:solidFill>
                  <a:srgbClr val="42A404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sz="2300" b="1">
              <a:solidFill>
                <a:srgbClr val="42A404"/>
              </a:solidFill>
              <a:cs typeface="Zapf Dingbats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066861" y="1049595"/>
            <a:ext cx="3693236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2" y="6021502"/>
            <a:ext cx="4678099" cy="28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80" tIns="47590" rIns="95180" bIns="47590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Aft>
                <a:spcPts val="1224"/>
              </a:spcAft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Calibri"/>
              </a:rPr>
              <a:t>* Total Cost of Ownership</a:t>
            </a:r>
            <a:endParaRPr lang="en-US" sz="1200" dirty="0">
              <a:solidFill>
                <a:srgbClr val="000000"/>
              </a:solidFill>
              <a:latin typeface="+mn-lt"/>
              <a:cs typeface="Calibri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05108" y="-120811"/>
            <a:ext cx="8802794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solidFill>
                  <a:srgbClr val="21ADDB"/>
                </a:solidFill>
              </a:rPr>
              <a:t>WHY LEADDESK AS YOUR PARTNER?</a:t>
            </a:r>
            <a:endParaRPr lang="en-US" sz="2000" dirty="0">
              <a:solidFill>
                <a:srgbClr val="21A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297569"/>
            <a:ext cx="9144000" cy="57339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1560" y="4613037"/>
            <a:ext cx="4393008" cy="6997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21560" y="2373161"/>
            <a:ext cx="5533376" cy="2866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500" dirty="0" smtClean="0"/>
              <a:t>Who is </a:t>
            </a:r>
            <a:r>
              <a:rPr lang="en-US" sz="3500" dirty="0" err="1" smtClean="0"/>
              <a:t>LeadDesk</a:t>
            </a:r>
            <a:r>
              <a:rPr lang="en-US" sz="3500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US" sz="3500" dirty="0" smtClean="0"/>
              <a:t>What is </a:t>
            </a:r>
            <a:r>
              <a:rPr lang="en-US" sz="3500" dirty="0" err="1" smtClean="0"/>
              <a:t>LeadDesk</a:t>
            </a:r>
            <a:r>
              <a:rPr lang="en-US" sz="3500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US" sz="3500" dirty="0"/>
              <a:t>Why </a:t>
            </a:r>
            <a:r>
              <a:rPr lang="en-US" sz="3500" dirty="0" err="1"/>
              <a:t>LeadDesk</a:t>
            </a:r>
            <a:r>
              <a:rPr lang="en-US" sz="3500" dirty="0" smtClean="0"/>
              <a:t>?</a:t>
            </a:r>
            <a:endParaRPr lang="en-US" sz="35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3500" b="1" dirty="0" smtClean="0">
                <a:solidFill>
                  <a:schemeClr val="bg1"/>
                </a:solidFill>
              </a:rPr>
              <a:t>How to get started?</a:t>
            </a:r>
          </a:p>
        </p:txBody>
      </p:sp>
    </p:spTree>
    <p:extLst>
      <p:ext uri="{BB962C8B-B14F-4D97-AF65-F5344CB8AC3E}">
        <p14:creationId xmlns:p14="http://schemas.microsoft.com/office/powerpoint/2010/main" val="8971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18" y="-120811"/>
            <a:ext cx="8802794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21ADDB"/>
                </a:solidFill>
              </a:rPr>
              <a:t>GETTING LEADDESK IS SIMPLE &amp; SAFE</a:t>
            </a:r>
            <a:endParaRPr lang="en-US" sz="2000" dirty="0">
              <a:solidFill>
                <a:srgbClr val="21ADDB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50233" y="1949549"/>
            <a:ext cx="1514711" cy="15147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08030" y="2137048"/>
            <a:ext cx="11596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FFFFFF"/>
                </a:solidFill>
              </a:rPr>
              <a:t>50€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/seat/month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93683" y="1949549"/>
            <a:ext cx="1514711" cy="15147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88988" y="2137048"/>
            <a:ext cx="14846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FFFFFF"/>
                </a:solidFill>
              </a:rPr>
              <a:t>100€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/seat/month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20635" y="1949549"/>
            <a:ext cx="1514711" cy="15147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940" y="2137048"/>
            <a:ext cx="14846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FFFFFF"/>
                </a:solidFill>
              </a:rPr>
              <a:t>150€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/seat/month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9800000">
            <a:off x="732855" y="1921150"/>
            <a:ext cx="90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Bronze</a:t>
            </a:r>
            <a:endParaRPr lang="en-US" b="1" i="1" dirty="0"/>
          </a:p>
        </p:txBody>
      </p:sp>
      <p:sp>
        <p:nvSpPr>
          <p:cNvPr id="28" name="TextBox 27"/>
          <p:cNvSpPr txBox="1"/>
          <p:nvPr/>
        </p:nvSpPr>
        <p:spPr>
          <a:xfrm rot="19800000">
            <a:off x="3244047" y="1933822"/>
            <a:ext cx="76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Silver</a:t>
            </a:r>
            <a:endParaRPr lang="en-US" b="1" i="1" dirty="0"/>
          </a:p>
        </p:txBody>
      </p:sp>
      <p:sp>
        <p:nvSpPr>
          <p:cNvPr id="29" name="TextBox 28"/>
          <p:cNvSpPr txBox="1"/>
          <p:nvPr/>
        </p:nvSpPr>
        <p:spPr>
          <a:xfrm rot="19800000">
            <a:off x="5809209" y="1920296"/>
            <a:ext cx="68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Gold</a:t>
            </a:r>
            <a:endParaRPr lang="en-US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2771800" y="4293096"/>
            <a:ext cx="3809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/>
              <a:buChar char="•"/>
            </a:pPr>
            <a:r>
              <a:rPr lang="en-US" sz="2200" dirty="0" smtClean="0"/>
              <a:t>No fixed-term contract</a:t>
            </a:r>
          </a:p>
          <a:p>
            <a:pPr marL="182563" indent="-182563">
              <a:buFont typeface="Arial"/>
              <a:buChar char="•"/>
            </a:pPr>
            <a:r>
              <a:rPr lang="en-US" sz="2200" dirty="0" smtClean="0"/>
              <a:t>Starting from 1 seat</a:t>
            </a:r>
          </a:p>
          <a:p>
            <a:pPr marL="182563" indent="-182563">
              <a:buFont typeface="Arial"/>
              <a:buChar char="•"/>
            </a:pPr>
            <a:r>
              <a:rPr lang="en-US" sz="2200" dirty="0" smtClean="0"/>
              <a:t>Use any operator</a:t>
            </a:r>
          </a:p>
          <a:p>
            <a:pPr marL="182563" indent="-182563">
              <a:buFont typeface="Arial"/>
              <a:buChar char="•"/>
            </a:pPr>
            <a:r>
              <a:rPr lang="en-US" sz="2200" dirty="0" smtClean="0"/>
              <a:t>Full money-back guarantee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56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18216"/>
              </p:ext>
            </p:extLst>
          </p:nvPr>
        </p:nvGraphicFramePr>
        <p:xfrm>
          <a:off x="190500" y="83499"/>
          <a:ext cx="8763000" cy="61874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Bronze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63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Silver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63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Gold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631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Price</a:t>
                      </a:r>
                      <a:endParaRPr lang="en-US" sz="1200" dirty="0"/>
                    </a:p>
                  </a:txBody>
                  <a:tcPr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AD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50 €/month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100 €/month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150 €/month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73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Features</a:t>
                      </a:r>
                      <a:endParaRPr lang="en-US" sz="1200" dirty="0"/>
                    </a:p>
                  </a:txBody>
                  <a:tcPr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ADDB"/>
                    </a:solidFill>
                  </a:tcPr>
                </a:tc>
                <a:tc>
                  <a:txBody>
                    <a:bodyPr/>
                    <a:lstStyle/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dirty="0" smtClean="0"/>
                        <a:t>Phone book</a:t>
                      </a:r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dirty="0" smtClean="0"/>
                        <a:t>Automatic</a:t>
                      </a:r>
                      <a:r>
                        <a:rPr lang="en-US" sz="1200" baseline="0" dirty="0" smtClean="0"/>
                        <a:t> redial</a:t>
                      </a:r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Call recording</a:t>
                      </a:r>
                      <a:endParaRPr lang="en-US" sz="1200" dirty="0" smtClean="0"/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dirty="0" smtClean="0"/>
                        <a:t>Reporting</a:t>
                      </a:r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dirty="0" smtClean="0"/>
                        <a:t>Call results </a:t>
                      </a:r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dirty="0" smtClean="0"/>
                        <a:t>Agent tracking (incl. work-time tracking)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Bronze and these:</a:t>
                      </a:r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Contact database</a:t>
                      </a:r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Contact lists</a:t>
                      </a:r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Campaign management</a:t>
                      </a:r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Product order</a:t>
                      </a:r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Call receipt</a:t>
                      </a:r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Email and SMS</a:t>
                      </a:r>
                      <a:endParaRPr lang="en-US" sz="1200" dirty="0" smtClean="0"/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dirty="0" smtClean="0"/>
                        <a:t>Admin dashboard</a:t>
                      </a:r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dirty="0" smtClean="0"/>
                        <a:t>Admin live listening</a:t>
                      </a: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Silver</a:t>
                      </a:r>
                      <a:r>
                        <a:rPr lang="en-US" sz="1200" baseline="0" dirty="0" smtClean="0"/>
                        <a:t> and these:</a:t>
                      </a:r>
                      <a:endParaRPr lang="en-US" sz="1200" dirty="0" smtClean="0"/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dirty="0" smtClean="0"/>
                        <a:t>Commission</a:t>
                      </a:r>
                      <a:r>
                        <a:rPr lang="en-US" sz="1200" baseline="0" dirty="0" smtClean="0"/>
                        <a:t> management</a:t>
                      </a:r>
                      <a:endParaRPr lang="en-US" sz="1200" dirty="0" smtClean="0"/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dirty="0" smtClean="0"/>
                        <a:t>Manuscript</a:t>
                      </a:r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dirty="0" smtClean="0"/>
                        <a:t>Meeting calendar</a:t>
                      </a:r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dirty="0" smtClean="0"/>
                        <a:t>Account-level</a:t>
                      </a:r>
                      <a:r>
                        <a:rPr lang="en-US" sz="1200" baseline="0" dirty="0" smtClean="0"/>
                        <a:t> list </a:t>
                      </a:r>
                      <a:r>
                        <a:rPr lang="en-US" sz="1200" baseline="0" dirty="0" err="1" smtClean="0"/>
                        <a:t>mgmt</a:t>
                      </a:r>
                      <a:r>
                        <a:rPr lang="en-US" sz="1200" baseline="0" dirty="0" smtClean="0"/>
                        <a:t> and calling (“B2B”) </a:t>
                      </a:r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dirty="0" smtClean="0"/>
                        <a:t>Conference calls and call forwarding</a:t>
                      </a:r>
                    </a:p>
                    <a:p>
                      <a:pPr marL="107950" indent="-107950">
                        <a:buFont typeface="Arial"/>
                        <a:buChar char="•"/>
                      </a:pPr>
                      <a:r>
                        <a:rPr lang="en-US" sz="1200" dirty="0" smtClean="0"/>
                        <a:t>Admin live whisper</a:t>
                      </a: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Agent interface</a:t>
                      </a:r>
                      <a:endParaRPr lang="en-US" sz="1200" dirty="0"/>
                    </a:p>
                  </a:txBody>
                  <a:tcPr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AD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dirty="0" smtClean="0"/>
                        <a:t>Basic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200" dirty="0" smtClean="0"/>
                        <a:t>Advanced</a:t>
                      </a: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Outbound</a:t>
                      </a:r>
                      <a:r>
                        <a:rPr lang="en-US" sz="1200" baseline="0" dirty="0" smtClean="0"/>
                        <a:t> calling</a:t>
                      </a:r>
                      <a:endParaRPr lang="en-US" sz="1200" dirty="0"/>
                    </a:p>
                  </a:txBody>
                  <a:tcPr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AD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dirty="0" smtClean="0"/>
                        <a:t>Manual</a:t>
                      </a:r>
                      <a:r>
                        <a:rPr lang="en-US" sz="1200" baseline="0" dirty="0" smtClean="0"/>
                        <a:t>, Click-to-Call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200" dirty="0" smtClean="0"/>
                        <a:t>Manual, Click-to-call, Power dial, Semi-automatic, Selective</a:t>
                      </a: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Inbound/outbound</a:t>
                      </a:r>
                      <a:endParaRPr lang="en-US" sz="1200" dirty="0"/>
                    </a:p>
                  </a:txBody>
                  <a:tcPr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AD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200" dirty="0" smtClean="0"/>
                        <a:t>Both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Operator</a:t>
                      </a:r>
                      <a:r>
                        <a:rPr lang="en-US" sz="1200" baseline="0" dirty="0" smtClean="0"/>
                        <a:t> choice</a:t>
                      </a:r>
                      <a:endParaRPr lang="en-US" sz="1200" dirty="0"/>
                    </a:p>
                  </a:txBody>
                  <a:tcPr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AD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dirty="0" smtClean="0"/>
                        <a:t>Any VoIP or GSM operator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Any VoIP or GSM operator</a:t>
                      </a: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Any VoIP or GSM operator</a:t>
                      </a: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SMS</a:t>
                      </a:r>
                      <a:endParaRPr lang="en-US" sz="1200" dirty="0"/>
                    </a:p>
                  </a:txBody>
                  <a:tcPr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AD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</a:t>
                      </a:r>
                      <a:r>
                        <a:rPr lang="en-US" sz="1200" baseline="0" dirty="0" smtClean="0"/>
                        <a:t> to price list</a:t>
                      </a:r>
                      <a:endParaRPr lang="en-US" sz="1200" dirty="0" smtClean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100 agent/month included</a:t>
                      </a: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300 agent/month included</a:t>
                      </a: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support</a:t>
                      </a:r>
                      <a:endParaRPr lang="en-US" sz="1200" dirty="0"/>
                    </a:p>
                  </a:txBody>
                  <a:tcPr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AD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dirty="0" smtClean="0"/>
                        <a:t>Refer</a:t>
                      </a:r>
                      <a:r>
                        <a:rPr lang="en-US" sz="1200" baseline="0" dirty="0" smtClean="0"/>
                        <a:t> to price list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</a:t>
                      </a:r>
                      <a:r>
                        <a:rPr lang="en-US" sz="1200" baseline="0" dirty="0" smtClean="0"/>
                        <a:t> to price list</a:t>
                      </a:r>
                      <a:endParaRPr lang="en-US" sz="1200" dirty="0" smtClean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10 hours/month by tel. included</a:t>
                      </a: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Recording storage</a:t>
                      </a:r>
                      <a:endParaRPr lang="en-US" sz="1200" dirty="0"/>
                    </a:p>
                  </a:txBody>
                  <a:tcPr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AD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months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 months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 months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Web service API calls</a:t>
                      </a:r>
                      <a:endParaRPr lang="en-US" sz="1200" dirty="0"/>
                    </a:p>
                  </a:txBody>
                  <a:tcPr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AD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Unlimited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Unlimited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Unlimited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Extended security</a:t>
                      </a:r>
                      <a:endParaRPr lang="en-US" sz="1200" dirty="0"/>
                    </a:p>
                  </a:txBody>
                  <a:tcPr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AD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SSL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SLL, IP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restrtiction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SLA</a:t>
                      </a:r>
                      <a:endParaRPr lang="en-US" sz="1200" dirty="0"/>
                    </a:p>
                  </a:txBody>
                  <a:tcPr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AD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99.98%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99.98%</a:t>
                      </a: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297569"/>
            <a:ext cx="9144000" cy="57339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1560" y="2487928"/>
            <a:ext cx="4393008" cy="6997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21560" y="2373161"/>
            <a:ext cx="5533376" cy="2866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500" b="1" dirty="0" smtClean="0">
                <a:solidFill>
                  <a:schemeClr val="bg1"/>
                </a:solidFill>
              </a:rPr>
              <a:t>Who is </a:t>
            </a:r>
            <a:r>
              <a:rPr lang="en-US" sz="3500" b="1" dirty="0" err="1" smtClean="0">
                <a:solidFill>
                  <a:schemeClr val="bg1"/>
                </a:solidFill>
              </a:rPr>
              <a:t>LeadDesk</a:t>
            </a:r>
            <a:r>
              <a:rPr lang="en-US" sz="3500" b="1" dirty="0" smtClean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en-US" sz="3500" dirty="0" smtClean="0"/>
              <a:t>What is </a:t>
            </a:r>
            <a:r>
              <a:rPr lang="en-US" sz="3500" dirty="0" err="1" smtClean="0"/>
              <a:t>LeadDesk</a:t>
            </a:r>
            <a:r>
              <a:rPr lang="en-US" sz="3500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US" sz="3500" dirty="0" smtClean="0"/>
              <a:t>Why </a:t>
            </a:r>
            <a:r>
              <a:rPr lang="en-US" sz="3500" dirty="0" err="1" smtClean="0"/>
              <a:t>LeadDesk</a:t>
            </a:r>
            <a:r>
              <a:rPr lang="en-US" sz="3500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US" sz="3500" dirty="0" smtClean="0"/>
              <a:t>How to get started?</a:t>
            </a:r>
          </a:p>
        </p:txBody>
      </p:sp>
    </p:spTree>
    <p:extLst>
      <p:ext uri="{BB962C8B-B14F-4D97-AF65-F5344CB8AC3E}">
        <p14:creationId xmlns:p14="http://schemas.microsoft.com/office/powerpoint/2010/main" val="10891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570" t="16173" r="2273"/>
          <a:stretch/>
        </p:blipFill>
        <p:spPr>
          <a:xfrm>
            <a:off x="0" y="0"/>
            <a:ext cx="9108354" cy="68580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023983" y="3140664"/>
            <a:ext cx="2781350" cy="1253315"/>
          </a:xfrm>
          <a:prstGeom prst="roundRect">
            <a:avLst>
              <a:gd name="adj" fmla="val 3078"/>
            </a:avLst>
          </a:prstGeom>
          <a:solidFill>
            <a:srgbClr val="21AD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06814" y="1436044"/>
            <a:ext cx="5578742" cy="5231864"/>
          </a:xfrm>
          <a:prstGeom prst="roundRect">
            <a:avLst>
              <a:gd name="adj" fmla="val 3078"/>
            </a:avLst>
          </a:prstGeom>
          <a:solidFill>
            <a:srgbClr val="21AD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08" y="-120811"/>
            <a:ext cx="8802794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21ADDB"/>
                </a:solidFill>
              </a:rPr>
              <a:t>WE PROVIDE YOU WITH ACCESS TO 24/7 SUPPORT</a:t>
            </a:r>
            <a:endParaRPr lang="en-US" sz="2000" dirty="0">
              <a:solidFill>
                <a:srgbClr val="21ADD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260" y="1011230"/>
            <a:ext cx="540297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err="1" smtClean="0">
                <a:solidFill>
                  <a:srgbClr val="000000"/>
                </a:solidFill>
              </a:rPr>
              <a:t>LeadDesk</a:t>
            </a:r>
            <a:r>
              <a:rPr lang="en-US" b="1" dirty="0" smtClean="0">
                <a:solidFill>
                  <a:srgbClr val="000000"/>
                </a:solidFill>
              </a:rPr>
              <a:t> Support Centers</a:t>
            </a:r>
            <a:br>
              <a:rPr lang="en-US" b="1" dirty="0" smtClean="0">
                <a:solidFill>
                  <a:srgbClr val="000000"/>
                </a:solidFill>
              </a:rPr>
            </a:br>
            <a:endParaRPr lang="en-US" sz="600" b="1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Web site					Email</a:t>
            </a:r>
          </a:p>
          <a:p>
            <a:pPr>
              <a:spcAft>
                <a:spcPts val="600"/>
              </a:spcAft>
            </a:pPr>
            <a:r>
              <a:rPr lang="en-US" sz="1500" dirty="0" err="1">
                <a:solidFill>
                  <a:schemeClr val="bg1"/>
                </a:solidFill>
              </a:rPr>
              <a:t>support.leaddesk.com</a:t>
            </a:r>
            <a:r>
              <a:rPr lang="en-US" sz="1500" dirty="0">
                <a:solidFill>
                  <a:schemeClr val="bg1"/>
                </a:solidFill>
              </a:rPr>
              <a:t>			</a:t>
            </a:r>
            <a:r>
              <a:rPr lang="en-US" sz="1500" dirty="0" err="1">
                <a:solidFill>
                  <a:schemeClr val="bg1"/>
                </a:solidFill>
              </a:rPr>
              <a:t>support@</a:t>
            </a:r>
            <a:r>
              <a:rPr lang="en-US" sz="1500" dirty="0" err="1" smtClean="0">
                <a:solidFill>
                  <a:schemeClr val="bg1"/>
                </a:solidFill>
              </a:rPr>
              <a:t>leaddesk.com</a:t>
            </a:r>
            <a:endParaRPr lang="en-US" sz="15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 sz="15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</a:rPr>
              <a:t>Global</a:t>
            </a:r>
            <a:r>
              <a:rPr lang="en-US" sz="1600" dirty="0" smtClean="0">
                <a:solidFill>
                  <a:schemeClr val="bg1"/>
                </a:solidFill>
              </a:rPr>
              <a:t>				</a:t>
            </a:r>
          </a:p>
          <a:p>
            <a:pPr>
              <a:spcAft>
                <a:spcPts val="600"/>
              </a:spcAft>
            </a:pPr>
            <a:r>
              <a:rPr lang="en-US" sz="1500" dirty="0" err="1" smtClean="0">
                <a:solidFill>
                  <a:schemeClr val="bg1"/>
                </a:solidFill>
              </a:rPr>
              <a:t>LeadDesk</a:t>
            </a:r>
            <a:r>
              <a:rPr lang="en-US" sz="1500" dirty="0" smtClean="0">
                <a:solidFill>
                  <a:schemeClr val="bg1"/>
                </a:solidFill>
              </a:rPr>
              <a:t> GmbH</a:t>
            </a:r>
            <a:br>
              <a:rPr lang="en-US" sz="1500" dirty="0" smtClean="0">
                <a:solidFill>
                  <a:schemeClr val="bg1"/>
                </a:solidFill>
              </a:rPr>
            </a:br>
            <a:r>
              <a:rPr lang="en-US" sz="1500" dirty="0" err="1" smtClean="0">
                <a:solidFill>
                  <a:schemeClr val="bg1"/>
                </a:solidFill>
              </a:rPr>
              <a:t>Pappelallee</a:t>
            </a:r>
            <a:r>
              <a:rPr lang="en-US" sz="1500" dirty="0" smtClean="0">
                <a:solidFill>
                  <a:schemeClr val="bg1"/>
                </a:solidFill>
              </a:rPr>
              <a:t> 78/79, Berlin</a:t>
            </a:r>
            <a:br>
              <a:rPr lang="en-US" sz="1500" dirty="0" smtClean="0">
                <a:solidFill>
                  <a:schemeClr val="bg1"/>
                </a:solidFill>
              </a:rPr>
            </a:br>
            <a:r>
              <a:rPr lang="en-US" sz="1500" dirty="0" smtClean="0">
                <a:solidFill>
                  <a:schemeClr val="bg1"/>
                </a:solidFill>
              </a:rPr>
              <a:t>Hotline</a:t>
            </a:r>
            <a:r>
              <a:rPr lang="en-US" sz="1500" dirty="0">
                <a:solidFill>
                  <a:schemeClr val="bg1"/>
                </a:solidFill>
              </a:rPr>
              <a:t>: +358 </a:t>
            </a:r>
            <a:r>
              <a:rPr lang="en-US" sz="1500" dirty="0" smtClean="0">
                <a:solidFill>
                  <a:schemeClr val="bg1"/>
                </a:solidFill>
              </a:rPr>
              <a:t>942891826 (Mon-Sat, 8am – 8pm CET)</a:t>
            </a:r>
          </a:p>
          <a:p>
            <a:pPr>
              <a:spcAft>
                <a:spcPts val="600"/>
              </a:spcAft>
            </a:pPr>
            <a:endParaRPr lang="en-US" sz="10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</a:rPr>
              <a:t>Germany					Poland</a:t>
            </a:r>
          </a:p>
          <a:p>
            <a:pPr>
              <a:spcAft>
                <a:spcPts val="600"/>
              </a:spcAft>
            </a:pPr>
            <a:r>
              <a:rPr lang="en-US" sz="1500" dirty="0" err="1" smtClean="0">
                <a:solidFill>
                  <a:schemeClr val="bg1"/>
                </a:solidFill>
              </a:rPr>
              <a:t>LeadDesk</a:t>
            </a:r>
            <a:r>
              <a:rPr lang="en-US" sz="1500" dirty="0" smtClean="0">
                <a:solidFill>
                  <a:schemeClr val="bg1"/>
                </a:solidFill>
              </a:rPr>
              <a:t> GmbH				</a:t>
            </a:r>
            <a:r>
              <a:rPr lang="en-US" sz="1500" dirty="0" err="1" smtClean="0">
                <a:solidFill>
                  <a:schemeClr val="bg1"/>
                </a:solidFill>
              </a:rPr>
              <a:t>LeadDesk</a:t>
            </a:r>
            <a:r>
              <a:rPr lang="en-US" sz="1500" dirty="0" smtClean="0">
                <a:solidFill>
                  <a:schemeClr val="bg1"/>
                </a:solidFill>
              </a:rPr>
              <a:t> branch office Poland</a:t>
            </a:r>
            <a:br>
              <a:rPr lang="en-US" sz="1500" dirty="0" smtClean="0">
                <a:solidFill>
                  <a:schemeClr val="bg1"/>
                </a:solidFill>
              </a:rPr>
            </a:br>
            <a:r>
              <a:rPr lang="en-US" sz="1500" dirty="0" err="1" smtClean="0">
                <a:solidFill>
                  <a:schemeClr val="bg1"/>
                </a:solidFill>
              </a:rPr>
              <a:t>Pappelallee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78/</a:t>
            </a:r>
            <a:r>
              <a:rPr lang="en-US" sz="1500" dirty="0" smtClean="0">
                <a:solidFill>
                  <a:schemeClr val="bg1"/>
                </a:solidFill>
              </a:rPr>
              <a:t>79			</a:t>
            </a:r>
            <a:r>
              <a:rPr lang="en-US" sz="1500" dirty="0" err="1">
                <a:solidFill>
                  <a:schemeClr val="bg1"/>
                </a:solidFill>
              </a:rPr>
              <a:t>ul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Smulikowskiego</a:t>
            </a:r>
            <a:r>
              <a:rPr lang="en-US" sz="1500" dirty="0">
                <a:solidFill>
                  <a:schemeClr val="bg1"/>
                </a:solidFill>
              </a:rPr>
              <a:t> 1/3</a:t>
            </a:r>
            <a:r>
              <a:rPr lang="en-US" sz="1500" dirty="0" smtClean="0">
                <a:solidFill>
                  <a:schemeClr val="bg1"/>
                </a:solidFill>
              </a:rPr>
              <a:t/>
            </a:r>
            <a:br>
              <a:rPr lang="en-US" sz="1500" dirty="0" smtClean="0">
                <a:solidFill>
                  <a:schemeClr val="bg1"/>
                </a:solidFill>
              </a:rPr>
            </a:br>
            <a:r>
              <a:rPr lang="en-US" sz="1500" dirty="0" smtClean="0">
                <a:solidFill>
                  <a:schemeClr val="bg1"/>
                </a:solidFill>
              </a:rPr>
              <a:t>Berlin	, Germany				Warsaw, Poland</a:t>
            </a:r>
            <a:br>
              <a:rPr lang="en-US" sz="1500" dirty="0" smtClean="0">
                <a:solidFill>
                  <a:schemeClr val="bg1"/>
                </a:solidFill>
              </a:rPr>
            </a:br>
            <a:r>
              <a:rPr lang="en-US" sz="1500" dirty="0" smtClean="0">
                <a:solidFill>
                  <a:schemeClr val="bg1"/>
                </a:solidFill>
              </a:rPr>
              <a:t>Hotline</a:t>
            </a:r>
            <a:r>
              <a:rPr lang="en-US" sz="1500" dirty="0">
                <a:solidFill>
                  <a:schemeClr val="bg1"/>
                </a:solidFill>
              </a:rPr>
              <a:t>: +49 </a:t>
            </a:r>
            <a:r>
              <a:rPr lang="en-US" sz="1500" dirty="0" smtClean="0">
                <a:solidFill>
                  <a:schemeClr val="bg1"/>
                </a:solidFill>
              </a:rPr>
              <a:t>3030806357		</a:t>
            </a:r>
            <a:r>
              <a:rPr lang="en-US" sz="1500" dirty="0">
                <a:solidFill>
                  <a:schemeClr val="bg1"/>
                </a:solidFill>
              </a:rPr>
              <a:t>Hotline: +48 223073921</a:t>
            </a:r>
            <a:endParaRPr lang="en-US" sz="15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 sz="10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</a:rPr>
              <a:t>Denmark/Sweden/Norway		Finland &amp; Baltic countries</a:t>
            </a:r>
          </a:p>
          <a:p>
            <a:pPr>
              <a:spcAft>
                <a:spcPts val="600"/>
              </a:spcAft>
            </a:pPr>
            <a:r>
              <a:rPr lang="en-US" sz="1500" dirty="0" err="1" smtClean="0">
                <a:solidFill>
                  <a:schemeClr val="bg1"/>
                </a:solidFill>
              </a:rPr>
              <a:t>LeadDesk</a:t>
            </a:r>
            <a:r>
              <a:rPr lang="en-US" sz="1500" dirty="0" smtClean="0">
                <a:solidFill>
                  <a:schemeClr val="bg1"/>
                </a:solidFill>
              </a:rPr>
              <a:t> AB</a:t>
            </a:r>
            <a:r>
              <a:rPr lang="en-US" sz="1500" dirty="0">
                <a:solidFill>
                  <a:schemeClr val="bg1"/>
                </a:solidFill>
              </a:rPr>
              <a:t>				</a:t>
            </a:r>
            <a:r>
              <a:rPr lang="en-US" sz="1500" dirty="0" err="1" smtClean="0">
                <a:solidFill>
                  <a:schemeClr val="bg1"/>
                </a:solidFill>
              </a:rPr>
              <a:t>LeadDesk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Oy</a:t>
            </a:r>
            <a:r>
              <a:rPr lang="en-US" sz="1500" dirty="0" smtClean="0">
                <a:solidFill>
                  <a:schemeClr val="bg1"/>
                </a:solidFill>
              </a:rPr>
              <a:t/>
            </a:r>
            <a:br>
              <a:rPr lang="en-US" sz="1500" dirty="0" smtClean="0">
                <a:solidFill>
                  <a:schemeClr val="bg1"/>
                </a:solidFill>
              </a:rPr>
            </a:br>
            <a:r>
              <a:rPr lang="en-US" sz="1500" dirty="0" err="1">
                <a:solidFill>
                  <a:schemeClr val="bg1"/>
                </a:solidFill>
              </a:rPr>
              <a:t>Hornsgatan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smtClean="0">
                <a:solidFill>
                  <a:schemeClr val="bg1"/>
                </a:solidFill>
              </a:rPr>
              <a:t>15		</a:t>
            </a:r>
            <a:r>
              <a:rPr lang="en-US" sz="1500" dirty="0">
                <a:solidFill>
                  <a:schemeClr val="bg1"/>
                </a:solidFill>
              </a:rPr>
              <a:t>		</a:t>
            </a:r>
            <a:r>
              <a:rPr lang="en-US" sz="1500" dirty="0" err="1" smtClean="0">
                <a:solidFill>
                  <a:schemeClr val="bg1"/>
                </a:solidFill>
              </a:rPr>
              <a:t>Hämeentie</a:t>
            </a:r>
            <a:r>
              <a:rPr lang="en-US" sz="1500" dirty="0" smtClean="0">
                <a:solidFill>
                  <a:schemeClr val="bg1"/>
                </a:solidFill>
              </a:rPr>
              <a:t> 19A</a:t>
            </a:r>
            <a:br>
              <a:rPr lang="en-US" sz="1500" dirty="0" smtClean="0">
                <a:solidFill>
                  <a:schemeClr val="bg1"/>
                </a:solidFill>
              </a:rPr>
            </a:br>
            <a:r>
              <a:rPr lang="en-US" sz="1500" dirty="0" smtClean="0">
                <a:solidFill>
                  <a:schemeClr val="bg1"/>
                </a:solidFill>
              </a:rPr>
              <a:t>Stockholm, Sweden			Helsinki, Finland</a:t>
            </a:r>
            <a:br>
              <a:rPr lang="en-US" sz="1500" dirty="0" smtClean="0">
                <a:solidFill>
                  <a:schemeClr val="bg1"/>
                </a:solidFill>
              </a:rPr>
            </a:br>
            <a:r>
              <a:rPr lang="en-US" sz="1500" dirty="0" smtClean="0">
                <a:solidFill>
                  <a:schemeClr val="bg1"/>
                </a:solidFill>
              </a:rPr>
              <a:t>Hotline</a:t>
            </a:r>
            <a:r>
              <a:rPr lang="en-US" sz="1500" dirty="0">
                <a:solidFill>
                  <a:schemeClr val="bg1"/>
                </a:solidFill>
              </a:rPr>
              <a:t>: +46 </a:t>
            </a:r>
            <a:r>
              <a:rPr lang="en-US" sz="1500" dirty="0" smtClean="0">
                <a:solidFill>
                  <a:schemeClr val="bg1"/>
                </a:solidFill>
              </a:rPr>
              <a:t>852503941		Hotline</a:t>
            </a:r>
            <a:r>
              <a:rPr lang="en-US" sz="1500" dirty="0">
                <a:solidFill>
                  <a:schemeClr val="bg1"/>
                </a:solidFill>
              </a:rPr>
              <a:t>: +358 942891826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8094" y="2732784"/>
            <a:ext cx="286980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Sales</a:t>
            </a:r>
            <a:br>
              <a:rPr lang="en-US" b="1" dirty="0" smtClean="0">
                <a:solidFill>
                  <a:srgbClr val="000000"/>
                </a:solidFill>
              </a:rPr>
            </a:br>
            <a:endParaRPr lang="en-US" sz="600" b="1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</a:rPr>
              <a:t>First point of contact</a:t>
            </a:r>
            <a:endParaRPr lang="en-US" sz="1600" b="1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500" dirty="0" smtClean="0">
                <a:solidFill>
                  <a:srgbClr val="FFFFFF"/>
                </a:solidFill>
              </a:rPr>
              <a:t>Mr. Lauri Pukkinen</a:t>
            </a: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+49 151 </a:t>
            </a:r>
            <a:r>
              <a:rPr lang="en-US" sz="1500" dirty="0" smtClean="0">
                <a:solidFill>
                  <a:srgbClr val="FFFFFF"/>
                </a:solidFill>
              </a:rPr>
              <a:t>70226715</a:t>
            </a:r>
            <a:br>
              <a:rPr lang="en-US" sz="1500" dirty="0" smtClean="0">
                <a:solidFill>
                  <a:srgbClr val="FFFFFF"/>
                </a:solidFill>
              </a:rPr>
            </a:br>
            <a:r>
              <a:rPr lang="en-US" sz="1500" dirty="0" err="1" smtClean="0">
                <a:solidFill>
                  <a:srgbClr val="FFFFFF"/>
                </a:solidFill>
              </a:rPr>
              <a:t>lauri.pukkinen@leaddesk.com</a:t>
            </a:r>
            <a:endParaRPr lang="en-US" sz="15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08" y="0"/>
            <a:ext cx="8802794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21ADDB"/>
                </a:solidFill>
              </a:rPr>
              <a:t>WE ARE FULLY TRANSPARENT – EXAMPLES FROM USER RESOURCES &amp; UPTIME TRACKING</a:t>
            </a:r>
            <a:endParaRPr lang="en-US" sz="2000" dirty="0">
              <a:solidFill>
                <a:srgbClr val="21ADDB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2647" y="2345391"/>
            <a:ext cx="4016536" cy="2837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740" y="2345391"/>
            <a:ext cx="4357744" cy="2837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68461" y="1878904"/>
            <a:ext cx="231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support.leaddesk.com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32647" y="1878904"/>
            <a:ext cx="215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status.leaddesk.com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36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5108" y="-120811"/>
            <a:ext cx="9038892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21ADDB"/>
                </a:solidFill>
              </a:rPr>
              <a:t>Data Analysis.</a:t>
            </a:r>
            <a:endParaRPr lang="en-US" sz="2000" dirty="0">
              <a:solidFill>
                <a:srgbClr val="21ADD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682" y="983443"/>
            <a:ext cx="660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Verdana" pitchFamily="34" charset="0"/>
                <a:ea typeface="Verdana" pitchFamily="34" charset="0"/>
              </a:rPr>
              <a:t>The most important thing in data analysis, we can get measurements and predictions.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9416" y="1704814"/>
            <a:ext cx="48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5108" y="-120811"/>
            <a:ext cx="9038892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21ADDB"/>
                </a:solidFill>
              </a:rPr>
              <a:t>LEADDESK COMPANY</a:t>
            </a:r>
            <a:endParaRPr lang="en-US" sz="2000" dirty="0">
              <a:solidFill>
                <a:srgbClr val="21ADDB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35630" y="1048341"/>
            <a:ext cx="427410" cy="4274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48589" y="1049725"/>
            <a:ext cx="42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1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0789" y="971977"/>
            <a:ext cx="3110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Software company</a:t>
            </a:r>
            <a:r>
              <a:rPr lang="en-US" dirty="0" smtClean="0"/>
              <a:t> helping sales-oriented companies do business on the phone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35630" y="2203763"/>
            <a:ext cx="427410" cy="4274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48589" y="2205147"/>
            <a:ext cx="42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2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0789" y="2127401"/>
            <a:ext cx="311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Founded in 2009</a:t>
            </a:r>
            <a:r>
              <a:rPr lang="en-US" dirty="0" smtClean="0"/>
              <a:t> in Helsinki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35630" y="3235029"/>
            <a:ext cx="427410" cy="4274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48589" y="3211013"/>
            <a:ext cx="42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3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0789" y="3133265"/>
            <a:ext cx="3330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Funded</a:t>
            </a:r>
            <a:r>
              <a:rPr lang="en-US" dirty="0" smtClean="0"/>
              <a:t> by founders and Finnish Technology Agency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275645" y="3133265"/>
            <a:ext cx="427410" cy="4274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4288604" y="3134649"/>
            <a:ext cx="42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7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80805" y="3056903"/>
            <a:ext cx="366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development done internally</a:t>
            </a:r>
            <a:r>
              <a:rPr lang="en-US" dirty="0" smtClean="0"/>
              <a:t>, development team sits in Lappeenranta, Finland.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275647" y="4193888"/>
            <a:ext cx="427410" cy="4274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288606" y="4169872"/>
            <a:ext cx="42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8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80806" y="4092125"/>
            <a:ext cx="396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 sales &amp; support offices</a:t>
            </a:r>
            <a:r>
              <a:rPr lang="en-US" dirty="0" smtClean="0"/>
              <a:t> in 6 countries </a:t>
            </a:r>
            <a:r>
              <a:rPr lang="en-US" dirty="0"/>
              <a:t>(</a:t>
            </a:r>
            <a:r>
              <a:rPr lang="en-US" dirty="0" smtClean="0"/>
              <a:t>Finland, Sweden, Norway, Denmark, Germany, Poland), other European markets supported remotely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235631" y="4235997"/>
            <a:ext cx="427410" cy="4274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248590" y="4237381"/>
            <a:ext cx="42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4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0790" y="4159633"/>
            <a:ext cx="334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Revenues</a:t>
            </a:r>
            <a:r>
              <a:rPr lang="en-US" dirty="0" smtClean="0"/>
              <a:t> in 2014 &gt;5m€, business profitable and growth-rate 2x p.a. &gt;500 customers in &gt;20 countries.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4210858" y="951950"/>
            <a:ext cx="427410" cy="4274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4223817" y="953334"/>
            <a:ext cx="42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5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16018" y="875587"/>
            <a:ext cx="3727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product</a:t>
            </a:r>
            <a:r>
              <a:rPr lang="en-US" dirty="0" smtClean="0"/>
              <a:t>, the </a:t>
            </a:r>
            <a:r>
              <a:rPr lang="en-US" dirty="0" err="1" smtClean="0"/>
              <a:t>LeadDesk</a:t>
            </a:r>
            <a:r>
              <a:rPr lang="en-US" dirty="0" smtClean="0"/>
              <a:t> software, handles &gt;2.5 million calls and &gt;100.000 deals made on the phone EACH WEEK.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275645" y="2203763"/>
            <a:ext cx="427410" cy="427411"/>
          </a:xfrm>
          <a:prstGeom prst="ellipse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4288604" y="2205147"/>
            <a:ext cx="42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6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80803" y="2127401"/>
            <a:ext cx="38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Modular offering </a:t>
            </a:r>
            <a:r>
              <a:rPr lang="en-US" dirty="0" smtClean="0"/>
              <a:t>that is always provided from </a:t>
            </a:r>
            <a:r>
              <a:rPr lang="en-US" dirty="0"/>
              <a:t>the cloud. “Amazing for outbound, OK for inbound”.</a:t>
            </a:r>
          </a:p>
          <a:p>
            <a:endParaRPr lang="en-US" dirty="0"/>
          </a:p>
        </p:txBody>
      </p:sp>
      <p:pic>
        <p:nvPicPr>
          <p:cNvPr id="67" name="Picture 2" descr="http://www.leaddesk.com/fi/wp-content/uploads/sites/10/2013/11/Fast50-Finland-logo-rising-stars-20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68" y="5492864"/>
            <a:ext cx="1119006" cy="73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http://www.techtour.com/userfiles/events/552/repo/images/528-b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3531" y="5606619"/>
            <a:ext cx="643371" cy="62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457" y="5858376"/>
            <a:ext cx="1308471" cy="36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6483" y="5593767"/>
            <a:ext cx="999549" cy="63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6585" y="5668621"/>
            <a:ext cx="1009822" cy="55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2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6897" y="1484784"/>
            <a:ext cx="2669498" cy="4359256"/>
          </a:xfrm>
          <a:prstGeom prst="roundRect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5108" y="-120811"/>
            <a:ext cx="9038892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21ADDB"/>
                </a:solidFill>
              </a:rPr>
              <a:t>WHAT SETS LEADDESK APPART</a:t>
            </a:r>
            <a:endParaRPr lang="en-US" sz="2000" dirty="0">
              <a:solidFill>
                <a:srgbClr val="21ADDB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633" y="1714391"/>
            <a:ext cx="251376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</a:rPr>
              <a:t>WE HELP YOU TO CLOSE MORE BUSINESS</a:t>
            </a:r>
          </a:p>
          <a:p>
            <a:endParaRPr lang="en-US" sz="2000" b="1" dirty="0" smtClean="0">
              <a:solidFill>
                <a:srgbClr val="FFFFFF"/>
              </a:solidFill>
            </a:endParaRPr>
          </a:p>
          <a:p>
            <a:r>
              <a:rPr lang="en-US" b="1" dirty="0" err="1" smtClean="0">
                <a:solidFill>
                  <a:srgbClr val="FFFFFF"/>
                </a:solidFill>
              </a:rPr>
              <a:t>LeadDesk</a:t>
            </a:r>
            <a:r>
              <a:rPr lang="en-US" b="1" dirty="0" smtClean="0">
                <a:solidFill>
                  <a:srgbClr val="FFFFFF"/>
                </a:solidFill>
              </a:rPr>
              <a:t> is not another “call center system provider”. We have learned to help companies do business on the phone, both </a:t>
            </a:r>
            <a:r>
              <a:rPr lang="en-US" b="1" u="sng" dirty="0" smtClean="0">
                <a:solidFill>
                  <a:srgbClr val="FFFFFF"/>
                </a:solidFill>
              </a:rPr>
              <a:t>inbound and outbound.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213324" y="1484784"/>
            <a:ext cx="2669498" cy="4359256"/>
          </a:xfrm>
          <a:prstGeom prst="roundRect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3369060" y="1714391"/>
            <a:ext cx="2397572" cy="400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</a:rPr>
              <a:t>YOUR SOLUTION IS TAILORED FROM MODULES</a:t>
            </a:r>
          </a:p>
          <a:p>
            <a:endParaRPr lang="en-US" sz="2000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The most proper solution can be tailored for you. But this is done from well-tested “</a:t>
            </a:r>
            <a:r>
              <a:rPr lang="en-US" b="1" dirty="0" err="1" smtClean="0">
                <a:solidFill>
                  <a:srgbClr val="FFFFFF"/>
                </a:solidFill>
              </a:rPr>
              <a:t>lego</a:t>
            </a:r>
            <a:r>
              <a:rPr lang="en-US" b="1" dirty="0" smtClean="0">
                <a:solidFill>
                  <a:srgbClr val="FFFFFF"/>
                </a:solidFill>
              </a:rPr>
              <a:t> pieces” ensuring speed and reliability. Still provided as </a:t>
            </a:r>
            <a:r>
              <a:rPr lang="en-US" b="1" dirty="0" err="1" smtClean="0">
                <a:solidFill>
                  <a:srgbClr val="FFFFFF"/>
                </a:solidFill>
              </a:rPr>
              <a:t>SaaS</a:t>
            </a:r>
            <a:r>
              <a:rPr lang="en-US" b="1" dirty="0" smtClean="0">
                <a:solidFill>
                  <a:srgbClr val="FFFFFF"/>
                </a:solidFill>
              </a:rPr>
              <a:t>, no projects required.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219748" y="1484784"/>
            <a:ext cx="2669498" cy="4359256"/>
          </a:xfrm>
          <a:prstGeom prst="roundRect">
            <a:avLst/>
          </a:prstGeom>
          <a:solidFill>
            <a:srgbClr val="EB63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TextBox 27"/>
          <p:cNvSpPr txBox="1"/>
          <p:nvPr/>
        </p:nvSpPr>
        <p:spPr>
          <a:xfrm>
            <a:off x="6375484" y="1714393"/>
            <a:ext cx="2384614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</a:rPr>
              <a:t>LEADDESK TAKES END-TO-END RESPONSIBILITY</a:t>
            </a:r>
          </a:p>
          <a:p>
            <a:endParaRPr lang="en-US" sz="2000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The software is developed in-house. Required changes are simple to get done. We also provide support &amp; implementation. So no finger-pointing to the “next guy”.</a:t>
            </a:r>
          </a:p>
        </p:txBody>
      </p:sp>
    </p:spTree>
    <p:extLst>
      <p:ext uri="{BB962C8B-B14F-4D97-AF65-F5344CB8AC3E}">
        <p14:creationId xmlns:p14="http://schemas.microsoft.com/office/powerpoint/2010/main" val="10078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5108" y="-68979"/>
            <a:ext cx="9038892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21ADDB"/>
                </a:solidFill>
              </a:rPr>
              <a:t>500+ CUSTOMERS IN 20+ COUNTRIES TRUST LEADDESK</a:t>
            </a:r>
            <a:endParaRPr lang="en-US" sz="2000" dirty="0">
              <a:solidFill>
                <a:srgbClr val="21ADD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9" y="1074021"/>
            <a:ext cx="1963922" cy="1471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0" y="3429000"/>
            <a:ext cx="33655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02" y="5135423"/>
            <a:ext cx="1447800" cy="78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4" y="5733257"/>
            <a:ext cx="3562513" cy="4545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3200" y="1168222"/>
            <a:ext cx="1175101" cy="1028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7381" y="4493937"/>
            <a:ext cx="2307317" cy="7582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1050" y="3699495"/>
            <a:ext cx="1907295" cy="3905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8186" y="2132858"/>
            <a:ext cx="2315407" cy="6145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2843" y="3572696"/>
            <a:ext cx="1506940" cy="653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2150" y="5252209"/>
            <a:ext cx="2189018" cy="711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62150" y="4226651"/>
            <a:ext cx="1298960" cy="5345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4261" y="1027688"/>
            <a:ext cx="1714500" cy="2810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4485" y="2623061"/>
            <a:ext cx="1981185" cy="4458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5500" y="2322232"/>
            <a:ext cx="1155700" cy="2349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9681" y="1465185"/>
            <a:ext cx="1524000" cy="5577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80314" y="4725145"/>
            <a:ext cx="1572985" cy="495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5176" y="2672921"/>
            <a:ext cx="784565" cy="4243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10584" y="1430417"/>
            <a:ext cx="1361574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64088" y="2924945"/>
            <a:ext cx="1470082" cy="5900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9789" y="4327926"/>
            <a:ext cx="731521" cy="62742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429" y="2869558"/>
            <a:ext cx="1419354" cy="3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5108" y="-68979"/>
            <a:ext cx="9038892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21ADDB"/>
                </a:solidFill>
              </a:rPr>
              <a:t>500+ CUSTOMERS IN 20+ COUNTRIES TRUST LEADDESK</a:t>
            </a:r>
            <a:endParaRPr lang="en-US" sz="2000" dirty="0">
              <a:solidFill>
                <a:srgbClr val="21ADDB"/>
              </a:solidFill>
            </a:endParaRPr>
          </a:p>
        </p:txBody>
      </p:sp>
      <p:pic>
        <p:nvPicPr>
          <p:cNvPr id="28" name="Sisällön paikkamerkki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647" y="1574422"/>
            <a:ext cx="7334638" cy="4569037"/>
          </a:xfrm>
        </p:spPr>
      </p:pic>
      <p:sp>
        <p:nvSpPr>
          <p:cNvPr id="2" name="TextBox 1"/>
          <p:cNvSpPr txBox="1"/>
          <p:nvPr/>
        </p:nvSpPr>
        <p:spPr>
          <a:xfrm>
            <a:off x="107504" y="1124744"/>
            <a:ext cx="899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b="1" dirty="0" err="1" smtClean="0"/>
              <a:t>LeadDesk’s</a:t>
            </a:r>
            <a:r>
              <a:rPr lang="en-US" b="1" dirty="0" smtClean="0"/>
              <a:t> outsourcer customers can easily tap into the network of </a:t>
            </a:r>
            <a:r>
              <a:rPr lang="en-US" b="1" dirty="0" err="1" smtClean="0"/>
              <a:t>LeadDesk</a:t>
            </a:r>
            <a:r>
              <a:rPr lang="en-US" b="1" dirty="0" smtClean="0"/>
              <a:t> users!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11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70416" y="718554"/>
            <a:ext cx="2692402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/>
              <a:t>Media &amp; Publishing</a:t>
            </a:r>
            <a:endParaRPr lang="en-US" sz="1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70416" y="1823454"/>
            <a:ext cx="2692402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/>
              <a:t>Telecommunications</a:t>
            </a:r>
            <a:endParaRPr lang="en-US" sz="1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0416" y="2941054"/>
            <a:ext cx="2692402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/>
              <a:t>Energy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64418" y="718554"/>
            <a:ext cx="2692402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/>
              <a:t>Software &amp; IT services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64418" y="1823454"/>
            <a:ext cx="2692402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/>
              <a:t>Food supplements</a:t>
            </a:r>
            <a:endParaRPr 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64418" y="2941054"/>
            <a:ext cx="2692402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/>
              <a:t>Business services</a:t>
            </a:r>
            <a:endParaRPr lang="en-US" sz="1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58420" y="718554"/>
            <a:ext cx="2692402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/>
              <a:t>Insurance</a:t>
            </a:r>
            <a:endParaRPr 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58420" y="1823454"/>
            <a:ext cx="2692402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err="1" smtClean="0"/>
              <a:t>PayTV</a:t>
            </a:r>
            <a:endParaRPr lang="en-US" sz="1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58420" y="2941054"/>
            <a:ext cx="2692402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/>
              <a:t>Home improvement services</a:t>
            </a:r>
            <a:endParaRPr 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0416" y="4045617"/>
            <a:ext cx="2692402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/>
              <a:t>Investing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4418" y="4045617"/>
            <a:ext cx="2692402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/>
              <a:t>Performance</a:t>
            </a:r>
            <a:br>
              <a:rPr lang="en-US" sz="1800" b="1" dirty="0" smtClean="0"/>
            </a:br>
            <a:r>
              <a:rPr lang="en-US" sz="1800" b="1" dirty="0" smtClean="0"/>
              <a:t>marketing</a:t>
            </a:r>
            <a:endParaRPr lang="en-US" sz="1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058420" y="4045617"/>
            <a:ext cx="2692402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/>
              <a:t>HR/Contracting</a:t>
            </a:r>
            <a:endParaRPr lang="en-US" sz="1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0416" y="5150179"/>
            <a:ext cx="2692402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/>
              <a:t>Charity &amp; </a:t>
            </a:r>
            <a:r>
              <a:rPr lang="en-US" sz="1800" b="1" dirty="0"/>
              <a:t>F</a:t>
            </a:r>
            <a:r>
              <a:rPr lang="en-US" sz="1800" b="1" dirty="0" smtClean="0"/>
              <a:t>undraising</a:t>
            </a:r>
            <a:endParaRPr lang="en-US" sz="1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64418" y="5150179"/>
            <a:ext cx="2692402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/>
              <a:t>Consumer credit</a:t>
            </a:r>
            <a:endParaRPr lang="en-US" sz="1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58420" y="5150179"/>
            <a:ext cx="2692402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 smtClean="0"/>
              <a:t>Others</a:t>
            </a:r>
            <a:endParaRPr lang="en-US" sz="1800" b="1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05108" y="-120811"/>
            <a:ext cx="9038892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21ADDB"/>
                </a:solidFill>
              </a:rPr>
              <a:t>OUR TYPICAL CUSTOMER INDUSTRIES</a:t>
            </a:r>
            <a:endParaRPr lang="en-US" sz="2000" dirty="0">
              <a:solidFill>
                <a:srgbClr val="21A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88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12846" y="1408223"/>
            <a:ext cx="3110094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 smtClean="0"/>
              <a:t>Lead generation &amp;</a:t>
            </a:r>
            <a:br>
              <a:rPr lang="en-US" b="1" dirty="0" smtClean="0"/>
            </a:br>
            <a:r>
              <a:rPr lang="en-US" b="1" dirty="0" smtClean="0"/>
              <a:t>Inside sales units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12846" y="2716323"/>
            <a:ext cx="3110094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 smtClean="0"/>
              <a:t>Call center &amp; Telemarketing org’s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12846" y="4011723"/>
            <a:ext cx="3110094" cy="1015663"/>
          </a:xfrm>
          <a:prstGeom prst="rect">
            <a:avLst/>
          </a:prstGeom>
          <a:solidFill>
            <a:srgbClr val="37CA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 smtClean="0"/>
              <a:t>Outsourcers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703561" y="1408221"/>
            <a:ext cx="3110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Internal &amp; service providers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B2B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Outbound projects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03562" y="2716321"/>
            <a:ext cx="3471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Internal &amp; service providers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B2B &amp; B2C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Inbound &amp; Outbound projects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03560" y="4011721"/>
            <a:ext cx="526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Product owners working with service providers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B2B &amp; B2C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Outbound projects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61379" y="5362279"/>
            <a:ext cx="636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segments include, e.g., Debt collection &amp; </a:t>
            </a:r>
            <a:r>
              <a:rPr lang="en-US" dirty="0" err="1" smtClean="0"/>
              <a:t>Teleresearch</a:t>
            </a:r>
            <a:endParaRPr lang="en-US" dirty="0"/>
          </a:p>
        </p:txBody>
      </p:sp>
      <p:pic>
        <p:nvPicPr>
          <p:cNvPr id="43" name="Picture 2" descr="http://www.leaddesk.com/wp-content/uploads/2012/01/LeadDesk-slide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700" r="61179"/>
          <a:stretch/>
        </p:blipFill>
        <p:spPr bwMode="auto">
          <a:xfrm>
            <a:off x="7491727" y="151452"/>
            <a:ext cx="1474475" cy="18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5108" y="-120811"/>
            <a:ext cx="9038892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21ADDB"/>
                </a:solidFill>
              </a:rPr>
              <a:t>OUR TYPICAL CUSTOMER ORGANIZATIONS</a:t>
            </a:r>
            <a:endParaRPr lang="en-US" sz="2000" dirty="0">
              <a:solidFill>
                <a:srgbClr val="21A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6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297569"/>
            <a:ext cx="9144000" cy="57339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1560" y="3213573"/>
            <a:ext cx="4393008" cy="6997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21560" y="2373161"/>
            <a:ext cx="5533376" cy="2866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500" dirty="0" smtClean="0"/>
              <a:t>Who is </a:t>
            </a:r>
            <a:r>
              <a:rPr lang="en-US" sz="3500" dirty="0" err="1" smtClean="0"/>
              <a:t>LeadDesk</a:t>
            </a:r>
            <a:r>
              <a:rPr lang="en-US" sz="3500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US" sz="3500" b="1" dirty="0" smtClean="0">
                <a:solidFill>
                  <a:schemeClr val="bg1"/>
                </a:solidFill>
              </a:rPr>
              <a:t>What is </a:t>
            </a:r>
            <a:r>
              <a:rPr lang="en-US" sz="3500" b="1" dirty="0" err="1" smtClean="0">
                <a:solidFill>
                  <a:schemeClr val="bg1"/>
                </a:solidFill>
              </a:rPr>
              <a:t>LeadDesk</a:t>
            </a:r>
            <a:r>
              <a:rPr lang="en-US" sz="3500" b="1" dirty="0" smtClean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en-US" sz="3500" dirty="0"/>
              <a:t>Why </a:t>
            </a:r>
            <a:r>
              <a:rPr lang="en-US" sz="3500" dirty="0" err="1"/>
              <a:t>LeadDesk</a:t>
            </a:r>
            <a:r>
              <a:rPr lang="en-US" sz="3500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US" sz="3500" dirty="0" smtClean="0"/>
              <a:t>How to get started?</a:t>
            </a:r>
          </a:p>
        </p:txBody>
      </p:sp>
    </p:spTree>
    <p:extLst>
      <p:ext uri="{BB962C8B-B14F-4D97-AF65-F5344CB8AC3E}">
        <p14:creationId xmlns:p14="http://schemas.microsoft.com/office/powerpoint/2010/main" val="38170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1192</Words>
  <Application>Microsoft Office PowerPoint</Application>
  <PresentationFormat>On-screen Show (4:3)</PresentationFormat>
  <Paragraphs>287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think-cell Slide</vt:lpstr>
      <vt:lpstr>PowerPoint Presentation</vt:lpstr>
      <vt:lpstr>PowerPoint Presentation</vt:lpstr>
      <vt:lpstr>LEADDESK COMPANY</vt:lpstr>
      <vt:lpstr>WHAT SETS LEADDESK APPART</vt:lpstr>
      <vt:lpstr>500+ CUSTOMERS IN 20+ COUNTRIES TRUST LEADDESK</vt:lpstr>
      <vt:lpstr>500+ CUSTOMERS IN 20+ COUNTRIES TRUST LEADDESK</vt:lpstr>
      <vt:lpstr>OUR TYPICAL CUSTOMER INDUSTRIES</vt:lpstr>
      <vt:lpstr>OUR TYPICAL CUSTOMER ORGANIZATIONS</vt:lpstr>
      <vt:lpstr>PowerPoint Presentation</vt:lpstr>
      <vt:lpstr>KEY FEATURES OF LEADDESK</vt:lpstr>
      <vt:lpstr>PowerPoint Presentation</vt:lpstr>
      <vt:lpstr>PowerPoint Presentation</vt:lpstr>
      <vt:lpstr>PowerPoint Presentation</vt:lpstr>
      <vt:lpstr>BENEFITS TO EXPECT FROM LEADDESK SOFTWARE</vt:lpstr>
      <vt:lpstr>WHY LEADDESK SOFTWARE?</vt:lpstr>
      <vt:lpstr>WHY LEADDESK AS YOUR PARTNER?</vt:lpstr>
      <vt:lpstr>PowerPoint Presentation</vt:lpstr>
      <vt:lpstr>GETTING LEADDESK IS SIMPLE &amp; SAFE</vt:lpstr>
      <vt:lpstr>PowerPoint Presentation</vt:lpstr>
      <vt:lpstr>WE PROVIDE YOU WITH ACCESS TO 24/7 SUPPORT</vt:lpstr>
      <vt:lpstr>WE ARE FULLY TRANSPARENT – EXAMPLES FROM USER RESOURCES &amp; UPTIME TRACKING</vt:lpstr>
      <vt:lpstr>Data Analysis.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 Pukkinen</dc:creator>
  <cp:lastModifiedBy>Asela</cp:lastModifiedBy>
  <cp:revision>92</cp:revision>
  <cp:lastPrinted>2014-02-07T10:23:51Z</cp:lastPrinted>
  <dcterms:created xsi:type="dcterms:W3CDTF">2014-02-06T19:04:51Z</dcterms:created>
  <dcterms:modified xsi:type="dcterms:W3CDTF">2020-10-18T13:21:24Z</dcterms:modified>
</cp:coreProperties>
</file>