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Ubuntu"/>
      <p:regular r:id="rId42"/>
      <p:bold r:id="rId43"/>
      <p:italic r:id="rId44"/>
      <p:boldItalic r:id="rId45"/>
    </p:embeddedFont>
    <p:embeddedFont>
      <p:font typeface="Ubuntu Light"/>
      <p:regular r:id="rId46"/>
      <p:bold r:id="rId47"/>
      <p:italic r:id="rId48"/>
      <p:boldItalic r:id="rId49"/>
    </p:embeddedFont>
    <p:embeddedFont>
      <p:font typeface="Arvo"/>
      <p:regular r:id="rId50"/>
      <p:bold r:id="rId51"/>
      <p:italic r:id="rId52"/>
      <p:boldItalic r:id="rId53"/>
    </p:embeddedFont>
    <p:embeddedFont>
      <p:font typeface="Bodoni"/>
      <p:regular r:id="rId54"/>
      <p:bold r:id="rId55"/>
      <p:italic r:id="rId56"/>
      <p:boldItalic r:id="rId57"/>
    </p:embeddedFont>
    <p:embeddedFont>
      <p:font typeface="Quicksand Light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6C78BA-9E81-4753-BE93-7B1E164B445F}">
  <a:tblStyle styleId="{326C78BA-9E81-4753-BE93-7B1E164B44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3053" orient="horz"/>
        <p:guide pos="28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Ubuntu-regular.fntdata"/><Relationship Id="rId41" Type="http://schemas.openxmlformats.org/officeDocument/2006/relationships/slide" Target="slides/slide35.xml"/><Relationship Id="rId44" Type="http://schemas.openxmlformats.org/officeDocument/2006/relationships/font" Target="fonts/Ubuntu-italic.fntdata"/><Relationship Id="rId43" Type="http://schemas.openxmlformats.org/officeDocument/2006/relationships/font" Target="fonts/Ubuntu-bold.fntdata"/><Relationship Id="rId46" Type="http://schemas.openxmlformats.org/officeDocument/2006/relationships/font" Target="fonts/UbuntuLight-regular.fntdata"/><Relationship Id="rId45" Type="http://schemas.openxmlformats.org/officeDocument/2006/relationships/font" Target="fonts/Ubuntu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UbuntuLight-italic.fntdata"/><Relationship Id="rId47" Type="http://schemas.openxmlformats.org/officeDocument/2006/relationships/font" Target="fonts/UbuntuLight-bold.fntdata"/><Relationship Id="rId49" Type="http://schemas.openxmlformats.org/officeDocument/2006/relationships/font" Target="fonts/Ubuntu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Arvo-bold.fntdata"/><Relationship Id="rId50" Type="http://schemas.openxmlformats.org/officeDocument/2006/relationships/font" Target="fonts/Arvo-regular.fntdata"/><Relationship Id="rId53" Type="http://schemas.openxmlformats.org/officeDocument/2006/relationships/font" Target="fonts/Arvo-boldItalic.fntdata"/><Relationship Id="rId52" Type="http://schemas.openxmlformats.org/officeDocument/2006/relationships/font" Target="fonts/Arvo-italic.fntdata"/><Relationship Id="rId11" Type="http://schemas.openxmlformats.org/officeDocument/2006/relationships/slide" Target="slides/slide5.xml"/><Relationship Id="rId55" Type="http://schemas.openxmlformats.org/officeDocument/2006/relationships/font" Target="fonts/Bodoni-bold.fntdata"/><Relationship Id="rId10" Type="http://schemas.openxmlformats.org/officeDocument/2006/relationships/slide" Target="slides/slide4.xml"/><Relationship Id="rId54" Type="http://schemas.openxmlformats.org/officeDocument/2006/relationships/font" Target="fonts/Bodoni-regular.fntdata"/><Relationship Id="rId13" Type="http://schemas.openxmlformats.org/officeDocument/2006/relationships/slide" Target="slides/slide7.xml"/><Relationship Id="rId57" Type="http://schemas.openxmlformats.org/officeDocument/2006/relationships/font" Target="fonts/Bodoni-boldItalic.fntdata"/><Relationship Id="rId12" Type="http://schemas.openxmlformats.org/officeDocument/2006/relationships/slide" Target="slides/slide6.xml"/><Relationship Id="rId56" Type="http://schemas.openxmlformats.org/officeDocument/2006/relationships/font" Target="fonts/Bodoni-italic.fntdata"/><Relationship Id="rId15" Type="http://schemas.openxmlformats.org/officeDocument/2006/relationships/slide" Target="slides/slide9.xml"/><Relationship Id="rId59" Type="http://schemas.openxmlformats.org/officeDocument/2006/relationships/font" Target="fonts/QuicksandLight-bold.fntdata"/><Relationship Id="rId14" Type="http://schemas.openxmlformats.org/officeDocument/2006/relationships/slide" Target="slides/slide8.xml"/><Relationship Id="rId58" Type="http://schemas.openxmlformats.org/officeDocument/2006/relationships/font" Target="fonts/QuicksandLight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42eb61d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42eb61d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42eb61d9d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42eb61d9d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Here, i replaced the NA’s in today_steps with zeros (because later on, if i remove NA’s some participants wont have data for some days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This is a distribution plot of the number of days a participant reached their daily steps goal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42eb61d9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42eb61d9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dc4b5c7c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dc4b5c7c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60 females, 23 males, 1 other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42eb61d9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42eb61d9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Some college or technical school        47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High school graduate or "GED" degree    28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College graduate                         6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Graduate degree                          2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Some high school                         1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dc4b5c7c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dc4b5c7c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Majority of the students are doing well in term of income ladder in their families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77 of them are single whereas 7 of them have partners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Majority of the students 68 should be considered as under other where it is probably students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12 of them are working part time (less than 35 hours)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1 of them are working full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dc4b5c7c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dc4b5c7c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Distribution of health literacy: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Quite a bit: 34. Somewhat: 21. Extremely: 18. A little bit: 8. Not at al: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dc4b5c7c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dc4b5c7c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Majority of the participants are in good health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Very Good    36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Good         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Excellent   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Fair         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dc4b5c7c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dc4b5c7c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Several times a day                               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About once a day                                 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Less than everyday, but several times per week    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About once per week                               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 few times a month                               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dc4b5c7c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9dc4b5c7c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Several times a day       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Several times per week    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About once per week       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About once a day          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Once a month or less      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9dc4b5c7c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9dc4b5c7c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 do not attend church or religious services    55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 few times a year                             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About once per week                             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Once a month or less                            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Several times per week                          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Several times a day                               69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Less than everyday, but several times per week    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About once a day                                  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 few times a month                               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About once per week                               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2eb61d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42eb61d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dc4b5c7c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dc4b5c7c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GAD_sum, leids_sum, BADS_sum, neighborhood_sum, loneliness_sum for participants (i missed out phq sum)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where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phq_sum is a useful depression measure for population-based studies and a cutpoint of more than or equal to 10 can be used for defining current depression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BADS_sum is a behavioral activation scale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LEIDS_sum is rumination scores (a deep or considered thought about something)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GAD_sum is generalized anxiety disorder score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PA_sum is physical activity (i presume?)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neighborhood sum (?)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def7d1bc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def7d1bc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Majority of the students 53 has an elevated depression score while 31 has low depression scores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Majority of the students 74 are not anxious where 10 of them are t risk anxious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Majority of the students 62 are not lonely whereas 22 of them are lonely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42eb61d9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42eb61d9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ad9ecd1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9ad9ecd1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 example for this participant, the first 30 days he did not </a:t>
            </a:r>
            <a:r>
              <a:rPr lang="es"/>
              <a:t>receive</a:t>
            </a:r>
            <a:r>
              <a:rPr lang="es"/>
              <a:t> any message at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to differentiate between 3 types of intervention (adaptive, uniform and control)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42eb61d9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42eb61d9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 this, i removed rows with NA’s for today_steps as having 0’s inside will affect my result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ad9ecd18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ad9ecd18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9ad9ecd18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9ad9ecd18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ad9ecd18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ad9ecd18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3aef4f38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3aef4f38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Plot of today steps vs study days with different motivation and feedback messages for participant with ID DIAMANTE 125786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No visible trend here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Need to think of a better way to plot this because I have 84 plots for each participants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3aef4f38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3aef4f38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Plot of today steps vs study days with different motivation and feedback messages for participant with ID DIAMANTE 125478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yaxis scale for today_steps is different from the previous participant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This participant generally walks more than previous participant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All around 10k steps range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42eb61d9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42eb61d9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The data set has a total of 121 columns with 3770 rows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29 columns has missing values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ad9ecd18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ad9ecd18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42eb61d9d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42eb61d9d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Categorical Imputation: Replacing the missing values with the maximum occurred value in a column is a good option for handling categorical columns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ad9ecd18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ad9ecd18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 transformation also decreases the effect of the outliers due to the normalization of magnitude differences and the model become more robust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9ad9ecd18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9ad9ecd18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9ad9ecd18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9ad9ecd18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42eb61d9d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42eb61d9d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dc4b5c7c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dc4b5c7c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dc4b5c7c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dc4b5c7c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dc4b5c7c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dc4b5c7c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dc4b5c7c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dc4b5c7c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def7d1b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def7d1b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There is variable called study_day which tracks the number of days of each </a:t>
            </a:r>
            <a:r>
              <a:rPr lang="es"/>
              <a:t>participants</a:t>
            </a:r>
            <a:r>
              <a:rPr lang="es"/>
              <a:t> for their entire duration of the study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7 participants do not have full 45 days of study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dc4b5c7c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dc4b5c7c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Distribution of daily goals has mean of 9465 steps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Distribution of weekly goals has a mean of 18929 steps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11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11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2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2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3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3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4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4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14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14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44" name="Google Shape;144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50" name="Google Shape;150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chemeClr val="accen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175" name="Google Shape;175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chemeClr val="accen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FYP 4th meeting</a:t>
            </a:r>
            <a:endParaRPr i="1"/>
          </a:p>
        </p:txBody>
      </p:sp>
      <p:sp>
        <p:nvSpPr>
          <p:cNvPr id="185" name="Google Shape;185;p28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6 Oct 2020</a:t>
            </a:r>
            <a:endParaRPr sz="1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Distribution of variables:</a:t>
            </a:r>
            <a:endParaRPr b="1"/>
          </a:p>
        </p:txBody>
      </p:sp>
      <p:sp>
        <p:nvSpPr>
          <p:cNvPr id="256" name="Google Shape;256;p3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257" name="Google Shape;257;p37"/>
          <p:cNvSpPr txBox="1"/>
          <p:nvPr>
            <p:ph idx="2" type="subTitle"/>
          </p:nvPr>
        </p:nvSpPr>
        <p:spPr>
          <a:xfrm>
            <a:off x="4942050" y="1787300"/>
            <a:ext cx="3606600" cy="25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Ubuntu"/>
              <a:buChar char="-"/>
            </a:pPr>
            <a:r>
              <a:rPr b="1" lang="es" sz="15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Out of the whole duration of 45 days for each participants, most participants reached their daily steps goals for about 15 to 19 days</a:t>
            </a:r>
            <a:endParaRPr b="1" sz="15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500"/>
              <a:buFont typeface="Ubuntu"/>
              <a:buChar char="-"/>
            </a:pPr>
            <a:r>
              <a:rPr b="1" lang="es" sz="15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No participants hit their daily steps goals for all 45 days</a:t>
            </a:r>
            <a:endParaRPr b="1" sz="15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550" y="1733505"/>
            <a:ext cx="4649551" cy="332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Some barcharts for different variables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69" name="Google Shape;269;p39"/>
          <p:cNvSpPr txBox="1"/>
          <p:nvPr>
            <p:ph idx="1" type="subTitle"/>
          </p:nvPr>
        </p:nvSpPr>
        <p:spPr>
          <a:xfrm>
            <a:off x="1261800" y="3658625"/>
            <a:ext cx="66204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Majority of the participants are female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Most of the participants age range from 18 to 21</a:t>
            </a:r>
            <a:endParaRPr sz="1800"/>
          </a:p>
        </p:txBody>
      </p:sp>
      <p:pic>
        <p:nvPicPr>
          <p:cNvPr id="270" name="Google Shape;270;p39"/>
          <p:cNvPicPr preferRelativeResize="0"/>
          <p:nvPr/>
        </p:nvPicPr>
        <p:blipFill rotWithShape="1">
          <a:blip r:embed="rId3">
            <a:alphaModFix/>
          </a:blip>
          <a:srcRect b="0" l="0" r="-2124" t="0"/>
          <a:stretch/>
        </p:blipFill>
        <p:spPr>
          <a:xfrm>
            <a:off x="168400" y="275550"/>
            <a:ext cx="4347900" cy="2995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550" y="275550"/>
            <a:ext cx="4604842" cy="29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77" name="Google Shape;277;p40"/>
          <p:cNvSpPr txBox="1"/>
          <p:nvPr>
            <p:ph idx="1" type="subTitle"/>
          </p:nvPr>
        </p:nvSpPr>
        <p:spPr>
          <a:xfrm>
            <a:off x="1546500" y="3413325"/>
            <a:ext cx="6051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Majority of the participants are from college or technical school and are high school graduate or has a “GED” degree</a:t>
            </a:r>
            <a:endParaRPr sz="1800"/>
          </a:p>
        </p:txBody>
      </p:sp>
      <p:pic>
        <p:nvPicPr>
          <p:cNvPr id="278" name="Google Shape;2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88" y="336925"/>
            <a:ext cx="8419424" cy="28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84" name="Google Shape;284;p41"/>
          <p:cNvSpPr txBox="1"/>
          <p:nvPr>
            <p:ph idx="1" type="subTitle"/>
          </p:nvPr>
        </p:nvSpPr>
        <p:spPr>
          <a:xfrm>
            <a:off x="418588" y="3301700"/>
            <a:ext cx="29286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with 10 being the most well off for income ladder</a:t>
            </a:r>
            <a:endParaRPr sz="1800"/>
          </a:p>
        </p:txBody>
      </p:sp>
      <p:pic>
        <p:nvPicPr>
          <p:cNvPr id="285" name="Google Shape;2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700" y="0"/>
            <a:ext cx="4744151" cy="252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700" y="2525837"/>
            <a:ext cx="3010546" cy="26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075" y="0"/>
            <a:ext cx="3857624" cy="33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93" name="Google Shape;293;p42"/>
          <p:cNvSpPr txBox="1"/>
          <p:nvPr>
            <p:ph idx="1" type="subTitle"/>
          </p:nvPr>
        </p:nvSpPr>
        <p:spPr>
          <a:xfrm>
            <a:off x="6383450" y="1071550"/>
            <a:ext cx="2388000" cy="19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Most participants are quite comfortable with filling medical forms by themselves</a:t>
            </a:r>
            <a:endParaRPr sz="1700"/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75" y="336775"/>
            <a:ext cx="6113274" cy="43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00" name="Google Shape;300;p43"/>
          <p:cNvSpPr txBox="1"/>
          <p:nvPr>
            <p:ph idx="1" type="subTitle"/>
          </p:nvPr>
        </p:nvSpPr>
        <p:spPr>
          <a:xfrm>
            <a:off x="6352825" y="1546100"/>
            <a:ext cx="2311800" cy="13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Majority of participants rate their health status as good</a:t>
            </a:r>
            <a:endParaRPr sz="1700"/>
          </a:p>
        </p:txBody>
      </p:sp>
      <p:pic>
        <p:nvPicPr>
          <p:cNvPr id="301" name="Google Shape;3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0987"/>
            <a:ext cx="6367837" cy="434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07" name="Google Shape;307;p44"/>
          <p:cNvSpPr txBox="1"/>
          <p:nvPr>
            <p:ph idx="1" type="subTitle"/>
          </p:nvPr>
        </p:nvSpPr>
        <p:spPr>
          <a:xfrm>
            <a:off x="1944125" y="3316225"/>
            <a:ext cx="5434500" cy="13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Distribution of participants tal</a:t>
            </a:r>
            <a:r>
              <a:rPr lang="es" sz="1700"/>
              <a:t>king on their phone with family, friends, or neighbors is rather similar with only a minority talk only a few times a month</a:t>
            </a:r>
            <a:endParaRPr sz="1700"/>
          </a:p>
        </p:txBody>
      </p:sp>
      <p:pic>
        <p:nvPicPr>
          <p:cNvPr id="308" name="Google Shape;30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5975"/>
            <a:ext cx="9097351" cy="310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14" name="Google Shape;314;p45"/>
          <p:cNvSpPr txBox="1"/>
          <p:nvPr>
            <p:ph idx="1" type="subTitle"/>
          </p:nvPr>
        </p:nvSpPr>
        <p:spPr>
          <a:xfrm>
            <a:off x="765400" y="3817625"/>
            <a:ext cx="73479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Majority of participants meet together with their friends or relatives at least once a week. Only a minority meet once a month or less</a:t>
            </a:r>
            <a:endParaRPr sz="1700"/>
          </a:p>
        </p:txBody>
      </p:sp>
      <p:pic>
        <p:nvPicPr>
          <p:cNvPr id="315" name="Google Shape;3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95651" cy="366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21" name="Google Shape;321;p46"/>
          <p:cNvSpPr txBox="1"/>
          <p:nvPr>
            <p:ph idx="1" type="subTitle"/>
          </p:nvPr>
        </p:nvSpPr>
        <p:spPr>
          <a:xfrm>
            <a:off x="7321900" y="1393025"/>
            <a:ext cx="14343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Majority of participants do not attend religious services and text at least several times a day</a:t>
            </a:r>
            <a:endParaRPr sz="1600"/>
          </a:p>
        </p:txBody>
      </p:sp>
      <p:pic>
        <p:nvPicPr>
          <p:cNvPr id="322" name="Google Shape;3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321901" cy="276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20975"/>
            <a:ext cx="7321893" cy="24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Contents</a:t>
            </a:r>
            <a:endParaRPr/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2" name="Google Shape;192;p29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Exploratory Data Analysis</a:t>
            </a:r>
            <a:endParaRPr/>
          </a:p>
        </p:txBody>
      </p:sp>
      <p:sp>
        <p:nvSpPr>
          <p:cNvPr id="193" name="Google Shape;193;p29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 Engineering</a:t>
            </a:r>
            <a:endParaRPr/>
          </a:p>
        </p:txBody>
      </p:sp>
      <p:sp>
        <p:nvSpPr>
          <p:cNvPr id="194" name="Google Shape;194;p29"/>
          <p:cNvSpPr txBox="1"/>
          <p:nvPr>
            <p:ph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195" name="Google Shape;195;p29"/>
          <p:cNvSpPr txBox="1"/>
          <p:nvPr>
            <p:ph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3306525" y="3536150"/>
            <a:ext cx="1653300" cy="11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329" name="Google Shape;3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5" y="238813"/>
            <a:ext cx="9097351" cy="4665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5" y="0"/>
            <a:ext cx="607938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8"/>
          <p:cNvSpPr txBox="1"/>
          <p:nvPr/>
        </p:nvSpPr>
        <p:spPr>
          <a:xfrm>
            <a:off x="6149850" y="704550"/>
            <a:ext cx="2585100" cy="3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Majority of the students have an elevated depression score, do not have generalized anxiety disorder and are not lonely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Ubuntu"/>
              <a:buChar char="-"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There is roughly equal number of students who has high and low rumination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‹#›</a:t>
            </a:fld>
            <a:endParaRPr sz="1300">
              <a:solidFill>
                <a:schemeClr val="lt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1" name="Google Shape;341;p49"/>
          <p:cNvSpPr txBox="1"/>
          <p:nvPr>
            <p:ph idx="4294967295" type="body"/>
          </p:nvPr>
        </p:nvSpPr>
        <p:spPr>
          <a:xfrm>
            <a:off x="5558775" y="1554425"/>
            <a:ext cx="3374400" cy="17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-"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Feedback and motivational messages for participant ID 125786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-"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daily step counts for the entire 45 days duration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2" name="Google Shape;342;p4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343" name="Google Shape;343;p49"/>
          <p:cNvSpPr txBox="1"/>
          <p:nvPr>
            <p:ph idx="4294967295" type="title"/>
          </p:nvPr>
        </p:nvSpPr>
        <p:spPr>
          <a:xfrm>
            <a:off x="168400" y="189950"/>
            <a:ext cx="50364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F</a:t>
            </a:r>
            <a:r>
              <a:rPr lang="es" sz="1700"/>
              <a:t>eedback/motivational messages for each individual participants</a:t>
            </a:r>
            <a:endParaRPr sz="1700"/>
          </a:p>
        </p:txBody>
      </p:sp>
      <p:pic>
        <p:nvPicPr>
          <p:cNvPr id="344" name="Google Shape;34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7150"/>
            <a:ext cx="5204800" cy="3887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‹#›</a:t>
            </a:fld>
            <a:endParaRPr sz="1300">
              <a:solidFill>
                <a:schemeClr val="lt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50" name="Google Shape;350;p50"/>
          <p:cNvSpPr txBox="1"/>
          <p:nvPr>
            <p:ph idx="4294967295" type="body"/>
          </p:nvPr>
        </p:nvSpPr>
        <p:spPr>
          <a:xfrm>
            <a:off x="5558775" y="1021800"/>
            <a:ext cx="33744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Feedback and motivational messages for participant ID 158838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The first close to 30 days this participant does not receive any feedback or motivational messages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Does this mean the first part is a control?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1" name="Google Shape;351;p5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352" name="Google Shape;352;p50"/>
          <p:cNvSpPr txBox="1"/>
          <p:nvPr>
            <p:ph idx="4294967295" type="title"/>
          </p:nvPr>
        </p:nvSpPr>
        <p:spPr>
          <a:xfrm>
            <a:off x="168400" y="189950"/>
            <a:ext cx="50364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Feedback/motivational messages for each individual participants</a:t>
            </a:r>
            <a:endParaRPr sz="1700"/>
          </a:p>
        </p:txBody>
      </p:sp>
      <p:pic>
        <p:nvPicPr>
          <p:cNvPr id="353" name="Google Shape;35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7150"/>
            <a:ext cx="5204800" cy="3858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Boxplots of today_steps vs feedback and motivational</a:t>
            </a:r>
            <a:endParaRPr sz="2000"/>
          </a:p>
        </p:txBody>
      </p:sp>
      <p:sp>
        <p:nvSpPr>
          <p:cNvPr id="359" name="Google Shape;359;p5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60" name="Google Shape;3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00" y="1393025"/>
            <a:ext cx="8134249" cy="2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1"/>
          <p:cNvSpPr txBox="1"/>
          <p:nvPr/>
        </p:nvSpPr>
        <p:spPr>
          <a:xfrm>
            <a:off x="780700" y="4087250"/>
            <a:ext cx="5862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For these results, I removed rows with NA’s for today_steps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Table of average steps for each feedback messages for all participants</a:t>
            </a:r>
            <a:endParaRPr sz="1800"/>
          </a:p>
        </p:txBody>
      </p:sp>
      <p:sp>
        <p:nvSpPr>
          <p:cNvPr id="367" name="Google Shape;367;p5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8" name="Google Shape;368;p52"/>
          <p:cNvSpPr txBox="1"/>
          <p:nvPr/>
        </p:nvSpPr>
        <p:spPr>
          <a:xfrm>
            <a:off x="780700" y="4087250"/>
            <a:ext cx="5862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For these results, I removed rows with NA’s for today_steps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69" name="Google Shape;36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700" y="1255250"/>
            <a:ext cx="5012600" cy="118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1088" y="2276750"/>
            <a:ext cx="3341825" cy="18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Table of average steps for each motivational messages for all participants</a:t>
            </a:r>
            <a:endParaRPr sz="1800"/>
          </a:p>
        </p:txBody>
      </p:sp>
      <p:sp>
        <p:nvSpPr>
          <p:cNvPr id="376" name="Google Shape;376;p5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77" name="Google Shape;377;p53"/>
          <p:cNvSpPr txBox="1"/>
          <p:nvPr/>
        </p:nvSpPr>
        <p:spPr>
          <a:xfrm>
            <a:off x="780700" y="4087250"/>
            <a:ext cx="5862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For these results, I removed rows with NA’s for today_steps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78" name="Google Shape;37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763" y="1358950"/>
            <a:ext cx="3742500" cy="992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049" y="2351200"/>
            <a:ext cx="3149900" cy="15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4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Boxplot and table</a:t>
            </a:r>
            <a:r>
              <a:rPr lang="es" sz="1800"/>
              <a:t> of average steps for each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message timing for all participants</a:t>
            </a:r>
            <a:endParaRPr sz="1800"/>
          </a:p>
        </p:txBody>
      </p:sp>
      <p:sp>
        <p:nvSpPr>
          <p:cNvPr id="385" name="Google Shape;385;p5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86" name="Google Shape;386;p54"/>
          <p:cNvSpPr txBox="1"/>
          <p:nvPr/>
        </p:nvSpPr>
        <p:spPr>
          <a:xfrm>
            <a:off x="780700" y="4087250"/>
            <a:ext cx="5862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For these results, I removed rows with NA’s for today_steps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87" name="Google Shape;3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75" y="1434825"/>
            <a:ext cx="4105548" cy="26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900" y="1786450"/>
            <a:ext cx="4229450" cy="75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5225" y="2545364"/>
            <a:ext cx="3433601" cy="13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5"/>
          <p:cNvSpPr txBox="1"/>
          <p:nvPr>
            <p:ph idx="4" type="title"/>
          </p:nvPr>
        </p:nvSpPr>
        <p:spPr>
          <a:xfrm>
            <a:off x="0" y="483150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today steps vs study day for different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feedback/motivational messages</a:t>
            </a:r>
            <a:endParaRPr/>
          </a:p>
        </p:txBody>
      </p:sp>
      <p:pic>
        <p:nvPicPr>
          <p:cNvPr id="395" name="Google Shape;39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75" y="1655775"/>
            <a:ext cx="4127949" cy="22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0825" y="1668375"/>
            <a:ext cx="4095918" cy="22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/>
          <p:cNvSpPr txBox="1"/>
          <p:nvPr>
            <p:ph idx="4" type="title"/>
          </p:nvPr>
        </p:nvSpPr>
        <p:spPr>
          <a:xfrm>
            <a:off x="0" y="483150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today steps vs study day for different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feedback/motivational messages</a:t>
            </a:r>
            <a:endParaRPr/>
          </a:p>
        </p:txBody>
      </p:sp>
      <p:pic>
        <p:nvPicPr>
          <p:cNvPr id="402" name="Google Shape;40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676" y="1744900"/>
            <a:ext cx="4137924" cy="22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50" y="1722247"/>
            <a:ext cx="4137926" cy="2229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443925" y="1270575"/>
            <a:ext cx="8297100" cy="3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Total of 121 columns, 3770 rows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29 columns has missing values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2" name="Google Shape;202;p30"/>
          <p:cNvSpPr txBox="1"/>
          <p:nvPr>
            <p:ph type="title"/>
          </p:nvPr>
        </p:nvSpPr>
        <p:spPr>
          <a:xfrm>
            <a:off x="-46650" y="2468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DIAMANTE Student dataset</a:t>
            </a:r>
            <a:endParaRPr sz="2400"/>
          </a:p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204" name="Google Shape;204;p30"/>
          <p:cNvGraphicFramePr/>
          <p:nvPr/>
        </p:nvGraphicFramePr>
        <p:xfrm>
          <a:off x="972975" y="19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{326C78BA-9E81-4753-BE93-7B1E164B445F}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Variable: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Number of objects: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Number of missing values: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eth_other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3680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income_ladder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3725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nat_lang_able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country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2150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years_us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2195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7"/>
          <p:cNvSpPr txBox="1"/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Feature engineering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idx="4" type="title"/>
          </p:nvPr>
        </p:nvSpPr>
        <p:spPr>
          <a:xfrm>
            <a:off x="-466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5" name="Google Shape;415;p58"/>
          <p:cNvSpPr txBox="1"/>
          <p:nvPr>
            <p:ph type="ctrTitle"/>
          </p:nvPr>
        </p:nvSpPr>
        <p:spPr>
          <a:xfrm>
            <a:off x="1641226" y="176065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Imputation</a:t>
            </a:r>
            <a:endParaRPr/>
          </a:p>
        </p:txBody>
      </p:sp>
      <p:sp>
        <p:nvSpPr>
          <p:cNvPr id="416" name="Google Shape;416;p58"/>
          <p:cNvSpPr txBox="1"/>
          <p:nvPr>
            <p:ph idx="2" type="ctrTitle"/>
          </p:nvPr>
        </p:nvSpPr>
        <p:spPr>
          <a:xfrm>
            <a:off x="4980475" y="1760650"/>
            <a:ext cx="32154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Numerical Imputation</a:t>
            </a:r>
            <a:endParaRPr/>
          </a:p>
        </p:txBody>
      </p:sp>
      <p:sp>
        <p:nvSpPr>
          <p:cNvPr id="417" name="Google Shape;417;p58"/>
          <p:cNvSpPr txBox="1"/>
          <p:nvPr>
            <p:ph idx="1" type="subTitle"/>
          </p:nvPr>
        </p:nvSpPr>
        <p:spPr>
          <a:xfrm>
            <a:off x="778400" y="2396225"/>
            <a:ext cx="3586800" cy="21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D</a:t>
            </a:r>
            <a:r>
              <a:rPr lang="es" sz="1500"/>
              <a:t>rop rows or columns with missing values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-"/>
            </a:pPr>
            <a:r>
              <a:rPr lang="es" sz="1500"/>
              <a:t>Or can use an threshold for dropping (for e.g. drop rows which have mean missing values with higher than a certain threshold)</a:t>
            </a:r>
            <a:endParaRPr sz="1500"/>
          </a:p>
        </p:txBody>
      </p:sp>
      <p:sp>
        <p:nvSpPr>
          <p:cNvPr id="418" name="Google Shape;418;p58"/>
          <p:cNvSpPr txBox="1"/>
          <p:nvPr>
            <p:ph idx="3" type="subTitle"/>
          </p:nvPr>
        </p:nvSpPr>
        <p:spPr>
          <a:xfrm>
            <a:off x="4868775" y="2396225"/>
            <a:ext cx="3586800" cy="21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Preferred choice over just dropping as it preserves data size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Replace NA’s with 0’s as long as it make sense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-"/>
            </a:pPr>
            <a:r>
              <a:rPr lang="es" sz="1500"/>
              <a:t>Could replace NA’s with mean of columns, median or most frequent value</a:t>
            </a:r>
            <a:endParaRPr sz="1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9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 transformation</a:t>
            </a:r>
            <a:endParaRPr/>
          </a:p>
        </p:txBody>
      </p:sp>
      <p:sp>
        <p:nvSpPr>
          <p:cNvPr id="424" name="Google Shape;424;p59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A</a:t>
            </a:r>
            <a:r>
              <a:rPr lang="es" sz="1500"/>
              <a:t>llows skewed data to become approximately normal and makes statistical analysis more valid</a:t>
            </a:r>
            <a:endParaRPr sz="1500"/>
          </a:p>
        </p:txBody>
      </p:sp>
      <p:sp>
        <p:nvSpPr>
          <p:cNvPr id="425" name="Google Shape;425;p59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One-hot encoding</a:t>
            </a:r>
            <a:endParaRPr/>
          </a:p>
        </p:txBody>
      </p:sp>
      <p:sp>
        <p:nvSpPr>
          <p:cNvPr id="426" name="Google Shape;426;p59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Converts categorical data into multiple binary columns of 1’s or 0’s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9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0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Normalization</a:t>
            </a:r>
            <a:endParaRPr/>
          </a:p>
        </p:txBody>
      </p:sp>
      <p:sp>
        <p:nvSpPr>
          <p:cNvPr id="433" name="Google Shape;433;p60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Scales all values in a fixed range between 0 and 1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34" name="Google Shape;434;p60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Standardization</a:t>
            </a:r>
            <a:endParaRPr/>
          </a:p>
        </p:txBody>
      </p:sp>
      <p:sp>
        <p:nvSpPr>
          <p:cNvPr id="435" name="Google Shape;435;p60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Transforms data to have mean 0 and standard deviation 1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0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1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Binning</a:t>
            </a:r>
            <a:endParaRPr/>
          </a:p>
        </p:txBody>
      </p:sp>
      <p:sp>
        <p:nvSpPr>
          <p:cNvPr id="442" name="Google Shape;442;p61"/>
          <p:cNvSpPr txBox="1"/>
          <p:nvPr>
            <p:ph idx="1" type="subTitle"/>
          </p:nvPr>
        </p:nvSpPr>
        <p:spPr>
          <a:xfrm>
            <a:off x="1147275" y="2756525"/>
            <a:ext cx="3101400" cy="15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Group continuous numerical numbers into smaller number of bins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Can be used to reduce the minor observation errors</a:t>
            </a:r>
            <a:endParaRPr sz="1500"/>
          </a:p>
        </p:txBody>
      </p:sp>
      <p:sp>
        <p:nvSpPr>
          <p:cNvPr id="443" name="Google Shape;443;p61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2"/>
          <p:cNvSpPr/>
          <p:nvPr/>
        </p:nvSpPr>
        <p:spPr>
          <a:xfrm>
            <a:off x="676300" y="321200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2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0" name="Google Shape;450;p62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62"/>
          <p:cNvSpPr txBox="1"/>
          <p:nvPr>
            <p:ph idx="4294967295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52" name="Google Shape;452;p62"/>
          <p:cNvSpPr txBox="1"/>
          <p:nvPr>
            <p:ph type="ctrTitle"/>
          </p:nvPr>
        </p:nvSpPr>
        <p:spPr>
          <a:xfrm>
            <a:off x="3122800" y="2145000"/>
            <a:ext cx="2955900" cy="853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/>
              <a:t>T</a:t>
            </a:r>
            <a:r>
              <a:rPr lang="es"/>
              <a:t>hank you!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443925" y="1270575"/>
            <a:ext cx="8297100" cy="3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0" name="Google Shape;210;p31"/>
          <p:cNvSpPr txBox="1"/>
          <p:nvPr>
            <p:ph type="title"/>
          </p:nvPr>
        </p:nvSpPr>
        <p:spPr>
          <a:xfrm>
            <a:off x="-46650" y="2468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DIAMANTE Student dataset</a:t>
            </a:r>
            <a:endParaRPr sz="2400"/>
          </a:p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212" name="Google Shape;212;p31"/>
          <p:cNvGraphicFramePr/>
          <p:nvPr/>
        </p:nvGraphicFramePr>
        <p:xfrm>
          <a:off x="418725" y="1270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{326C78BA-9E81-4753-BE93-7B1E164B445F}</a:tableStyleId>
              </a:tblPr>
              <a:tblGrid>
                <a:gridCol w="2765700"/>
                <a:gridCol w="2765700"/>
                <a:gridCol w="2765700"/>
              </a:tblGrid>
              <a:tr h="30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Variable: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Number of objects: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Number of missing values: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start_phq8_prd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3725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0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start_gad_prd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3680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time_msg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2942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days.since.F0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3165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days.since.F1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3155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days.since.F2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3152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days.since.F3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3134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636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443925" y="1270575"/>
            <a:ext cx="8297100" cy="3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8" name="Google Shape;218;p32"/>
          <p:cNvSpPr txBox="1"/>
          <p:nvPr>
            <p:ph type="title"/>
          </p:nvPr>
        </p:nvSpPr>
        <p:spPr>
          <a:xfrm>
            <a:off x="-46650" y="2468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DIAMANTE Student dataset</a:t>
            </a:r>
            <a:endParaRPr sz="2400"/>
          </a:p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220" name="Google Shape;220;p32"/>
          <p:cNvGraphicFramePr/>
          <p:nvPr/>
        </p:nvGraphicFramePr>
        <p:xfrm>
          <a:off x="423450" y="127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{326C78BA-9E81-4753-BE93-7B1E164B445F}</a:tableStyleId>
              </a:tblPr>
              <a:tblGrid>
                <a:gridCol w="2765700"/>
                <a:gridCol w="2765700"/>
                <a:gridCol w="27657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Variable: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Number of objects: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Number of missing values: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days.since.F4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3224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546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days.since.M0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3066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days.since.M1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3190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days.since.M2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3267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days.since.M3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3294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days.since.T1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3274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days.since.T2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3275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495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443925" y="1270575"/>
            <a:ext cx="8297100" cy="3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Google Shape;226;p33"/>
          <p:cNvSpPr txBox="1"/>
          <p:nvPr>
            <p:ph type="title"/>
          </p:nvPr>
        </p:nvSpPr>
        <p:spPr>
          <a:xfrm>
            <a:off x="-46650" y="2468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DIAMANTE Student dataset</a:t>
            </a:r>
            <a:endParaRPr sz="2400"/>
          </a:p>
        </p:txBody>
      </p:sp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228" name="Google Shape;228;p33"/>
          <p:cNvGraphicFramePr/>
          <p:nvPr/>
        </p:nvGraphicFramePr>
        <p:xfrm>
          <a:off x="423450" y="127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{326C78BA-9E81-4753-BE93-7B1E164B445F}</a:tableStyleId>
              </a:tblPr>
              <a:tblGrid>
                <a:gridCol w="2765700"/>
                <a:gridCol w="2765700"/>
                <a:gridCol w="27657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Variable: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Number of objects: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Number of missing values: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days.since.T3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3250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520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days.since.T4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3242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days.since.ind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3199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days.since.soc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3097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days.since.M3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3294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yesterday_progess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3412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358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yesterday_steps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3248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522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443925" y="1270575"/>
            <a:ext cx="8297100" cy="3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Out of these 29 variables, 4 variables </a:t>
            </a:r>
            <a:r>
              <a:rPr b="1" lang="es">
                <a:solidFill>
                  <a:srgbClr val="4A86E8"/>
                </a:solidFill>
                <a:latin typeface="Ubuntu"/>
                <a:ea typeface="Ubuntu"/>
                <a:cs typeface="Ubuntu"/>
                <a:sym typeface="Ubuntu"/>
              </a:rPr>
              <a:t>eth_other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b="1" lang="es">
                <a:solidFill>
                  <a:srgbClr val="4A86E8"/>
                </a:solidFill>
                <a:latin typeface="Ubuntu"/>
                <a:ea typeface="Ubuntu"/>
                <a:cs typeface="Ubuntu"/>
                <a:sym typeface="Ubuntu"/>
              </a:rPr>
              <a:t>nat_lang_able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b="1" lang="es">
                <a:solidFill>
                  <a:srgbClr val="4A86E8"/>
                </a:solidFill>
                <a:latin typeface="Ubuntu"/>
                <a:ea typeface="Ubuntu"/>
                <a:cs typeface="Ubuntu"/>
                <a:sym typeface="Ubuntu"/>
              </a:rPr>
              <a:t> country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b="1" lang="es">
                <a:solidFill>
                  <a:srgbClr val="4A86E8"/>
                </a:solidFill>
                <a:latin typeface="Ubuntu"/>
                <a:ea typeface="Ubuntu"/>
                <a:cs typeface="Ubuntu"/>
                <a:sym typeface="Ubuntu"/>
              </a:rPr>
              <a:t>years_us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 has more than 2000 missing values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4" name="Google Shape;234;p34"/>
          <p:cNvSpPr txBox="1"/>
          <p:nvPr>
            <p:ph type="title"/>
          </p:nvPr>
        </p:nvSpPr>
        <p:spPr>
          <a:xfrm>
            <a:off x="-46650" y="2468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DIAMANTE Student dataset</a:t>
            </a:r>
            <a:endParaRPr sz="2400"/>
          </a:p>
        </p:txBody>
      </p:sp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236" name="Google Shape;236;p34"/>
          <p:cNvGraphicFramePr/>
          <p:nvPr/>
        </p:nvGraphicFramePr>
        <p:xfrm>
          <a:off x="423450" y="127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{326C78BA-9E81-4753-BE93-7B1E164B445F}</a:tableStyleId>
              </a:tblPr>
              <a:tblGrid>
                <a:gridCol w="2765700"/>
                <a:gridCol w="2765700"/>
                <a:gridCol w="27657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Variable: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Number of objects: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Number of missing values: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today_steps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3210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560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daybefyest_steps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3196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step_change_yest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3055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step_change_today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3095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675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Some descriptive statistics (n = 84)</a:t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50" y="1577638"/>
            <a:ext cx="3562275" cy="19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6925" y="1678075"/>
            <a:ext cx="4645975" cy="1995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49" name="Google Shape;249;p36"/>
          <p:cNvSpPr txBox="1"/>
          <p:nvPr>
            <p:ph idx="1" type="subTitle"/>
          </p:nvPr>
        </p:nvSpPr>
        <p:spPr>
          <a:xfrm>
            <a:off x="428625" y="3817625"/>
            <a:ext cx="82968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Majority of participants indicated their daily steps goal of 8000 to 10000</a:t>
            </a:r>
            <a:endParaRPr sz="1700"/>
          </a:p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Majority of participants indicated their weekly steps goal of 15000 to 22500 </a:t>
            </a:r>
            <a:endParaRPr sz="1700"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1" cy="35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FFA76C"/>
      </a:accent1>
      <a:accent2>
        <a:srgbClr val="FFCCAA"/>
      </a:accent2>
      <a:accent3>
        <a:srgbClr val="C35B14"/>
      </a:accent3>
      <a:accent4>
        <a:srgbClr val="8F4E23"/>
      </a:accent4>
      <a:accent5>
        <a:srgbClr val="D66C25"/>
      </a:accent5>
      <a:accent6>
        <a:srgbClr val="EECBB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