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6E925-B6DC-4DD6-989D-99847F179F6F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DFE6F-BFB5-4961-8F1C-F441E749FA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B1AA3-E0F6-4A75-82BB-871BCFBD209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B1AA3-E0F6-4A75-82BB-871BCFBD209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B1AA3-E0F6-4A75-82BB-871BCFBD209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B1AA3-E0F6-4A75-82BB-871BCFBD209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B1AA3-E0F6-4A75-82BB-871BCFBD209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B1AA3-E0F6-4A75-82BB-871BCFBD209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B1AA3-E0F6-4A75-82BB-871BCFBD209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B1AA3-E0F6-4A75-82BB-871BCFBD209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FE6F-BFB5-4961-8F1C-F441E749FA3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C8E7E-3EB7-40ED-8900-577E67029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sandia.gov/trac/coop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pringer.com/mathematics/book/978-1-4614-3225-8" TargetMode="External"/><Relationship Id="rId4" Type="http://schemas.openxmlformats.org/officeDocument/2006/relationships/hyperlink" Target="https://groups.google.com/forum/?fromgroups=#!forum/coopr-foru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sandia.gov/trac/coopr/downloade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t.engineering.iastate.edu/remot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Argonne_National_Laborator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for solving (stochastic) linear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MPS/SMPS format</a:t>
            </a:r>
          </a:p>
          <a:p>
            <a:r>
              <a:rPr lang="en-US" dirty="0" smtClean="0"/>
              <a:t>GAMS/DECIS</a:t>
            </a:r>
          </a:p>
          <a:p>
            <a:r>
              <a:rPr lang="en-US" dirty="0" err="1" smtClean="0"/>
              <a:t>Pyomo</a:t>
            </a:r>
            <a:r>
              <a:rPr lang="en-US" dirty="0" smtClean="0"/>
              <a:t>/</a:t>
            </a:r>
            <a:r>
              <a:rPr lang="en-US" dirty="0" err="1" smtClean="0"/>
              <a:t>PySP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General GAMS model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10000" cy="4495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Variables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Equations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</a:p>
          <a:p>
            <a:r>
              <a:rPr lang="en-US" dirty="0" smtClean="0"/>
              <a:t>Solver instructions</a:t>
            </a:r>
          </a:p>
          <a:p>
            <a:r>
              <a:rPr lang="en-US" dirty="0" smtClean="0"/>
              <a:t>Display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514600"/>
            <a:ext cx="450552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114800"/>
            <a:ext cx="4676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5410200"/>
            <a:ext cx="31908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572000" y="3886200"/>
            <a:ext cx="23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solution (level)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5105400"/>
            <a:ext cx="232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Dual  values (marginal)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Two-stage stochastic programs with recourse</a:t>
            </a:r>
          </a:p>
          <a:p>
            <a:r>
              <a:rPr lang="en-US" dirty="0" smtClean="0"/>
              <a:t>Based on Benders decomposition</a:t>
            </a:r>
          </a:p>
          <a:p>
            <a:r>
              <a:rPr lang="en-US" dirty="0" smtClean="0"/>
              <a:t>Monte Carlo sampling of scenarios</a:t>
            </a:r>
          </a:p>
          <a:p>
            <a:pPr lvl="1"/>
            <a:r>
              <a:rPr lang="en-US" dirty="0" smtClean="0"/>
              <a:t>Importance sampling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err="1" smtClean="0"/>
              <a:t>variates</a:t>
            </a:r>
            <a:r>
              <a:rPr lang="en-US" dirty="0" smtClean="0"/>
              <a:t> to reduce width of confidence interval around optimal objective value</a:t>
            </a:r>
          </a:p>
          <a:p>
            <a:r>
              <a:rPr lang="en-US" dirty="0" smtClean="0"/>
              <a:t>Employ as</a:t>
            </a:r>
          </a:p>
          <a:p>
            <a:pPr lvl="1"/>
            <a:r>
              <a:rPr lang="en-US" dirty="0" smtClean="0"/>
              <a:t>Stand-alone (SMPS input format)</a:t>
            </a:r>
          </a:p>
          <a:p>
            <a:pPr lvl="1"/>
            <a:r>
              <a:rPr lang="en-US" dirty="0" smtClean="0"/>
              <a:t>GAMS solver</a:t>
            </a:r>
          </a:p>
          <a:p>
            <a:pPr lvl="1"/>
            <a:r>
              <a:rPr lang="en-US" dirty="0" smtClean="0"/>
              <a:t>API – call from C or Fortran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GAMS/DECIS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382000" cy="3840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Strategies:</a:t>
            </a:r>
          </a:p>
          <a:p>
            <a:pPr marL="971550" lvl="1" indent="-514350"/>
            <a:r>
              <a:rPr lang="en-US" dirty="0" smtClean="0"/>
              <a:t>Solve the Expected Value problem</a:t>
            </a:r>
          </a:p>
          <a:p>
            <a:pPr marL="971550" lvl="1" indent="-514350"/>
            <a:r>
              <a:rPr lang="en-US" dirty="0" smtClean="0"/>
              <a:t>Solve the universe problem – all scenarios</a:t>
            </a:r>
          </a:p>
          <a:p>
            <a:pPr marL="971550" lvl="1" indent="-514350"/>
            <a:r>
              <a:rPr lang="en-US" dirty="0" smtClean="0"/>
              <a:t>Scenario sampling schemes (see BL chapter 9)</a:t>
            </a:r>
          </a:p>
          <a:p>
            <a:pPr marL="571500" indent="-514350"/>
            <a:r>
              <a:rPr lang="en-US" dirty="0" smtClean="0"/>
              <a:t>Specification</a:t>
            </a:r>
          </a:p>
          <a:p>
            <a:pPr marL="971550" lvl="1" indent="-514350"/>
            <a:r>
              <a:rPr lang="en-US" dirty="0" smtClean="0"/>
              <a:t>Deterministic (core) model</a:t>
            </a:r>
          </a:p>
          <a:p>
            <a:pPr marL="971550" lvl="1" indent="-514350"/>
            <a:r>
              <a:rPr lang="en-US" dirty="0" smtClean="0"/>
              <a:t>Decision stages</a:t>
            </a:r>
          </a:p>
          <a:p>
            <a:pPr marL="971550" lvl="1" indent="-514350"/>
            <a:r>
              <a:rPr lang="en-US" dirty="0" smtClean="0"/>
              <a:t>Random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066800"/>
            <a:ext cx="41433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Power capacity expansion example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53721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419600"/>
            <a:ext cx="40576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4343400"/>
            <a:ext cx="40671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Decision stages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3810000" cy="287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19600" y="160020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Capacity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1981200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Operating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2286000"/>
            <a:ext cx="190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Unserved</a:t>
            </a:r>
            <a:r>
              <a:rPr lang="en-US" dirty="0" smtClean="0"/>
              <a:t> demand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2743200"/>
            <a:ext cx="331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and max capacity constraints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3200400"/>
            <a:ext cx="3516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 operating cost constraint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3581400"/>
            <a:ext cx="19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Demand constraint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Stochastic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Dependent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IE 633X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219200"/>
            <a:ext cx="455089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5181600"/>
            <a:ext cx="455745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Stochastic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Independent</a:t>
            </a:r>
          </a:p>
          <a:p>
            <a:r>
              <a:rPr lang="en-US" dirty="0" smtClean="0"/>
              <a:t>Dependent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IE 633X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905000"/>
            <a:ext cx="3014662" cy="38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COOPR – </a:t>
            </a:r>
            <a:r>
              <a:rPr lang="en-US" dirty="0" err="1" smtClean="0"/>
              <a:t>Pyomo</a:t>
            </a:r>
            <a:r>
              <a:rPr lang="en-US" dirty="0" smtClean="0"/>
              <a:t> and </a:t>
            </a:r>
            <a:r>
              <a:rPr lang="en-US" dirty="0" err="1" smtClean="0"/>
              <a:t>PySP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Dinakar Gade</a:t>
            </a:r>
          </a:p>
          <a:p>
            <a:r>
              <a:rPr lang="en-US" dirty="0" smtClean="0"/>
              <a:t>Sarah M. Ryan</a:t>
            </a:r>
          </a:p>
          <a:p>
            <a:r>
              <a:rPr lang="en-US" dirty="0" smtClean="0"/>
              <a:t>IE 633x – Spring 2013</a:t>
            </a:r>
          </a:p>
          <a:p>
            <a:r>
              <a:rPr lang="en-US" dirty="0" smtClean="0"/>
              <a:t>Iowa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Coopr</a:t>
            </a:r>
            <a:r>
              <a:rPr lang="en-US" dirty="0" smtClean="0"/>
              <a:t> is a collection of Python software packages that supports a diverse set of optimization capabilities for formulating and analyzing optimization models”</a:t>
            </a:r>
          </a:p>
          <a:p>
            <a:r>
              <a:rPr lang="en-US" dirty="0" smtClean="0">
                <a:hlinkClick r:id="rId3"/>
              </a:rPr>
              <a:t>https://software.sandia.gov/trac/coopr</a:t>
            </a:r>
            <a:endParaRPr lang="en-US" dirty="0" smtClean="0"/>
          </a:p>
          <a:p>
            <a:r>
              <a:rPr lang="en-US" dirty="0" smtClean="0"/>
              <a:t>Moderately large user community: </a:t>
            </a:r>
            <a:r>
              <a:rPr lang="en-US" dirty="0" smtClean="0">
                <a:hlinkClick r:id="rId4"/>
              </a:rPr>
              <a:t>https://groups.google.com/forum/?fromgroups=#!forum/coopr-forum</a:t>
            </a:r>
            <a:endParaRPr lang="en-US" dirty="0" smtClean="0"/>
          </a:p>
          <a:p>
            <a:r>
              <a:rPr lang="en-US" dirty="0" err="1" smtClean="0"/>
              <a:t>Pyomo</a:t>
            </a:r>
            <a:r>
              <a:rPr lang="en-US" dirty="0" smtClean="0"/>
              <a:t> book: </a:t>
            </a:r>
            <a:r>
              <a:rPr lang="en-US" dirty="0" smtClean="0"/>
              <a:t>available online thru library!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 smtClean="0">
                <a:hlinkClick r:id="rId5"/>
              </a:rPr>
              <a:t>://www.springer.com/mathematics/book/978-1-4614-3225-8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Pyomo</a:t>
            </a:r>
            <a:r>
              <a:rPr lang="en-US" dirty="0" smtClean="0"/>
              <a:t> –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Disclaimer</a:t>
            </a:r>
            <a:r>
              <a:rPr lang="en-US" dirty="0" smtClean="0"/>
              <a:t>: I am not a Python expert.</a:t>
            </a:r>
          </a:p>
          <a:p>
            <a:r>
              <a:rPr lang="en-US" dirty="0" smtClean="0"/>
              <a:t>To develop optimization models in </a:t>
            </a:r>
            <a:r>
              <a:rPr lang="en-US" dirty="0" err="1" smtClean="0"/>
              <a:t>Pyomo</a:t>
            </a:r>
            <a:r>
              <a:rPr lang="en-US" dirty="0" smtClean="0"/>
              <a:t>/</a:t>
            </a:r>
            <a:r>
              <a:rPr lang="en-US" dirty="0" err="1" smtClean="0"/>
              <a:t>PySP</a:t>
            </a:r>
            <a:r>
              <a:rPr lang="en-US" dirty="0" smtClean="0"/>
              <a:t>  you need: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Coopr</a:t>
            </a:r>
            <a:r>
              <a:rPr lang="en-US" dirty="0" smtClean="0"/>
              <a:t> installation: </a:t>
            </a:r>
            <a:r>
              <a:rPr lang="en-US" dirty="0" smtClean="0">
                <a:hlinkClick r:id="rId3"/>
              </a:rPr>
              <a:t>https://software.sandia.gov/trac/coopr/downloader/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CoE</a:t>
            </a:r>
            <a:r>
              <a:rPr lang="en-US" dirty="0" smtClean="0"/>
              <a:t> remote </a:t>
            </a:r>
            <a:r>
              <a:rPr lang="en-US" dirty="0" err="1" smtClean="0"/>
              <a:t>linux</a:t>
            </a:r>
            <a:r>
              <a:rPr lang="en-US" dirty="0"/>
              <a:t> servers </a:t>
            </a:r>
            <a:r>
              <a:rPr lang="en-US" dirty="0">
                <a:hlinkClick r:id="rId4"/>
              </a:rPr>
              <a:t>http://it.engineering.iastate.edu/remote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 solver: CPLEX, </a:t>
            </a:r>
            <a:r>
              <a:rPr lang="en-US" dirty="0" err="1" smtClean="0"/>
              <a:t>Gurobi</a:t>
            </a:r>
            <a:r>
              <a:rPr lang="en-US" dirty="0" smtClean="0"/>
              <a:t>, GLPK (must be in your path)</a:t>
            </a:r>
          </a:p>
          <a:p>
            <a:pPr lvl="1"/>
            <a:r>
              <a:rPr lang="en-US" dirty="0" smtClean="0"/>
              <a:t>Elementary programming knowledge </a:t>
            </a:r>
          </a:p>
          <a:p>
            <a:r>
              <a:rPr lang="en-US" dirty="0" err="1" smtClean="0"/>
              <a:t>Pyomo</a:t>
            </a:r>
            <a:r>
              <a:rPr lang="en-US" dirty="0" smtClean="0"/>
              <a:t> is an Algebraic modeling language</a:t>
            </a:r>
          </a:p>
          <a:p>
            <a:r>
              <a:rPr lang="en-US" dirty="0" smtClean="0"/>
              <a:t>On </a:t>
            </a:r>
            <a:r>
              <a:rPr lang="en-US" dirty="0" smtClean="0"/>
              <a:t>Windows – Paths are setup automatically upon installation </a:t>
            </a:r>
          </a:p>
          <a:p>
            <a:r>
              <a:rPr lang="en-US" dirty="0" smtClean="0"/>
              <a:t>On Linux/Mac – You need to update your path. Example: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export PATH=/Users/you/Documents/</a:t>
            </a:r>
            <a:r>
              <a:rPr lang="en-US" dirty="0" err="1" smtClean="0">
                <a:latin typeface="Courier New"/>
                <a:cs typeface="Courier New"/>
              </a:rPr>
              <a:t>coopr</a:t>
            </a:r>
            <a:r>
              <a:rPr lang="en-US" dirty="0" smtClean="0">
                <a:latin typeface="Courier New"/>
                <a:cs typeface="Courier New"/>
              </a:rPr>
              <a:t>/bin/:$PATH</a:t>
            </a:r>
          </a:p>
          <a:p>
            <a:r>
              <a:rPr lang="en-US" dirty="0" smtClean="0"/>
              <a:t>To check whether </a:t>
            </a:r>
            <a:r>
              <a:rPr lang="en-US" dirty="0" err="1" smtClean="0"/>
              <a:t>coopr</a:t>
            </a:r>
            <a:r>
              <a:rPr lang="en-US" dirty="0" smtClean="0"/>
              <a:t> is running, from your command line/terminal, type: </a:t>
            </a:r>
            <a:r>
              <a:rPr lang="en-US" dirty="0" err="1" smtClean="0">
                <a:latin typeface="Courier New"/>
                <a:cs typeface="Courier New"/>
              </a:rPr>
              <a:t>pyomo</a:t>
            </a:r>
            <a:r>
              <a:rPr lang="en-US" dirty="0" smtClean="0">
                <a:latin typeface="Courier New"/>
                <a:cs typeface="Courier New"/>
              </a:rPr>
              <a:t> -–help.</a:t>
            </a:r>
            <a:r>
              <a:rPr lang="en-US" dirty="0" smtClean="0"/>
              <a:t> You should see a list of options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0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Another farmer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3175">
              <a:buNone/>
            </a:pPr>
            <a:r>
              <a:rPr lang="en-US" sz="2000" dirty="0" smtClean="0"/>
              <a:t>Suppose a farmer has 75 acres on which to plant two crops: wheat and barley. </a:t>
            </a:r>
          </a:p>
          <a:p>
            <a:pPr marL="0" indent="3175"/>
            <a:r>
              <a:rPr lang="en-US" sz="2000" dirty="0" smtClean="0"/>
              <a:t> To produce these crops, it costs the farmer (for seed, fertilizer, etc.) $120 per acre for the wheat and  $210 per acre for the barley. The farmer has $15000 available for expenses. </a:t>
            </a:r>
          </a:p>
          <a:p>
            <a:pPr marL="0" indent="3175"/>
            <a:r>
              <a:rPr lang="en-US" sz="2000" dirty="0" smtClean="0"/>
              <a:t> But after the harvest, the farmer must store the crops while awaiting favorable market conditions. The farmer has storage space for 4000 bushels. </a:t>
            </a:r>
          </a:p>
          <a:p>
            <a:pPr marL="0" indent="3175"/>
            <a:r>
              <a:rPr lang="en-US" sz="2000" dirty="0" smtClean="0"/>
              <a:t> Each acre yields an average of 110 bushels of wheat or 30 bushels of barley.  </a:t>
            </a:r>
          </a:p>
          <a:p>
            <a:pPr marL="0" indent="3175">
              <a:buNone/>
            </a:pPr>
            <a:r>
              <a:rPr lang="en-US" sz="2000" dirty="0" smtClean="0"/>
              <a:t>If the net profit per bushel of wheat (after all expenses have been subtracted) is $1.30 and for barley is $2.00, how should the farmer plant the 75 acres to maximize profit?</a:t>
            </a:r>
          </a:p>
          <a:p>
            <a:pPr marL="0" indent="3175">
              <a:buNone/>
            </a:pPr>
            <a:r>
              <a:rPr lang="es-ES" sz="2000" dirty="0" err="1" smtClean="0"/>
              <a:t>Algebraic</a:t>
            </a:r>
            <a:r>
              <a:rPr lang="es-ES" sz="2000" dirty="0" smtClean="0"/>
              <a:t> </a:t>
            </a:r>
            <a:r>
              <a:rPr lang="es-ES" sz="2000" dirty="0" err="1" smtClean="0"/>
              <a:t>formulation</a:t>
            </a:r>
            <a:r>
              <a:rPr lang="es-ES" sz="2000" dirty="0" smtClean="0"/>
              <a:t> </a:t>
            </a:r>
            <a:r>
              <a:rPr lang="es-ES" sz="2000" dirty="0" err="1" smtClean="0"/>
              <a:t>suitable</a:t>
            </a:r>
            <a:r>
              <a:rPr lang="es-ES" sz="2000" dirty="0" smtClean="0"/>
              <a:t> </a:t>
            </a:r>
            <a:r>
              <a:rPr lang="es-ES" sz="2000" dirty="0" err="1" smtClean="0"/>
              <a:t>for</a:t>
            </a:r>
            <a:r>
              <a:rPr lang="es-ES" sz="2000" dirty="0" smtClean="0"/>
              <a:t> </a:t>
            </a:r>
            <a:r>
              <a:rPr lang="es-ES" sz="2000" dirty="0" err="1" smtClean="0"/>
              <a:t>humans</a:t>
            </a:r>
            <a:r>
              <a:rPr lang="es-ES" sz="2000" dirty="0" smtClean="0"/>
              <a:t>:</a:t>
            </a:r>
          </a:p>
          <a:p>
            <a:pPr marL="0" indent="3175">
              <a:buNone/>
            </a:pPr>
            <a:r>
              <a:rPr lang="es-ES" sz="2000" dirty="0" smtClean="0"/>
              <a:t>Max 143x + 60y </a:t>
            </a:r>
          </a:p>
          <a:p>
            <a:pPr marL="0" indent="3175">
              <a:buNone/>
            </a:pPr>
            <a:r>
              <a:rPr lang="es-ES" sz="2000" dirty="0" err="1" smtClean="0"/>
              <a:t>s.t.</a:t>
            </a:r>
            <a:r>
              <a:rPr lang="es-ES" sz="2000" dirty="0" smtClean="0"/>
              <a:t> 120x + 210y &lt;= 15000 </a:t>
            </a:r>
          </a:p>
          <a:p>
            <a:pPr marL="0" indent="3175">
              <a:buNone/>
            </a:pPr>
            <a:r>
              <a:rPr lang="es-ES" sz="2000" dirty="0" smtClean="0"/>
              <a:t>       110x + 30y &lt;= 4000 </a:t>
            </a:r>
          </a:p>
          <a:p>
            <a:pPr marL="0" indent="3175">
              <a:buNone/>
            </a:pPr>
            <a:r>
              <a:rPr lang="es-ES" sz="2000" dirty="0" smtClean="0"/>
              <a:t>        x + y &lt;= 75 </a:t>
            </a:r>
          </a:p>
          <a:p>
            <a:pPr marL="0" indent="3175">
              <a:buNone/>
            </a:pPr>
            <a:r>
              <a:rPr lang="es-ES" sz="2000" dirty="0" smtClean="0"/>
              <a:t>        x &gt;= 0 y &gt;= 0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IE 633X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Pyomo</a:t>
            </a:r>
            <a:r>
              <a:rPr lang="en-US" dirty="0" smtClean="0"/>
              <a:t> –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Pyomo</a:t>
            </a:r>
            <a:r>
              <a:rPr lang="en-US" dirty="0" smtClean="0"/>
              <a:t> is an algebraic modeling language (like GAMS, AMPL)</a:t>
            </a:r>
          </a:p>
          <a:p>
            <a:r>
              <a:rPr lang="en-US" dirty="0" smtClean="0"/>
              <a:t>Create a model and declare components</a:t>
            </a:r>
          </a:p>
          <a:p>
            <a:r>
              <a:rPr lang="en-US" dirty="0" smtClean="0"/>
              <a:t>Instantiate the model (by specifying data)</a:t>
            </a:r>
          </a:p>
          <a:p>
            <a:r>
              <a:rPr lang="en-US" dirty="0" smtClean="0"/>
              <a:t>Apply a solver (e.g. CPLEX, </a:t>
            </a:r>
            <a:r>
              <a:rPr lang="en-US" dirty="0" err="1" smtClean="0"/>
              <a:t>Gurobi</a:t>
            </a:r>
            <a:r>
              <a:rPr lang="en-US" dirty="0" smtClean="0"/>
              <a:t>, GLPK)</a:t>
            </a:r>
          </a:p>
          <a:p>
            <a:r>
              <a:rPr lang="en-US" dirty="0" smtClean="0"/>
              <a:t>Query the results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Modeling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Set() - </a:t>
            </a:r>
            <a:r>
              <a:rPr lang="en-US" dirty="0"/>
              <a:t>set data that is used to define a model </a:t>
            </a:r>
            <a:r>
              <a:rPr lang="en-US" dirty="0" smtClean="0"/>
              <a:t>instance</a:t>
            </a:r>
          </a:p>
          <a:p>
            <a:r>
              <a:rPr lang="en-US" dirty="0" err="1" smtClean="0"/>
              <a:t>Param</a:t>
            </a:r>
            <a:r>
              <a:rPr lang="en-US" dirty="0" smtClean="0"/>
              <a:t>() - </a:t>
            </a:r>
            <a:r>
              <a:rPr lang="en-US" dirty="0"/>
              <a:t>parameter data that is used to define a model instance 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() -  </a:t>
            </a:r>
            <a:r>
              <a:rPr lang="en-US" dirty="0"/>
              <a:t>decision variables in a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Objective()  – Expressions that are minimized or maximized in a model</a:t>
            </a:r>
          </a:p>
          <a:p>
            <a:r>
              <a:rPr lang="en-US" dirty="0" smtClean="0"/>
              <a:t>Constraint() – Constraint expressions in a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 Facility Location Example - Recap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l="-387" r="1284"/>
          <a:stretch/>
        </p:blipFill>
        <p:spPr>
          <a:xfrm>
            <a:off x="886352" y="1600200"/>
            <a:ext cx="7206141" cy="341841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4017" y="4755292"/>
            <a:ext cx="6319747" cy="9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for Deterministic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Sets: </a:t>
            </a:r>
          </a:p>
          <a:p>
            <a:pPr lvl="1"/>
            <a:r>
              <a:rPr lang="en-US" dirty="0" smtClean="0"/>
              <a:t>Plants</a:t>
            </a:r>
          </a:p>
          <a:p>
            <a:pPr lvl="1"/>
            <a:r>
              <a:rPr lang="en-US" dirty="0" smtClean="0"/>
              <a:t>Clients</a:t>
            </a:r>
          </a:p>
          <a:p>
            <a:r>
              <a:rPr lang="en-US" dirty="0" smtClean="0"/>
              <a:t>Parameters: </a:t>
            </a:r>
          </a:p>
          <a:p>
            <a:pPr lvl="1"/>
            <a:r>
              <a:rPr lang="en-US" dirty="0" err="1" smtClean="0"/>
              <a:t>FixedCost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Capacity investment cost </a:t>
            </a:r>
            <a:r>
              <a:rPr lang="en-US" i="1" dirty="0" err="1" smtClean="0"/>
              <a:t>g</a:t>
            </a:r>
            <a:r>
              <a:rPr lang="en-US" i="1" baseline="-25000" dirty="0" err="1" smtClean="0"/>
              <a:t>j</a:t>
            </a:r>
            <a:endParaRPr lang="en-US" i="1" baseline="-25000" dirty="0" smtClean="0"/>
          </a:p>
          <a:p>
            <a:pPr lvl="1"/>
            <a:r>
              <a:rPr lang="en-US" dirty="0" smtClean="0"/>
              <a:t>Unit price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endParaRPr lang="en-US" baseline="-25000" dirty="0" smtClean="0"/>
          </a:p>
          <a:p>
            <a:pPr lvl="1"/>
            <a:r>
              <a:rPr lang="en-US" dirty="0" smtClean="0"/>
              <a:t>Variable cost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i="1" baseline="-25000" dirty="0" smtClean="0"/>
          </a:p>
          <a:p>
            <a:pPr lvl="1"/>
            <a:r>
              <a:rPr lang="en-US" dirty="0" smtClean="0"/>
              <a:t>Transportation cost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ij</a:t>
            </a:r>
            <a:endParaRPr lang="en-US" i="1" baseline="-25000" dirty="0" smtClean="0"/>
          </a:p>
          <a:p>
            <a:pPr lvl="1"/>
            <a:r>
              <a:rPr lang="en-US" dirty="0" smtClean="0"/>
              <a:t>Client demand 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</a:p>
          <a:p>
            <a:pPr lvl="1"/>
            <a:r>
              <a:rPr lang="en-US" dirty="0" smtClean="0"/>
              <a:t>Revenue: 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ij</a:t>
            </a:r>
            <a:r>
              <a:rPr lang="en-US" i="1" baseline="-25000" dirty="0" smtClean="0"/>
              <a:t> </a:t>
            </a:r>
            <a:r>
              <a:rPr lang="en-US" i="1" dirty="0" smtClean="0"/>
              <a:t>= </a:t>
            </a:r>
            <a:r>
              <a:rPr lang="en-US" dirty="0" smtClean="0"/>
              <a:t>(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baseline="-25000" dirty="0"/>
              <a:t> </a:t>
            </a:r>
            <a:r>
              <a:rPr lang="en-US" dirty="0" smtClean="0"/>
              <a:t>–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 </a:t>
            </a:r>
            <a:r>
              <a:rPr lang="en-US" i="1" dirty="0" smtClean="0"/>
              <a:t> -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ij</a:t>
            </a:r>
            <a:r>
              <a:rPr lang="en-US" dirty="0" smtClean="0"/>
              <a:t>)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ij</a:t>
            </a:r>
            <a:endParaRPr lang="en-US" i="1" baseline="-25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Variables, Constraints,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Variables: </a:t>
            </a:r>
          </a:p>
          <a:p>
            <a:pPr lvl="1"/>
            <a:r>
              <a:rPr lang="en-US" dirty="0" smtClean="0"/>
              <a:t>Facility location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</a:t>
            </a:r>
            <a:endParaRPr lang="en-US" i="1" baseline="-25000" dirty="0" smtClean="0"/>
          </a:p>
          <a:p>
            <a:pPr lvl="1"/>
            <a:r>
              <a:rPr lang="en-US" dirty="0" smtClean="0"/>
              <a:t>Installed capacity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endParaRPr lang="en-US" i="1" baseline="-25000" dirty="0" smtClean="0"/>
          </a:p>
          <a:p>
            <a:pPr lvl="1"/>
            <a:r>
              <a:rPr lang="en-US" dirty="0" smtClean="0"/>
              <a:t>Fraction of client </a:t>
            </a:r>
            <a:r>
              <a:rPr lang="en-US" i="1" dirty="0" smtClean="0"/>
              <a:t>i</a:t>
            </a:r>
            <a:r>
              <a:rPr lang="en-US" dirty="0" smtClean="0"/>
              <a:t>’s demand met from plant </a:t>
            </a:r>
            <a:r>
              <a:rPr lang="en-US" i="1" dirty="0" smtClean="0"/>
              <a:t>j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Maximize profit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Demand constraint</a:t>
            </a:r>
          </a:p>
          <a:p>
            <a:pPr lvl="1"/>
            <a:r>
              <a:rPr lang="en-US" dirty="0" smtClean="0"/>
              <a:t>Capacity Constraint</a:t>
            </a:r>
          </a:p>
          <a:p>
            <a:pPr lvl="1"/>
            <a:r>
              <a:rPr lang="en-US" dirty="0" smtClean="0"/>
              <a:t>Shipping Constraint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the Model</a:t>
            </a:r>
            <a:endParaRPr lang="en-US" dirty="0"/>
          </a:p>
        </p:txBody>
      </p:sp>
      <p:pic>
        <p:nvPicPr>
          <p:cNvPr id="4" name="Content Placeholder 3" descr="Screen Shot 2013-01-29 at 4.21.32 PM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4" b="124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29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the data</a:t>
            </a:r>
            <a:endParaRPr lang="en-US" dirty="0"/>
          </a:p>
        </p:txBody>
      </p:sp>
      <p:pic>
        <p:nvPicPr>
          <p:cNvPr id="4" name="Content Placeholder 3" descr="Screen Shot 2013-01-29 at 4.23.22 PM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4" r="-200086"/>
          <a:stretch/>
        </p:blipFill>
        <p:spPr/>
      </p:pic>
    </p:spTree>
    <p:extLst>
      <p:ext uri="{BB962C8B-B14F-4D97-AF65-F5344CB8AC3E}">
        <p14:creationId xmlns:p14="http://schemas.microsoft.com/office/powerpoint/2010/main" val="3244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73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Solving the </a:t>
            </a:r>
            <a:r>
              <a:rPr lang="en-US" sz="3600" dirty="0" smtClean="0"/>
              <a:t>deterministic optimization </a:t>
            </a:r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000" dirty="0" smtClean="0"/>
              <a:t>Directly from the command line:</a:t>
            </a:r>
          </a:p>
          <a:p>
            <a:pPr marL="0" indent="0">
              <a:buNone/>
            </a:pPr>
            <a:r>
              <a:rPr lang="en-US" sz="2600" dirty="0" err="1" smtClean="0">
                <a:latin typeface="Courier New"/>
                <a:cs typeface="Courier New"/>
              </a:rPr>
              <a:t>pyomo</a:t>
            </a:r>
            <a:r>
              <a:rPr lang="en-US" sz="2600" dirty="0" smtClean="0">
                <a:latin typeface="Courier New"/>
                <a:cs typeface="Courier New"/>
              </a:rPr>
              <a:t> models/</a:t>
            </a:r>
            <a:r>
              <a:rPr lang="en-US" sz="2600" dirty="0" err="1" smtClean="0">
                <a:latin typeface="Courier New"/>
                <a:cs typeface="Courier New"/>
              </a:rPr>
              <a:t>ReferenceModel.py</a:t>
            </a:r>
            <a:r>
              <a:rPr lang="en-US" sz="2600" dirty="0" smtClean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scenariodata</a:t>
            </a:r>
            <a:r>
              <a:rPr lang="en-US" sz="2600" dirty="0" smtClean="0">
                <a:latin typeface="Courier New"/>
                <a:cs typeface="Courier New"/>
              </a:rPr>
              <a:t>/</a:t>
            </a:r>
            <a:r>
              <a:rPr lang="en-US" sz="2600" dirty="0" err="1" smtClean="0">
                <a:latin typeface="Courier New"/>
                <a:cs typeface="Courier New"/>
              </a:rPr>
              <a:t>AverageScenario.dat</a:t>
            </a:r>
            <a:r>
              <a:rPr lang="en-US" sz="2600" dirty="0" smtClean="0">
                <a:latin typeface="Courier New"/>
                <a:cs typeface="Courier New"/>
              </a:rPr>
              <a:t> --solver=</a:t>
            </a:r>
            <a:r>
              <a:rPr lang="en-US" sz="2600" dirty="0" err="1" smtClean="0">
                <a:latin typeface="Courier New"/>
                <a:cs typeface="Courier New"/>
              </a:rPr>
              <a:t>cplex</a:t>
            </a:r>
            <a:endParaRPr lang="en-US" sz="26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Options to get the solution:</a:t>
            </a:r>
          </a:p>
          <a:p>
            <a:pPr lvl="2"/>
            <a:r>
              <a:rPr lang="en-US" dirty="0" smtClean="0"/>
              <a:t>Results are saved in a file </a:t>
            </a:r>
            <a:r>
              <a:rPr lang="en-US" dirty="0" err="1" smtClean="0"/>
              <a:t>results.json</a:t>
            </a:r>
            <a:endParaRPr lang="en-US" dirty="0" smtClean="0"/>
          </a:p>
          <a:p>
            <a:pPr lvl="2"/>
            <a:r>
              <a:rPr lang="en-US" dirty="0" smtClean="0"/>
              <a:t>--show-results prints the contents of </a:t>
            </a:r>
            <a:r>
              <a:rPr lang="en-US" dirty="0" err="1" smtClean="0"/>
              <a:t>results.json</a:t>
            </a:r>
            <a:r>
              <a:rPr lang="en-US" dirty="0" smtClean="0"/>
              <a:t> in the command window</a:t>
            </a:r>
          </a:p>
          <a:p>
            <a:pPr lvl="2"/>
            <a:r>
              <a:rPr lang="en-US" dirty="0" smtClean="0"/>
              <a:t>--summary prints the solution in tabular form in the command window</a:t>
            </a:r>
          </a:p>
          <a:p>
            <a:pPr lvl="2"/>
            <a:r>
              <a:rPr lang="en-US" dirty="0" err="1" smtClean="0"/>
              <a:t>Pyomo</a:t>
            </a:r>
            <a:r>
              <a:rPr lang="en-US" dirty="0" smtClean="0"/>
              <a:t> book includes a post-processing plugin to write solution to CSV file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smtClean="0"/>
              <a:t>a python script from command line</a:t>
            </a:r>
          </a:p>
          <a:p>
            <a:r>
              <a:rPr lang="en-US" dirty="0" smtClean="0"/>
              <a:t>Writing to a (human-readable) LP format file and solving it outside </a:t>
            </a:r>
            <a:r>
              <a:rPr lang="en-US" dirty="0" err="1" smtClean="0"/>
              <a:t>Pyomo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pyomo2lp models/</a:t>
            </a:r>
            <a:r>
              <a:rPr lang="en-US" dirty="0" err="1" smtClean="0">
                <a:latin typeface="Courier New"/>
                <a:cs typeface="Courier New"/>
              </a:rPr>
              <a:t>ReferenceModel.py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scenariodata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AverageScenario.dat</a:t>
            </a:r>
            <a:r>
              <a:rPr lang="en-US" dirty="0" smtClean="0">
                <a:latin typeface="Courier New"/>
                <a:cs typeface="Courier New"/>
              </a:rPr>
              <a:t> --symbolic-solver-labels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</a:t>
            </a:r>
            <a:r>
              <a:rPr lang="en-US" dirty="0" smtClean="0"/>
              <a:t> for Stochastic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 scenario data files</a:t>
            </a:r>
          </a:p>
          <a:p>
            <a:r>
              <a:rPr lang="en-US" dirty="0" smtClean="0"/>
              <a:t>Specify the scenario tree using the </a:t>
            </a:r>
            <a:r>
              <a:rPr lang="en-US" dirty="0" err="1" smtClean="0"/>
              <a:t>ScenarioStructure.dat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Solve the stochastic program:</a:t>
            </a:r>
          </a:p>
          <a:p>
            <a:pPr lvl="1"/>
            <a:r>
              <a:rPr lang="en-US" dirty="0" smtClean="0"/>
              <a:t>Using the extensive form: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models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scenariodata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--solve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lvl="1"/>
            <a:r>
              <a:rPr lang="en-US" dirty="0" smtClean="0"/>
              <a:t>Using the progressive hedging algorithm: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runph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–m models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scenariodata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62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our facility location instance with 5 scenarios:</a:t>
            </a:r>
          </a:p>
          <a:p>
            <a:r>
              <a:rPr lang="en-US" dirty="0" smtClean="0"/>
              <a:t>Expected value problem:</a:t>
            </a:r>
          </a:p>
          <a:p>
            <a:pPr lvl="1"/>
            <a:r>
              <a:rPr lang="en-US" dirty="0" smtClean="0"/>
              <a:t>Profit = 2377.75</a:t>
            </a:r>
          </a:p>
          <a:p>
            <a:pPr lvl="1"/>
            <a:r>
              <a:rPr lang="en-US" dirty="0" smtClean="0"/>
              <a:t>Plants opened = Plant1, Plant4</a:t>
            </a:r>
          </a:p>
          <a:p>
            <a:pPr lvl="1"/>
            <a:r>
              <a:rPr lang="en-US" dirty="0" smtClean="0"/>
              <a:t>Total installed capacity = 1823 units</a:t>
            </a:r>
          </a:p>
          <a:p>
            <a:r>
              <a:rPr lang="en-US" dirty="0" smtClean="0"/>
              <a:t>Stochastic program:</a:t>
            </a:r>
          </a:p>
          <a:p>
            <a:pPr lvl="1"/>
            <a:r>
              <a:rPr lang="en-US" dirty="0" smtClean="0"/>
              <a:t>Expected Profit = 2295.524</a:t>
            </a:r>
          </a:p>
          <a:p>
            <a:pPr lvl="1"/>
            <a:r>
              <a:rPr lang="en-US" dirty="0" smtClean="0"/>
              <a:t>Plants opened = Plant1, Plant2</a:t>
            </a:r>
          </a:p>
          <a:p>
            <a:pPr lvl="1"/>
            <a:r>
              <a:rPr lang="en-US" dirty="0" smtClean="0"/>
              <a:t>Total installed capacity = 1985 units</a:t>
            </a:r>
          </a:p>
          <a:p>
            <a:r>
              <a:rPr lang="en-US" dirty="0" smtClean="0"/>
              <a:t>The plant location and installed capacity solution (first-stage variables) of the stochastic program hedges against the future uncertain demands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6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Algebraic vs. MPS formats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3175">
              <a:buNone/>
            </a:pPr>
            <a:endParaRPr lang="es-ES" sz="2000" dirty="0" smtClean="0"/>
          </a:p>
          <a:p>
            <a:pPr marL="0" indent="3175">
              <a:buNone/>
            </a:pPr>
            <a:r>
              <a:rPr lang="es-ES" sz="2000" dirty="0" smtClean="0"/>
              <a:t>Max 143x + 60y </a:t>
            </a:r>
          </a:p>
          <a:p>
            <a:pPr marL="0" indent="3175">
              <a:buNone/>
            </a:pPr>
            <a:r>
              <a:rPr lang="es-ES" sz="2000" dirty="0" err="1" smtClean="0"/>
              <a:t>s.t.</a:t>
            </a:r>
            <a:r>
              <a:rPr lang="es-ES" sz="2000" dirty="0" smtClean="0"/>
              <a:t> 120x + 210y &lt;= 15000 </a:t>
            </a:r>
          </a:p>
          <a:p>
            <a:pPr marL="0" indent="3175">
              <a:buNone/>
            </a:pPr>
            <a:r>
              <a:rPr lang="es-ES" sz="2000" dirty="0" smtClean="0"/>
              <a:t>       110x + 30y &lt;= 4000 </a:t>
            </a:r>
          </a:p>
          <a:p>
            <a:pPr marL="0" indent="3175">
              <a:buNone/>
            </a:pPr>
            <a:r>
              <a:rPr lang="es-ES" sz="2000" dirty="0" smtClean="0"/>
              <a:t>        x + y &lt;= 75 </a:t>
            </a:r>
          </a:p>
          <a:p>
            <a:pPr marL="0" indent="3175">
              <a:buNone/>
            </a:pPr>
            <a:r>
              <a:rPr lang="es-ES" sz="2000" dirty="0" smtClean="0"/>
              <a:t>        x &gt;= 0 y &gt;= 0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IE 633X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676400"/>
            <a:ext cx="567612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8629" y="3810000"/>
            <a:ext cx="564270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09600" y="4495800"/>
            <a:ext cx="7688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Any commercial solver can read MPS format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Column-oriented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Set up for punch cards (!) so fields start in specific columns 2, 5, 15, 25, 40, 50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Allows for meaningful names (like </a:t>
            </a:r>
            <a:r>
              <a:rPr lang="en-US" dirty="0" err="1" smtClean="0"/>
              <a:t>Acreswht</a:t>
            </a:r>
            <a:r>
              <a:rPr lang="en-US" dirty="0" smtClean="0"/>
              <a:t> instead of x, </a:t>
            </a:r>
            <a:r>
              <a:rPr lang="en-US" dirty="0" err="1" smtClean="0"/>
              <a:t>Acresbar</a:t>
            </a:r>
            <a:r>
              <a:rPr lang="en-US" dirty="0" smtClean="0"/>
              <a:t> instead of y)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Sense of objective may be specified within the MPS file, like</a:t>
            </a:r>
          </a:p>
          <a:p>
            <a:r>
              <a:rPr lang="en-US" dirty="0" smtClean="0"/>
              <a:t>        OBJSENSE</a:t>
            </a:r>
          </a:p>
          <a:p>
            <a:r>
              <a:rPr lang="en-US" dirty="0" smtClean="0"/>
              <a:t>           MAX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SMPS extensions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1676400"/>
          </a:xfrm>
        </p:spPr>
        <p:txBody>
          <a:bodyPr/>
          <a:lstStyle/>
          <a:p>
            <a:r>
              <a:rPr lang="en-US" sz="2400" dirty="0" smtClean="0"/>
              <a:t>Time file</a:t>
            </a:r>
          </a:p>
          <a:p>
            <a:pPr lvl="1"/>
            <a:r>
              <a:rPr lang="en-US" sz="2000" dirty="0" smtClean="0"/>
              <a:t>Identifies stage structure: which rows and columns are identified with each stage</a:t>
            </a:r>
          </a:p>
          <a:p>
            <a:pPr lvl="1"/>
            <a:r>
              <a:rPr lang="en-US" sz="2000" dirty="0" smtClean="0"/>
              <a:t>Assumes block diagonal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276600"/>
            <a:ext cx="61150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SMPS extensions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800600"/>
          </a:xfrm>
        </p:spPr>
        <p:txBody>
          <a:bodyPr/>
          <a:lstStyle/>
          <a:p>
            <a:r>
              <a:rPr lang="en-US" sz="2400" dirty="0" err="1" smtClean="0"/>
              <a:t>Stoch</a:t>
            </a:r>
            <a:r>
              <a:rPr lang="en-US" sz="2400" dirty="0" smtClean="0"/>
              <a:t> file</a:t>
            </a:r>
          </a:p>
          <a:p>
            <a:pPr lvl="1"/>
            <a:r>
              <a:rPr lang="en-US" sz="2000" dirty="0" smtClean="0"/>
              <a:t>Specifies distributions of random variables</a:t>
            </a:r>
          </a:p>
          <a:p>
            <a:pPr lvl="2"/>
            <a:r>
              <a:rPr lang="en-US" sz="1800" dirty="0" smtClean="0"/>
              <a:t>Independent – distributions of random variables</a:t>
            </a:r>
          </a:p>
          <a:p>
            <a:pPr lvl="3"/>
            <a:r>
              <a:rPr lang="en-US" sz="1600" dirty="0" smtClean="0"/>
              <a:t>Arbitrary discrete, or name and parameters</a:t>
            </a:r>
          </a:p>
          <a:p>
            <a:pPr lvl="2"/>
            <a:r>
              <a:rPr lang="en-US" sz="1800" dirty="0" smtClean="0"/>
              <a:t>Blocks – joint distributions of dependent random variables</a:t>
            </a:r>
          </a:p>
          <a:p>
            <a:pPr lvl="3"/>
            <a:r>
              <a:rPr lang="en-US" sz="1600" dirty="0" smtClean="0"/>
              <a:t>Discrete, subroutine, or linear transformation of independent random variables</a:t>
            </a:r>
          </a:p>
          <a:p>
            <a:pPr lvl="2"/>
            <a:r>
              <a:rPr lang="en-US" sz="1800" dirty="0" smtClean="0"/>
              <a:t>Scenarios – paths in the scenario tree with conditional probabilities for arcs</a:t>
            </a:r>
          </a:p>
          <a:p>
            <a:pPr lvl="2"/>
            <a:endParaRPr lang="en-US" sz="1800" dirty="0" smtClean="0"/>
          </a:p>
          <a:p>
            <a:pPr lvl="2"/>
            <a:endParaRPr lang="en-US" sz="1800" dirty="0" smtClean="0"/>
          </a:p>
          <a:p>
            <a:r>
              <a:rPr lang="en-US" sz="2600" dirty="0" smtClean="0"/>
              <a:t>Main idea</a:t>
            </a:r>
            <a:endParaRPr lang="en-US" sz="2200" dirty="0" smtClean="0"/>
          </a:p>
          <a:p>
            <a:pPr lvl="1"/>
            <a:r>
              <a:rPr lang="en-US" sz="2200" dirty="0" smtClean="0"/>
              <a:t>Deterministic model in MPS format</a:t>
            </a:r>
          </a:p>
          <a:p>
            <a:pPr lvl="1"/>
            <a:r>
              <a:rPr lang="en-US" sz="2200" dirty="0" smtClean="0"/>
              <a:t>Additional stage and probability information for stochastic version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Modeling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2895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Focus on formulation</a:t>
            </a:r>
          </a:p>
          <a:p>
            <a:pPr lvl="1"/>
            <a:r>
              <a:rPr lang="en-US" sz="2000" dirty="0" smtClean="0"/>
              <a:t>Allow easy modifications</a:t>
            </a:r>
          </a:p>
          <a:p>
            <a:pPr lvl="1"/>
            <a:r>
              <a:rPr lang="en-US" sz="2000" dirty="0" smtClean="0"/>
              <a:t>Human-readable</a:t>
            </a:r>
          </a:p>
          <a:p>
            <a:pPr lvl="1"/>
            <a:r>
              <a:rPr lang="en-US" sz="2000" dirty="0" smtClean="0"/>
              <a:t>Algebraic-like structure</a:t>
            </a:r>
          </a:p>
          <a:p>
            <a:r>
              <a:rPr lang="en-US" sz="2400" dirty="0" smtClean="0"/>
              <a:t>Separate data from model</a:t>
            </a:r>
          </a:p>
          <a:p>
            <a:pPr lvl="1"/>
            <a:r>
              <a:rPr lang="en-US" sz="2000" dirty="0" smtClean="0"/>
              <a:t>Easy to update</a:t>
            </a:r>
          </a:p>
          <a:p>
            <a:pPr lvl="1"/>
            <a:r>
              <a:rPr lang="en-US" sz="2000" dirty="0" smtClean="0"/>
              <a:t>Specify multiple instances of different sizes</a:t>
            </a:r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File:Neos-stats-201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191000"/>
            <a:ext cx="3448050" cy="18859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85800" y="4572000"/>
            <a:ext cx="3724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 tooltip="Argonne National Laboratory"/>
              </a:rPr>
              <a:t>NEOS</a:t>
            </a:r>
            <a:r>
              <a:rPr lang="en-US" dirty="0" smtClean="0"/>
              <a:t> input statistics for January 2011</a:t>
            </a:r>
          </a:p>
          <a:p>
            <a:r>
              <a:rPr lang="en-US" dirty="0" smtClean="0"/>
              <a:t>(Argonne National Laboratory)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General Algebraic Modeling System (GAMS)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Modeling language with integrated solvers</a:t>
            </a:r>
          </a:p>
          <a:p>
            <a:pPr lvl="1"/>
            <a:r>
              <a:rPr lang="en-US" sz="2400" dirty="0" smtClean="0"/>
              <a:t>linear, nonlinear and mixed integer</a:t>
            </a:r>
          </a:p>
          <a:p>
            <a:r>
              <a:rPr lang="en-US" sz="2400" dirty="0" smtClean="0"/>
              <a:t>Large model library</a:t>
            </a:r>
          </a:p>
          <a:p>
            <a:r>
              <a:rPr lang="en-US" sz="2400" dirty="0" smtClean="0"/>
              <a:t>“Concise and exact specification of entities and relationships”</a:t>
            </a:r>
          </a:p>
          <a:p>
            <a:r>
              <a:rPr lang="en-US" sz="2400" dirty="0" smtClean="0"/>
              <a:t>“Whole sets of closely related constraints are entered in one statement”</a:t>
            </a:r>
          </a:p>
          <a:p>
            <a:r>
              <a:rPr lang="en-US" sz="2400" dirty="0" smtClean="0"/>
              <a:t>“Models can be developed and documented simultaneously because GAMS allows the user to include explanatory text as part of the definition of any symbol or equation.”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General GAMS model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10000" cy="4495800"/>
          </a:xfrm>
        </p:spPr>
        <p:txBody>
          <a:bodyPr/>
          <a:lstStyle/>
          <a:p>
            <a:r>
              <a:rPr lang="en-US" dirty="0" smtClean="0"/>
              <a:t>Sets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Variables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Equations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Solver instructions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Display commands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524000"/>
            <a:ext cx="561109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00350" y="2286000"/>
            <a:ext cx="63436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General GAMS model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10000" cy="4495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Equations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Solver instructions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Display commands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IE 633X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8E7E-3EB7-40ED-8900-577E6702992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9900" y="2133600"/>
            <a:ext cx="61341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5257800"/>
            <a:ext cx="41529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1187</Words>
  <Application>Microsoft Office PowerPoint</Application>
  <PresentationFormat>On-screen Show (4:3)</PresentationFormat>
  <Paragraphs>292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Software for solving (stochastic) linear programs</vt:lpstr>
      <vt:lpstr>Another farmer example</vt:lpstr>
      <vt:lpstr>Algebraic vs. MPS formats</vt:lpstr>
      <vt:lpstr>SMPS extensions</vt:lpstr>
      <vt:lpstr>SMPS extensions</vt:lpstr>
      <vt:lpstr>Modeling languages</vt:lpstr>
      <vt:lpstr>General Algebraic Modeling System (GAMS)</vt:lpstr>
      <vt:lpstr>General GAMS model structure</vt:lpstr>
      <vt:lpstr>General GAMS model structure</vt:lpstr>
      <vt:lpstr>General GAMS model structure</vt:lpstr>
      <vt:lpstr>DECIS</vt:lpstr>
      <vt:lpstr>GAMS/DECIS</vt:lpstr>
      <vt:lpstr>Power capacity expansion example</vt:lpstr>
      <vt:lpstr>Decision stages</vt:lpstr>
      <vt:lpstr>Stochastic model</vt:lpstr>
      <vt:lpstr>Stochastic model</vt:lpstr>
      <vt:lpstr>COOPR – Pyomo and PySP</vt:lpstr>
      <vt:lpstr>COOPR</vt:lpstr>
      <vt:lpstr>Pyomo – Getting Started</vt:lpstr>
      <vt:lpstr>Pyomo – Basics</vt:lpstr>
      <vt:lpstr>Basic Modeling Components</vt:lpstr>
      <vt:lpstr>BL Facility Location Example - Recap</vt:lpstr>
      <vt:lpstr>Input Data for Deterministic Model</vt:lpstr>
      <vt:lpstr>Variables, Constraints, Objective</vt:lpstr>
      <vt:lpstr>Specifying the Model</vt:lpstr>
      <vt:lpstr>Specifying the data</vt:lpstr>
      <vt:lpstr>Solving the deterministic optimization model</vt:lpstr>
      <vt:lpstr>PySP for Stochastic Programming</vt:lpstr>
      <vt:lpstr>Solution Analysis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Programming: Introduction and Examples</dc:title>
  <dc:creator>Sarah M. Ryan</dc:creator>
  <cp:lastModifiedBy>Ryan, Sarah M [IMSE]</cp:lastModifiedBy>
  <cp:revision>49</cp:revision>
  <dcterms:created xsi:type="dcterms:W3CDTF">2013-01-14T16:32:57Z</dcterms:created>
  <dcterms:modified xsi:type="dcterms:W3CDTF">2014-09-10T21:55:08Z</dcterms:modified>
</cp:coreProperties>
</file>