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72" r:id="rId5"/>
    <p:sldId id="258" r:id="rId6"/>
    <p:sldId id="259" r:id="rId7"/>
    <p:sldId id="260" r:id="rId8"/>
    <p:sldId id="262" r:id="rId9"/>
    <p:sldId id="263" r:id="rId10"/>
    <p:sldId id="264" r:id="rId11"/>
    <p:sldId id="261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0825-C076-6247-AFCE-685FC1DBA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78987-15B7-3A4C-92DA-F276A069F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2155-C520-6745-990F-AAE446AC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631E-09CF-FA47-AA87-77A4ADC9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6A6A-0202-1F47-A4AB-E0FBB0B0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6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EEF6-0941-B247-A074-65E06B54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DD37E-AF81-0C4F-8B89-C0F05C67F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7731-C48E-4F44-9863-AEA5F4F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FF1C-3688-9545-A03E-8BAE3C2C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47A-0747-3F4B-94CA-6EFCF355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0D330-AB4F-0940-9EA1-4D7FC6489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B4EF-F44C-1946-98DB-3A128EA5D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5DF5-C10E-0B43-9A77-DCADE57D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172C6-BFA2-1540-9C12-414F5374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B9E0-B308-454F-BA80-7A777B44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95D4-FDCD-AF4E-95F8-E4E7564B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FBED-9355-D142-8A31-A79385FBF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5610-DA88-8442-9C83-A156FF8E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8857-C1BD-C749-99CC-96451BB0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1580-D3C3-5E43-8E8F-5ECFC899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A2E6-152C-084A-8CE8-45607985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A499-27DD-9444-A1B9-EE2B0F38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ACC0-D8F9-0E45-93DD-F8340A57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2BE0E-3633-D848-9F1A-F89BFAE7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2B96-500F-0349-B8AF-00E3DA9F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8B08-32D3-7443-96D9-98589A78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741D-F69B-9642-B025-7CA728C5E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656BE-9874-064D-9745-DC113355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EF49D-63EE-C240-BD29-A055220E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14379-7BB1-5645-B169-6AC188B3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87C3-C999-4942-825B-C5E2EAA5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7475-B5CD-7B4B-88CD-33439D4B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8B3A-D2A4-8545-A687-D8897FDA0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F45B6-F809-9140-AD11-58896ED46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AE120-9ABC-814E-947E-4638DD46F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67760-2D01-4341-87AB-E726620B2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57104-61AB-7941-B54A-E075019F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E1718-8617-5440-8524-EB45EB69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8D310-8EFB-5749-8AC0-C4521F4A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2078-D11D-F34D-B7BF-BD2E66F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94DB4-C733-7248-90CC-D5F50C09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F2EC-A426-5F4B-9A7F-E74DDF4A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543F1-6376-4140-80DD-9B0BA943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29F17-A4F7-D846-B8C4-5A7742CF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AAD57-BADC-9C4B-A83F-8A9C4E82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F77A3-A404-2344-ADC4-DDCCC82C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2BA8-B867-1748-8C49-932B9583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DD61-7EAB-7741-89CE-FA7975F7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6402-424A-1842-9DAD-99D718F81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0CB7D-6CF0-CD43-954E-1BA20779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627C1-17E2-E040-A0CC-62DF97A3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7BD3-5EAF-CA42-A337-F560FACF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C013-A79E-A446-BB75-9D54E473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5D0CB-FBF5-7844-84B0-59D9B5B45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D86D0-9753-904A-83FC-64BACA82A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042BB-4686-C14B-AEBC-051C6F4B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33181-2DDF-FE47-95E2-015B1FA3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87395-69C1-8B45-9CFB-094D82C2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D6E2A-A0C7-DA4D-8259-47AAE734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E5AFF-B088-F040-A51B-FBF5D89E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656B-581E-284F-AE37-5BAAEA42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274F-B30F-AF42-806D-21A207B73EE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6CB1-CAEC-A246-8B10-2E4C4C2B1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4D0CC-2E2E-324D-8E67-116FFC30D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631B-E943-C94E-9677-80FFD367B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0149-FB9E-BD48-8D21-605B309A6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SIPLIB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0B956-DA84-744C-90AB-95965AF42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48853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D585-8AF4-6B40-B1C6-F1691900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Summary of the test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1876-C86C-7849-8681-23E5BC47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59"/>
            <a:ext cx="10836058" cy="4849204"/>
          </a:xfrm>
        </p:spPr>
        <p:txBody>
          <a:bodyPr/>
          <a:lstStyle/>
          <a:p>
            <a:r>
              <a:rPr lang="en-US" dirty="0"/>
              <a:t>3.1. Type of problems: number of components based on set cardinality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5CC4F-95A9-E640-8B04-E8801C9F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8" y="1778372"/>
            <a:ext cx="5767412" cy="4968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88C10-44C7-E049-B911-04368689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27" y="3129506"/>
            <a:ext cx="5511254" cy="1608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600FC7-8C69-D144-8B68-E7C83A48281B}"/>
              </a:ext>
            </a:extLst>
          </p:cNvPr>
          <p:cNvSpPr/>
          <p:nvPr/>
        </p:nvSpPr>
        <p:spPr>
          <a:xfrm>
            <a:off x="6402627" y="4282224"/>
            <a:ext cx="5446996" cy="4308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EEB8-9A4A-1744-9C6C-80537E8B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Summary of the test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C35E-58FA-7041-ABA9-DAD04C13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3.2. Sparsity in SIP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A327-DA34-A347-B24B-14D64DF0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5" y="2692052"/>
            <a:ext cx="7239000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675615-AFC8-114E-8C2F-182BCA0F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048" y="4376422"/>
            <a:ext cx="3187721" cy="2403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6D5D1-39E9-A544-A85D-1F62A882C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048" y="110728"/>
            <a:ext cx="3187722" cy="4173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DCBBCA-6EC7-8B49-9AFF-A5B90DAF10D4}"/>
              </a:ext>
            </a:extLst>
          </p:cNvPr>
          <p:cNvSpPr/>
          <p:nvPr/>
        </p:nvSpPr>
        <p:spPr>
          <a:xfrm>
            <a:off x="615601" y="3733263"/>
            <a:ext cx="7346253" cy="78094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A61F0-ED99-414D-9C25-9C85E46D5849}"/>
              </a:ext>
            </a:extLst>
          </p:cNvPr>
          <p:cNvSpPr/>
          <p:nvPr/>
        </p:nvSpPr>
        <p:spPr>
          <a:xfrm>
            <a:off x="1719979" y="4526735"/>
            <a:ext cx="4806081" cy="2331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2AF1-FAC7-6149-9A93-163B6EC2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Summary of the test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190F-54F3-384E-9576-27844937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3.2. Sparsity in SIP: sparsity analysis table (to be implemented)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4922F0-F82A-5941-9B0E-1C88497A9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46521"/>
              </p:ext>
            </p:extLst>
          </p:nvPr>
        </p:nvGraphicFramePr>
        <p:xfrm>
          <a:off x="838200" y="2492679"/>
          <a:ext cx="10515600" cy="3983280"/>
        </p:xfrm>
        <a:graphic>
          <a:graphicData uri="http://schemas.openxmlformats.org/drawingml/2006/table">
            <a:tbl>
              <a:tblPr/>
              <a:tblGrid>
                <a:gridCol w="938894">
                  <a:extLst>
                    <a:ext uri="{9D8B030D-6E8A-4147-A177-3AD203B41FA5}">
                      <a16:colId xmlns:a16="http://schemas.microsoft.com/office/drawing/2014/main" val="3025269188"/>
                    </a:ext>
                  </a:extLst>
                </a:gridCol>
                <a:gridCol w="1772160">
                  <a:extLst>
                    <a:ext uri="{9D8B030D-6E8A-4147-A177-3AD203B41FA5}">
                      <a16:colId xmlns:a16="http://schemas.microsoft.com/office/drawing/2014/main" val="1924680839"/>
                    </a:ext>
                  </a:extLst>
                </a:gridCol>
                <a:gridCol w="528127">
                  <a:extLst>
                    <a:ext uri="{9D8B030D-6E8A-4147-A177-3AD203B41FA5}">
                      <a16:colId xmlns:a16="http://schemas.microsoft.com/office/drawing/2014/main" val="1407500476"/>
                    </a:ext>
                  </a:extLst>
                </a:gridCol>
                <a:gridCol w="481183">
                  <a:extLst>
                    <a:ext uri="{9D8B030D-6E8A-4147-A177-3AD203B41FA5}">
                      <a16:colId xmlns:a16="http://schemas.microsoft.com/office/drawing/2014/main" val="2990047956"/>
                    </a:ext>
                  </a:extLst>
                </a:gridCol>
                <a:gridCol w="891948">
                  <a:extLst>
                    <a:ext uri="{9D8B030D-6E8A-4147-A177-3AD203B41FA5}">
                      <a16:colId xmlns:a16="http://schemas.microsoft.com/office/drawing/2014/main" val="4191022827"/>
                    </a:ext>
                  </a:extLst>
                </a:gridCol>
                <a:gridCol w="528127">
                  <a:extLst>
                    <a:ext uri="{9D8B030D-6E8A-4147-A177-3AD203B41FA5}">
                      <a16:colId xmlns:a16="http://schemas.microsoft.com/office/drawing/2014/main" val="3151566375"/>
                    </a:ext>
                  </a:extLst>
                </a:gridCol>
                <a:gridCol w="481183">
                  <a:extLst>
                    <a:ext uri="{9D8B030D-6E8A-4147-A177-3AD203B41FA5}">
                      <a16:colId xmlns:a16="http://schemas.microsoft.com/office/drawing/2014/main" val="3089264112"/>
                    </a:ext>
                  </a:extLst>
                </a:gridCol>
                <a:gridCol w="1079726">
                  <a:extLst>
                    <a:ext uri="{9D8B030D-6E8A-4147-A177-3AD203B41FA5}">
                      <a16:colId xmlns:a16="http://schemas.microsoft.com/office/drawing/2014/main" val="897331131"/>
                    </a:ext>
                  </a:extLst>
                </a:gridCol>
                <a:gridCol w="528127">
                  <a:extLst>
                    <a:ext uri="{9D8B030D-6E8A-4147-A177-3AD203B41FA5}">
                      <a16:colId xmlns:a16="http://schemas.microsoft.com/office/drawing/2014/main" val="396053002"/>
                    </a:ext>
                  </a:extLst>
                </a:gridCol>
                <a:gridCol w="481183">
                  <a:extLst>
                    <a:ext uri="{9D8B030D-6E8A-4147-A177-3AD203B41FA5}">
                      <a16:colId xmlns:a16="http://schemas.microsoft.com/office/drawing/2014/main" val="1809027636"/>
                    </a:ext>
                  </a:extLst>
                </a:gridCol>
                <a:gridCol w="903684">
                  <a:extLst>
                    <a:ext uri="{9D8B030D-6E8A-4147-A177-3AD203B41FA5}">
                      <a16:colId xmlns:a16="http://schemas.microsoft.com/office/drawing/2014/main" val="2911194297"/>
                    </a:ext>
                  </a:extLst>
                </a:gridCol>
                <a:gridCol w="528127">
                  <a:extLst>
                    <a:ext uri="{9D8B030D-6E8A-4147-A177-3AD203B41FA5}">
                      <a16:colId xmlns:a16="http://schemas.microsoft.com/office/drawing/2014/main" val="2413009559"/>
                    </a:ext>
                  </a:extLst>
                </a:gridCol>
                <a:gridCol w="481183">
                  <a:extLst>
                    <a:ext uri="{9D8B030D-6E8A-4147-A177-3AD203B41FA5}">
                      <a16:colId xmlns:a16="http://schemas.microsoft.com/office/drawing/2014/main" val="2663221130"/>
                    </a:ext>
                  </a:extLst>
                </a:gridCol>
                <a:gridCol w="891948">
                  <a:extLst>
                    <a:ext uri="{9D8B030D-6E8A-4147-A177-3AD203B41FA5}">
                      <a16:colId xmlns:a16="http://schemas.microsoft.com/office/drawing/2014/main" val="1836053800"/>
                    </a:ext>
                  </a:extLst>
                </a:gridCol>
              </a:tblGrid>
              <a:tr h="26555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200" b="1" i="0" u="none" strike="noStrike" baseline="30000" dirty="0"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stage only (block 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200" b="1" i="0" u="none" strike="noStrike" baseline="30000" dirty="0">
                          <a:effectLst/>
                          <a:latin typeface="Arial" panose="020B0604020202020204" pitchFamily="34" charset="0"/>
                        </a:rPr>
                        <a:t>nd</a:t>
                      </a: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 stage only (block 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Complicating (block 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751370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Problem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Instance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#row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#col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%density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#row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#col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%density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#row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#col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%density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#row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#col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%density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456610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DCAP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DCAP_2_3_3_S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493057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DCAP_2_4_3_S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866533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DCAP_3_3_2_S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604237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DCAP_3_4_2_S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267185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MPTSPs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MPTSPs_D_50_S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574921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MPTSPs_D_100_S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747931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SIZES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SIZES_S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794640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SMKP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SMKP_120_S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56647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SSLP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SSLP_5_25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434009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SSLP_5_50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244617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SSLP_10_50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356841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SSLP_15_45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235669"/>
                  </a:ext>
                </a:extLst>
              </a:tr>
              <a:tr h="265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SUCW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SUCW_DayType_S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92483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23541C3-1DEC-0C4C-B80E-DA984BBA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724" y="187890"/>
            <a:ext cx="2171832" cy="1637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253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37BA-F2E8-8345-ACF6-4336530B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﻿How to generate new instances, analyze the instances, convert to SMPS, and run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D311-C761-BD4F-BBC1-1EDCC076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78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Generation</a:t>
            </a:r>
          </a:p>
          <a:p>
            <a:pPr lvl="1"/>
            <a:r>
              <a:rPr lang="en-US" dirty="0" err="1"/>
              <a:t>main.jl</a:t>
            </a:r>
            <a:endParaRPr lang="en-US" dirty="0"/>
          </a:p>
          <a:p>
            <a:pPr lvl="1"/>
            <a:r>
              <a:rPr lang="en-US" dirty="0" err="1"/>
              <a:t>models.jl</a:t>
            </a:r>
            <a:endParaRPr lang="en-US" dirty="0"/>
          </a:p>
          <a:p>
            <a:pPr lvl="1"/>
            <a:r>
              <a:rPr lang="en-US" dirty="0" err="1"/>
              <a:t>functions.jl</a:t>
            </a:r>
            <a:endParaRPr lang="en-US" dirty="0"/>
          </a:p>
          <a:p>
            <a:pPr lvl="1"/>
            <a:r>
              <a:rPr lang="en-US" dirty="0" err="1"/>
              <a:t>types.jl</a:t>
            </a:r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 err="1"/>
              <a:t>SparsityAnalyzer.jl</a:t>
            </a:r>
            <a:endParaRPr lang="en-US" dirty="0"/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SmpsWriter.jl</a:t>
            </a:r>
            <a:endParaRPr lang="en-US" dirty="0"/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CPLEX: DSP --</a:t>
            </a:r>
            <a:r>
              <a:rPr lang="en-US" dirty="0" err="1"/>
              <a:t>algo</a:t>
            </a:r>
            <a:r>
              <a:rPr lang="en-US" dirty="0"/>
              <a:t> de</a:t>
            </a:r>
          </a:p>
          <a:p>
            <a:pPr lvl="1"/>
            <a:r>
              <a:rPr lang="en-US" dirty="0"/>
              <a:t>DSP: DSP --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4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2820-742D-F346-ACF0-0B0CB615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Implementation of </a:t>
            </a:r>
            <a:r>
              <a:rPr lang="en-US" dirty="0" err="1"/>
              <a:t>SmpsWriter.jl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A1DF-1AA5-804F-A5EA-A82B0FA4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</a:t>
            </a:r>
            <a:r>
              <a:rPr lang="en-US" dirty="0" err="1"/>
              <a:t>JuMP.Model</a:t>
            </a:r>
            <a:r>
              <a:rPr lang="en-US" dirty="0"/>
              <a:t> to SMPS files</a:t>
            </a:r>
          </a:p>
          <a:p>
            <a:r>
              <a:rPr lang="en-US" dirty="0"/>
              <a:t>Implemented by exploiting members in </a:t>
            </a:r>
            <a:r>
              <a:rPr lang="en-US" dirty="0" err="1"/>
              <a:t>JuMP</a:t>
            </a:r>
            <a:r>
              <a:rPr lang="en-US" dirty="0"/>
              <a:t> &amp; </a:t>
            </a:r>
            <a:r>
              <a:rPr lang="en-US" dirty="0" err="1"/>
              <a:t>StructJuMP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5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6347-D867-2A41-A138-8B50FEF1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Instance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7D33-F4DB-D44D-8215-19E3AB37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experiment</a:t>
            </a:r>
          </a:p>
          <a:p>
            <a:pPr lvl="1"/>
            <a:r>
              <a:rPr lang="en-US" dirty="0"/>
              <a:t>Computation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9BDA-FFE0-404E-86A3-C72D4F54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Instance catalog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593ADC-51E7-D940-A793-9AE7934A9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484397"/>
              </p:ext>
            </p:extLst>
          </p:nvPr>
        </p:nvGraphicFramePr>
        <p:xfrm>
          <a:off x="100209" y="2566384"/>
          <a:ext cx="11987407" cy="3710920"/>
        </p:xfrm>
        <a:graphic>
          <a:graphicData uri="http://schemas.openxmlformats.org/drawingml/2006/table">
            <a:tbl>
              <a:tblPr/>
              <a:tblGrid>
                <a:gridCol w="555615">
                  <a:extLst>
                    <a:ext uri="{9D8B030D-6E8A-4147-A177-3AD203B41FA5}">
                      <a16:colId xmlns:a16="http://schemas.microsoft.com/office/drawing/2014/main" val="3235737437"/>
                    </a:ext>
                  </a:extLst>
                </a:gridCol>
                <a:gridCol w="1243189">
                  <a:extLst>
                    <a:ext uri="{9D8B030D-6E8A-4147-A177-3AD203B41FA5}">
                      <a16:colId xmlns:a16="http://schemas.microsoft.com/office/drawing/2014/main" val="1841993364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4177140984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90559407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4265151800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3258826918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223491768"/>
                    </a:ext>
                  </a:extLst>
                </a:gridCol>
                <a:gridCol w="604233">
                  <a:extLst>
                    <a:ext uri="{9D8B030D-6E8A-4147-A177-3AD203B41FA5}">
                      <a16:colId xmlns:a16="http://schemas.microsoft.com/office/drawing/2014/main" val="2092834567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3933105954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3236404523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669717143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1004314703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2587469403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3939956939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705350615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1878287330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98060652"/>
                    </a:ext>
                  </a:extLst>
                </a:gridCol>
                <a:gridCol w="638958">
                  <a:extLst>
                    <a:ext uri="{9D8B030D-6E8A-4147-A177-3AD203B41FA5}">
                      <a16:colId xmlns:a16="http://schemas.microsoft.com/office/drawing/2014/main" val="3241668337"/>
                    </a:ext>
                  </a:extLst>
                </a:gridCol>
              </a:tblGrid>
              <a:tr h="19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1050" b="1" i="0" u="none" strike="noStrike" baseline="30000" dirty="0"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 stage variables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050" b="1" i="0" u="none" strike="noStrike" baseline="30000">
                          <a:effectLst/>
                          <a:latin typeface="Arial" panose="020B0604020202020204" pitchFamily="34" charset="0"/>
                        </a:rPr>
                        <a:t>nd</a:t>
                      </a:r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 stage variables</a:t>
                      </a:r>
                    </a:p>
                  </a:txBody>
                  <a:tcPr marL="6095" marR="6095" marT="609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File size</a:t>
                      </a:r>
                    </a:p>
                  </a:txBody>
                  <a:tcPr marL="6095" marR="6095" marT="609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87545"/>
                  </a:ext>
                </a:extLst>
              </a:tr>
              <a:tr h="199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Problem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Instance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#cont1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#bin1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#int1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#cont2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#bin2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#int2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#cont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#bin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#</a:t>
                      </a:r>
                      <a:r>
                        <a:rPr lang="en-US" sz="1050" b="1" i="0" u="none" strike="noStrike" dirty="0" err="1"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#rows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#cols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#</a:t>
                      </a:r>
                      <a:r>
                        <a:rPr lang="en-US" sz="1050" b="1" i="0" u="none" strike="noStrike" dirty="0" err="1">
                          <a:effectLst/>
                          <a:latin typeface="Arial" panose="020B0604020202020204" pitchFamily="34" charset="0"/>
                        </a:rPr>
                        <a:t>nonzeros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%density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en-US" sz="1050" b="1" i="0" u="none" strike="noStrike" dirty="0" err="1">
                          <a:effectLst/>
                          <a:latin typeface="Arial" panose="020B0604020202020204" pitchFamily="34" charset="0"/>
                        </a:rPr>
                        <a:t>cor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en-US" sz="1050" b="1" i="0" u="none" strike="noStrike" dirty="0" err="1">
                          <a:effectLst/>
                          <a:latin typeface="Arial" panose="020B0604020202020204" pitchFamily="34" charset="0"/>
                        </a:rPr>
                        <a:t>tim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en-US" sz="1050" b="1" i="0" u="none" strike="noStrike" dirty="0" err="1">
                          <a:effectLst/>
                          <a:latin typeface="Arial" panose="020B0604020202020204" pitchFamily="34" charset="0"/>
                        </a:rPr>
                        <a:t>sto</a:t>
                      </a:r>
                      <a:endParaRPr lang="en-US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903011"/>
                  </a:ext>
                </a:extLst>
              </a:tr>
              <a:tr h="199105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DCAP</a:t>
                      </a:r>
                    </a:p>
                  </a:txBody>
                  <a:tcPr marL="6095" marR="6095" marT="609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DCAP_2_3_3_500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4506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7506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13512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28512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0.0281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76784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DCAP_2_3_3_1000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15006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27012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57012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0.0141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002671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DCAP_2_3_3_5000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45006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75006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135012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285012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0.0028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410961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DCAP_2_3_3_10000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90006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150006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270012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570012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0.0014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486010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DCAP_2_4_3_500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36012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0.0222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79583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DCAP_2_4_3_1000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36012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72012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0.0111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382915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DCAP_2_4_3_5000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60006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360012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0.0022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784110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DCAP_2_4_3_10000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120006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360012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720012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0.0011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843503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DCAP_3_3_2_500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25512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0.0354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63840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DCAP_3_3_2_1000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51012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0.0177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328033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DCAP_3_3_2_5000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30006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90006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255012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0.0035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852094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DCAP_3_3_2_10000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60006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180006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240012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510012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0.0018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603036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DCAP_3_4_2_500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4006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7006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16012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32512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0.029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52573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DCAP_3_4_2_1000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8006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14006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32012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65012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0.0145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593790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DCAP_3_4_2_5000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40006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120006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70006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160012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325012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0.0029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649444"/>
                  </a:ext>
                </a:extLst>
              </a:tr>
              <a:tr h="199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DCAP_3_4_2_10000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80006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240006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140006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320012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650012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0.0015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095" marR="6095" marT="60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90654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134AA4-4FDF-4347-83FE-C8ED73EF8F6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size information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8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6347-D867-2A41-A138-8B50FEF1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Instance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7D33-F4DB-D44D-8215-19E3AB37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report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4846E7-5366-234E-86E2-6B0649379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82864"/>
              </p:ext>
            </p:extLst>
          </p:nvPr>
        </p:nvGraphicFramePr>
        <p:xfrm>
          <a:off x="338204" y="2379945"/>
          <a:ext cx="11523945" cy="4146120"/>
        </p:xfrm>
        <a:graphic>
          <a:graphicData uri="http://schemas.openxmlformats.org/drawingml/2006/table">
            <a:tbl>
              <a:tblPr/>
              <a:tblGrid>
                <a:gridCol w="745886">
                  <a:extLst>
                    <a:ext uri="{9D8B030D-6E8A-4147-A177-3AD203B41FA5}">
                      <a16:colId xmlns:a16="http://schemas.microsoft.com/office/drawing/2014/main" val="3294077486"/>
                    </a:ext>
                  </a:extLst>
                </a:gridCol>
                <a:gridCol w="1668921">
                  <a:extLst>
                    <a:ext uri="{9D8B030D-6E8A-4147-A177-3AD203B41FA5}">
                      <a16:colId xmlns:a16="http://schemas.microsoft.com/office/drawing/2014/main" val="2155849378"/>
                    </a:ext>
                  </a:extLst>
                </a:gridCol>
                <a:gridCol w="1724862">
                  <a:extLst>
                    <a:ext uri="{9D8B030D-6E8A-4147-A177-3AD203B41FA5}">
                      <a16:colId xmlns:a16="http://schemas.microsoft.com/office/drawing/2014/main" val="4287459970"/>
                    </a:ext>
                  </a:extLst>
                </a:gridCol>
                <a:gridCol w="941680">
                  <a:extLst>
                    <a:ext uri="{9D8B030D-6E8A-4147-A177-3AD203B41FA5}">
                      <a16:colId xmlns:a16="http://schemas.microsoft.com/office/drawing/2014/main" val="2439810234"/>
                    </a:ext>
                  </a:extLst>
                </a:gridCol>
                <a:gridCol w="969652">
                  <a:extLst>
                    <a:ext uri="{9D8B030D-6E8A-4147-A177-3AD203B41FA5}">
                      <a16:colId xmlns:a16="http://schemas.microsoft.com/office/drawing/2014/main" val="1833504828"/>
                    </a:ext>
                  </a:extLst>
                </a:gridCol>
                <a:gridCol w="447532">
                  <a:extLst>
                    <a:ext uri="{9D8B030D-6E8A-4147-A177-3AD203B41FA5}">
                      <a16:colId xmlns:a16="http://schemas.microsoft.com/office/drawing/2014/main" val="1794895435"/>
                    </a:ext>
                  </a:extLst>
                </a:gridCol>
                <a:gridCol w="857770">
                  <a:extLst>
                    <a:ext uri="{9D8B030D-6E8A-4147-A177-3AD203B41FA5}">
                      <a16:colId xmlns:a16="http://schemas.microsoft.com/office/drawing/2014/main" val="509235649"/>
                    </a:ext>
                  </a:extLst>
                </a:gridCol>
                <a:gridCol w="1146800">
                  <a:extLst>
                    <a:ext uri="{9D8B030D-6E8A-4147-A177-3AD203B41FA5}">
                      <a16:colId xmlns:a16="http://schemas.microsoft.com/office/drawing/2014/main" val="536694869"/>
                    </a:ext>
                  </a:extLst>
                </a:gridCol>
                <a:gridCol w="857770">
                  <a:extLst>
                    <a:ext uri="{9D8B030D-6E8A-4147-A177-3AD203B41FA5}">
                      <a16:colId xmlns:a16="http://schemas.microsoft.com/office/drawing/2014/main" val="1186429727"/>
                    </a:ext>
                  </a:extLst>
                </a:gridCol>
                <a:gridCol w="857770">
                  <a:extLst>
                    <a:ext uri="{9D8B030D-6E8A-4147-A177-3AD203B41FA5}">
                      <a16:colId xmlns:a16="http://schemas.microsoft.com/office/drawing/2014/main" val="1388936286"/>
                    </a:ext>
                  </a:extLst>
                </a:gridCol>
                <a:gridCol w="857770">
                  <a:extLst>
                    <a:ext uri="{9D8B030D-6E8A-4147-A177-3AD203B41FA5}">
                      <a16:colId xmlns:a16="http://schemas.microsoft.com/office/drawing/2014/main" val="294246691"/>
                    </a:ext>
                  </a:extLst>
                </a:gridCol>
                <a:gridCol w="447532">
                  <a:extLst>
                    <a:ext uri="{9D8B030D-6E8A-4147-A177-3AD203B41FA5}">
                      <a16:colId xmlns:a16="http://schemas.microsoft.com/office/drawing/2014/main" val="2779832524"/>
                    </a:ext>
                  </a:extLst>
                </a:gridCol>
              </a:tblGrid>
              <a:tr h="23034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CPLEX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effectLst/>
                          <a:latin typeface="Arial" panose="020B0604020202020204" pitchFamily="34" charset="0"/>
                        </a:rPr>
                        <a:t>DSP-DD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54867"/>
                  </a:ext>
                </a:extLst>
              </a:tr>
              <a:tr h="230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effectLst/>
                          <a:latin typeface="Arial" panose="020B0604020202020204" pitchFamily="34" charset="0"/>
                        </a:rPr>
                        <a:t>Problem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effectLst/>
                          <a:latin typeface="Arial" panose="020B0604020202020204" pitchFamily="34" charset="0"/>
                        </a:rPr>
                        <a:t>Instance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Best Integer Objective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Best Bound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Relative gap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Master obj.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Primal bound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Dual bound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Apprx. Gap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 panose="020B0604020202020204" pitchFamily="34" charset="0"/>
                        </a:rPr>
                        <a:t>Duality gap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effectLst/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53698"/>
                  </a:ext>
                </a:extLst>
              </a:tr>
              <a:tr h="230340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</a:t>
                      </a:r>
                    </a:p>
                  </a:txBody>
                  <a:tcPr marL="8508" marR="8508" marT="85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DCAP_2_3_3_500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746517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DCAP_2_3_3_1000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822965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DCAP_2_3_3_5000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9176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DCAP_2_3_3_10000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999381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DCAP_2_4_3_500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78205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DCAP_2_4_3_1000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076926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DCAP_2_4_3_5000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271184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DCAP_2_4_3_10000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842320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DCAP_3_3_2_500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927764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DCAP_3_3_2_1000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781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DCAP_3_3_2_5000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405126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DCAP_3_3_2_10000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340959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DCAP_3_4_2_500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734098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DCAP_3_4_2_1000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209543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DCAP_3_4_2_5000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663373"/>
                  </a:ext>
                </a:extLst>
              </a:tr>
              <a:tr h="23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DCAP_3_4_2_10000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8" marR="8508" marT="85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45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8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6347-D867-2A41-A138-8B50FEF1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Instance catalog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7D33-F4DB-D44D-8215-19E3AB37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53"/>
            <a:ext cx="10515600" cy="4351338"/>
          </a:xfrm>
        </p:spPr>
        <p:txBody>
          <a:bodyPr/>
          <a:lstStyle/>
          <a:p>
            <a:r>
              <a:rPr lang="en-US" dirty="0"/>
              <a:t>Pre- or post- analysis?</a:t>
            </a:r>
          </a:p>
          <a:p>
            <a:r>
              <a:rPr lang="en-US" dirty="0"/>
              <a:t>Classification?</a:t>
            </a:r>
          </a:p>
          <a:p>
            <a:r>
              <a:rPr lang="en-US" dirty="0"/>
              <a:t>Categorization?</a:t>
            </a:r>
          </a:p>
          <a:p>
            <a:r>
              <a:rPr lang="en-US" dirty="0"/>
              <a:t>Status?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F172E5-072E-894B-9908-258E0F8F4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85153"/>
              </p:ext>
            </p:extLst>
          </p:nvPr>
        </p:nvGraphicFramePr>
        <p:xfrm>
          <a:off x="263047" y="3816422"/>
          <a:ext cx="11699309" cy="2666576"/>
        </p:xfrm>
        <a:graphic>
          <a:graphicData uri="http://schemas.openxmlformats.org/drawingml/2006/table">
            <a:tbl>
              <a:tblPr/>
              <a:tblGrid>
                <a:gridCol w="338202">
                  <a:extLst>
                    <a:ext uri="{9D8B030D-6E8A-4147-A177-3AD203B41FA5}">
                      <a16:colId xmlns:a16="http://schemas.microsoft.com/office/drawing/2014/main" val="3975740300"/>
                    </a:ext>
                  </a:extLst>
                </a:gridCol>
                <a:gridCol w="2668044">
                  <a:extLst>
                    <a:ext uri="{9D8B030D-6E8A-4147-A177-3AD203B41FA5}">
                      <a16:colId xmlns:a16="http://schemas.microsoft.com/office/drawing/2014/main" val="1838353201"/>
                    </a:ext>
                  </a:extLst>
                </a:gridCol>
                <a:gridCol w="3594970">
                  <a:extLst>
                    <a:ext uri="{9D8B030D-6E8A-4147-A177-3AD203B41FA5}">
                      <a16:colId xmlns:a16="http://schemas.microsoft.com/office/drawing/2014/main" val="1331847200"/>
                    </a:ext>
                  </a:extLst>
                </a:gridCol>
                <a:gridCol w="801666">
                  <a:extLst>
                    <a:ext uri="{9D8B030D-6E8A-4147-A177-3AD203B41FA5}">
                      <a16:colId xmlns:a16="http://schemas.microsoft.com/office/drawing/2014/main" val="981705704"/>
                    </a:ext>
                  </a:extLst>
                </a:gridCol>
                <a:gridCol w="3056350">
                  <a:extLst>
                    <a:ext uri="{9D8B030D-6E8A-4147-A177-3AD203B41FA5}">
                      <a16:colId xmlns:a16="http://schemas.microsoft.com/office/drawing/2014/main" val="2089981925"/>
                    </a:ext>
                  </a:extLst>
                </a:gridCol>
                <a:gridCol w="1240077">
                  <a:extLst>
                    <a:ext uri="{9D8B030D-6E8A-4147-A177-3AD203B41FA5}">
                      <a16:colId xmlns:a16="http://schemas.microsoft.com/office/drawing/2014/main" val="2587528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Usage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How to classify?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085667"/>
                  </a:ext>
                </a:extLst>
              </a:tr>
              <a:tr h="411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LDG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(large duality gap)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instances with huge duality gap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when solving by DD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MPTSPs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Lagrangian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-type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decomposition algorithm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Post-analysis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54079"/>
                  </a:ext>
                </a:extLst>
              </a:tr>
              <a:tr h="411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DS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(difficult subproblem)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instances with difficult subproblems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when solving by DD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SMKP, SUCW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Lagrangian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-type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decomposition algorithm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Post-analysis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72175"/>
                  </a:ext>
                </a:extLst>
              </a:tr>
              <a:tr h="463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PC2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(pure cont. 2</a:t>
                      </a:r>
                      <a:r>
                        <a:rPr lang="en-US" sz="1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nd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stage)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instances with pure continuous 2</a:t>
                      </a:r>
                      <a:r>
                        <a:rPr lang="en-US" sz="1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nd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stage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DCLP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for Benders-type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decomposition algorithm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Pre-analysis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1729"/>
                  </a:ext>
                </a:extLst>
              </a:tr>
              <a:tr h="463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HD2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(high density 2</a:t>
                      </a:r>
                      <a:r>
                        <a:rPr lang="en-US" sz="1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nd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stage)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high density 2</a:t>
                      </a:r>
                      <a:r>
                        <a:rPr lang="en-US" sz="1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nd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stage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SMKP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Pre-analysis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4761"/>
                  </a:ext>
                </a:extLst>
              </a:tr>
              <a:tr h="411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HDC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(high density complicating block)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high density complicating block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SMKP, DCAP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for any type of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decomposition algorithm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Pre-analysis</a:t>
                      </a:r>
                    </a:p>
                  </a:txBody>
                  <a:tcPr marL="8190" marR="8190" marT="8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55207"/>
                  </a:ext>
                </a:extLst>
              </a:tr>
            </a:tbl>
          </a:graphicData>
        </a:graphic>
      </p:graphicFrame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0D03F8B-1992-7E43-97C2-3A5EC482A587}"/>
              </a:ext>
            </a:extLst>
          </p:cNvPr>
          <p:cNvSpPr/>
          <p:nvPr/>
        </p:nvSpPr>
        <p:spPr>
          <a:xfrm>
            <a:off x="5711868" y="1529770"/>
            <a:ext cx="5085568" cy="1694188"/>
          </a:xfrm>
          <a:prstGeom prst="wedgeRoundRectCallout">
            <a:avLst>
              <a:gd name="adj1" fmla="val -39086"/>
              <a:gd name="adj2" fmla="val 750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Need some more good ideas...</a:t>
            </a:r>
          </a:p>
        </p:txBody>
      </p:sp>
    </p:spTree>
    <p:extLst>
      <p:ext uri="{BB962C8B-B14F-4D97-AF65-F5344CB8AC3E}">
        <p14:creationId xmlns:p14="http://schemas.microsoft.com/office/powerpoint/2010/main" val="5971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68D8-7878-D342-9584-1A6B947F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3711-C6CD-0C48-8678-077F3ECE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7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1B3845-B780-014D-8FFE-A4A5E8FD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83" y="663880"/>
            <a:ext cx="8110506" cy="5538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EFDBC9-A3F8-3C4B-B223-51D6C6E10368}"/>
              </a:ext>
            </a:extLst>
          </p:cNvPr>
          <p:cNvSpPr txBox="1"/>
          <p:nvPr/>
        </p:nvSpPr>
        <p:spPr>
          <a:xfrm>
            <a:off x="3461880" y="1268727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3E26E-499A-584E-B61A-64751ABA6F1A}"/>
              </a:ext>
            </a:extLst>
          </p:cNvPr>
          <p:cNvSpPr txBox="1"/>
          <p:nvPr/>
        </p:nvSpPr>
        <p:spPr>
          <a:xfrm>
            <a:off x="3537036" y="1900730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7252E-0E3D-5A4D-8FF9-3A146233ABD4}"/>
              </a:ext>
            </a:extLst>
          </p:cNvPr>
          <p:cNvSpPr txBox="1"/>
          <p:nvPr/>
        </p:nvSpPr>
        <p:spPr>
          <a:xfrm>
            <a:off x="3537035" y="2717399"/>
            <a:ext cx="11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E6237-6CB0-6042-9921-B3B8DD203187}"/>
              </a:ext>
            </a:extLst>
          </p:cNvPr>
          <p:cNvSpPr txBox="1"/>
          <p:nvPr/>
        </p:nvSpPr>
        <p:spPr>
          <a:xfrm>
            <a:off x="2893511" y="3343331"/>
            <a:ext cx="174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0% (2 days)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74D23-EFA4-9642-AAFC-F5A44677C9B9}"/>
              </a:ext>
            </a:extLst>
          </p:cNvPr>
          <p:cNvSpPr txBox="1"/>
          <p:nvPr/>
        </p:nvSpPr>
        <p:spPr>
          <a:xfrm>
            <a:off x="2893511" y="3565575"/>
            <a:ext cx="156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0% (1 day)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D2BA8-B604-D849-A67D-84EC9EFB89DF}"/>
              </a:ext>
            </a:extLst>
          </p:cNvPr>
          <p:cNvSpPr txBox="1"/>
          <p:nvPr/>
        </p:nvSpPr>
        <p:spPr>
          <a:xfrm>
            <a:off x="3537034" y="3772071"/>
            <a:ext cx="10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A4A890-79A5-1043-B528-76F93D366E50}"/>
              </a:ext>
            </a:extLst>
          </p:cNvPr>
          <p:cNvSpPr txBox="1"/>
          <p:nvPr/>
        </p:nvSpPr>
        <p:spPr>
          <a:xfrm>
            <a:off x="3538600" y="4189024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C12271-E65E-3846-85DD-47808047607B}"/>
              </a:ext>
            </a:extLst>
          </p:cNvPr>
          <p:cNvSpPr txBox="1"/>
          <p:nvPr/>
        </p:nvSpPr>
        <p:spPr>
          <a:xfrm>
            <a:off x="2645340" y="959360"/>
            <a:ext cx="163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Writing status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CE7BA2-9833-D04A-9E04-C9AB2A1740B7}"/>
              </a:ext>
            </a:extLst>
          </p:cNvPr>
          <p:cNvCxnSpPr/>
          <p:nvPr/>
        </p:nvCxnSpPr>
        <p:spPr>
          <a:xfrm>
            <a:off x="2645340" y="1291114"/>
            <a:ext cx="14757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106565-3CDB-5F46-9B15-F055B866B0C6}"/>
              </a:ext>
            </a:extLst>
          </p:cNvPr>
          <p:cNvSpPr txBox="1"/>
          <p:nvPr/>
        </p:nvSpPr>
        <p:spPr>
          <a:xfrm>
            <a:off x="375782" y="959360"/>
            <a:ext cx="19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Preparation status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0C2D01-5483-A543-A03F-B879ADFC66E4}"/>
              </a:ext>
            </a:extLst>
          </p:cNvPr>
          <p:cNvCxnSpPr>
            <a:cxnSpLocks/>
          </p:cNvCxnSpPr>
          <p:nvPr/>
        </p:nvCxnSpPr>
        <p:spPr>
          <a:xfrm flipV="1">
            <a:off x="375782" y="1290181"/>
            <a:ext cx="1841325" cy="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5ABE50-4C4E-E847-B051-A2E1181FDFDA}"/>
              </a:ext>
            </a:extLst>
          </p:cNvPr>
          <p:cNvSpPr txBox="1"/>
          <p:nvPr/>
        </p:nvSpPr>
        <p:spPr>
          <a:xfrm>
            <a:off x="1574759" y="1900730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B5EF18-BF47-254B-B8A4-E4AC0581424F}"/>
              </a:ext>
            </a:extLst>
          </p:cNvPr>
          <p:cNvSpPr txBox="1"/>
          <p:nvPr/>
        </p:nvSpPr>
        <p:spPr>
          <a:xfrm>
            <a:off x="1574758" y="2717399"/>
            <a:ext cx="11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ADD1B-B5A2-3D4A-AA36-011497253D67}"/>
              </a:ext>
            </a:extLst>
          </p:cNvPr>
          <p:cNvSpPr txBox="1"/>
          <p:nvPr/>
        </p:nvSpPr>
        <p:spPr>
          <a:xfrm>
            <a:off x="1574756" y="3343331"/>
            <a:ext cx="156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E9F5BB-3321-F54A-934B-5D4E36A2CA63}"/>
              </a:ext>
            </a:extLst>
          </p:cNvPr>
          <p:cNvSpPr txBox="1"/>
          <p:nvPr/>
        </p:nvSpPr>
        <p:spPr>
          <a:xfrm>
            <a:off x="1574756" y="3565575"/>
            <a:ext cx="92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A8F41-9E18-CF4B-BACF-076FDCF031F2}"/>
              </a:ext>
            </a:extLst>
          </p:cNvPr>
          <p:cNvSpPr txBox="1"/>
          <p:nvPr/>
        </p:nvSpPr>
        <p:spPr>
          <a:xfrm>
            <a:off x="1574757" y="3772071"/>
            <a:ext cx="10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5198A-9C1D-7F47-8455-2D08B2908E2F}"/>
              </a:ext>
            </a:extLst>
          </p:cNvPr>
          <p:cNvSpPr txBox="1"/>
          <p:nvPr/>
        </p:nvSpPr>
        <p:spPr>
          <a:xfrm>
            <a:off x="1576323" y="4189024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115C48-4566-ED4E-A17B-EC7B55F623B7}"/>
              </a:ext>
            </a:extLst>
          </p:cNvPr>
          <p:cNvSpPr txBox="1"/>
          <p:nvPr/>
        </p:nvSpPr>
        <p:spPr>
          <a:xfrm>
            <a:off x="1574757" y="1268727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70%?</a:t>
            </a:r>
          </a:p>
        </p:txBody>
      </p:sp>
    </p:spTree>
    <p:extLst>
      <p:ext uri="{BB962C8B-B14F-4D97-AF65-F5344CB8AC3E}">
        <p14:creationId xmlns:p14="http://schemas.microsoft.com/office/powerpoint/2010/main" val="271468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89B-0486-2243-9E00-7ECAAF18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– literature review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F4F6DC-7817-AC44-8645-A0329116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78"/>
            <a:ext cx="10515600" cy="49259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MIPLIB 2010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version</a:t>
            </a:r>
          </a:p>
          <a:p>
            <a:r>
              <a:rPr lang="en-US" dirty="0"/>
              <a:t>Holmes and </a:t>
            </a:r>
            <a:r>
              <a:rPr lang="en-US" dirty="0" err="1"/>
              <a:t>Birge’s</a:t>
            </a:r>
            <a:r>
              <a:rPr lang="en-US" dirty="0"/>
              <a:t> POSTS </a:t>
            </a:r>
          </a:p>
          <a:p>
            <a:pPr lvl="1"/>
            <a:r>
              <a:rPr lang="en-US" dirty="0"/>
              <a:t>Stochastic linear programming</a:t>
            </a:r>
          </a:p>
          <a:p>
            <a:pPr lvl="1"/>
            <a:r>
              <a:rPr lang="en-US" dirty="0"/>
              <a:t>1994 - present</a:t>
            </a:r>
          </a:p>
          <a:p>
            <a:r>
              <a:rPr lang="en-US" dirty="0" err="1"/>
              <a:t>Ariyawansa</a:t>
            </a:r>
            <a:r>
              <a:rPr lang="en-US" dirty="0"/>
              <a:t> and Felt’s test problem collection </a:t>
            </a:r>
          </a:p>
          <a:p>
            <a:pPr lvl="1"/>
            <a:r>
              <a:rPr lang="en-US" dirty="0"/>
              <a:t>Stochastic linear (integer) programming</a:t>
            </a:r>
          </a:p>
          <a:p>
            <a:pPr lvl="1"/>
            <a:r>
              <a:rPr lang="en-US" dirty="0"/>
              <a:t>INFORMS </a:t>
            </a:r>
            <a:r>
              <a:rPr lang="en-US" dirty="0" err="1"/>
              <a:t>JoC</a:t>
            </a:r>
            <a:r>
              <a:rPr lang="en-US" dirty="0"/>
              <a:t>, 2004</a:t>
            </a:r>
          </a:p>
          <a:p>
            <a:pPr lvl="1"/>
            <a:r>
              <a:rPr lang="en-US" dirty="0"/>
              <a:t>2001 - present</a:t>
            </a:r>
          </a:p>
          <a:p>
            <a:r>
              <a:rPr lang="en-US" dirty="0"/>
              <a:t>Ahmed et al.’s SIPLIB 1.0</a:t>
            </a:r>
          </a:p>
          <a:p>
            <a:pPr lvl="1"/>
            <a:r>
              <a:rPr lang="en-US" dirty="0"/>
              <a:t>Stochastic Integer (linear/nonlinear) Programming </a:t>
            </a:r>
          </a:p>
          <a:p>
            <a:pPr lvl="1"/>
            <a:r>
              <a:rPr lang="en-US" dirty="0"/>
              <a:t>2002 - present</a:t>
            </a:r>
          </a:p>
        </p:txBody>
      </p:sp>
    </p:spTree>
    <p:extLst>
      <p:ext uri="{BB962C8B-B14F-4D97-AF65-F5344CB8AC3E}">
        <p14:creationId xmlns:p14="http://schemas.microsoft.com/office/powerpoint/2010/main" val="92888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89B-0486-2243-9E00-7ECAAF18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– literature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3048F-2D59-934F-AC1B-B27008ED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130207"/>
            <a:ext cx="7302500" cy="4000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F4F6DC-7817-AC44-8645-A0329116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79"/>
            <a:ext cx="10515600" cy="4351338"/>
          </a:xfrm>
        </p:spPr>
        <p:txBody>
          <a:bodyPr/>
          <a:lstStyle/>
          <a:p>
            <a:r>
              <a:rPr lang="en-US" dirty="0"/>
              <a:t>SIPLIB 1.0 limitations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BFFA9-67F4-BD49-B1F9-A27D1B7544EE}"/>
              </a:ext>
            </a:extLst>
          </p:cNvPr>
          <p:cNvSpPr/>
          <p:nvPr/>
        </p:nvSpPr>
        <p:spPr>
          <a:xfrm>
            <a:off x="2419698" y="2625096"/>
            <a:ext cx="2891338" cy="2934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350C8-1D5F-5443-BD4C-E94D7292CF8A}"/>
              </a:ext>
            </a:extLst>
          </p:cNvPr>
          <p:cNvSpPr/>
          <p:nvPr/>
        </p:nvSpPr>
        <p:spPr>
          <a:xfrm>
            <a:off x="4576262" y="3115698"/>
            <a:ext cx="4455004" cy="2913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508B7-579A-8045-ABDA-BA6FC92B5BB6}"/>
              </a:ext>
            </a:extLst>
          </p:cNvPr>
          <p:cNvSpPr/>
          <p:nvPr/>
        </p:nvSpPr>
        <p:spPr>
          <a:xfrm>
            <a:off x="2419697" y="3896510"/>
            <a:ext cx="7275447" cy="2746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B987B-D789-C148-9EAB-45BA427551BD}"/>
              </a:ext>
            </a:extLst>
          </p:cNvPr>
          <p:cNvSpPr/>
          <p:nvPr/>
        </p:nvSpPr>
        <p:spPr>
          <a:xfrm>
            <a:off x="2419697" y="4660598"/>
            <a:ext cx="3016600" cy="2621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8B83-917E-384E-92AD-E34487A5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- contributions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25D83-0470-F44C-96C4-C9796329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2171700"/>
            <a:ext cx="7404100" cy="2514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96789D-4B11-6E45-96B7-D430D4DD1DC2}"/>
              </a:ext>
            </a:extLst>
          </p:cNvPr>
          <p:cNvSpPr/>
          <p:nvPr/>
        </p:nvSpPr>
        <p:spPr>
          <a:xfrm>
            <a:off x="3884895" y="2517732"/>
            <a:ext cx="3843664" cy="30062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C9F713-7E69-1B4B-AC7E-E76BF6F08AF4}"/>
              </a:ext>
            </a:extLst>
          </p:cNvPr>
          <p:cNvSpPr/>
          <p:nvPr/>
        </p:nvSpPr>
        <p:spPr>
          <a:xfrm>
            <a:off x="3122895" y="3026602"/>
            <a:ext cx="5770584" cy="2927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D2A25-5554-3B40-BB8A-CFA40D3D7EF7}"/>
              </a:ext>
            </a:extLst>
          </p:cNvPr>
          <p:cNvSpPr/>
          <p:nvPr/>
        </p:nvSpPr>
        <p:spPr>
          <a:xfrm>
            <a:off x="3884895" y="3582444"/>
            <a:ext cx="5735094" cy="2379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2E6A4D-413D-9F4F-AEC8-310AB7E378C6}"/>
              </a:ext>
            </a:extLst>
          </p:cNvPr>
          <p:cNvSpPr/>
          <p:nvPr/>
        </p:nvSpPr>
        <p:spPr>
          <a:xfrm>
            <a:off x="3884895" y="3842125"/>
            <a:ext cx="1989812" cy="2317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50A5C6-D5D9-1746-8EFC-1F48AC525036}"/>
              </a:ext>
            </a:extLst>
          </p:cNvPr>
          <p:cNvSpPr/>
          <p:nvPr/>
        </p:nvSpPr>
        <p:spPr>
          <a:xfrm>
            <a:off x="3884896" y="4312638"/>
            <a:ext cx="4682908" cy="2844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C57B1A5-91B7-4347-B0C4-28D8D685E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79"/>
            <a:ext cx="10515600" cy="4351338"/>
          </a:xfrm>
        </p:spPr>
        <p:txBody>
          <a:bodyPr/>
          <a:lstStyle/>
          <a:p>
            <a:r>
              <a:rPr lang="en-US" dirty="0"/>
              <a:t>SIPLIB 2.0 contributions (in my mind)</a:t>
            </a:r>
          </a:p>
        </p:txBody>
      </p:sp>
    </p:spTree>
    <p:extLst>
      <p:ext uri="{BB962C8B-B14F-4D97-AF65-F5344CB8AC3E}">
        <p14:creationId xmlns:p14="http://schemas.microsoft.com/office/powerpoint/2010/main" val="399220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9055-A9F4-114B-8DF8-8FA1C77A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SIP (brief review)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7D526-24E4-B143-903D-1E1371C5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08" y="1887517"/>
            <a:ext cx="47244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0166B-D52C-AA45-8F78-A7FA784825D6}"/>
              </a:ext>
            </a:extLst>
          </p:cNvPr>
          <p:cNvSpPr txBox="1"/>
          <p:nvPr/>
        </p:nvSpPr>
        <p:spPr>
          <a:xfrm>
            <a:off x="3281819" y="1887517"/>
            <a:ext cx="14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DD, BD, PH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FBDAA-87E0-B044-85BE-7B6BEB0F9C6E}"/>
              </a:ext>
            </a:extLst>
          </p:cNvPr>
          <p:cNvSpPr txBox="1"/>
          <p:nvPr/>
        </p:nvSpPr>
        <p:spPr>
          <a:xfrm>
            <a:off x="2530257" y="1382193"/>
            <a:ext cx="253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Contents Candidates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2679E7-81A7-CF46-807E-3CD4146E162A}"/>
              </a:ext>
            </a:extLst>
          </p:cNvPr>
          <p:cNvCxnSpPr>
            <a:cxnSpLocks/>
          </p:cNvCxnSpPr>
          <p:nvPr/>
        </p:nvCxnSpPr>
        <p:spPr>
          <a:xfrm>
            <a:off x="2542784" y="1751525"/>
            <a:ext cx="1979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699CC7-827B-F84A-B5F9-C1E3CB133002}"/>
              </a:ext>
            </a:extLst>
          </p:cNvPr>
          <p:cNvSpPr txBox="1"/>
          <p:nvPr/>
        </p:nvSpPr>
        <p:spPr>
          <a:xfrm>
            <a:off x="2855934" y="3855255"/>
            <a:ext cx="189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StructJuMP</a:t>
            </a:r>
            <a:r>
              <a:rPr lang="en-US" dirty="0"/>
              <a:t>, </a:t>
            </a:r>
            <a:r>
              <a:rPr lang="en-US" dirty="0" err="1"/>
              <a:t>PySP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A91A7-801F-4248-A976-F06E3D2B6580}"/>
              </a:ext>
            </a:extLst>
          </p:cNvPr>
          <p:cNvSpPr txBox="1"/>
          <p:nvPr/>
        </p:nvSpPr>
        <p:spPr>
          <a:xfrm>
            <a:off x="2868460" y="4360578"/>
            <a:ext cx="216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DSP, SMI, </a:t>
            </a:r>
            <a:r>
              <a:rPr lang="en-US" dirty="0" err="1"/>
              <a:t>FortSP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8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D585-8AF4-6B40-B1C6-F1691900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Summary of the test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1876-C86C-7849-8681-23E5BC47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3.1. Type of problems: description,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2A598-9CBC-B041-A344-9B3941B4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51894"/>
            <a:ext cx="10210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2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D585-8AF4-6B40-B1C6-F1691900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Summary of the test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1876-C86C-7849-8681-23E5BC47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3.1. Type of problems: naming rule (for consistency)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C89CD-BCF1-A143-8DF7-8A39C04E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636044"/>
            <a:ext cx="10261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1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D585-8AF4-6B40-B1C6-F1691900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Summary of the test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1876-C86C-7849-8681-23E5BC47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3.1. Type of problems: component-based categorization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0DA55-66CC-7B4F-AF47-469A3B01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18" y="2374435"/>
            <a:ext cx="5685164" cy="4295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2425BD-6764-8245-B57E-B4011AE02919}"/>
              </a:ext>
            </a:extLst>
          </p:cNvPr>
          <p:cNvSpPr txBox="1"/>
          <p:nvPr/>
        </p:nvSpPr>
        <p:spPr>
          <a:xfrm>
            <a:off x="529442" y="5614276"/>
            <a:ext cx="337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we have 6 combinations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69DED1F-DE1F-9D4B-8D42-4A65514F3B75}"/>
              </a:ext>
            </a:extLst>
          </p:cNvPr>
          <p:cNvSpPr/>
          <p:nvPr/>
        </p:nvSpPr>
        <p:spPr>
          <a:xfrm>
            <a:off x="3870542" y="5311036"/>
            <a:ext cx="300625" cy="10008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3F08C-F591-AA42-B12E-BE69016D56F1}"/>
              </a:ext>
            </a:extLst>
          </p:cNvPr>
          <p:cNvSpPr/>
          <p:nvPr/>
        </p:nvSpPr>
        <p:spPr>
          <a:xfrm>
            <a:off x="3283644" y="2374435"/>
            <a:ext cx="5654937" cy="53160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949</Words>
  <Application>Microsoft Macintosh PowerPoint</Application>
  <PresentationFormat>Widescreen</PresentationFormat>
  <Paragraphs>538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SIPLIB 2.0</vt:lpstr>
      <vt:lpstr>PowerPoint Presentation</vt:lpstr>
      <vt:lpstr>1. Introduction – literature review</vt:lpstr>
      <vt:lpstr>1. Introduction – literature review</vt:lpstr>
      <vt:lpstr>1. Introduction - contributions</vt:lpstr>
      <vt:lpstr>2. SIP (brief review)</vt:lpstr>
      <vt:lpstr>3. Summary of the test problems</vt:lpstr>
      <vt:lpstr>3. Summary of the test problems</vt:lpstr>
      <vt:lpstr>3. Summary of the test problems</vt:lpstr>
      <vt:lpstr>3. Summary of the test problems</vt:lpstr>
      <vt:lpstr>3. Summary of the test problems</vt:lpstr>
      <vt:lpstr>3. Summary of the test problems</vt:lpstr>
      <vt:lpstr>4. ﻿How to generate new instances, analyze the instances, convert to SMPS, and run test</vt:lpstr>
      <vt:lpstr>5. Implementation of SmpsWriter.jl</vt:lpstr>
      <vt:lpstr>6. Instance catalog</vt:lpstr>
      <vt:lpstr>6. Instance catalog</vt:lpstr>
      <vt:lpstr>6. Instance catalog</vt:lpstr>
      <vt:lpstr>6. Instance catalog 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SIPLIB 2.0</dc:title>
  <dc:creator>Cho Yongkyu</dc:creator>
  <cp:lastModifiedBy>Cho Yongkyu</cp:lastModifiedBy>
  <cp:revision>15</cp:revision>
  <dcterms:created xsi:type="dcterms:W3CDTF">2018-05-11T06:09:47Z</dcterms:created>
  <dcterms:modified xsi:type="dcterms:W3CDTF">2018-05-11T08:14:03Z</dcterms:modified>
</cp:coreProperties>
</file>