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5" r:id="rId6"/>
    <p:sldId id="288" r:id="rId7"/>
    <p:sldId id="289" r:id="rId8"/>
    <p:sldId id="290" r:id="rId9"/>
    <p:sldId id="291"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orbesafrica.com/health/2020/01/21/cure-for-counterfeit-drug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Medi-track</a:t>
            </a: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Sha-1024</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OVERVIEW</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noAutofit/>
          </a:bodyPr>
          <a:lstStyle/>
          <a:p>
            <a:pPr marL="0" indent="0">
              <a:buNone/>
            </a:pPr>
            <a:r>
              <a:rPr lang="en-US" sz="2200" b="0" i="0" dirty="0">
                <a:solidFill>
                  <a:srgbClr val="000000"/>
                </a:solidFill>
                <a:effectLst/>
                <a:latin typeface="Times New Roman" panose="02020603050405020304" pitchFamily="18" charset="0"/>
                <a:cs typeface="Times New Roman" panose="02020603050405020304" pitchFamily="18" charset="0"/>
              </a:rPr>
              <a:t>“According to World Health Organization (WHO) statistics, 42% of detected cases of falsified (or substandard) pharmaceuticals occur in Africa – reports estimate that between 72,000 and 169,000 children die each year from pneumonia because of counterfeit antibiotics while fake malaria drugs cause an additional 64,000 –158,000 deaths every year in sub-Saharan Africa.”</a:t>
            </a:r>
          </a:p>
          <a:p>
            <a:pPr marL="0" indent="0">
              <a:buNone/>
            </a:pPr>
            <a:r>
              <a:rPr lang="en-US" sz="2200" dirty="0">
                <a:solidFill>
                  <a:srgbClr val="000000"/>
                </a:solidFill>
                <a:latin typeface="Times New Roman" panose="02020603050405020304" pitchFamily="18" charset="0"/>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One solution to this would be cross-company process automation which could easily be enabled by a blockchain data interchange</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This creates an open information system that all players can use to verify the authenticity of medication because it can track and trace it from when it’s manufactured to when it is dispensed to the patient.”</a:t>
            </a:r>
          </a:p>
          <a:p>
            <a:pPr marL="0" indent="0">
              <a:buNone/>
            </a:pPr>
            <a:r>
              <a:rPr lang="en-US" sz="2200" dirty="0">
                <a:solidFill>
                  <a:srgbClr val="000000"/>
                </a:solidFill>
                <a:latin typeface="Times New Roman" panose="02020603050405020304" pitchFamily="18" charset="0"/>
                <a:cs typeface="Times New Roman" panose="02020603050405020304" pitchFamily="18" charset="0"/>
              </a:rPr>
              <a:t>-Forbes Africa</a:t>
            </a:r>
            <a:endParaRPr lang="en-Z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18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PROBLEM STATEMENT </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lstStyle/>
          <a:p>
            <a:pPr marL="0" indent="0">
              <a:buNone/>
            </a:pPr>
            <a:r>
              <a:rPr lang="en-US" sz="3000" dirty="0">
                <a:latin typeface="Times New Roman" panose="02020603050405020304" pitchFamily="18" charset="0"/>
                <a:cs typeface="Times New Roman" panose="02020603050405020304" pitchFamily="18" charset="0"/>
              </a:rPr>
              <a:t>According WHO (World Health Organization), one-tenth of medical products circulating in low- and middle-income countries are either substandard or falsified. This means that people end up taking medicines that  fail to treat diseases, cause serious illness or even death.</a:t>
            </a:r>
          </a:p>
          <a:p>
            <a:endParaRPr lang="en-ZA" dirty="0"/>
          </a:p>
        </p:txBody>
      </p:sp>
    </p:spTree>
    <p:extLst>
      <p:ext uri="{BB962C8B-B14F-4D97-AF65-F5344CB8AC3E}">
        <p14:creationId xmlns:p14="http://schemas.microsoft.com/office/powerpoint/2010/main" val="39660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r"/>
            <a:r>
              <a:rPr lang="en-US" dirty="0">
                <a:solidFill>
                  <a:schemeClr val="tx1">
                    <a:lumMod val="85000"/>
                    <a:lumOff val="15000"/>
                  </a:schemeClr>
                </a:solidFill>
              </a:rPr>
              <a:t>Proposed solution </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Using Block technology in supply chain to track medicinal products from the point of manufacturing to warehouses and all the way to consumers. Everyone can verify the medicine including the SAHPRA(South African Health Products Regulatory Authority) who have power to approve or decline medicines.</a:t>
            </a:r>
          </a:p>
        </p:txBody>
      </p:sp>
    </p:spTree>
    <p:extLst>
      <p:ext uri="{BB962C8B-B14F-4D97-AF65-F5344CB8AC3E}">
        <p14:creationId xmlns:p14="http://schemas.microsoft.com/office/powerpoint/2010/main" val="280218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ctr"/>
            <a:r>
              <a:rPr lang="en-US" dirty="0">
                <a:solidFill>
                  <a:schemeClr val="tx1">
                    <a:lumMod val="85000"/>
                    <a:lumOff val="15000"/>
                  </a:schemeClr>
                </a:solidFill>
              </a:rPr>
              <a:t>VISION </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To create a safe, secure and transparent medicine manufacturing processes, tracking, approval and  ensuring that right people get to always consume correct and original medicines.</a:t>
            </a:r>
          </a:p>
        </p:txBody>
      </p:sp>
    </p:spTree>
    <p:extLst>
      <p:ext uri="{BB962C8B-B14F-4D97-AF65-F5344CB8AC3E}">
        <p14:creationId xmlns:p14="http://schemas.microsoft.com/office/powerpoint/2010/main" val="136533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ctr"/>
            <a:r>
              <a:rPr lang="en-US" dirty="0">
                <a:solidFill>
                  <a:schemeClr val="tx1">
                    <a:lumMod val="85000"/>
                    <a:lumOff val="15000"/>
                  </a:schemeClr>
                </a:solidFill>
              </a:rPr>
              <a:t>Analysis </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MARKET SIZE: </a:t>
            </a:r>
            <a:r>
              <a:rPr lang="en-US" sz="2000" dirty="0">
                <a:latin typeface="Times New Roman" panose="02020603050405020304" pitchFamily="18" charset="0"/>
                <a:cs typeface="Times New Roman" panose="02020603050405020304" pitchFamily="18" charset="0"/>
              </a:rPr>
              <a:t>According to WHO(World Health Organization) , Market for Counterfeit medicines is worth $200 bn the entire world and Africa accounts for 42% of the world’s cases.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TARGET MARKET: </a:t>
            </a:r>
            <a:r>
              <a:rPr lang="en-US" sz="2000" dirty="0">
                <a:latin typeface="Times New Roman" panose="02020603050405020304" pitchFamily="18" charset="0"/>
                <a:cs typeface="Times New Roman" panose="02020603050405020304" pitchFamily="18" charset="0"/>
              </a:rPr>
              <a:t>Our potential customers are medicine manufacturers, Warehouses, Retailers and Medicines Approving bodies such as SAHPRA in south Africa.</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INFLUENCE &amp; REACHING MARKET</a:t>
            </a:r>
            <a:r>
              <a:rPr lang="en-US" sz="2000" dirty="0">
                <a:latin typeface="Times New Roman" panose="02020603050405020304" pitchFamily="18" charset="0"/>
                <a:cs typeface="Times New Roman" panose="02020603050405020304" pitchFamily="18" charset="0"/>
              </a:rPr>
              <a:t>: To drive more traffic towards our product  we consider doing Event Sponsoring and Customer usage loyalty programs (such that people will gain points every time they verify medicines with us  and get discounts when they buy more verified meds again at retailers)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08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ctr"/>
            <a:r>
              <a:rPr lang="en-US" dirty="0">
                <a:solidFill>
                  <a:schemeClr val="tx1">
                    <a:lumMod val="85000"/>
                    <a:lumOff val="15000"/>
                  </a:schemeClr>
                </a:solidFill>
              </a:rPr>
              <a:t>COMPETITION </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IBM is tackling the same issue in South Africa.</a:t>
            </a:r>
          </a:p>
          <a:p>
            <a:r>
              <a:rPr lang="en-US" sz="2800" dirty="0">
                <a:latin typeface="Times New Roman" panose="02020603050405020304" pitchFamily="18" charset="0"/>
                <a:cs typeface="Times New Roman" panose="02020603050405020304" pitchFamily="18" charset="0"/>
              </a:rPr>
              <a:t>What gives us competitive advantage is that IBM verifies medicines that have been bought and returned to pharmaceutical manufacturers while we prevent the counterfeit issue from when the medicine is still manufactured, before distribution.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11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ctr"/>
            <a:r>
              <a:rPr lang="en-US" dirty="0">
                <a:solidFill>
                  <a:schemeClr val="tx1">
                    <a:lumMod val="85000"/>
                    <a:lumOff val="15000"/>
                  </a:schemeClr>
                </a:solidFill>
              </a:rPr>
              <a:t>MONETIZATION STRATEGY</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lstStyle/>
          <a:p>
            <a:r>
              <a:rPr lang="en-US" sz="3500" dirty="0">
                <a:latin typeface="Times New Roman" panose="02020603050405020304" pitchFamily="18" charset="0"/>
                <a:cs typeface="Times New Roman" panose="02020603050405020304" pitchFamily="18" charset="0"/>
              </a:rPr>
              <a:t>We are going to sell license of our software to manufacturers, Retailers, Government(Clinic and Hospitals), Medicines approving bodies.so that they can be able to use our software to verify medicine</a:t>
            </a:r>
            <a:r>
              <a:rPr lang="en-US" sz="3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46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pPr algn="ctr"/>
            <a:r>
              <a:rPr lang="en-US" dirty="0">
                <a:solidFill>
                  <a:schemeClr val="tx1">
                    <a:lumMod val="85000"/>
                    <a:lumOff val="15000"/>
                  </a:schemeClr>
                </a:solidFill>
              </a:rPr>
              <a:t>REFERENCES</a:t>
            </a:r>
          </a:p>
        </p:txBody>
      </p:sp>
      <p:sp>
        <p:nvSpPr>
          <p:cNvPr id="4" name="Content Placeholder 3">
            <a:extLst>
              <a:ext uri="{FF2B5EF4-FFF2-40B4-BE49-F238E27FC236}">
                <a16:creationId xmlns:a16="http://schemas.microsoft.com/office/drawing/2014/main" id="{90F82590-C8DF-C2B2-09A4-65AAEF684B1A}"/>
              </a:ext>
            </a:extLst>
          </p:cNvPr>
          <p:cNvSpPr>
            <a:spLocks noGrp="1"/>
          </p:cNvSpPr>
          <p:nvPr>
            <p:ph idx="1"/>
          </p:nvPr>
        </p:nvSpPr>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https://www.pharmaceutical-technology.com/analysis/counterfeit-drugs-africa/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https://www.creatopy.com/blog/marketing-promotion-strategies/#:~:text=A%20promotion%20strategy%20is%20defined,Target%20audience.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https://www.indeed.com/career-advice/career-development/monetization-strategy#:~:text=An%20app%20monetization%20strategy%20is%20a%20plan%20that%20helps%20you,as%20they%20change%20over%20time.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https://www.cio.com/article/188751/top-african-blockchain-based-companies-transforming-business-services-today.html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rPr>
              <a:t>https://www.forbesafrica.com/health/2020/01/21/cure-for-counterfeit-drugs/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https://www.pharmaceutical-technology.com/analysis/counterfeit-drugs-africa/</a:t>
            </a:r>
          </a:p>
        </p:txBody>
      </p:sp>
    </p:spTree>
    <p:extLst>
      <p:ext uri="{BB962C8B-B14F-4D97-AF65-F5344CB8AC3E}">
        <p14:creationId xmlns:p14="http://schemas.microsoft.com/office/powerpoint/2010/main" val="2179295559"/>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59150d8-b14e-4cca-bd67-79b67f1680d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5CE3EEED49664D953CBF665786E302" ma:contentTypeVersion="7" ma:contentTypeDescription="Create a new document." ma:contentTypeScope="" ma:versionID="f834868efc0cd7a3af655c28c82b9e46">
  <xsd:schema xmlns:xsd="http://www.w3.org/2001/XMLSchema" xmlns:xs="http://www.w3.org/2001/XMLSchema" xmlns:p="http://schemas.microsoft.com/office/2006/metadata/properties" xmlns:ns3="014d0300-b31f-480c-8791-06c6b399ff2b" xmlns:ns4="059150d8-b14e-4cca-bd67-79b67f1680db" targetNamespace="http://schemas.microsoft.com/office/2006/metadata/properties" ma:root="true" ma:fieldsID="c311979eadced36d398b20e2250f416f" ns3:_="" ns4:_="">
    <xsd:import namespace="014d0300-b31f-480c-8791-06c6b399ff2b"/>
    <xsd:import namespace="059150d8-b14e-4cca-bd67-79b67f1680d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d0300-b31f-480c-8791-06c6b399ff2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150d8-b14e-4cca-bd67-79b67f1680d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documentManagement/types"/>
    <ds:schemaRef ds:uri="http://purl.org/dc/term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059150d8-b14e-4cca-bd67-79b67f1680db"/>
    <ds:schemaRef ds:uri="014d0300-b31f-480c-8791-06c6b399ff2b"/>
  </ds:schemaRefs>
</ds:datastoreItem>
</file>

<file path=customXml/itemProps3.xml><?xml version="1.0" encoding="utf-8"?>
<ds:datastoreItem xmlns:ds="http://schemas.openxmlformats.org/officeDocument/2006/customXml" ds:itemID="{AA1288D2-0705-4393-B5DD-ABB753A170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4d0300-b31f-480c-8791-06c6b399ff2b"/>
    <ds:schemaRef ds:uri="059150d8-b14e-4cca-bd67-79b67f168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{22790953-116D-4A47-8CBC-402A9B022EDB}tf67061901_win32</Template>
  <TotalTime>186</TotalTime>
  <Words>576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Franklin Gothic Book</vt:lpstr>
      <vt:lpstr>Franklin Gothic Demi</vt:lpstr>
      <vt:lpstr>Gill Sans MT</vt:lpstr>
      <vt:lpstr>Times New Roman</vt:lpstr>
      <vt:lpstr>Wingdings 2</vt:lpstr>
      <vt:lpstr>DividendVTI</vt:lpstr>
      <vt:lpstr>Medi-track</vt:lpstr>
      <vt:lpstr>OVERVIEW</vt:lpstr>
      <vt:lpstr>PROBLEM STATEMENT </vt:lpstr>
      <vt:lpstr>Proposed solution </vt:lpstr>
      <vt:lpstr>VISION </vt:lpstr>
      <vt:lpstr>Analysis </vt:lpstr>
      <vt:lpstr>COMPETITION </vt:lpstr>
      <vt:lpstr>MONETIZATION STRATEGY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Medi-track</dc:title>
  <dc:creator>DAN MOKGADI PHALA</dc:creator>
  <cp:lastModifiedBy>DAN MOKGADI PHALA</cp:lastModifiedBy>
  <cp:revision>3</cp:revision>
  <dcterms:created xsi:type="dcterms:W3CDTF">2022-07-22T08:38:30Z</dcterms:created>
  <dcterms:modified xsi:type="dcterms:W3CDTF">2022-07-31T20:58:20Z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0x010100CC5CE3EEED49664D953CBF665786E302</vt:lpwstr>
  </property>
</Properties>
</file>