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8"/>
  </p:notesMasterIdLst>
  <p:sldIdLst>
    <p:sldId id="257" r:id="rId2"/>
    <p:sldId id="468" r:id="rId3"/>
    <p:sldId id="469" r:id="rId4"/>
    <p:sldId id="471" r:id="rId5"/>
    <p:sldId id="470" r:id="rId6"/>
    <p:sldId id="472" r:id="rId7"/>
    <p:sldId id="475" r:id="rId8"/>
    <p:sldId id="474" r:id="rId9"/>
    <p:sldId id="476" r:id="rId10"/>
    <p:sldId id="478" r:id="rId11"/>
    <p:sldId id="479" r:id="rId12"/>
    <p:sldId id="480" r:id="rId13"/>
    <p:sldId id="488" r:id="rId14"/>
    <p:sldId id="489" r:id="rId15"/>
    <p:sldId id="487" r:id="rId16"/>
    <p:sldId id="486" r:id="rId17"/>
    <p:sldId id="482" r:id="rId18"/>
    <p:sldId id="485" r:id="rId19"/>
    <p:sldId id="494" r:id="rId20"/>
    <p:sldId id="481" r:id="rId21"/>
    <p:sldId id="492" r:id="rId22"/>
    <p:sldId id="490" r:id="rId23"/>
    <p:sldId id="495" r:id="rId24"/>
    <p:sldId id="496" r:id="rId25"/>
    <p:sldId id="493" r:id="rId26"/>
    <p:sldId id="497" r:id="rId27"/>
    <p:sldId id="500" r:id="rId28"/>
    <p:sldId id="510" r:id="rId29"/>
    <p:sldId id="502" r:id="rId30"/>
    <p:sldId id="511" r:id="rId31"/>
    <p:sldId id="501" r:id="rId32"/>
    <p:sldId id="503" r:id="rId33"/>
    <p:sldId id="509" r:id="rId34"/>
    <p:sldId id="513" r:id="rId35"/>
    <p:sldId id="514" r:id="rId36"/>
    <p:sldId id="512" r:id="rId37"/>
    <p:sldId id="520" r:id="rId38"/>
    <p:sldId id="507" r:id="rId39"/>
    <p:sldId id="515" r:id="rId40"/>
    <p:sldId id="516" r:id="rId41"/>
    <p:sldId id="518" r:id="rId42"/>
    <p:sldId id="517" r:id="rId43"/>
    <p:sldId id="519" r:id="rId44"/>
    <p:sldId id="522" r:id="rId45"/>
    <p:sldId id="523" r:id="rId46"/>
    <p:sldId id="52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7"/>
            <p14:sldId id="468"/>
            <p14:sldId id="469"/>
            <p14:sldId id="471"/>
            <p14:sldId id="470"/>
            <p14:sldId id="472"/>
            <p14:sldId id="475"/>
            <p14:sldId id="474"/>
            <p14:sldId id="476"/>
            <p14:sldId id="478"/>
            <p14:sldId id="479"/>
            <p14:sldId id="480"/>
            <p14:sldId id="488"/>
            <p14:sldId id="489"/>
            <p14:sldId id="487"/>
            <p14:sldId id="486"/>
            <p14:sldId id="482"/>
            <p14:sldId id="485"/>
            <p14:sldId id="494"/>
            <p14:sldId id="481"/>
            <p14:sldId id="492"/>
            <p14:sldId id="490"/>
            <p14:sldId id="495"/>
            <p14:sldId id="496"/>
            <p14:sldId id="493"/>
            <p14:sldId id="497"/>
            <p14:sldId id="500"/>
            <p14:sldId id="510"/>
            <p14:sldId id="502"/>
            <p14:sldId id="511"/>
            <p14:sldId id="501"/>
            <p14:sldId id="503"/>
            <p14:sldId id="509"/>
            <p14:sldId id="513"/>
            <p14:sldId id="514"/>
            <p14:sldId id="512"/>
            <p14:sldId id="520"/>
            <p14:sldId id="507"/>
            <p14:sldId id="515"/>
            <p14:sldId id="516"/>
            <p14:sldId id="518"/>
            <p14:sldId id="517"/>
            <p14:sldId id="519"/>
            <p14:sldId id="522"/>
            <p14:sldId id="52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2" autoAdjust="0"/>
    <p:restoredTop sz="94730" autoAdjust="0"/>
  </p:normalViewPr>
  <p:slideViewPr>
    <p:cSldViewPr>
      <p:cViewPr varScale="1">
        <p:scale>
          <a:sx n="86" d="100"/>
          <a:sy n="86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18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://icoxpulish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7" y="980728"/>
            <a:ext cx="8496944" cy="5688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1) </a:t>
            </a:r>
            <a:r>
              <a:rPr lang="ko-KR" altLang="en-US" sz="1800" dirty="0" err="1" smtClean="0">
                <a:latin typeface="+mn-ea"/>
              </a:rPr>
              <a:t>하이브리드</a:t>
            </a:r>
            <a:r>
              <a:rPr lang="ko-KR" altLang="en-US" sz="1800" dirty="0" smtClean="0">
                <a:latin typeface="+mn-ea"/>
              </a:rPr>
              <a:t> 앱의 개념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웹 앱 개발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앱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    </a:t>
            </a:r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smtClean="0">
                <a:latin typeface="+mn-ea"/>
              </a:rPr>
              <a:t>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어플리케이션의 </a:t>
            </a:r>
            <a:r>
              <a:rPr lang="ko-KR" altLang="en-US" sz="1600" dirty="0" err="1" smtClean="0">
                <a:latin typeface="+mn-ea"/>
              </a:rPr>
              <a:t>줄임말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             플랫폼 안에 </a:t>
            </a:r>
            <a:r>
              <a:rPr lang="ko-KR" altLang="en-US" sz="1600" dirty="0" err="1" smtClean="0">
                <a:latin typeface="+mn-ea"/>
              </a:rPr>
              <a:t>들아가</a:t>
            </a:r>
            <a:r>
              <a:rPr lang="ko-KR" altLang="en-US" sz="1600" dirty="0" smtClean="0">
                <a:latin typeface="+mn-ea"/>
              </a:rPr>
              <a:t> 한가지 목적을 위해 만들어진 응용 프로그램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6" y="3068960"/>
            <a:ext cx="6768752" cy="30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74370" y="764704"/>
            <a:ext cx="8496943" cy="5544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     3) jQuery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b="1" dirty="0" err="1" smtClean="0">
                <a:latin typeface="+mn-ea"/>
              </a:rPr>
              <a:t>연결방법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- jQuery </a:t>
            </a:r>
            <a:r>
              <a:rPr lang="ko-KR" altLang="en-US" sz="1600" dirty="0" smtClean="0">
                <a:latin typeface="+mn-ea"/>
              </a:rPr>
              <a:t>라이브러리 웹 페이지에 연결 사용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b="1" dirty="0" smtClean="0">
                <a:latin typeface="+mn-ea"/>
              </a:rPr>
              <a:t>파일 직접 다운로드 받아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연결하는 방식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CDN(Content Delivery Network) </a:t>
            </a:r>
            <a:r>
              <a:rPr lang="ko-KR" altLang="en-US" sz="1600" b="1" dirty="0" smtClean="0">
                <a:latin typeface="+mn-ea"/>
              </a:rPr>
              <a:t>방식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(1)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파일 직접 다운로드 받는 방식</a:t>
            </a:r>
            <a:endParaRPr lang="en-US" altLang="ko-KR" sz="16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  <a:hlinkClick r:id="rId2"/>
              </a:rPr>
              <a:t>https://jquery.com/download/</a:t>
            </a:r>
            <a:r>
              <a:rPr lang="ko-KR" altLang="en-US" sz="1600" dirty="0" err="1" smtClean="0">
                <a:latin typeface="+mn-ea"/>
              </a:rPr>
              <a:t>접속후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‘Download the compressed,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>
                <a:latin typeface="+mn-ea"/>
              </a:rPr>
              <a:t> jQuery 3.4.1’  </a:t>
            </a:r>
            <a:r>
              <a:rPr lang="ko-KR" altLang="en-US" sz="1500" dirty="0" smtClean="0">
                <a:latin typeface="+mn-ea"/>
              </a:rPr>
              <a:t>선택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크롬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파일 복사 후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jquery-3.4.1.min.js </a:t>
            </a:r>
            <a:r>
              <a:rPr lang="ko-KR" altLang="en-US" sz="1500" dirty="0" smtClean="0">
                <a:latin typeface="+mn-ea"/>
              </a:rPr>
              <a:t>로 저장</a:t>
            </a:r>
            <a:endParaRPr lang="en-US" altLang="ko-KR" sz="15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>
                <a:latin typeface="+mn-ea"/>
              </a:rPr>
              <a:t>                               [</a:t>
            </a:r>
            <a:r>
              <a:rPr lang="ko-KR" altLang="en-US" sz="1500" dirty="0" smtClean="0">
                <a:latin typeface="+mn-ea"/>
              </a:rPr>
              <a:t>연결 확인</a:t>
            </a:r>
            <a:r>
              <a:rPr lang="en-US" altLang="ko-KR" sz="1500" dirty="0" smtClean="0">
                <a:latin typeface="+mn-ea"/>
              </a:rPr>
              <a:t>]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1484784"/>
            <a:ext cx="504056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jFirst.html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&lt;!</a:t>
            </a:r>
            <a:r>
              <a:rPr lang="en-US" altLang="ko-KR" sz="1400" dirty="0">
                <a:latin typeface="+mn-ea"/>
              </a:rPr>
              <a:t>DOCTYPE html&gt;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&lt;html</a:t>
            </a:r>
            <a:r>
              <a:rPr lang="en-US" altLang="ko-KR" sz="1400" dirty="0" smtClean="0">
                <a:latin typeface="+mn-ea"/>
              </a:rPr>
              <a:t>&gt;&lt;</a:t>
            </a:r>
            <a:r>
              <a:rPr lang="en-US" altLang="ko-KR" sz="14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&lt;title&gt; jQuery </a:t>
            </a:r>
            <a:r>
              <a:rPr lang="ko-KR" altLang="en-US" sz="1400" dirty="0">
                <a:latin typeface="+mn-ea"/>
              </a:rPr>
              <a:t>라이브러리 연결</a:t>
            </a:r>
            <a:r>
              <a:rPr lang="en-US" altLang="ko-KR" sz="14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&lt;script type="text/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javascript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="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jquery-3.4.1.min.js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"&gt;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&lt;/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&lt;script type="text/</a:t>
            </a:r>
            <a:r>
              <a:rPr lang="en-US" altLang="ko-KR" sz="1400" dirty="0" err="1" smtClean="0">
                <a:latin typeface="+mn-ea"/>
              </a:rPr>
              <a:t>javascript</a:t>
            </a:r>
            <a:r>
              <a:rPr lang="en-US" altLang="ko-KR" sz="14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smtClean="0">
                <a:latin typeface="+mn-ea"/>
              </a:rPr>
              <a:t>alert(‘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시작</a:t>
            </a:r>
            <a:r>
              <a:rPr lang="en-US" altLang="ko-KR" sz="1400" dirty="0" smtClean="0">
                <a:latin typeface="+mn-ea"/>
              </a:rPr>
              <a:t>’);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});   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&lt;/html&gt;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345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jQuery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b="1" dirty="0" err="1" smtClean="0">
                <a:latin typeface="+mn-ea"/>
              </a:rPr>
              <a:t>연결방법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7030A0"/>
                </a:solidFill>
                <a:latin typeface="+mn-ea"/>
              </a:rPr>
              <a:t>(2) CDN </a:t>
            </a:r>
            <a:r>
              <a:rPr lang="ko-KR" altLang="en-US" sz="1600" dirty="0" smtClean="0">
                <a:solidFill>
                  <a:srgbClr val="7030A0"/>
                </a:solidFill>
                <a:latin typeface="+mn-ea"/>
              </a:rPr>
              <a:t>방식</a:t>
            </a:r>
            <a:endParaRPr lang="en-US" altLang="ko-KR" sz="1600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  <a:hlinkClick r:id="rId2"/>
              </a:rPr>
              <a:t>- https://code.jquery.com/download/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jQuery Core 3.4.1- minified </a:t>
            </a:r>
            <a:r>
              <a:rPr lang="ko-KR" altLang="en-US" sz="1600" dirty="0" smtClean="0">
                <a:latin typeface="+mn-ea"/>
              </a:rPr>
              <a:t>버전 선택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Copy</a:t>
            </a:r>
            <a:r>
              <a:rPr lang="ko-KR" altLang="en-US" sz="1600" dirty="0" smtClean="0">
                <a:latin typeface="+mn-ea"/>
              </a:rPr>
              <a:t>후 파일에 붙여 넣기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- integrity, </a:t>
            </a:r>
            <a:r>
              <a:rPr lang="en-US" altLang="ko-KR" sz="1600" dirty="0" err="1" smtClean="0">
                <a:latin typeface="+mn-ea"/>
              </a:rPr>
              <a:t>crossorigin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ko-KR" altLang="en-US" sz="1600" dirty="0" err="1" smtClean="0">
                <a:latin typeface="+mn-ea"/>
              </a:rPr>
              <a:t>해킹방지를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위한 속성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382" y="1187009"/>
            <a:ext cx="4551382" cy="528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&lt;html</a:t>
            </a:r>
            <a:r>
              <a:rPr lang="en-US" altLang="ko-KR" sz="1300" dirty="0" smtClean="0">
                <a:latin typeface="+mn-ea"/>
              </a:rPr>
              <a:t>&gt;&lt;</a:t>
            </a:r>
            <a:r>
              <a:rPr lang="en-US" altLang="ko-KR" sz="13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&lt;title&gt; jQuery </a:t>
            </a:r>
            <a:r>
              <a:rPr lang="ko-KR" altLang="en-US" sz="1300" dirty="0">
                <a:latin typeface="+mn-ea"/>
              </a:rPr>
              <a:t>라이브러리 연결</a:t>
            </a:r>
            <a:r>
              <a:rPr lang="en-US" altLang="ko-KR" sz="13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&lt;script   </a:t>
            </a:r>
            <a:r>
              <a:rPr lang="en-US" altLang="ko-KR" sz="1400" b="1" dirty="0" err="1">
                <a:solidFill>
                  <a:srgbClr val="FF0000"/>
                </a:solidFill>
              </a:rPr>
              <a:t>src</a:t>
            </a:r>
            <a:r>
              <a:rPr lang="en-US" altLang="ko-KR" sz="1400" b="1" dirty="0">
                <a:solidFill>
                  <a:srgbClr val="FF0000"/>
                </a:solidFill>
              </a:rPr>
              <a:t>="https://code.jquery.com/jquery-3.4.0.min.js"   integrity="sha256-BJeo0qm959uMBGb65z40ejJYGSgR7REI4+CW1fNKwOg="   </a:t>
            </a:r>
            <a:r>
              <a:rPr lang="en-US" altLang="ko-KR" sz="1400" b="1" dirty="0" err="1">
                <a:solidFill>
                  <a:srgbClr val="FF0000"/>
                </a:solidFill>
              </a:rPr>
              <a:t>crossorigin</a:t>
            </a:r>
            <a:r>
              <a:rPr lang="en-US" altLang="ko-KR" sz="1400" b="1" dirty="0">
                <a:solidFill>
                  <a:srgbClr val="FF0000"/>
                </a:solidFill>
              </a:rPr>
              <a:t>="anonymous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&lt;/</a:t>
            </a:r>
            <a:r>
              <a:rPr lang="en-US" altLang="ko-KR" sz="1400" dirty="0"/>
              <a:t>script&gt;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300" dirty="0" smtClean="0">
                <a:latin typeface="+mn-ea"/>
              </a:rPr>
              <a:t>script type="text/</a:t>
            </a:r>
            <a:r>
              <a:rPr lang="en-US" altLang="ko-KR" sz="1300" dirty="0" err="1" smtClean="0">
                <a:latin typeface="+mn-ea"/>
              </a:rPr>
              <a:t>javascript</a:t>
            </a:r>
            <a:r>
              <a:rPr lang="en-US" altLang="ko-KR" sz="13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    </a:t>
            </a:r>
            <a:r>
              <a:rPr lang="en-US" altLang="ko-KR" sz="1300" dirty="0"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   alert('jQuery </a:t>
            </a:r>
            <a:r>
              <a:rPr lang="ko-KR" altLang="en-US" sz="1300" dirty="0">
                <a:latin typeface="+mn-ea"/>
              </a:rPr>
              <a:t>시작</a:t>
            </a:r>
            <a:r>
              <a:rPr lang="en-US" altLang="ko-KR" sz="1300" dirty="0" smtClean="0">
                <a:latin typeface="+mn-ea"/>
              </a:rPr>
              <a:t>');       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 smtClean="0">
                <a:latin typeface="+mn-ea"/>
              </a:rPr>
              <a:t>});   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&lt;/script&gt;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&lt;/html&gt;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6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5450" y="777780"/>
            <a:ext cx="8496943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  </a:t>
            </a: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 smtClean="0">
                <a:latin typeface="+mn-ea"/>
              </a:rPr>
              <a:t>기본적으로  </a:t>
            </a:r>
            <a:r>
              <a:rPr lang="en-US" altLang="ko-KR" sz="1800" b="1" dirty="0" smtClean="0">
                <a:latin typeface="+mn-ea"/>
              </a:rPr>
              <a:t>$(document).ready()</a:t>
            </a:r>
            <a:r>
              <a:rPr lang="ko-KR" altLang="en-US" sz="1800" b="1" dirty="0" smtClean="0">
                <a:latin typeface="+mn-ea"/>
              </a:rPr>
              <a:t>로 시작  </a:t>
            </a:r>
            <a:r>
              <a:rPr lang="en-US" altLang="ko-KR" sz="1800" b="1" dirty="0" smtClean="0">
                <a:latin typeface="+mn-ea"/>
              </a:rPr>
              <a:t>ready()</a:t>
            </a:r>
            <a:r>
              <a:rPr lang="ko-KR" altLang="en-US" sz="1800" b="1" dirty="0" smtClean="0">
                <a:latin typeface="+mn-ea"/>
              </a:rPr>
              <a:t>는 이벤트 </a:t>
            </a:r>
            <a:r>
              <a:rPr lang="en-US" altLang="ko-KR" sz="1800" b="1" dirty="0" smtClean="0">
                <a:latin typeface="+mn-ea"/>
              </a:rPr>
              <a:t>load </a:t>
            </a:r>
            <a:r>
              <a:rPr lang="ko-KR" altLang="en-US" sz="1800" b="1" dirty="0" smtClean="0">
                <a:latin typeface="+mn-ea"/>
              </a:rPr>
              <a:t>이벤트와 유사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$() -&gt; </a:t>
            </a:r>
            <a:r>
              <a:rPr lang="ko-KR" altLang="en-US" sz="1600" dirty="0" smtClean="0">
                <a:latin typeface="+mn-ea"/>
              </a:rPr>
              <a:t>함수이름 </a:t>
            </a:r>
            <a:r>
              <a:rPr lang="en-US" altLang="ko-KR" sz="1600" dirty="0" smtClean="0">
                <a:latin typeface="+mn-ea"/>
              </a:rPr>
              <a:t>$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661" y="1988840"/>
            <a:ext cx="6000060" cy="4575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&lt;html</a:t>
            </a:r>
            <a:r>
              <a:rPr lang="en-US" altLang="ko-KR" sz="1400" dirty="0" smtClean="0">
                <a:latin typeface="+mn-ea"/>
              </a:rPr>
              <a:t>&gt;&lt;</a:t>
            </a:r>
            <a:r>
              <a:rPr lang="en-US" altLang="ko-KR" sz="1400" dirty="0">
                <a:latin typeface="+mn-ea"/>
              </a:rPr>
              <a:t>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&lt;title&gt; jQuery </a:t>
            </a:r>
            <a:r>
              <a:rPr lang="ko-KR" altLang="en-US" sz="1400" dirty="0">
                <a:latin typeface="+mn-ea"/>
              </a:rPr>
              <a:t>라이브러리 연결</a:t>
            </a:r>
            <a:r>
              <a:rPr lang="en-US" altLang="ko-KR" sz="1400" dirty="0">
                <a:latin typeface="+mn-ea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&lt;script type="text/</a:t>
            </a:r>
            <a:r>
              <a:rPr lang="en-US" altLang="ko-KR" sz="1400" dirty="0" err="1">
                <a:latin typeface="+mn-ea"/>
              </a:rPr>
              <a:t>javascript</a:t>
            </a:r>
            <a:r>
              <a:rPr lang="en-US" altLang="ko-KR" sz="1400" dirty="0">
                <a:latin typeface="+mn-ea"/>
              </a:rPr>
              <a:t>" </a:t>
            </a:r>
            <a:r>
              <a:rPr lang="en-US" altLang="ko-KR" sz="1400" dirty="0" err="1">
                <a:latin typeface="+mn-ea"/>
              </a:rPr>
              <a:t>src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smtClean="0">
                <a:latin typeface="+mn-ea"/>
              </a:rPr>
              <a:t>jquery-3.4.1.min.js</a:t>
            </a:r>
            <a:r>
              <a:rPr lang="en-US" altLang="ko-KR" sz="1400" dirty="0">
                <a:latin typeface="+mn-ea"/>
              </a:rPr>
              <a:t>"&gt; &lt;/script&gt;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&lt;script type="text/</a:t>
            </a:r>
            <a:r>
              <a:rPr lang="en-US" altLang="ko-KR" sz="1400" dirty="0" err="1" smtClean="0">
                <a:latin typeface="+mn-ea"/>
              </a:rPr>
              <a:t>javascript</a:t>
            </a:r>
            <a:r>
              <a:rPr lang="en-US" altLang="ko-KR" sz="14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ko-KR" altLang="en-US" sz="1400" dirty="0" err="1" smtClean="0">
                <a:latin typeface="+mn-ea"/>
              </a:rPr>
              <a:t>실행문</a:t>
            </a:r>
            <a:r>
              <a:rPr lang="en-US" altLang="ko-KR" sz="1400" dirty="0" smtClean="0">
                <a:latin typeface="+mn-ea"/>
              </a:rPr>
              <a:t>;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});    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&lt;/script&gt;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&lt;/html&gt;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129" y="3930108"/>
            <a:ext cx="28803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&lt;/script&gt;</a:t>
            </a:r>
            <a:r>
              <a:rPr lang="en-US" altLang="ko-KR" sz="1400" dirty="0">
                <a:latin typeface="+mn-ea"/>
              </a:rPr>
              <a:t>&lt;script type="text/</a:t>
            </a:r>
            <a:r>
              <a:rPr lang="en-US" altLang="ko-KR" sz="1400" dirty="0" err="1">
                <a:latin typeface="+mn-ea"/>
              </a:rPr>
              <a:t>javascript</a:t>
            </a:r>
            <a:r>
              <a:rPr lang="en-US" altLang="ko-KR" sz="1400" dirty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$(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function(){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</a:t>
            </a:r>
            <a:r>
              <a:rPr lang="ko-KR" altLang="en-US" sz="1400" dirty="0" err="1">
                <a:latin typeface="+mn-ea"/>
              </a:rPr>
              <a:t>실행문</a:t>
            </a:r>
            <a:r>
              <a:rPr lang="en-US" altLang="ko-KR" sz="1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  });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5682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281336"/>
            <a:ext cx="8496943" cy="44644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jQuery()  = $() -&gt; $</a:t>
            </a:r>
            <a:r>
              <a:rPr lang="ko-KR" altLang="en-US" sz="1600" b="1" dirty="0" smtClean="0">
                <a:latin typeface="+mn-ea"/>
              </a:rPr>
              <a:t>함수                                  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jQuery(</a:t>
            </a:r>
            <a:r>
              <a:rPr lang="ko-KR" altLang="en-US" sz="16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입력인자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함수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 입력 인자 유형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큰따옴표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작은 따옴표 모두 사용가능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입력 인자 </a:t>
            </a:r>
            <a:r>
              <a:rPr lang="en-US" altLang="ko-KR" sz="1600" dirty="0" smtClean="0">
                <a:latin typeface="+mn-ea"/>
              </a:rPr>
              <a:t>: selector, </a:t>
            </a:r>
            <a:r>
              <a:rPr lang="ko-KR" altLang="en-US" sz="1600" dirty="0" smtClean="0">
                <a:latin typeface="+mn-ea"/>
              </a:rPr>
              <a:t>스타일 </a:t>
            </a:r>
            <a:r>
              <a:rPr lang="ko-KR" altLang="en-US" sz="1600" dirty="0" err="1" smtClean="0">
                <a:latin typeface="+mn-ea"/>
              </a:rPr>
              <a:t>선언시</a:t>
            </a:r>
            <a:r>
              <a:rPr lang="ko-KR" altLang="en-US" sz="1600" dirty="0" smtClean="0">
                <a:latin typeface="+mn-ea"/>
              </a:rPr>
              <a:t> 사용한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$(</a:t>
            </a:r>
            <a:r>
              <a:rPr lang="en-US" altLang="ko-KR" sz="1600" b="1" dirty="0" smtClean="0">
                <a:latin typeface="+mn-ea"/>
              </a:rPr>
              <a:t>‘body p’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HTML</a:t>
            </a:r>
            <a:r>
              <a:rPr lang="ko-KR" altLang="en-US" sz="1600" dirty="0" smtClean="0">
                <a:latin typeface="+mn-ea"/>
              </a:rPr>
              <a:t>입력 인자 </a:t>
            </a:r>
            <a:r>
              <a:rPr lang="en-US" altLang="ko-KR" sz="1600" dirty="0" smtClean="0">
                <a:latin typeface="+mn-ea"/>
              </a:rPr>
              <a:t>:  HTML5 </a:t>
            </a:r>
            <a:r>
              <a:rPr lang="ko-KR" altLang="en-US" sz="1600" dirty="0" smtClean="0">
                <a:latin typeface="+mn-ea"/>
              </a:rPr>
              <a:t>형식 문자 사용</a:t>
            </a:r>
            <a:r>
              <a:rPr lang="en-US" altLang="ko-KR" sz="1600" dirty="0" smtClean="0">
                <a:latin typeface="+mn-ea"/>
              </a:rPr>
              <a:t>,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$(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‘&lt;h1&gt;HTML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동적 추가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&lt;/h1&gt;’</a:t>
            </a:r>
            <a:r>
              <a:rPr lang="en-US" altLang="ko-KR" sz="1600" dirty="0" smtClean="0">
                <a:latin typeface="+mn-ea"/>
              </a:rPr>
              <a:t>).</a:t>
            </a:r>
            <a:r>
              <a:rPr lang="en-US" altLang="ko-KR" sz="1600" dirty="0" err="1" smtClean="0">
                <a:latin typeface="+mn-ea"/>
              </a:rPr>
              <a:t>appendTo</a:t>
            </a:r>
            <a:r>
              <a:rPr lang="en-US" altLang="ko-KR" sz="1600" dirty="0" smtClean="0">
                <a:latin typeface="+mn-ea"/>
              </a:rPr>
              <a:t>(‘body’);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함수 입력 인자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함수 사용가능 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$(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function() {alert(“DOM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트리 생성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”)}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$(document).ready(function() ) </a:t>
            </a:r>
            <a:r>
              <a:rPr lang="ko-KR" altLang="en-US" sz="1600" b="1" dirty="0" smtClean="0">
                <a:latin typeface="+mn-ea"/>
              </a:rPr>
              <a:t>에 대해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- document -&gt; HTML </a:t>
            </a:r>
            <a:r>
              <a:rPr lang="ko-KR" altLang="en-US" sz="1600" dirty="0" smtClean="0">
                <a:latin typeface="+mn-ea"/>
              </a:rPr>
              <a:t>문서 전체 선택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- ready() -&gt; HTML5 </a:t>
            </a:r>
            <a:r>
              <a:rPr lang="ko-KR" altLang="en-US" sz="1600" dirty="0" smtClean="0">
                <a:latin typeface="+mn-ea"/>
              </a:rPr>
              <a:t>문서가 웹 브라우저에 표시될 준비가 완료되면 실행되는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ko-KR" altLang="en-US" sz="1600" dirty="0" smtClean="0">
                <a:latin typeface="+mn-ea"/>
              </a:rPr>
              <a:t>이벤트 </a:t>
            </a:r>
            <a:r>
              <a:rPr lang="ko-KR" altLang="en-US" sz="1600" dirty="0" err="1" smtClean="0">
                <a:latin typeface="+mn-ea"/>
              </a:rPr>
              <a:t>핸들러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function()</a:t>
            </a:r>
            <a:r>
              <a:rPr lang="ko-KR" altLang="en-US" sz="1600" dirty="0" smtClean="0">
                <a:latin typeface="+mn-ea"/>
              </a:rPr>
              <a:t>함수 안에 원하는 코드 명세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8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73272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195736" y="355476"/>
            <a:ext cx="5904656" cy="7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r>
              <a:rPr lang="en-US" altLang="ko-KR" sz="1800" b="1" dirty="0" smtClean="0">
                <a:solidFill>
                  <a:srgbClr val="7030A0"/>
                </a:solidFill>
                <a:latin typeface="+mn-ea"/>
              </a:rPr>
              <a:t>    jQuery </a:t>
            </a:r>
            <a:r>
              <a:rPr lang="ko-KR" altLang="en-US" sz="1800" b="1" dirty="0" smtClean="0">
                <a:solidFill>
                  <a:srgbClr val="7030A0"/>
                </a:solidFill>
                <a:latin typeface="+mn-ea"/>
              </a:rPr>
              <a:t>샘플 </a:t>
            </a:r>
            <a:r>
              <a:rPr lang="ko-KR" altLang="en-US" sz="1800" b="1" dirty="0" err="1" smtClean="0">
                <a:solidFill>
                  <a:srgbClr val="7030A0"/>
                </a:solidFill>
                <a:latin typeface="+mn-ea"/>
              </a:rPr>
              <a:t>예제코드</a:t>
            </a:r>
            <a:endParaRPr lang="en-US" altLang="ko-KR" sz="1600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975" y="1095028"/>
            <a:ext cx="8748464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script src="</a:t>
            </a:r>
            <a:r>
              <a:rPr lang="ko-KR" altLang="en-US" sz="1400" dirty="0" smtClean="0">
                <a:latin typeface="+mn-ea"/>
              </a:rPr>
              <a:t>jquery-3.4.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.min.js</a:t>
            </a:r>
            <a:r>
              <a:rPr lang="ko-KR" altLang="en-US" sz="1400" dirty="0">
                <a:latin typeface="+mn-ea"/>
              </a:rPr>
              <a:t>"&gt;&lt;/</a:t>
            </a:r>
            <a:r>
              <a:rPr lang="ko-KR" altLang="en-US" sz="1400" dirty="0" err="1">
                <a:latin typeface="+mn-ea"/>
              </a:rPr>
              <a:t>script</a:t>
            </a:r>
            <a:r>
              <a:rPr lang="ko-KR" altLang="en-US" sz="1400" dirty="0" smtClean="0">
                <a:latin typeface="+mn-ea"/>
              </a:rPr>
              <a:t>&gt;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&lt;script&gt;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$(document</a:t>
            </a:r>
            <a:r>
              <a:rPr lang="en-US" altLang="ko-KR" sz="1400" dirty="0">
                <a:latin typeface="+mn-ea"/>
              </a:rPr>
              <a:t>).ready(function() { </a:t>
            </a:r>
            <a:r>
              <a:rPr lang="en-US" altLang="ko-KR" sz="1400" dirty="0" smtClean="0">
                <a:latin typeface="+mn-ea"/>
              </a:rPr>
              <a:t>        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문서 준비 이벤트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핸들러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	console.log</a:t>
            </a:r>
            <a:r>
              <a:rPr lang="en-US" altLang="ko-KR" sz="1400" dirty="0">
                <a:latin typeface="+mn-ea"/>
              </a:rPr>
              <a:t>("#1# </a:t>
            </a:r>
            <a:r>
              <a:rPr lang="ko-KR" altLang="en-US" sz="1400" dirty="0" err="1">
                <a:latin typeface="+mn-ea"/>
              </a:rPr>
              <a:t>문서준비</a:t>
            </a:r>
            <a:r>
              <a:rPr lang="ko-KR" altLang="en-US" sz="1400" dirty="0">
                <a:latin typeface="+mn-ea"/>
              </a:rPr>
              <a:t> 이벤트 </a:t>
            </a:r>
            <a:r>
              <a:rPr lang="ko-KR" altLang="en-US" sz="1400" dirty="0" err="1">
                <a:latin typeface="+mn-ea"/>
              </a:rPr>
              <a:t>핸들러가</a:t>
            </a:r>
            <a:r>
              <a:rPr lang="ko-KR" altLang="en-US" sz="1400" dirty="0">
                <a:latin typeface="+mn-ea"/>
              </a:rPr>
              <a:t> 동작했습니다</a:t>
            </a:r>
            <a:r>
              <a:rPr lang="en-US" altLang="ko-KR" sz="1400" dirty="0">
                <a:latin typeface="+mn-ea"/>
              </a:rPr>
              <a:t>.");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$(</a:t>
            </a:r>
            <a:r>
              <a:rPr lang="en-US" altLang="ko-KR" sz="1400" dirty="0">
                <a:latin typeface="+mn-ea"/>
              </a:rPr>
              <a:t>'div').click(function( 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console.log</a:t>
            </a:r>
            <a:r>
              <a:rPr lang="en-US" altLang="ko-KR" sz="1400" dirty="0">
                <a:latin typeface="+mn-ea"/>
              </a:rPr>
              <a:t>("#2# div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$('div').length);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("#3# h1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$('h1').length);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("#4# h1 </a:t>
            </a:r>
            <a:r>
              <a:rPr lang="ko-KR" altLang="en-US" sz="1400" dirty="0">
                <a:latin typeface="+mn-ea"/>
              </a:rPr>
              <a:t>텍스트 노드 내용 </a:t>
            </a:r>
            <a:r>
              <a:rPr lang="en-US" altLang="ko-KR" sz="1400" dirty="0">
                <a:latin typeface="+mn-ea"/>
              </a:rPr>
              <a:t>:" + $('h1').text());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console.log</a:t>
            </a:r>
            <a:r>
              <a:rPr lang="en-US" altLang="ko-KR" sz="1400" dirty="0">
                <a:latin typeface="+mn-ea"/>
              </a:rPr>
              <a:t>("#5# h1 </a:t>
            </a:r>
            <a:r>
              <a:rPr lang="ko-KR" altLang="en-US" sz="1400" dirty="0">
                <a:latin typeface="+mn-ea"/>
              </a:rPr>
              <a:t>속성 노드 개수 </a:t>
            </a:r>
            <a:r>
              <a:rPr lang="en-US" altLang="ko-KR" sz="1400" dirty="0">
                <a:latin typeface="+mn-ea"/>
              </a:rPr>
              <a:t>:" + $('*[id]').length);	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jQuery(this</a:t>
            </a:r>
            <a:r>
              <a:rPr lang="en-US" altLang="ko-KR" sz="1400" dirty="0">
                <a:latin typeface="+mn-ea"/>
              </a:rPr>
              <a:t>).remove();						</a:t>
            </a:r>
          </a:p>
          <a:p>
            <a:r>
              <a:rPr lang="en-US" altLang="ko-KR" sz="1400" dirty="0">
                <a:latin typeface="+mn-ea"/>
              </a:rPr>
              <a:t>		jQuery('#id2').text('jQuery </a:t>
            </a:r>
            <a:r>
              <a:rPr lang="ko-KR" altLang="en-US" sz="1400" dirty="0" err="1">
                <a:latin typeface="+mn-ea"/>
              </a:rPr>
              <a:t>실행결과입니다</a:t>
            </a:r>
            <a:r>
              <a:rPr lang="en-US" altLang="ko-KR" sz="1400" dirty="0">
                <a:latin typeface="+mn-ea"/>
              </a:rPr>
              <a:t>.');</a:t>
            </a:r>
          </a:p>
          <a:p>
            <a:r>
              <a:rPr lang="en-US" altLang="ko-KR" sz="1400" dirty="0">
                <a:latin typeface="+mn-ea"/>
              </a:rPr>
              <a:t>		console.log("#6# div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$('div').length);</a:t>
            </a:r>
          </a:p>
          <a:p>
            <a:r>
              <a:rPr lang="en-US" altLang="ko-KR" sz="1400" dirty="0">
                <a:latin typeface="+mn-ea"/>
              </a:rPr>
              <a:t>		console.log("#7# h1 </a:t>
            </a:r>
            <a:r>
              <a:rPr lang="ko-KR" altLang="en-US" sz="1400" dirty="0">
                <a:latin typeface="+mn-ea"/>
              </a:rPr>
              <a:t>노드 개수 </a:t>
            </a:r>
            <a:r>
              <a:rPr lang="en-US" altLang="ko-KR" sz="1400" dirty="0">
                <a:latin typeface="+mn-ea"/>
              </a:rPr>
              <a:t>:" + $('h1').length);	</a:t>
            </a:r>
          </a:p>
          <a:p>
            <a:r>
              <a:rPr lang="en-US" altLang="ko-KR" sz="1400" dirty="0">
                <a:latin typeface="+mn-ea"/>
              </a:rPr>
              <a:t>		console.log("#8# h1 </a:t>
            </a:r>
            <a:r>
              <a:rPr lang="ko-KR" altLang="en-US" sz="1400" dirty="0">
                <a:latin typeface="+mn-ea"/>
              </a:rPr>
              <a:t>텍스트 노드 내용 </a:t>
            </a:r>
            <a:r>
              <a:rPr lang="en-US" altLang="ko-KR" sz="1400" dirty="0">
                <a:latin typeface="+mn-ea"/>
              </a:rPr>
              <a:t>:" + $('h1').text());	</a:t>
            </a:r>
          </a:p>
          <a:p>
            <a:r>
              <a:rPr lang="en-US" altLang="ko-KR" sz="1400" dirty="0">
                <a:latin typeface="+mn-ea"/>
              </a:rPr>
              <a:t>		console.log("#9# h1 </a:t>
            </a:r>
            <a:r>
              <a:rPr lang="ko-KR" altLang="en-US" sz="1400" dirty="0">
                <a:latin typeface="+mn-ea"/>
              </a:rPr>
              <a:t>속성 노드 개수 </a:t>
            </a:r>
            <a:r>
              <a:rPr lang="en-US" altLang="ko-KR" sz="1400" dirty="0">
                <a:latin typeface="+mn-ea"/>
              </a:rPr>
              <a:t>:" + $('*[id]').length);	</a:t>
            </a:r>
          </a:p>
          <a:p>
            <a:r>
              <a:rPr lang="en-US" altLang="ko-KR" sz="1400" dirty="0">
                <a:latin typeface="+mn-ea"/>
              </a:rPr>
              <a:t>	});</a:t>
            </a:r>
          </a:p>
          <a:p>
            <a:r>
              <a:rPr lang="en-US" altLang="ko-KR" sz="1400" dirty="0" smtClean="0">
                <a:latin typeface="+mn-ea"/>
              </a:rPr>
              <a:t>    });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&lt;/</a:t>
            </a:r>
            <a:r>
              <a:rPr lang="en-US" altLang="ko-KR" sz="1400" dirty="0">
                <a:latin typeface="+mn-ea"/>
              </a:rPr>
              <a:t>script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</a:rPr>
              <a:t> &lt;style&gt;     div{width:300px; height:50px; </a:t>
            </a:r>
            <a:r>
              <a:rPr lang="en-US" altLang="ko-KR" sz="1400" dirty="0" err="1" smtClean="0">
                <a:latin typeface="+mn-ea"/>
              </a:rPr>
              <a:t>color:purple</a:t>
            </a:r>
            <a:r>
              <a:rPr lang="en-US" altLang="ko-KR" sz="1400" dirty="0" smtClean="0">
                <a:latin typeface="+mn-ea"/>
              </a:rPr>
              <a:t>; </a:t>
            </a:r>
            <a:r>
              <a:rPr lang="en-US" altLang="ko-KR" sz="1400" dirty="0" err="1" smtClean="0">
                <a:latin typeface="+mn-ea"/>
              </a:rPr>
              <a:t>background-color:silver</a:t>
            </a:r>
            <a:r>
              <a:rPr lang="en-US" altLang="ko-KR" sz="1400" dirty="0" smtClean="0">
                <a:latin typeface="+mn-ea"/>
              </a:rPr>
              <a:t>;}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&lt;/style&gt;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&lt;div&gt;&lt;h1 id=“id1”&gt; jQuery </a:t>
            </a:r>
            <a:r>
              <a:rPr lang="ko-KR" altLang="en-US" sz="1400" dirty="0" smtClean="0">
                <a:latin typeface="+mn-ea"/>
              </a:rPr>
              <a:t>클릭하세요</a:t>
            </a:r>
            <a:r>
              <a:rPr lang="en-US" altLang="ko-KR" sz="1400" dirty="0" smtClean="0">
                <a:latin typeface="+mn-ea"/>
              </a:rPr>
              <a:t>.&lt;/h1&gt;&lt;/div&gt;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&lt;h1  id=“id2”&gt;&lt;/h1&gt;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&lt;/body&gt;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080" y="908720"/>
            <a:ext cx="8496943" cy="4464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4) jQuery </a:t>
            </a:r>
            <a:r>
              <a:rPr lang="ko-KR" altLang="en-US" sz="1800" b="1" dirty="0" smtClean="0">
                <a:latin typeface="+mn-ea"/>
              </a:rPr>
              <a:t>기본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  *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</a:rPr>
              <a:t>jquery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기본 기능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9721"/>
              </p:ext>
            </p:extLst>
          </p:nvPr>
        </p:nvGraphicFramePr>
        <p:xfrm>
          <a:off x="1043608" y="2204864"/>
          <a:ext cx="67924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selectors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선택자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표현식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 속성값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Traversing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탐색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계층 구조를 이용한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탐색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Manipluation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조작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DOM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트리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Attribute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속성값의 조회 및 변경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Events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키보드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폼 및 문서 관련 이벤트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사용자인터페이스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사용자 인터페이스 라이브러리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- </a:t>
            </a:r>
            <a:r>
              <a:rPr lang="en-US" altLang="ko-KR" sz="1800" b="1" dirty="0" err="1" smtClean="0">
                <a:latin typeface="+mn-ea"/>
              </a:rPr>
              <a:t>jquery</a:t>
            </a:r>
            <a:r>
              <a:rPr lang="ko-KR" altLang="en-US" sz="1800" dirty="0" smtClean="0">
                <a:latin typeface="+mn-ea"/>
              </a:rPr>
              <a:t>에서 제공하는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+mn-ea"/>
              </a:rPr>
              <a:t>css</a:t>
            </a:r>
            <a:r>
              <a:rPr lang="en-US" altLang="ko-KR" sz="1800" b="1" dirty="0" smtClean="0">
                <a:solidFill>
                  <a:srgbClr val="7030A0"/>
                </a:solidFill>
                <a:latin typeface="+mn-ea"/>
              </a:rPr>
              <a:t>() </a:t>
            </a:r>
            <a:r>
              <a:rPr lang="ko-KR" altLang="en-US" sz="1800" b="1" dirty="0" err="1" smtClean="0">
                <a:solidFill>
                  <a:srgbClr val="7030A0"/>
                </a:solidFill>
                <a:latin typeface="+mn-ea"/>
              </a:rPr>
              <a:t>메서드를</a:t>
            </a:r>
            <a:r>
              <a:rPr lang="ko-KR" altLang="en-US" sz="1800" b="1" dirty="0" smtClean="0">
                <a:solidFill>
                  <a:srgbClr val="7030A0"/>
                </a:solidFill>
                <a:latin typeface="+mn-ea"/>
              </a:rPr>
              <a:t> 이용하면 스타일 쉽게 설정가능</a:t>
            </a:r>
            <a:endParaRPr lang="en-US" altLang="ko-KR" sz="18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ko-KR" altLang="en-US" sz="1800" b="1" dirty="0" smtClean="0">
                <a:latin typeface="+mn-ea"/>
              </a:rPr>
              <a:t> 형식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7951"/>
              </p:ext>
            </p:extLst>
          </p:nvPr>
        </p:nvGraphicFramePr>
        <p:xfrm>
          <a:off x="3758292" y="2050048"/>
          <a:ext cx="35283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4295961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28306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ko-KR" altLang="en-US" dirty="0" err="1" smtClean="0"/>
                        <a:t>선택자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$(“#</a:t>
                      </a:r>
                      <a:r>
                        <a:rPr lang="en-US" altLang="ko-KR" dirty="0" err="1" smtClean="0"/>
                        <a:t>gnb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563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0" y="2708920"/>
            <a:ext cx="67965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800" b="1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jSelector1.html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7820" y="1826815"/>
            <a:ext cx="705678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 &lt;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    * {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margin</a:t>
            </a:r>
            <a:r>
              <a:rPr lang="ko-KR" altLang="en-US" sz="1600" dirty="0"/>
              <a:t>: 5px;</a:t>
            </a:r>
          </a:p>
          <a:p>
            <a:r>
              <a:rPr lang="ko-KR" altLang="en-US" sz="1600" dirty="0"/>
              <a:t>        }</a:t>
            </a:r>
          </a:p>
          <a:p>
            <a:r>
              <a:rPr lang="ko-KR" altLang="en-US" sz="1600" dirty="0"/>
              <a:t>    &lt;/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&lt;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src</a:t>
            </a:r>
            <a:r>
              <a:rPr lang="ko-KR" altLang="en-US" sz="1600" dirty="0"/>
              <a:t>="jquery-3.4.0.min.js"&gt;&lt;/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&lt;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    $(</a:t>
            </a:r>
            <a:r>
              <a:rPr lang="ko-KR" altLang="en-US" sz="1600" dirty="0" err="1"/>
              <a:t>document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ready</a:t>
            </a:r>
            <a:r>
              <a:rPr lang="ko-KR" altLang="en-US" sz="1600" dirty="0"/>
              <a:t>(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        $("</a:t>
            </a:r>
            <a:r>
              <a:rPr lang="ko-KR" altLang="en-US" sz="1600" dirty="0" err="1"/>
              <a:t>p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$(".</a:t>
            </a:r>
            <a:r>
              <a:rPr lang="ko-KR" altLang="en-US" sz="1600" dirty="0" err="1"/>
              <a:t>logo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gnb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blue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visual</a:t>
            </a:r>
            <a:r>
              <a:rPr lang="ko-KR" altLang="en-US" sz="1600" dirty="0"/>
              <a:t> + #</a:t>
            </a:r>
            <a:r>
              <a:rPr lang="ko-KR" altLang="en-US" sz="1600" dirty="0" err="1"/>
              <a:t>content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navy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$("#</a:t>
            </a:r>
            <a:r>
              <a:rPr lang="ko-KR" altLang="en-US" sz="1600" dirty="0" err="1"/>
              <a:t>visual</a:t>
            </a:r>
            <a:r>
              <a:rPr lang="ko-KR" altLang="en-US" sz="1600" dirty="0"/>
              <a:t> ~ #</a:t>
            </a:r>
            <a:r>
              <a:rPr lang="ko-KR" altLang="en-US" sz="1600" dirty="0" err="1"/>
              <a:t>footer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purple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</a:t>
            </a:r>
            <a:r>
              <a:rPr lang="ko-KR" altLang="en-US" sz="1600" dirty="0" err="1"/>
              <a:t>div.util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pink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    $(".</a:t>
            </a:r>
            <a:r>
              <a:rPr lang="ko-KR" altLang="en-US" sz="1600" dirty="0" err="1"/>
              <a:t>left</a:t>
            </a:r>
            <a:r>
              <a:rPr lang="ko-KR" altLang="en-US" sz="1600" dirty="0"/>
              <a:t>,.</a:t>
            </a:r>
            <a:r>
              <a:rPr lang="ko-KR" altLang="en-US" sz="1600" dirty="0" err="1"/>
              <a:t>right</a:t>
            </a:r>
            <a:r>
              <a:rPr lang="ko-KR" altLang="en-US" sz="1600" dirty="0"/>
              <a:t>,#</a:t>
            </a:r>
            <a:r>
              <a:rPr lang="ko-KR" altLang="en-US" sz="1600" dirty="0" err="1"/>
              <a:t>banner</a:t>
            </a:r>
            <a:r>
              <a:rPr lang="ko-KR" altLang="en-US" sz="1600" dirty="0"/>
              <a:t>").</a:t>
            </a:r>
            <a:r>
              <a:rPr lang="ko-KR" altLang="en-US" sz="1600" dirty="0" err="1"/>
              <a:t>css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", "4px </a:t>
            </a:r>
            <a:r>
              <a:rPr lang="ko-KR" altLang="en-US" sz="1600" dirty="0" err="1"/>
              <a:t>solid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gray</a:t>
            </a:r>
            <a:r>
              <a:rPr lang="ko-KR" altLang="en-US" sz="1600" dirty="0"/>
              <a:t>");</a:t>
            </a:r>
          </a:p>
          <a:p>
            <a:r>
              <a:rPr lang="ko-KR" altLang="en-US" sz="1600" dirty="0"/>
              <a:t>        });</a:t>
            </a:r>
          </a:p>
          <a:p>
            <a:r>
              <a:rPr lang="ko-KR" altLang="en-US" sz="1600" dirty="0"/>
              <a:t>    &lt;/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6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800" b="1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5" y="1628800"/>
            <a:ext cx="780823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(2)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98165"/>
              </p:ext>
            </p:extLst>
          </p:nvPr>
        </p:nvGraphicFramePr>
        <p:xfrm>
          <a:off x="514122" y="2342088"/>
          <a:ext cx="8352927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89712954"/>
                    </a:ext>
                  </a:extLst>
                </a:gridCol>
                <a:gridCol w="2043626">
                  <a:extLst>
                    <a:ext uri="{9D8B030D-6E8A-4147-A177-3AD203B41FA5}">
                      <a16:colId xmlns:a16="http://schemas.microsoft.com/office/drawing/2014/main" val="1992486258"/>
                    </a:ext>
                  </a:extLst>
                </a:gridCol>
                <a:gridCol w="4509102">
                  <a:extLst>
                    <a:ext uri="{9D8B030D-6E8A-4147-A177-3AD203B41FA5}">
                      <a16:colId xmlns:a16="http://schemas.microsoft.com/office/drawing/2014/main" val="97565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ko-KR" altLang="en-US" sz="1400" dirty="0" smtClean="0"/>
                        <a:t> 종류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설 명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6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속성을 가진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인 요소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!=‘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$(“span[class!=‘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가 아닌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~=‘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$(“span[class~’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포함하는 요소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앞뒤 문자 없어야 함 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  </a:t>
                      </a:r>
                      <a:r>
                        <a:rPr lang="ko-KR" altLang="en-US" sz="1400" dirty="0" smtClean="0"/>
                        <a:t>는 속하고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bg_abc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는 속하지 않음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|=‘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$(“span[class|=‘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나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en-US" altLang="ko-KR" sz="1400" baseline="0" dirty="0" err="1" smtClean="0"/>
                        <a:t>abc</a:t>
                      </a:r>
                      <a:r>
                        <a:rPr lang="en-US" altLang="ko-KR" sz="1400" baseline="0" dirty="0" smtClean="0"/>
                        <a:t>-’ </a:t>
                      </a:r>
                      <a:r>
                        <a:rPr lang="ko-KR" altLang="en-US" sz="1400" baseline="0" dirty="0" smtClean="0"/>
                        <a:t>로 시작하는 요소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*=‘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$(“span[class*=‘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를 포함하는 요소 모두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’, ‘</a:t>
                      </a:r>
                      <a:r>
                        <a:rPr lang="en-US" altLang="ko-KR" sz="1400" dirty="0" err="1" smtClean="0"/>
                        <a:t>bg_abc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smtClean="0"/>
                        <a:t>모두 포함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037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^=‘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$(“span[class^=‘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로 시작하는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177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속성</a:t>
                      </a:r>
                      <a:r>
                        <a:rPr lang="en-US" altLang="ko-KR" sz="1400" dirty="0" smtClean="0"/>
                        <a:t>$=‘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’]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$(“span[class$=‘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’]”)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span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abc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로 끝나는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1)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앱의 개념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장점 </a:t>
            </a:r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앱에 비해 유지보수 용이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다양한 플랫폼에 대응 가능함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웹 기술이지만 앱스토어나 구글 플레이에서 판매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특성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b="1" dirty="0" smtClean="0">
                <a:latin typeface="+mn-ea"/>
              </a:rPr>
              <a:t>주요 화면 부분은 웹 앱의 특성을 살려 구현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어플리케이션 주요 내용 서버에 존재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자유롭게 수정 가능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단말기 특정 센서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사진기</a:t>
            </a:r>
            <a:r>
              <a:rPr lang="en-US" altLang="ko-KR" sz="1600" dirty="0" smtClean="0">
                <a:latin typeface="+mn-ea"/>
              </a:rPr>
              <a:t>, GPS)</a:t>
            </a:r>
            <a:r>
              <a:rPr lang="ko-KR" altLang="en-US" sz="1600" dirty="0" smtClean="0">
                <a:latin typeface="+mn-ea"/>
              </a:rPr>
              <a:t>를 사용 가능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b="1" dirty="0" smtClean="0">
                <a:latin typeface="+mn-ea"/>
              </a:rPr>
              <a:t>사용자 별도 </a:t>
            </a:r>
            <a:r>
              <a:rPr lang="en-US" altLang="ko-KR" sz="1600" b="1" dirty="0" smtClean="0">
                <a:latin typeface="+mn-ea"/>
              </a:rPr>
              <a:t>URL </a:t>
            </a:r>
            <a:r>
              <a:rPr lang="ko-KR" altLang="en-US" sz="1600" b="1" dirty="0" smtClean="0">
                <a:latin typeface="+mn-ea"/>
              </a:rPr>
              <a:t>입력 없이 앱을 사용할 수 있음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하이브리드</a:t>
            </a:r>
            <a:r>
              <a:rPr lang="ko-KR" altLang="en-US" sz="1600" dirty="0" smtClean="0">
                <a:latin typeface="+mn-ea"/>
              </a:rPr>
              <a:t> 앱의 구성요소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5600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 jSelector2.html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7056784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600" dirty="0" smtClean="0"/>
              <a:t>&lt;</a:t>
            </a:r>
            <a:r>
              <a:rPr lang="pl-PL" altLang="ko-KR" sz="1600" dirty="0"/>
              <a:t>style&gt;</a:t>
            </a:r>
          </a:p>
          <a:p>
            <a:r>
              <a:rPr lang="pl-PL" altLang="ko-KR" sz="1600" dirty="0"/>
              <a:t>        li {</a:t>
            </a:r>
          </a:p>
          <a:p>
            <a:r>
              <a:rPr lang="pl-PL" altLang="ko-KR" sz="1600" dirty="0"/>
              <a:t>            margin: 5px;</a:t>
            </a:r>
          </a:p>
          <a:p>
            <a:r>
              <a:rPr lang="pl-PL" altLang="ko-KR" sz="1600" dirty="0"/>
              <a:t>        }</a:t>
            </a:r>
          </a:p>
          <a:p>
            <a:r>
              <a:rPr lang="pl-PL" altLang="ko-KR" sz="1600" dirty="0"/>
              <a:t>    &lt;/</a:t>
            </a:r>
            <a:r>
              <a:rPr lang="pl-PL" altLang="ko-KR" sz="1600" dirty="0" smtClean="0"/>
              <a:t>style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    </a:t>
            </a:r>
            <a:r>
              <a:rPr lang="ko-KR" altLang="en-US" sz="1600" dirty="0"/>
              <a:t>&lt;script src="</a:t>
            </a:r>
            <a:r>
              <a:rPr lang="ko-KR" altLang="en-US" sz="1600" dirty="0" smtClean="0"/>
              <a:t>jquery-3.4.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.min.js</a:t>
            </a:r>
            <a:r>
              <a:rPr lang="ko-KR" altLang="en-US" sz="1600" dirty="0"/>
              <a:t>"&gt;&lt;/script&gt;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&lt;script&gt;</a:t>
            </a:r>
          </a:p>
          <a:p>
            <a:r>
              <a:rPr lang="en-US" altLang="ko-KR" sz="1600" dirty="0"/>
              <a:t>        $(document).ready(function() {</a:t>
            </a:r>
          </a:p>
          <a:p>
            <a:r>
              <a:rPr lang="en-US" altLang="ko-KR" sz="1600" dirty="0"/>
              <a:t>            $(".list1 &gt; li[class='list_1']").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red");</a:t>
            </a:r>
          </a:p>
          <a:p>
            <a:r>
              <a:rPr lang="en-US" altLang="ko-KR" sz="1600" dirty="0"/>
              <a:t>            $(".list1 &gt; li[class!='list_1']").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orange");</a:t>
            </a:r>
          </a:p>
          <a:p>
            <a:r>
              <a:rPr lang="en-US" altLang="ko-KR" sz="1600" dirty="0"/>
              <a:t>            $(".list2 &gt; li[class~='list']").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("background", "yellow");</a:t>
            </a:r>
          </a:p>
          <a:p>
            <a:r>
              <a:rPr lang="en-US" altLang="ko-KR" sz="1600" dirty="0"/>
              <a:t>            $(".list2 &gt; li[class*='list']").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green");</a:t>
            </a:r>
          </a:p>
          <a:p>
            <a:r>
              <a:rPr lang="en-US" altLang="ko-KR" sz="1600" dirty="0"/>
              <a:t>            $(".list3 &gt; li[class|='list']").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blue");</a:t>
            </a:r>
          </a:p>
          <a:p>
            <a:r>
              <a:rPr lang="en-US" altLang="ko-KR" sz="1600" dirty="0"/>
              <a:t>            $(".list4 &gt; li[class^='list']").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("border", "2px solid navy");</a:t>
            </a:r>
          </a:p>
          <a:p>
            <a:r>
              <a:rPr lang="en-US" altLang="ko-KR" sz="1600" dirty="0"/>
              <a:t>            $(".list4 &gt; li[class$='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']").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("background", "purple");</a:t>
            </a:r>
          </a:p>
          <a:p>
            <a:r>
              <a:rPr lang="en-US" altLang="ko-KR" sz="1600" dirty="0"/>
              <a:t>        });</a:t>
            </a:r>
          </a:p>
          <a:p>
            <a:r>
              <a:rPr lang="en-US" altLang="ko-KR" sz="1600" dirty="0"/>
              <a:t>    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92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(2) </a:t>
            </a:r>
            <a:r>
              <a:rPr lang="ko-KR" altLang="en-US" sz="1600" dirty="0" smtClean="0">
                <a:latin typeface="+mn-ea"/>
              </a:rPr>
              <a:t>속성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132856"/>
            <a:ext cx="7620000" cy="42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8251"/>
              </p:ext>
            </p:extLst>
          </p:nvPr>
        </p:nvGraphicFramePr>
        <p:xfrm>
          <a:off x="899592" y="2188200"/>
          <a:ext cx="6552728" cy="383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67">
                  <a:extLst>
                    <a:ext uri="{9D8B030D-6E8A-4147-A177-3AD203B41FA5}">
                      <a16:colId xmlns:a16="http://schemas.microsoft.com/office/drawing/2014/main" val="1678872451"/>
                    </a:ext>
                  </a:extLst>
                </a:gridCol>
                <a:gridCol w="1470657">
                  <a:extLst>
                    <a:ext uri="{9D8B030D-6E8A-4147-A177-3AD203B41FA5}">
                      <a16:colId xmlns:a16="http://schemas.microsoft.com/office/drawing/2014/main" val="3968591376"/>
                    </a:ext>
                  </a:extLst>
                </a:gridCol>
                <a:gridCol w="3830904">
                  <a:extLst>
                    <a:ext uri="{9D8B030D-6E8A-4147-A177-3AD203B41FA5}">
                      <a16:colId xmlns:a16="http://schemas.microsoft.com/office/drawing/2014/main" val="413838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ko-KR" altLang="en-US" sz="1400" dirty="0" smtClean="0"/>
                        <a:t> 종류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6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:even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tr:even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요소 중 짝수 행만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5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:odd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tr:odd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요소 중 홀수 행만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td:first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 번째 </a:t>
                      </a:r>
                      <a:r>
                        <a:rPr lang="en-US" altLang="ko-KR" sz="1400" dirty="0" err="1" smtClean="0"/>
                        <a:t>tb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52058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td:last</a:t>
                      </a:r>
                      <a:r>
                        <a:rPr lang="en-US" altLang="ko-KR" sz="1400" dirty="0" smtClean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마지막 </a:t>
                      </a:r>
                      <a:r>
                        <a:rPr lang="en-US" altLang="ko-KR" sz="1400" dirty="0" smtClean="0"/>
                        <a:t>td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3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$(“.header”)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헤딩</a:t>
                      </a:r>
                      <a:r>
                        <a:rPr lang="en-US" altLang="ko-KR" sz="1400" dirty="0" smtClean="0"/>
                        <a:t>(h1~h6)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1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dirty="0" err="1" smtClean="0"/>
                        <a:t>eq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li.eq</a:t>
                      </a:r>
                      <a:r>
                        <a:rPr lang="en-US" altLang="ko-KR" sz="1400" dirty="0" smtClean="0"/>
                        <a:t>(0)”)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index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인 </a:t>
                      </a:r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번은 첫번째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5763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dirty="0" err="1" smtClean="0"/>
                        <a:t>gt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li:lt</a:t>
                      </a:r>
                      <a:r>
                        <a:rPr lang="en-US" altLang="ko-KR" sz="1400" dirty="0" smtClean="0"/>
                        <a:t>(2)”)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index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보다 작은 </a:t>
                      </a:r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7966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:not()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li:not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)”)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 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class</a:t>
                      </a:r>
                      <a:r>
                        <a:rPr lang="ko-KR" altLang="en-US" sz="1400" dirty="0" smtClean="0"/>
                        <a:t>명이 </a:t>
                      </a:r>
                      <a:r>
                        <a:rPr lang="en-US" altLang="ko-KR" sz="1400" dirty="0" err="1" smtClean="0"/>
                        <a:t>bg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아닌 </a:t>
                      </a:r>
                      <a:r>
                        <a:rPr lang="en-US" altLang="ko-KR" sz="1400" dirty="0" smtClean="0"/>
                        <a:t>li</a:t>
                      </a:r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46782"/>
                  </a:ext>
                </a:extLst>
              </a:tr>
              <a:tr h="221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:root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$(“:root”)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html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51400"/>
                  </a:ext>
                </a:extLst>
              </a:tr>
              <a:tr h="221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:animated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$(“:animated”)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움직이는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9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3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868342"/>
            <a:ext cx="705678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600" dirty="0"/>
              <a:t> &lt;script src="jquery-3.4.1.min.js"&gt;&lt;/script&gt;</a:t>
            </a:r>
          </a:p>
          <a:p>
            <a:r>
              <a:rPr lang="pl-PL" altLang="ko-KR" sz="1600" dirty="0"/>
              <a:t>    &lt;script&gt;</a:t>
            </a:r>
          </a:p>
          <a:p>
            <a:r>
              <a:rPr lang="pl-PL" altLang="ko-KR" sz="1600" dirty="0"/>
              <a:t>        $(document).ready(function() {</a:t>
            </a:r>
          </a:p>
          <a:p>
            <a:r>
              <a:rPr lang="pl-PL" altLang="ko-KR" sz="1600" dirty="0"/>
              <a:t>            $("tr:even").css("background", "red");</a:t>
            </a:r>
          </a:p>
          <a:p>
            <a:r>
              <a:rPr lang="pl-PL" altLang="ko-KR" sz="1600" dirty="0"/>
              <a:t>            $("tr:odd").css("background", "orange");</a:t>
            </a:r>
          </a:p>
          <a:p>
            <a:r>
              <a:rPr lang="pl-PL" altLang="ko-KR" sz="1600" dirty="0"/>
              <a:t>            $("td:first").css("background", "yellow");</a:t>
            </a:r>
          </a:p>
          <a:p>
            <a:r>
              <a:rPr lang="pl-PL" altLang="ko-KR" sz="1600" dirty="0"/>
              <a:t>            $("td:last").css("background", "green");</a:t>
            </a:r>
          </a:p>
          <a:p>
            <a:r>
              <a:rPr lang="pl-PL" altLang="ko-KR" sz="1600" dirty="0"/>
              <a:t>            $(":header").css("background", "blue");</a:t>
            </a:r>
          </a:p>
          <a:p>
            <a:r>
              <a:rPr lang="pl-PL" altLang="ko-KR" sz="1600" dirty="0"/>
              <a:t>            $("li:eq(0)").css("background", "navy");</a:t>
            </a:r>
          </a:p>
          <a:p>
            <a:r>
              <a:rPr lang="pl-PL" altLang="ko-KR" sz="1600" dirty="0"/>
              <a:t>            $("li:gt(0)").css("background", "purple");</a:t>
            </a:r>
          </a:p>
          <a:p>
            <a:r>
              <a:rPr lang="pl-PL" altLang="ko-KR" sz="1600" dirty="0"/>
              <a:t>            $("li:lt(3)").css("border", "4px solid gray");</a:t>
            </a:r>
          </a:p>
          <a:p>
            <a:r>
              <a:rPr lang="pl-PL" altLang="ko-KR" sz="1600" dirty="0"/>
              <a:t>            $(":root").css("background", "lightgray");</a:t>
            </a:r>
          </a:p>
          <a:p>
            <a:r>
              <a:rPr lang="pl-PL" altLang="ko-KR" sz="1600" dirty="0"/>
              <a:t>            (function upDown() {</a:t>
            </a:r>
          </a:p>
          <a:p>
            <a:r>
              <a:rPr lang="pl-PL" altLang="ko-KR" sz="1600" dirty="0"/>
              <a:t>                $("h2").slideToggle(2000, upDown);</a:t>
            </a:r>
          </a:p>
          <a:p>
            <a:r>
              <a:rPr lang="pl-PL" altLang="ko-KR" sz="1600" dirty="0"/>
              <a:t>            })();</a:t>
            </a:r>
          </a:p>
          <a:p>
            <a:r>
              <a:rPr lang="pl-PL" altLang="ko-KR" sz="1600" dirty="0"/>
              <a:t>            $(":animated").css("border", "4px solid darkred");</a:t>
            </a:r>
          </a:p>
          <a:p>
            <a:r>
              <a:rPr lang="pl-PL" altLang="ko-KR" sz="1600" dirty="0"/>
              <a:t>        });</a:t>
            </a:r>
          </a:p>
          <a:p>
            <a:r>
              <a:rPr lang="pl-PL" altLang="ko-KR" sz="1600" dirty="0"/>
              <a:t>    &lt;/script&gt;</a:t>
            </a:r>
          </a:p>
          <a:p>
            <a:r>
              <a:rPr lang="pl-PL" altLang="ko-KR" sz="1600" dirty="0"/>
              <a:t>&lt;/head&gt;</a:t>
            </a:r>
            <a:endParaRPr lang="ko-KR" altLang="en-US" sz="16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10598"/>
              </p:ext>
            </p:extLst>
          </p:nvPr>
        </p:nvGraphicFramePr>
        <p:xfrm>
          <a:off x="92075" y="92075"/>
          <a:ext cx="1292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포장기 셸 개체" showAsIcon="1" r:id="rId3" imgW="1291680" imgH="552960" progId="Package">
                  <p:embed/>
                </p:oleObj>
              </mc:Choice>
              <mc:Fallback>
                <p:oleObj name="포장기 셸 개체" showAsIcon="1" r:id="rId3" imgW="1291680" imgH="55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922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8496943" cy="5256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(3) </a:t>
            </a:r>
            <a:r>
              <a:rPr lang="ko-KR" altLang="en-US" sz="1600" dirty="0" smtClean="0">
                <a:latin typeface="+mn-ea"/>
              </a:rPr>
              <a:t>필터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)jSelector3.html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2" y="2030313"/>
            <a:ext cx="7848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4464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(4) </a:t>
            </a:r>
            <a:r>
              <a:rPr lang="ko-KR" altLang="en-US" sz="1600" dirty="0" err="1" smtClean="0">
                <a:latin typeface="+mn-ea"/>
              </a:rPr>
              <a:t>위치필터</a:t>
            </a:r>
            <a:r>
              <a:rPr lang="ko-KR" altLang="en-US" sz="1600" dirty="0" smtClean="0">
                <a:latin typeface="+mn-ea"/>
              </a:rPr>
              <a:t> 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20792"/>
              </p:ext>
            </p:extLst>
          </p:nvPr>
        </p:nvGraphicFramePr>
        <p:xfrm>
          <a:off x="167411" y="1556792"/>
          <a:ext cx="5261983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165">
                  <a:extLst>
                    <a:ext uri="{9D8B030D-6E8A-4147-A177-3AD203B41FA5}">
                      <a16:colId xmlns:a16="http://schemas.microsoft.com/office/drawing/2014/main" val="2705618299"/>
                    </a:ext>
                  </a:extLst>
                </a:gridCol>
                <a:gridCol w="4673818">
                  <a:extLst>
                    <a:ext uri="{9D8B030D-6E8A-4147-A177-3AD203B41FA5}">
                      <a16:colId xmlns:a16="http://schemas.microsoft.com/office/drawing/2014/main" val="820740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첨자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부터 시작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9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:first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첫번째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3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:last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마지막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odd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홀수 첨자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:even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짝수 첨자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7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eq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첨자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첨자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번째 앞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50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첨자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보다 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94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:not()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조건 만족하지 않은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866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25786" y="4858851"/>
            <a:ext cx="6007215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300" dirty="0"/>
              <a:t> &lt;script src="jquery-3.4.1.min.js"&gt;&lt;/script&gt;</a:t>
            </a:r>
          </a:p>
          <a:p>
            <a:r>
              <a:rPr lang="pl-PL" altLang="ko-KR" sz="1300" dirty="0"/>
              <a:t>    &lt;script&gt;</a:t>
            </a:r>
          </a:p>
          <a:p>
            <a:r>
              <a:rPr lang="en-US" altLang="ko-KR" sz="1300" dirty="0" smtClean="0"/>
              <a:t>        </a:t>
            </a:r>
            <a:r>
              <a:rPr lang="pl-PL" altLang="ko-KR" sz="1300" dirty="0" smtClean="0"/>
              <a:t>$(</a:t>
            </a:r>
            <a:r>
              <a:rPr lang="pl-PL" altLang="ko-KR" sz="1300" dirty="0"/>
              <a:t>document).ready(function() </a:t>
            </a:r>
            <a:r>
              <a:rPr lang="pl-PL" altLang="ko-KR" sz="1300" dirty="0" smtClean="0"/>
              <a:t>{</a:t>
            </a:r>
            <a:endParaRPr lang="pl-PL" altLang="ko-KR" sz="1300" dirty="0"/>
          </a:p>
          <a:p>
            <a:r>
              <a:rPr lang="en-US" altLang="ko-KR" sz="1300" dirty="0" smtClean="0"/>
              <a:t>            </a:t>
            </a:r>
            <a:r>
              <a:rPr lang="pl-PL" altLang="ko-KR" sz="1300" dirty="0" smtClean="0"/>
              <a:t>$(</a:t>
            </a:r>
            <a:r>
              <a:rPr lang="pl-PL" altLang="ko-KR" sz="1300" dirty="0"/>
              <a:t>'div:first').css('border-style', 'hidden</a:t>
            </a:r>
            <a:r>
              <a:rPr lang="pl-PL" altLang="ko-KR" sz="1300" dirty="0" smtClean="0"/>
              <a:t>');</a:t>
            </a:r>
            <a:r>
              <a:rPr lang="en-US" altLang="ko-KR" sz="1300" dirty="0" smtClean="0"/>
              <a:t>             </a:t>
            </a:r>
            <a:r>
              <a:rPr lang="pl-PL" altLang="ko-KR" sz="1300" dirty="0" smtClean="0"/>
              <a:t> // </a:t>
            </a:r>
            <a:r>
              <a:rPr lang="pl-PL" altLang="ko-KR" sz="1300" dirty="0"/>
              <a:t>(1)</a:t>
            </a:r>
          </a:p>
          <a:p>
            <a:r>
              <a:rPr lang="en-US" altLang="ko-KR" sz="1300" dirty="0" smtClean="0"/>
              <a:t>            </a:t>
            </a:r>
            <a:r>
              <a:rPr lang="pl-PL" altLang="ko-KR" sz="1300" dirty="0" smtClean="0"/>
              <a:t>$(</a:t>
            </a:r>
            <a:r>
              <a:rPr lang="pl-PL" altLang="ko-KR" sz="1300" dirty="0"/>
              <a:t>'p:even').css('border', 'dashed thick red</a:t>
            </a:r>
            <a:r>
              <a:rPr lang="pl-PL" altLang="ko-KR" sz="1300" dirty="0" smtClean="0"/>
              <a:t>');</a:t>
            </a:r>
            <a:r>
              <a:rPr lang="en-US" altLang="ko-KR" sz="1300" dirty="0" smtClean="0"/>
              <a:t>         </a:t>
            </a:r>
            <a:r>
              <a:rPr lang="pl-PL" altLang="ko-KR" sz="1300" dirty="0" smtClean="0"/>
              <a:t>// </a:t>
            </a:r>
            <a:r>
              <a:rPr lang="pl-PL" altLang="ko-KR" sz="1300" dirty="0"/>
              <a:t>(2)	</a:t>
            </a:r>
          </a:p>
          <a:p>
            <a:r>
              <a:rPr lang="en-US" altLang="ko-KR" sz="1300" dirty="0" smtClean="0"/>
              <a:t>            </a:t>
            </a:r>
            <a:r>
              <a:rPr lang="pl-PL" altLang="ko-KR" sz="1300" dirty="0" smtClean="0"/>
              <a:t>$(</a:t>
            </a:r>
            <a:r>
              <a:rPr lang="pl-PL" altLang="ko-KR" sz="1300" dirty="0"/>
              <a:t>'span:eq(1)').css('border', 'solid thick green</a:t>
            </a:r>
            <a:r>
              <a:rPr lang="pl-PL" altLang="ko-KR" sz="1300" dirty="0" smtClean="0"/>
              <a:t>');</a:t>
            </a:r>
            <a:r>
              <a:rPr lang="en-US" altLang="ko-KR" sz="1300" dirty="0" smtClean="0"/>
              <a:t>     </a:t>
            </a:r>
            <a:r>
              <a:rPr lang="pl-PL" altLang="ko-KR" sz="1300" dirty="0" smtClean="0"/>
              <a:t>// </a:t>
            </a:r>
            <a:r>
              <a:rPr lang="pl-PL" altLang="ko-KR" sz="1300" dirty="0"/>
              <a:t>(3)	</a:t>
            </a:r>
          </a:p>
          <a:p>
            <a:r>
              <a:rPr lang="en-US" altLang="ko-KR" sz="1300" dirty="0" smtClean="0"/>
              <a:t>            </a:t>
            </a:r>
            <a:r>
              <a:rPr lang="pl-PL" altLang="ko-KR" sz="1300" dirty="0" smtClean="0"/>
              <a:t>$(</a:t>
            </a:r>
            <a:r>
              <a:rPr lang="pl-PL" altLang="ko-KR" sz="1300" dirty="0"/>
              <a:t>'p:lt(1)').css({'background-color': 'purple', 'color': 'white</a:t>
            </a:r>
            <a:r>
              <a:rPr lang="pl-PL" altLang="ko-KR" sz="1300" dirty="0" smtClean="0"/>
              <a:t>'});</a:t>
            </a:r>
            <a:r>
              <a:rPr lang="en-US" altLang="ko-KR" sz="1300" dirty="0" smtClean="0"/>
              <a:t>  </a:t>
            </a:r>
            <a:r>
              <a:rPr lang="pl-PL" altLang="ko-KR" sz="1300" dirty="0" smtClean="0"/>
              <a:t>// </a:t>
            </a:r>
            <a:r>
              <a:rPr lang="pl-PL" altLang="ko-KR" sz="1300" dirty="0"/>
              <a:t>(4</a:t>
            </a:r>
            <a:r>
              <a:rPr lang="pl-PL" altLang="ko-KR" sz="1300" dirty="0" smtClean="0"/>
              <a:t>)</a:t>
            </a:r>
            <a:endParaRPr lang="pl-PL" altLang="ko-KR" sz="1300" dirty="0"/>
          </a:p>
          <a:p>
            <a:r>
              <a:rPr lang="en-US" altLang="ko-KR" sz="1300" dirty="0" smtClean="0"/>
              <a:t>        </a:t>
            </a:r>
            <a:r>
              <a:rPr lang="pl-PL" altLang="ko-KR" sz="1300" dirty="0" smtClean="0"/>
              <a:t>});</a:t>
            </a:r>
            <a:endParaRPr lang="pl-PL" altLang="ko-KR" sz="1300" dirty="0"/>
          </a:p>
          <a:p>
            <a:r>
              <a:rPr lang="pl-PL" altLang="ko-KR" sz="1300" dirty="0"/>
              <a:t>&lt;/script&gt;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78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54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(4) </a:t>
            </a:r>
            <a:r>
              <a:rPr lang="ko-KR" altLang="en-US" sz="1600" dirty="0" err="1" smtClean="0">
                <a:latin typeface="+mn-ea"/>
              </a:rPr>
              <a:t>위치필터</a:t>
            </a:r>
            <a:r>
              <a:rPr lang="ko-KR" altLang="en-US" sz="1600" dirty="0" smtClean="0">
                <a:latin typeface="+mn-ea"/>
              </a:rPr>
              <a:t> 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)jSelector3_1.html                                                                                          </a:t>
            </a:r>
            <a:r>
              <a:rPr lang="en-US" altLang="ko-KR" sz="1800" b="1" dirty="0" smtClean="0">
                <a:latin typeface="+mn-ea"/>
              </a:rPr>
              <a:t>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2" y="1609725"/>
            <a:ext cx="3377394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(5) </a:t>
            </a:r>
            <a:r>
              <a:rPr lang="ko-KR" altLang="en-US" sz="1600" dirty="0" smtClean="0">
                <a:latin typeface="+mn-ea"/>
              </a:rPr>
              <a:t>위치 필터 계층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                                                                                 </a:t>
            </a: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4033"/>
              </p:ext>
            </p:extLst>
          </p:nvPr>
        </p:nvGraphicFramePr>
        <p:xfrm>
          <a:off x="227618" y="1522440"/>
          <a:ext cx="585655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38">
                  <a:extLst>
                    <a:ext uri="{9D8B030D-6E8A-4147-A177-3AD203B41FA5}">
                      <a16:colId xmlns:a16="http://schemas.microsoft.com/office/drawing/2014/main" val="2705618299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820740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첨자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부터 시작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9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:first-child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부모의 첫번째 자식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3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:last-child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부모의 마지막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:nth-child(odd)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부모의 홀수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:nth-child(even)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부모의 짝수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7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:nth-child(n)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 부모의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번째 자식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:nth-child(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Xn+Y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 부모의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배수 번째 있는 자식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:$(‘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li:nth-child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(3n)’),  $(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li:nth-child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(3n+1)’)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:only-child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중에서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형제가 없는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유일한 자식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엘리먼트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941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323528" y="5993904"/>
            <a:ext cx="6840760" cy="605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jSelector4.html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7618" y="4806651"/>
            <a:ext cx="6974417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300" dirty="0"/>
              <a:t> $(document).ready(function() </a:t>
            </a:r>
            <a:r>
              <a:rPr lang="pl-PL" altLang="ko-KR" sz="1300" dirty="0" smtClean="0"/>
              <a:t>{</a:t>
            </a:r>
            <a:endParaRPr lang="pl-PL" altLang="ko-KR" sz="1300" dirty="0"/>
          </a:p>
          <a:p>
            <a:r>
              <a:rPr lang="pl-PL" altLang="ko-KR" sz="1300" dirty="0"/>
              <a:t>	$('div:first-child').css('border-style', 'hidden</a:t>
            </a:r>
            <a:r>
              <a:rPr lang="pl-PL" altLang="ko-KR" sz="1300" dirty="0" smtClean="0"/>
              <a:t>');</a:t>
            </a:r>
            <a:r>
              <a:rPr lang="pl-PL" altLang="ko-KR" sz="1300" dirty="0"/>
              <a:t>	</a:t>
            </a:r>
            <a:r>
              <a:rPr lang="pl-PL" altLang="ko-KR" sz="1300" dirty="0" smtClean="0"/>
              <a:t>// </a:t>
            </a:r>
            <a:r>
              <a:rPr lang="pl-PL" altLang="ko-KR" sz="1300" dirty="0"/>
              <a:t>(1)</a:t>
            </a:r>
          </a:p>
          <a:p>
            <a:r>
              <a:rPr lang="pl-PL" altLang="ko-KR" sz="1300" dirty="0"/>
              <a:t>	$('p:nth-child(odd)').css('border', 'dashed thick red</a:t>
            </a:r>
            <a:r>
              <a:rPr lang="pl-PL" altLang="ko-KR" sz="1300" dirty="0" smtClean="0"/>
              <a:t>'); // </a:t>
            </a:r>
            <a:r>
              <a:rPr lang="pl-PL" altLang="ko-KR" sz="1300" dirty="0"/>
              <a:t>(2)	</a:t>
            </a:r>
          </a:p>
          <a:p>
            <a:r>
              <a:rPr lang="pl-PL" altLang="ko-KR" sz="1300" dirty="0"/>
              <a:t>	$('p:nth-child(3n+1)').css('border', 'solid thick green</a:t>
            </a:r>
            <a:r>
              <a:rPr lang="pl-PL" altLang="ko-KR" sz="1300" dirty="0" smtClean="0"/>
              <a:t>'); // </a:t>
            </a:r>
            <a:r>
              <a:rPr lang="pl-PL" altLang="ko-KR" sz="1300" dirty="0"/>
              <a:t>(3)	</a:t>
            </a:r>
          </a:p>
          <a:p>
            <a:r>
              <a:rPr lang="pl-PL" altLang="ko-KR" sz="1300" dirty="0"/>
              <a:t>	</a:t>
            </a:r>
            <a:r>
              <a:rPr lang="pl-PL" altLang="ko-KR" sz="1300" dirty="0" smtClean="0"/>
              <a:t>$(‘</a:t>
            </a:r>
            <a:r>
              <a:rPr lang="en-US" altLang="ko-KR" sz="1300" dirty="0" smtClean="0"/>
              <a:t>div</a:t>
            </a:r>
            <a:r>
              <a:rPr lang="pl-PL" altLang="ko-KR" sz="1300" dirty="0" smtClean="0"/>
              <a:t>:only-child</a:t>
            </a:r>
            <a:r>
              <a:rPr lang="pl-PL" altLang="ko-KR" sz="1300" dirty="0"/>
              <a:t>').css({'background-color': 'purple', 'color': 'white</a:t>
            </a:r>
            <a:r>
              <a:rPr lang="pl-PL" altLang="ko-KR" sz="1300" dirty="0" smtClean="0"/>
              <a:t>'})// </a:t>
            </a:r>
            <a:r>
              <a:rPr lang="pl-PL" altLang="ko-KR" sz="1300" dirty="0"/>
              <a:t>(4</a:t>
            </a:r>
            <a:r>
              <a:rPr lang="pl-PL" altLang="ko-KR" sz="1300" dirty="0" smtClean="0"/>
              <a:t>)</a:t>
            </a:r>
            <a:endParaRPr lang="pl-PL" altLang="ko-KR" sz="1300" dirty="0"/>
          </a:p>
          <a:p>
            <a:r>
              <a:rPr lang="en-US" altLang="ko-KR" sz="1300" dirty="0" smtClean="0"/>
              <a:t>  </a:t>
            </a:r>
            <a:r>
              <a:rPr lang="pl-PL" altLang="ko-KR" sz="1300" dirty="0" smtClean="0"/>
              <a:t>});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792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(5) </a:t>
            </a:r>
            <a:r>
              <a:rPr lang="ko-KR" altLang="en-US" sz="1600" dirty="0" smtClean="0">
                <a:latin typeface="+mn-ea"/>
              </a:rPr>
              <a:t>위치 필터 계층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                                                                                 </a:t>
            </a: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32040" y="4077072"/>
            <a:ext cx="3400872" cy="605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jSelector4.html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10063"/>
            <a:ext cx="4446984" cy="49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(6) </a:t>
            </a:r>
            <a:r>
              <a:rPr lang="ko-KR" altLang="en-US" sz="1600" dirty="0" smtClean="0">
                <a:latin typeface="+mn-ea"/>
              </a:rPr>
              <a:t>내용 필터 계층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                                                                                 </a:t>
            </a: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77472"/>
              </p:ext>
            </p:extLst>
          </p:nvPr>
        </p:nvGraphicFramePr>
        <p:xfrm>
          <a:off x="292626" y="1628800"/>
          <a:ext cx="8455838" cy="170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66">
                  <a:extLst>
                    <a:ext uri="{9D8B030D-6E8A-4147-A177-3AD203B41FA5}">
                      <a16:colId xmlns:a16="http://schemas.microsoft.com/office/drawing/2014/main" val="2705618299"/>
                    </a:ext>
                  </a:extLst>
                </a:gridCol>
                <a:gridCol w="2331224">
                  <a:extLst>
                    <a:ext uri="{9D8B030D-6E8A-4147-A177-3AD203B41FA5}">
                      <a16:colId xmlns:a16="http://schemas.microsoft.com/office/drawing/2014/main" val="82074032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54118420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90311"/>
                  </a:ext>
                </a:extLst>
              </a:tr>
              <a:tr h="373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:has(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자손엘리먼트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$(“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section:has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(article)”)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sectio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중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articl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을 하위 요소로 가진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section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요소 선택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36600"/>
                  </a:ext>
                </a:extLst>
              </a:tr>
              <a:tr h="224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:contains(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$(“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p:contains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(‘html’)”)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‘html’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텍스트를 포함하고 있는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요소 선택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2953"/>
                  </a:ext>
                </a:extLst>
              </a:tr>
              <a:tr h="224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:empty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$(“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div:empty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중 자식 요소가 없는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선택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74711"/>
                  </a:ext>
                </a:extLst>
              </a:tr>
              <a:tr h="422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:parent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$(“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span:parent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중 자식 요소가 있는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span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 선택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7948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39553" y="3789040"/>
            <a:ext cx="712879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500" dirty="0"/>
              <a:t> &lt;script&gt;</a:t>
            </a:r>
          </a:p>
          <a:p>
            <a:r>
              <a:rPr lang="pl-PL" altLang="ko-KR" sz="1500" dirty="0"/>
              <a:t>        $(document).ready(function() {</a:t>
            </a:r>
          </a:p>
          <a:p>
            <a:r>
              <a:rPr lang="pl-PL" altLang="ko-KR" sz="1500" dirty="0"/>
              <a:t>            $("#m1 &gt; p:contains('html')").css("border", "4px solid red");</a:t>
            </a:r>
          </a:p>
          <a:p>
            <a:r>
              <a:rPr lang="pl-PL" altLang="ko-KR" sz="1500" dirty="0"/>
              <a:t>            $("#m1 &gt; p:empty").css("border", "4px solid orange");</a:t>
            </a:r>
          </a:p>
          <a:p>
            <a:r>
              <a:rPr lang="pl-PL" altLang="ko-KR" sz="1500" dirty="0"/>
              <a:t>            $("#m2 &gt; span:parent").css("border", "4px solid yellow");</a:t>
            </a:r>
          </a:p>
          <a:p>
            <a:r>
              <a:rPr lang="pl-PL" altLang="ko-KR" sz="1500" dirty="0"/>
              <a:t>            $("#m3 &gt; section:has(article)").css("border", "4px solid green");</a:t>
            </a:r>
          </a:p>
          <a:p>
            <a:r>
              <a:rPr lang="pl-PL" altLang="ko-KR" sz="1500" dirty="0"/>
              <a:t>        });</a:t>
            </a:r>
          </a:p>
          <a:p>
            <a:r>
              <a:rPr lang="pl-PL" altLang="ko-KR" sz="1500" dirty="0"/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689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2) </a:t>
            </a:r>
            <a:r>
              <a:rPr lang="ko-KR" altLang="en-US" sz="1800" b="1" dirty="0" smtClean="0">
                <a:latin typeface="+mn-ea"/>
              </a:rPr>
              <a:t>웹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네이티브</a:t>
            </a:r>
            <a:r>
              <a:rPr lang="ko-KR" altLang="en-US" sz="1800" b="1" dirty="0" smtClean="0">
                <a:latin typeface="+mn-ea"/>
              </a:rPr>
              <a:t>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모바일 앱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b="1" dirty="0" smtClean="0">
                <a:latin typeface="+mn-ea"/>
              </a:rPr>
              <a:t>웹 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웹사이트 제작할 때 사용되는 앱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b="1" dirty="0" err="1" smtClean="0">
                <a:latin typeface="+mn-ea"/>
              </a:rPr>
              <a:t>네이티브</a:t>
            </a:r>
            <a:r>
              <a:rPr lang="ko-KR" altLang="en-US" sz="1600" b="1" dirty="0" smtClean="0">
                <a:latin typeface="+mn-ea"/>
              </a:rPr>
              <a:t> 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현재 사용자들이 말하는 앱의 대부분 해당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b="1" dirty="0" smtClean="0">
                <a:latin typeface="+mn-ea"/>
              </a:rPr>
              <a:t>모바일 웹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모바일 브라우저에서 볼 수 있는 대부분의 앱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스마트 폰에 내장된 웹 </a:t>
            </a:r>
            <a:r>
              <a:rPr lang="ko-KR" altLang="en-US" sz="1600" dirty="0" err="1" smtClean="0">
                <a:latin typeface="+mn-ea"/>
              </a:rPr>
              <a:t>브라우져를</a:t>
            </a:r>
            <a:r>
              <a:rPr lang="ko-KR" altLang="en-US" sz="1600" dirty="0" smtClean="0">
                <a:latin typeface="+mn-ea"/>
              </a:rPr>
              <a:t> 통해 접속하는 형태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일반적인 웹 기술로 개발 </a:t>
            </a:r>
            <a:r>
              <a:rPr lang="en-US" altLang="ko-KR" sz="1600" dirty="0" smtClean="0">
                <a:latin typeface="+mn-ea"/>
              </a:rPr>
              <a:t>: HTML, CSS, JavaScript, JSP, PHP, ASP, .NET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dirty="0" smtClean="0">
                <a:latin typeface="+mn-ea"/>
              </a:rPr>
              <a:t>단말기 화면을 염두 해 두고 제작</a:t>
            </a:r>
            <a:r>
              <a:rPr lang="en-US" altLang="ko-KR" sz="1600" dirty="0" smtClean="0">
                <a:latin typeface="+mn-ea"/>
              </a:rPr>
              <a:t>,  </a:t>
            </a:r>
            <a:r>
              <a:rPr lang="ko-KR" altLang="en-US" sz="1600" dirty="0" smtClean="0">
                <a:latin typeface="+mn-ea"/>
              </a:rPr>
              <a:t>앱에 비해 속도 느림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698477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5) jQuery </a:t>
            </a:r>
            <a:r>
              <a:rPr lang="ko-KR" altLang="en-US" sz="1800" b="1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(6) </a:t>
            </a:r>
            <a:r>
              <a:rPr lang="ko-KR" altLang="en-US" sz="1600" dirty="0" smtClean="0">
                <a:latin typeface="+mn-ea"/>
              </a:rPr>
              <a:t>내용 필터 계층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en-US" altLang="ko-KR" sz="1600" dirty="0" smtClean="0">
                <a:latin typeface="+mn-ea"/>
              </a:rPr>
              <a:t>                                                                                    </a:t>
            </a:r>
            <a:r>
              <a:rPr lang="en-US" altLang="ko-KR" sz="1800" b="1" dirty="0" smtClean="0">
                <a:latin typeface="+mn-ea"/>
              </a:rPr>
              <a:t>                                                        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2" y="2060848"/>
            <a:ext cx="4676775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932040" y="3903199"/>
            <a:ext cx="3400872" cy="605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jSelector5.html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1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5971" y="764704"/>
            <a:ext cx="7128791" cy="482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- </a:t>
            </a:r>
            <a:r>
              <a:rPr lang="en-US" altLang="ko-KR" sz="1600" b="1" dirty="0" smtClean="0">
                <a:latin typeface="+mn-ea"/>
              </a:rPr>
              <a:t>$()</a:t>
            </a:r>
            <a:r>
              <a:rPr lang="en-US" altLang="ko-KR" sz="1600" dirty="0" smtClean="0">
                <a:latin typeface="+mn-ea"/>
              </a:rPr>
              <a:t>  -&gt; </a:t>
            </a:r>
            <a:r>
              <a:rPr lang="ko-KR" altLang="en-US" sz="1600" dirty="0" smtClean="0">
                <a:latin typeface="+mn-ea"/>
              </a:rPr>
              <a:t>함수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jquery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고유 요소 생성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.</a:t>
            </a:r>
            <a:r>
              <a:rPr lang="en-US" altLang="ko-KR" sz="1600" b="1" dirty="0" err="1" smtClean="0">
                <a:latin typeface="+mn-ea"/>
              </a:rPr>
              <a:t>css</a:t>
            </a:r>
            <a:r>
              <a:rPr lang="en-US" altLang="ko-KR" sz="1600" b="1" dirty="0" smtClean="0">
                <a:latin typeface="+mn-ea"/>
              </a:rPr>
              <a:t>() </a:t>
            </a:r>
            <a:r>
              <a:rPr lang="ko-KR" altLang="en-US" sz="1600" b="1" dirty="0" smtClean="0">
                <a:latin typeface="+mn-ea"/>
              </a:rPr>
              <a:t>등 </a:t>
            </a:r>
            <a:r>
              <a:rPr lang="en-US" altLang="ko-KR" sz="1600" b="1" dirty="0" smtClean="0">
                <a:latin typeface="+mn-ea"/>
              </a:rPr>
              <a:t>.()</a:t>
            </a:r>
            <a:r>
              <a:rPr lang="ko-KR" altLang="en-US" sz="1600" dirty="0" smtClean="0">
                <a:latin typeface="+mn-ea"/>
              </a:rPr>
              <a:t>으로 시작하는 것은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실행 흐름 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ex) $(‘h1’)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① $()</a:t>
            </a:r>
            <a:r>
              <a:rPr lang="ko-KR" altLang="en-US" sz="1400" dirty="0" smtClean="0">
                <a:latin typeface="+mn-ea"/>
              </a:rPr>
              <a:t>함수에서 명령 대상이 되는 </a:t>
            </a:r>
            <a:r>
              <a:rPr lang="en-US" altLang="ko-KR" sz="1400" dirty="0" smtClean="0">
                <a:latin typeface="+mn-ea"/>
              </a:rPr>
              <a:t>HTML</a:t>
            </a:r>
            <a:r>
              <a:rPr lang="ko-KR" altLang="en-US" sz="1400" dirty="0" smtClean="0">
                <a:latin typeface="+mn-ea"/>
              </a:rPr>
              <a:t>요소</a:t>
            </a:r>
            <a:r>
              <a:rPr lang="en-US" altLang="ko-KR" sz="1400" dirty="0" smtClean="0">
                <a:latin typeface="+mn-ea"/>
              </a:rPr>
              <a:t>(h1)</a:t>
            </a:r>
            <a:r>
              <a:rPr lang="ko-KR" altLang="en-US" sz="1400" dirty="0" smtClean="0">
                <a:latin typeface="+mn-ea"/>
              </a:rPr>
              <a:t>를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ko-KR" altLang="en-US" sz="1400" dirty="0" smtClean="0">
                <a:latin typeface="+mn-ea"/>
              </a:rPr>
              <a:t>객체로 반환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② </a:t>
            </a:r>
            <a:r>
              <a:rPr lang="ko-KR" altLang="en-US" sz="1400" dirty="0" smtClean="0">
                <a:latin typeface="+mn-ea"/>
              </a:rPr>
              <a:t>변환한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객체에 메서드를 호출해서 </a:t>
            </a:r>
            <a:r>
              <a:rPr lang="en-US" altLang="ko-KR" sz="1400" dirty="0" smtClean="0">
                <a:latin typeface="+mn-ea"/>
              </a:rPr>
              <a:t>HTML</a:t>
            </a:r>
            <a:r>
              <a:rPr lang="ko-KR" altLang="en-US" sz="1400" dirty="0" smtClean="0">
                <a:latin typeface="+mn-ea"/>
              </a:rPr>
              <a:t>요소 변경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$(document).ready(function(){             $(function(){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err="1" smtClean="0">
                <a:latin typeface="+mn-ea"/>
              </a:rPr>
              <a:t>실행문</a:t>
            </a:r>
            <a:r>
              <a:rPr lang="en-US" altLang="ko-KR" sz="1400" dirty="0" smtClean="0">
                <a:latin typeface="+mn-ea"/>
              </a:rPr>
              <a:t>;                         =              </a:t>
            </a:r>
            <a:r>
              <a:rPr lang="ko-KR" altLang="en-US" sz="1400" dirty="0" err="1" smtClean="0">
                <a:latin typeface="+mn-ea"/>
              </a:rPr>
              <a:t>실행문</a:t>
            </a:r>
            <a:r>
              <a:rPr lang="en-US" altLang="ko-KR" sz="1400" dirty="0" smtClean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});                                              });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273317"/>
            <a:ext cx="5631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$( </a:t>
            </a:r>
            <a:r>
              <a:rPr lang="en-US" altLang="ko-KR" b="1" dirty="0" smtClean="0">
                <a:solidFill>
                  <a:srgbClr val="00B0F0"/>
                </a:solidFill>
              </a:rPr>
              <a:t>HTML</a:t>
            </a:r>
            <a:r>
              <a:rPr lang="ko-KR" altLang="en-US" b="1" dirty="0" smtClean="0">
                <a:solidFill>
                  <a:srgbClr val="00B0F0"/>
                </a:solidFill>
              </a:rPr>
              <a:t>요소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( </a:t>
            </a:r>
            <a:r>
              <a:rPr lang="en-US" altLang="ko-KR" b="1" dirty="0" smtClean="0">
                <a:solidFill>
                  <a:srgbClr val="00B0F0"/>
                </a:solidFill>
              </a:rPr>
              <a:t>‘</a:t>
            </a:r>
            <a:r>
              <a:rPr lang="ko-KR" altLang="en-US" b="1" dirty="0" smtClean="0">
                <a:solidFill>
                  <a:srgbClr val="00B0F0"/>
                </a:solidFill>
              </a:rPr>
              <a:t>매개변수</a:t>
            </a:r>
            <a:r>
              <a:rPr lang="en-US" altLang="ko-KR" b="1" dirty="0" smtClean="0">
                <a:solidFill>
                  <a:srgbClr val="00B0F0"/>
                </a:solidFill>
              </a:rPr>
              <a:t>1’ </a:t>
            </a:r>
            <a:r>
              <a:rPr lang="en-US" altLang="ko-KR" dirty="0" smtClean="0"/>
              <a:t>,  </a:t>
            </a:r>
            <a:r>
              <a:rPr lang="en-US" altLang="ko-KR" b="1" dirty="0" smtClean="0">
                <a:solidFill>
                  <a:srgbClr val="00B0F0"/>
                </a:solidFill>
              </a:rPr>
              <a:t>‘</a:t>
            </a:r>
            <a:r>
              <a:rPr lang="ko-KR" altLang="en-US" b="1" dirty="0" smtClean="0">
                <a:solidFill>
                  <a:srgbClr val="00B0F0"/>
                </a:solidFill>
              </a:rPr>
              <a:t>매개변수</a:t>
            </a:r>
            <a:r>
              <a:rPr lang="en-US" altLang="ko-KR" b="1" dirty="0" smtClean="0">
                <a:solidFill>
                  <a:srgbClr val="00B0F0"/>
                </a:solidFill>
              </a:rPr>
              <a:t>2‘</a:t>
            </a:r>
            <a:r>
              <a:rPr lang="en-US" altLang="ko-KR" dirty="0" smtClean="0"/>
              <a:t> ) 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6870" y="3827430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객체와 메서드 </a:t>
            </a:r>
            <a:r>
              <a:rPr lang="ko-KR" altLang="en-US" dirty="0" err="1" smtClean="0"/>
              <a:t>이어줌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843558"/>
            <a:ext cx="29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명령작업</a:t>
            </a:r>
            <a:r>
              <a:rPr lang="ko-KR" altLang="en-US" dirty="0" smtClean="0"/>
              <a:t> 끝났음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V="1">
            <a:off x="2722136" y="3550374"/>
            <a:ext cx="121672" cy="2770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300192" y="3642649"/>
            <a:ext cx="360040" cy="200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56166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요소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jMethod1.html  : text()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74457"/>
              </p:ext>
            </p:extLst>
          </p:nvPr>
        </p:nvGraphicFramePr>
        <p:xfrm>
          <a:off x="179512" y="1472416"/>
          <a:ext cx="59766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38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4278526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text()  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$(“div”).text();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         생성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$(‘div’).text(“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텍스트 생성 및 변경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“);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콜백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함수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$(‘div’).text(function(index, t){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//index 0, 1,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2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//t</a:t>
                      </a:r>
                      <a:r>
                        <a:rPr lang="ko-KR" altLang="en-US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내용</a:t>
                      </a:r>
                      <a:endParaRPr lang="en-US" altLang="ko-KR" sz="13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 return 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텍스트</a:t>
                      </a:r>
                      <a:endParaRPr lang="en-US" altLang="ko-KR" sz="13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});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66976"/>
            <a:ext cx="2828925" cy="2076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47938"/>
            <a:ext cx="3248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(1) </a:t>
            </a:r>
            <a:r>
              <a:rPr lang="ko-KR" altLang="en-US" sz="1600" dirty="0" smtClean="0">
                <a:latin typeface="+mn-ea"/>
              </a:rPr>
              <a:t>요소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)jMethod2.html  : html()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17719"/>
              </p:ext>
            </p:extLst>
          </p:nvPr>
        </p:nvGraphicFramePr>
        <p:xfrm>
          <a:off x="539553" y="1459736"/>
          <a:ext cx="5976664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38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4278526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html()</a:t>
                      </a:r>
                      <a:r>
                        <a:rPr lang="en-US" altLang="ko-KR" sz="1300" b="1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취득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$(‘div’).html();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72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생성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$(‘div’).html(“&lt;strong&gt;html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생성 및 변경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&lt;/strong&gt;”);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6059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콜백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함수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$(‘div’).html(function(index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 h){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//index 0, 1,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2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//h</a:t>
                      </a:r>
                      <a:r>
                        <a:rPr lang="ko-KR" altLang="en-US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자식 요소</a:t>
                      </a:r>
                      <a:endParaRPr lang="en-US" altLang="ko-KR" sz="13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 return html 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});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1124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1990725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18056"/>
            <a:ext cx="1944216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49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5971" y="764704"/>
            <a:ext cx="7128791" cy="5760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(3) </a:t>
            </a:r>
            <a:r>
              <a:rPr lang="en-US" altLang="ko-KR" sz="1600" dirty="0" err="1">
                <a:latin typeface="+mn-ea"/>
              </a:rPr>
              <a:t>jquery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스타일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jMethod3.html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1476"/>
              </p:ext>
            </p:extLst>
          </p:nvPr>
        </p:nvGraphicFramePr>
        <p:xfrm>
          <a:off x="395536" y="1460601"/>
          <a:ext cx="5322137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801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(CSS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속성명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적용된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 속성 반환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(CSS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속성명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속성값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스타일 적용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addClass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속성값 설정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revomeClass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속성값 제거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72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toggleClass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속성값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존재시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없으면 추가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6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hasClass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속성 존재 유무 반환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1124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$().width()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너비 반환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06468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$().width(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너비값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너비 값 설정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05669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$().height()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높이값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반환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55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$().height(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높이값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높이값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5971" y="764704"/>
            <a:ext cx="7128791" cy="5760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(3) </a:t>
            </a:r>
            <a:r>
              <a:rPr lang="en-US" altLang="ko-KR" sz="1600" dirty="0" err="1">
                <a:latin typeface="+mn-ea"/>
              </a:rPr>
              <a:t>jquery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스타일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jMethod3.html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5446"/>
            <a:ext cx="6120680" cy="40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(3) </a:t>
            </a:r>
            <a:r>
              <a:rPr lang="ko-KR" altLang="en-US" sz="1600" dirty="0" smtClean="0">
                <a:latin typeface="+mn-ea"/>
              </a:rPr>
              <a:t>삽입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31"/>
              </p:ext>
            </p:extLst>
          </p:nvPr>
        </p:nvGraphicFramePr>
        <p:xfrm>
          <a:off x="511624" y="1628801"/>
          <a:ext cx="8164832" cy="197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60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232348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  <a:gridCol w="3625424">
                  <a:extLst>
                    <a:ext uri="{9D8B030D-6E8A-4147-A177-3AD203B41FA5}">
                      <a16:colId xmlns:a16="http://schemas.microsoft.com/office/drawing/2014/main" val="3832775358"/>
                    </a:ext>
                  </a:extLst>
                </a:gridCol>
              </a:tblGrid>
              <a:tr h="323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260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prepend()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$(“div”).prepend(“&lt;span&gt;&lt;/span&gt;”)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요소에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&lt;span&gt;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을첫번째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자식요소로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260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append()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$(‘div’).append(“&lt;span&gt;&lt;/span&gt;“);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요소에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을마지막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자식 요소로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before()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$(‘div’).before(“&lt;span&gt;&lt;/span&gt;“);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 이전에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  <a:tr h="595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latin typeface="+mn-ea"/>
                          <a:ea typeface="+mn-ea"/>
                        </a:rPr>
                        <a:t>after()</a:t>
                      </a:r>
                      <a:endParaRPr lang="ko-KR" altLang="en-US" sz="13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$(‘div’).after(“&lt;span&gt;&lt;/span&gt;“);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 다음에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729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49019"/>
              </p:ext>
            </p:extLst>
          </p:nvPr>
        </p:nvGraphicFramePr>
        <p:xfrm>
          <a:off x="498819" y="3840883"/>
          <a:ext cx="8164833" cy="202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57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832775358"/>
                    </a:ext>
                  </a:extLst>
                </a:gridCol>
              </a:tblGrid>
              <a:tr h="323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260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prependTo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$(“&lt;span&gt;&lt;/span&gt;”).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prependTo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(“div”)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요소를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요소의 첫번째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자식요소로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260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appendTo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$(“&lt;span&gt;&lt;/span&gt;“).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appendTo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(“div”);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요소의 마지막 자식 요소로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insertBefore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$(“&lt;span&gt;&lt;/span&gt;“).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insertBefore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(“div”);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요소를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이전 요소로 삽입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  <a:tr h="595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err="1" smtClean="0">
                          <a:latin typeface="+mn-ea"/>
                          <a:ea typeface="+mn-ea"/>
                        </a:rPr>
                        <a:t>insertAfter</a:t>
                      </a:r>
                      <a:r>
                        <a:rPr lang="en-US" altLang="ko-KR" sz="1300" b="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$(“&lt;span&gt;&lt;/span&gt;“).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insertAfter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(“div”);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span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요소를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요소의 다음에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86409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(3) </a:t>
            </a:r>
            <a:r>
              <a:rPr lang="ko-KR" altLang="en-US" sz="1600" dirty="0" smtClean="0">
                <a:latin typeface="+mn-ea"/>
              </a:rPr>
              <a:t>삽입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91816" y="6016929"/>
            <a:ext cx="7128791" cy="36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 jMethod4.html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1" y="1988840"/>
            <a:ext cx="2819400" cy="1933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8" y="1540179"/>
            <a:ext cx="3257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10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6) jQuery </a:t>
            </a:r>
            <a:r>
              <a:rPr lang="ko-KR" altLang="en-US" sz="1800" b="1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(4) </a:t>
            </a:r>
            <a:r>
              <a:rPr lang="ko-KR" altLang="en-US" sz="1600" dirty="0" smtClean="0">
                <a:latin typeface="+mn-ea"/>
              </a:rPr>
              <a:t>속성 관련 </a:t>
            </a:r>
            <a:r>
              <a:rPr lang="ko-KR" altLang="en-US" sz="1600" dirty="0" err="1" smtClean="0">
                <a:latin typeface="+mn-ea"/>
              </a:rPr>
              <a:t>메소드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attr</a:t>
            </a:r>
            <a:r>
              <a:rPr lang="en-US" altLang="ko-KR" sz="1600" dirty="0" smtClean="0">
                <a:latin typeface="+mn-ea"/>
              </a:rPr>
              <a:t>() </a:t>
            </a:r>
            <a:r>
              <a:rPr lang="ko-KR" altLang="en-US" sz="1600" dirty="0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6964"/>
              </p:ext>
            </p:extLst>
          </p:nvPr>
        </p:nvGraphicFramePr>
        <p:xfrm>
          <a:off x="179512" y="1857400"/>
          <a:ext cx="6442976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32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()  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$(“a”).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href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         생성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$(“a”).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href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“, “http://icoxpulish.com”).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(“target”, “_blank”);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$(“a”).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 {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href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  <a:hlinkClick r:id="rId2"/>
                        </a:rPr>
                        <a:t>http://icoxpulish.com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target: “_blank”});</a:t>
                      </a:r>
                      <a:endParaRPr lang="ko-KR" altLang="en-US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콜백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함수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$(“a”).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(“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href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”, function(index , h){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   //index 0, 1,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2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 //h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는 각 요소의 </a:t>
                      </a:r>
                      <a:r>
                        <a:rPr lang="en-US" altLang="ko-KR" sz="1300" baseline="0" dirty="0" err="1" smtClean="0">
                          <a:latin typeface="+mn-ea"/>
                          <a:ea typeface="+mn-ea"/>
                        </a:rPr>
                        <a:t>href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13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 return attribute(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});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5" y="4355951"/>
            <a:ext cx="33239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05273" y="5052025"/>
            <a:ext cx="612068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500" dirty="0"/>
              <a:t> &lt;body&gt;    </a:t>
            </a:r>
          </a:p>
          <a:p>
            <a:r>
              <a:rPr lang="pl-PL" altLang="ko-KR" sz="1500" dirty="0"/>
              <a:t>    &lt;div id="site"&gt;</a:t>
            </a:r>
          </a:p>
          <a:p>
            <a:r>
              <a:rPr lang="pl-PL" altLang="ko-KR" sz="1500" dirty="0"/>
              <a:t>        &lt;a href="http://www.daum.net" target="_blank"&gt;</a:t>
            </a:r>
            <a:r>
              <a:rPr lang="ko-KR" altLang="en-US" sz="1500" dirty="0"/>
              <a:t>다음</a:t>
            </a:r>
            <a:r>
              <a:rPr lang="en-US" altLang="ko-KR" sz="1500" dirty="0"/>
              <a:t>&lt;/</a:t>
            </a:r>
            <a:r>
              <a:rPr lang="pl-PL" altLang="ko-KR" sz="1500" dirty="0"/>
              <a:t>a&gt;</a:t>
            </a:r>
          </a:p>
          <a:p>
            <a:r>
              <a:rPr lang="pl-PL" altLang="ko-KR" sz="1500" dirty="0"/>
              <a:t>        &lt;a href="http://www.naver.com" target="_blank"&gt;</a:t>
            </a:r>
            <a:r>
              <a:rPr lang="ko-KR" altLang="en-US" sz="1500" dirty="0"/>
              <a:t>네이버</a:t>
            </a:r>
            <a:r>
              <a:rPr lang="en-US" altLang="ko-KR" sz="1500" dirty="0"/>
              <a:t>&lt;/</a:t>
            </a:r>
            <a:r>
              <a:rPr lang="pl-PL" altLang="ko-KR" sz="1500" dirty="0"/>
              <a:t>a&gt;</a:t>
            </a:r>
          </a:p>
          <a:p>
            <a:r>
              <a:rPr lang="pl-PL" altLang="ko-KR" sz="1500" dirty="0"/>
              <a:t>        &lt;a href="http://www.nate.com" target="_blank"&gt;</a:t>
            </a:r>
            <a:r>
              <a:rPr lang="ko-KR" altLang="en-US" sz="1500" dirty="0"/>
              <a:t>네이트</a:t>
            </a:r>
            <a:r>
              <a:rPr lang="en-US" altLang="ko-KR" sz="1500" dirty="0"/>
              <a:t>&lt;/</a:t>
            </a:r>
            <a:r>
              <a:rPr lang="pl-PL" altLang="ko-KR" sz="1500" dirty="0"/>
              <a:t>a&gt;</a:t>
            </a:r>
          </a:p>
          <a:p>
            <a:r>
              <a:rPr lang="pl-PL" altLang="ko-KR" sz="1500" dirty="0"/>
              <a:t>    &lt;/div&gt;</a:t>
            </a:r>
          </a:p>
          <a:p>
            <a:r>
              <a:rPr lang="pl-PL" altLang="ko-KR" sz="1500" dirty="0"/>
              <a:t>&lt;/body&gt;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0999" y="5837753"/>
            <a:ext cx="2924274" cy="3775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)jMethod5.html</a:t>
            </a:r>
          </a:p>
        </p:txBody>
      </p:sp>
    </p:spTree>
    <p:extLst>
      <p:ext uri="{BB962C8B-B14F-4D97-AF65-F5344CB8AC3E}">
        <p14:creationId xmlns:p14="http://schemas.microsoft.com/office/powerpoint/2010/main" val="22319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4675" y="852879"/>
            <a:ext cx="8409313" cy="14239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500" dirty="0" smtClean="0">
                <a:latin typeface="+mn-ea"/>
              </a:rPr>
              <a:t>이벤트 연결 방법 </a:t>
            </a:r>
            <a:r>
              <a:rPr lang="en-US" altLang="ko-KR" sz="1500" dirty="0" smtClean="0">
                <a:latin typeface="+mn-ea"/>
              </a:rPr>
              <a:t>2</a:t>
            </a:r>
            <a:r>
              <a:rPr lang="ko-KR" altLang="en-US" sz="1500" dirty="0" smtClean="0">
                <a:latin typeface="+mn-ea"/>
              </a:rPr>
              <a:t>가지</a:t>
            </a:r>
            <a:endParaRPr lang="en-US" altLang="ko-KR" sz="15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- </a:t>
            </a:r>
            <a:r>
              <a:rPr lang="ko-KR" altLang="en-US" sz="1500" dirty="0" smtClean="0">
                <a:latin typeface="+mn-ea"/>
              </a:rPr>
              <a:t>이벤트 </a:t>
            </a:r>
            <a:r>
              <a:rPr lang="ko-KR" altLang="en-US" sz="1500" dirty="0" err="1" smtClean="0">
                <a:latin typeface="+mn-ea"/>
              </a:rPr>
              <a:t>메소드</a:t>
            </a:r>
            <a:r>
              <a:rPr lang="ko-KR" altLang="en-US" sz="1500" dirty="0" smtClean="0">
                <a:latin typeface="+mn-ea"/>
              </a:rPr>
              <a:t> 직접 연결 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: $(‘HTML</a:t>
            </a:r>
            <a:r>
              <a:rPr lang="ko-KR" altLang="en-US" sz="1500" dirty="0" smtClean="0">
                <a:latin typeface="+mn-ea"/>
              </a:rPr>
              <a:t>요소</a:t>
            </a:r>
            <a:r>
              <a:rPr lang="en-US" altLang="ko-KR" sz="1500" dirty="0" smtClean="0">
                <a:latin typeface="+mn-ea"/>
              </a:rPr>
              <a:t>’).</a:t>
            </a:r>
            <a:r>
              <a:rPr lang="ko-KR" altLang="en-US" sz="1500" dirty="0" err="1" smtClean="0">
                <a:latin typeface="+mn-ea"/>
              </a:rPr>
              <a:t>이벤트유형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err="1" smtClean="0">
                <a:latin typeface="+mn-ea"/>
              </a:rPr>
              <a:t>함수명</a:t>
            </a:r>
            <a:r>
              <a:rPr lang="en-US" altLang="ko-KR" sz="15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- bind() </a:t>
            </a:r>
            <a:r>
              <a:rPr lang="ko-KR" altLang="en-US" sz="1500" dirty="0" err="1" smtClean="0">
                <a:latin typeface="+mn-ea"/>
              </a:rPr>
              <a:t>메소드</a:t>
            </a:r>
            <a:r>
              <a:rPr lang="ko-KR" altLang="en-US" sz="1500" dirty="0" smtClean="0">
                <a:latin typeface="+mn-ea"/>
              </a:rPr>
              <a:t> 간접 연결 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: $(‘HTML</a:t>
            </a:r>
            <a:r>
              <a:rPr lang="ko-KR" altLang="en-US" sz="1500" dirty="0" smtClean="0">
                <a:latin typeface="+mn-ea"/>
              </a:rPr>
              <a:t>요소</a:t>
            </a:r>
            <a:r>
              <a:rPr lang="en-US" altLang="ko-KR" sz="1500" dirty="0" smtClean="0">
                <a:latin typeface="+mn-ea"/>
              </a:rPr>
              <a:t>’).bind(‘</a:t>
            </a:r>
            <a:r>
              <a:rPr lang="ko-KR" altLang="en-US" sz="1500" dirty="0" err="1" smtClean="0">
                <a:latin typeface="+mn-ea"/>
              </a:rPr>
              <a:t>이벤트유형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or </a:t>
            </a:r>
            <a:r>
              <a:rPr lang="ko-KR" altLang="en-US" sz="1500" dirty="0" smtClean="0">
                <a:latin typeface="+mn-ea"/>
              </a:rPr>
              <a:t>이벤트유형리스트</a:t>
            </a:r>
            <a:r>
              <a:rPr lang="en-US" altLang="ko-KR" sz="1500" dirty="0" smtClean="0">
                <a:latin typeface="+mn-ea"/>
              </a:rPr>
              <a:t>‘,  </a:t>
            </a:r>
            <a:r>
              <a:rPr lang="ko-KR" altLang="en-US" sz="1500" dirty="0" err="1" smtClean="0">
                <a:latin typeface="+mn-ea"/>
              </a:rPr>
              <a:t>함수명</a:t>
            </a:r>
            <a:r>
              <a:rPr lang="en-US" altLang="ko-KR" sz="1500" dirty="0" smtClean="0">
                <a:latin typeface="+mn-ea"/>
              </a:rPr>
              <a:t>);</a:t>
            </a:r>
            <a:endParaRPr lang="en-US" altLang="ko-KR" sz="15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80978"/>
              </p:ext>
            </p:extLst>
          </p:nvPr>
        </p:nvGraphicFramePr>
        <p:xfrm>
          <a:off x="3635896" y="2564904"/>
          <a:ext cx="529809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641908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 종류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$().click()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클릭했을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dbclick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더블 클릭했을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mouseover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오버했을 때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mouseout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아웃했을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6792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mouseenter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들어갔을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782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mouseleave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떠났을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269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mousedown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눌렀을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78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mouseup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떼었을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8547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mousemove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마우스 움직였을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51468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$().hover()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mouseenter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moseleave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를 하나로 만든 이벤트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2206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179512" y="5373216"/>
            <a:ext cx="3221063" cy="713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)jEvent1.html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2856" y="2276872"/>
            <a:ext cx="3217719" cy="294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function </a:t>
            </a:r>
            <a:r>
              <a:rPr lang="en-US" altLang="ko-KR" sz="1500" dirty="0" err="1" smtClean="0">
                <a:latin typeface="+mn-ea"/>
              </a:rPr>
              <a:t>fn_hi</a:t>
            </a:r>
            <a:r>
              <a:rPr lang="en-US" altLang="ko-KR" sz="1500" dirty="0" smtClean="0">
                <a:latin typeface="+mn-ea"/>
              </a:rPr>
              <a:t>(){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alert(‘hi’);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$(‘div’).click(</a:t>
            </a:r>
            <a:r>
              <a:rPr lang="en-US" altLang="ko-KR" sz="1500" dirty="0" err="1" smtClean="0">
                <a:latin typeface="+mn-ea"/>
              </a:rPr>
              <a:t>fn_hi</a:t>
            </a:r>
            <a:r>
              <a:rPr lang="en-US" altLang="ko-KR" sz="15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$(‘div’).bind(‘click’, </a:t>
            </a:r>
            <a:r>
              <a:rPr lang="en-US" altLang="ko-KR" sz="1500" dirty="0" err="1" smtClean="0">
                <a:latin typeface="+mn-ea"/>
              </a:rPr>
              <a:t>fn_hi</a:t>
            </a:r>
            <a:r>
              <a:rPr lang="en-US" altLang="ko-KR" sz="15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+mn-ea"/>
              </a:rPr>
              <a:t>$(‘div’).click(function(){ alert(‘hi’); } );</a:t>
            </a:r>
          </a:p>
          <a:p>
            <a:pPr marL="0" indent="0">
              <a:buNone/>
            </a:pP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7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2) </a:t>
            </a:r>
            <a:r>
              <a:rPr lang="ko-KR" altLang="en-US" sz="1800" b="1" dirty="0" smtClean="0">
                <a:latin typeface="+mn-ea"/>
              </a:rPr>
              <a:t>웹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네이티브</a:t>
            </a:r>
            <a:r>
              <a:rPr lang="ko-KR" altLang="en-US" sz="1800" b="1" dirty="0" smtClean="0">
                <a:latin typeface="+mn-ea"/>
              </a:rPr>
              <a:t> 앱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모바일 앱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8488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(1)</a:t>
            </a:r>
            <a:r>
              <a:rPr lang="ko-KR" altLang="en-US" sz="1600" dirty="0" smtClean="0">
                <a:latin typeface="+mn-ea"/>
              </a:rPr>
              <a:t>마우스 이벤트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2" y="1512952"/>
            <a:ext cx="4107306" cy="3572232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76662" y="5369336"/>
            <a:ext cx="3221063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smtClean="0">
                <a:latin typeface="+mn-ea"/>
              </a:rPr>
              <a:t>)jEvent1.html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2952"/>
            <a:ext cx="43924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(1)</a:t>
            </a:r>
            <a:r>
              <a:rPr lang="ko-KR" altLang="en-US" sz="1600" dirty="0" smtClean="0">
                <a:latin typeface="+mn-ea"/>
              </a:rPr>
              <a:t>마우스 이벤트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76662" y="5369336"/>
            <a:ext cx="3221063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)jEvent2.html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2" y="1606264"/>
            <a:ext cx="3873482" cy="3790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62" y="1639113"/>
            <a:ext cx="4138686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(2)</a:t>
            </a:r>
            <a:r>
              <a:rPr lang="ko-KR" altLang="en-US" sz="1600" dirty="0" smtClean="0">
                <a:latin typeface="+mn-ea"/>
              </a:rPr>
              <a:t>키보드 이벤트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04974"/>
              </p:ext>
            </p:extLst>
          </p:nvPr>
        </p:nvGraphicFramePr>
        <p:xfrm>
          <a:off x="257975" y="1534680"/>
          <a:ext cx="736041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744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 종류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keydown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키보드 누를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$().keypress()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keydown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이벤트와 유사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alt, ctrl, shift, esc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특수키는 이벤트 발생 안함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keyup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키보드 떼었을 때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275072" y="3074960"/>
            <a:ext cx="3221063" cy="379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)jEvent3.html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" y="3645024"/>
            <a:ext cx="3705225" cy="30910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466878"/>
            <a:ext cx="3419475" cy="33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(3)</a:t>
            </a:r>
            <a:r>
              <a:rPr lang="ko-KR" altLang="en-US" sz="1600" dirty="0" smtClean="0">
                <a:latin typeface="+mn-ea"/>
              </a:rPr>
              <a:t>윈도우 관련 이벤트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20270"/>
              </p:ext>
            </p:extLst>
          </p:nvPr>
        </p:nvGraphicFramePr>
        <p:xfrm>
          <a:off x="293927" y="1530054"/>
          <a:ext cx="5142169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37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 종류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$().ready()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문서가 모두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로드되면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$().resize()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윈도우 사이즈가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변결될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때 이벤트 발생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$().scroll()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움직일 때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395536" y="3050092"/>
            <a:ext cx="3221063" cy="32592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(4)</a:t>
            </a:r>
            <a:r>
              <a:rPr lang="ko-KR" altLang="en-US" sz="1600" dirty="0" err="1" smtClean="0">
                <a:latin typeface="+mn-ea"/>
              </a:rPr>
              <a:t>폼관련</a:t>
            </a:r>
            <a:r>
              <a:rPr lang="ko-KR" altLang="en-US" sz="1600" dirty="0" smtClean="0">
                <a:latin typeface="+mn-ea"/>
              </a:rPr>
              <a:t> 이벤트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6077"/>
              </p:ext>
            </p:extLst>
          </p:nvPr>
        </p:nvGraphicFramePr>
        <p:xfrm>
          <a:off x="365179" y="3489371"/>
          <a:ext cx="4756679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49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3596930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 종류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$().focus()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포커스를 얻을 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$().blur()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포커스 잃을 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</a:t>
                      </a:r>
                      <a:r>
                        <a:rPr lang="en-US" altLang="ko-KR" sz="1300" dirty="0" err="1" smtClean="0">
                          <a:latin typeface="+mn-ea"/>
                          <a:ea typeface="+mn-ea"/>
                        </a:rPr>
                        <a:t>chahge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움직일 때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$().select()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값이 변경될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때</a:t>
                      </a:r>
                      <a:endParaRPr lang="ko-KR" altLang="en-US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0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28385" y="1119908"/>
            <a:ext cx="3221063" cy="558797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(4)</a:t>
            </a:r>
            <a:r>
              <a:rPr lang="ko-KR" altLang="en-US" sz="1600" dirty="0" err="1" smtClean="0">
                <a:latin typeface="+mn-ea"/>
              </a:rPr>
              <a:t>폼관련</a:t>
            </a:r>
            <a:r>
              <a:rPr lang="ko-KR" altLang="en-US" sz="1600" dirty="0" smtClean="0">
                <a:latin typeface="+mn-ea"/>
              </a:rPr>
              <a:t> 이벤트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jEvent4.html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5" y="1484784"/>
            <a:ext cx="2995264" cy="3582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98" y="3201121"/>
            <a:ext cx="2951726" cy="3285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256998" y="1463764"/>
            <a:ext cx="568863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500" dirty="0"/>
              <a:t> </a:t>
            </a:r>
            <a:r>
              <a:rPr lang="pl-PL" altLang="ko-KR" sz="1500" dirty="0"/>
              <a:t>&lt;body&gt;</a:t>
            </a:r>
          </a:p>
          <a:p>
            <a:r>
              <a:rPr lang="en-US" altLang="ko-KR" sz="1500" dirty="0" smtClean="0"/>
              <a:t>    </a:t>
            </a:r>
            <a:r>
              <a:rPr lang="pl-PL" altLang="ko-KR" sz="1500" dirty="0" smtClean="0"/>
              <a:t>focus/blur </a:t>
            </a:r>
            <a:r>
              <a:rPr lang="ko-KR" altLang="en-US" sz="1500" dirty="0"/>
              <a:t>이벤트</a:t>
            </a:r>
            <a:r>
              <a:rPr lang="en-US" altLang="ko-KR" sz="1500" dirty="0"/>
              <a:t>&lt;</a:t>
            </a:r>
            <a:r>
              <a:rPr lang="pl-PL" altLang="ko-KR" sz="1500" dirty="0"/>
              <a:t>br/&gt;&lt;input type="text" name="text1" </a:t>
            </a:r>
            <a:r>
              <a:rPr lang="en-US" altLang="ko-KR" sz="1500" dirty="0" smtClean="0"/>
              <a:t>                  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</a:t>
            </a:r>
            <a:r>
              <a:rPr lang="pl-PL" altLang="ko-KR" sz="1500" dirty="0" smtClean="0"/>
              <a:t>value</a:t>
            </a:r>
            <a:r>
              <a:rPr lang="pl-PL" altLang="ko-KR" sz="1500" dirty="0"/>
              <a:t>="</a:t>
            </a:r>
            <a:r>
              <a:rPr lang="ko-KR" altLang="en-US" sz="1500" dirty="0"/>
              <a:t>입력하세요</a:t>
            </a:r>
            <a:r>
              <a:rPr lang="en-US" altLang="ko-KR" sz="1500" dirty="0"/>
              <a:t>"/&gt;&lt;</a:t>
            </a:r>
            <a:r>
              <a:rPr lang="pl-PL" altLang="ko-KR" sz="1500" dirty="0"/>
              <a:t>br/&gt;</a:t>
            </a:r>
          </a:p>
          <a:p>
            <a:r>
              <a:rPr lang="en-US" altLang="ko-KR" sz="1500" dirty="0" smtClean="0"/>
              <a:t>    </a:t>
            </a:r>
            <a:r>
              <a:rPr lang="pl-PL" altLang="ko-KR" sz="1500" dirty="0" smtClean="0"/>
              <a:t>click </a:t>
            </a:r>
            <a:r>
              <a:rPr lang="ko-KR" altLang="en-US" sz="1500" dirty="0"/>
              <a:t>이벤트</a:t>
            </a:r>
            <a:r>
              <a:rPr lang="en-US" altLang="ko-KR" sz="1500" dirty="0"/>
              <a:t>&lt;</a:t>
            </a:r>
            <a:r>
              <a:rPr lang="pl-PL" altLang="ko-KR" sz="1500" dirty="0"/>
              <a:t>div&gt;&lt;/div&gt;</a:t>
            </a:r>
          </a:p>
          <a:p>
            <a:r>
              <a:rPr lang="en-US" altLang="ko-KR" sz="1500" dirty="0" smtClean="0"/>
              <a:t>    </a:t>
            </a:r>
            <a:r>
              <a:rPr lang="pl-PL" altLang="ko-KR" sz="1500" dirty="0" smtClean="0"/>
              <a:t>toggle </a:t>
            </a:r>
            <a:r>
              <a:rPr lang="ko-KR" altLang="en-US" sz="1500" dirty="0"/>
              <a:t>이벤트</a:t>
            </a:r>
            <a:r>
              <a:rPr lang="en-US" altLang="ko-KR" sz="1500" dirty="0"/>
              <a:t>&lt;</a:t>
            </a:r>
            <a:r>
              <a:rPr lang="pl-PL" altLang="ko-KR" sz="1500" dirty="0"/>
              <a:t>br/&gt;&lt;img src="bg1.jpg"&gt;</a:t>
            </a:r>
          </a:p>
          <a:p>
            <a:r>
              <a:rPr lang="pl-PL" altLang="ko-KR" sz="1500" dirty="0"/>
              <a:t>&lt;/body&gt;</a:t>
            </a:r>
            <a:endParaRPr lang="pl-PL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625410" y="4293096"/>
            <a:ext cx="16722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Focus</a:t>
            </a:r>
            <a:r>
              <a:rPr lang="ko-KR" altLang="en-US" sz="1400" dirty="0" smtClean="0"/>
              <a:t>시 색깔 변경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7889" y="5229200"/>
            <a:ext cx="1587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Click</a:t>
            </a:r>
            <a:r>
              <a:rPr lang="ko-KR" altLang="en-US" sz="1400" dirty="0" smtClean="0">
                <a:latin typeface="+mn-ea"/>
              </a:rPr>
              <a:t>시 크기 커짐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4" name="직선 화살표 연결선 13"/>
          <p:cNvCxnSpPr>
            <a:stCxn id="5" idx="1"/>
          </p:cNvCxnSpPr>
          <p:nvPr/>
        </p:nvCxnSpPr>
        <p:spPr>
          <a:xfrm flipH="1" flipV="1">
            <a:off x="5724128" y="4446984"/>
            <a:ext cx="90128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199419" y="5383087"/>
            <a:ext cx="235253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1562" y="5952877"/>
            <a:ext cx="22317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Toggle()  : </a:t>
            </a:r>
            <a:r>
              <a:rPr lang="ko-KR" altLang="en-US" sz="1400" dirty="0" smtClean="0">
                <a:latin typeface="+mn-ea"/>
              </a:rPr>
              <a:t>보였다</a:t>
            </a:r>
            <a:r>
              <a:rPr lang="en-US" altLang="ko-KR" sz="1400" dirty="0" smtClean="0">
                <a:latin typeface="+mn-ea"/>
              </a:rPr>
              <a:t>(show)),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  </a:t>
            </a:r>
            <a:r>
              <a:rPr lang="ko-KR" altLang="en-US" sz="1400" dirty="0" smtClean="0">
                <a:latin typeface="+mn-ea"/>
              </a:rPr>
              <a:t>사라짐</a:t>
            </a:r>
            <a:r>
              <a:rPr lang="en-US" altLang="ko-KR" sz="1400" dirty="0" smtClean="0">
                <a:latin typeface="+mn-ea"/>
              </a:rPr>
              <a:t>(hide()) 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272874" y="6092660"/>
            <a:ext cx="235253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28385" y="1119908"/>
            <a:ext cx="3221063" cy="558797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(4)</a:t>
            </a:r>
            <a:r>
              <a:rPr lang="ko-KR" altLang="en-US" sz="1600" dirty="0" err="1" smtClean="0">
                <a:latin typeface="+mn-ea"/>
              </a:rPr>
              <a:t>폼관련</a:t>
            </a:r>
            <a:r>
              <a:rPr lang="ko-KR" altLang="en-US" sz="1600" dirty="0" smtClean="0">
                <a:latin typeface="+mn-ea"/>
              </a:rPr>
              <a:t> 이벤트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jEvent4.html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5" y="1735932"/>
            <a:ext cx="2951726" cy="3285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646811" y="1740206"/>
            <a:ext cx="4565420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500" dirty="0" smtClean="0"/>
          </a:p>
          <a:p>
            <a:r>
              <a:rPr lang="en-US" altLang="ko-KR" sz="1500" dirty="0"/>
              <a:t>$(document).ready( function() {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</a:t>
            </a:r>
            <a:r>
              <a:rPr lang="pl-PL" altLang="ko-KR" sz="1500" dirty="0" smtClean="0"/>
              <a:t> </a:t>
            </a:r>
            <a:r>
              <a:rPr lang="pl-PL" altLang="ko-KR" sz="1500" dirty="0"/>
              <a:t>// focus/blur </a:t>
            </a:r>
            <a:r>
              <a:rPr lang="ko-KR" altLang="en-US" sz="1500" dirty="0"/>
              <a:t>이벤트</a:t>
            </a:r>
          </a:p>
          <a:p>
            <a:r>
              <a:rPr lang="en-US" altLang="ko-KR" sz="1500" dirty="0" smtClean="0"/>
              <a:t>        $(</a:t>
            </a:r>
            <a:r>
              <a:rPr lang="en-US" altLang="ko-KR" sz="1500" dirty="0"/>
              <a:t>'</a:t>
            </a:r>
            <a:r>
              <a:rPr lang="pl-PL" altLang="ko-KR" sz="1500" dirty="0"/>
              <a:t>input').focus(function() </a:t>
            </a:r>
            <a:r>
              <a:rPr lang="pl-PL" altLang="ko-KR" sz="1500" dirty="0" smtClean="0"/>
              <a:t>{</a:t>
            </a:r>
            <a:r>
              <a:rPr lang="en-US" altLang="ko-KR" sz="1500" dirty="0" smtClean="0"/>
              <a:t>  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실행문</a:t>
            </a:r>
            <a:r>
              <a:rPr lang="en-US" altLang="ko-KR" sz="1500" dirty="0" smtClean="0"/>
              <a:t>     });</a:t>
            </a:r>
          </a:p>
          <a:p>
            <a:r>
              <a:rPr lang="en-US" altLang="ko-KR" sz="1500" dirty="0" smtClean="0"/>
              <a:t>        </a:t>
            </a:r>
            <a:r>
              <a:rPr lang="pl-PL" altLang="ko-KR" sz="1500" dirty="0" smtClean="0"/>
              <a:t>$(</a:t>
            </a:r>
            <a:r>
              <a:rPr lang="pl-PL" altLang="ko-KR" sz="1500" dirty="0"/>
              <a:t>'input').blur(function() </a:t>
            </a:r>
            <a:r>
              <a:rPr lang="pl-PL" altLang="ko-KR" sz="1500" dirty="0" smtClean="0"/>
              <a:t>{</a:t>
            </a:r>
            <a:r>
              <a:rPr lang="pl-PL" altLang="ko-KR" sz="1500" dirty="0"/>
              <a:t>	</a:t>
            </a:r>
            <a:r>
              <a:rPr lang="en-US" altLang="ko-KR" sz="1500" dirty="0" smtClean="0"/>
              <a:t>  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실행문</a:t>
            </a:r>
            <a:r>
              <a:rPr lang="ko-KR" altLang="en-US" sz="1500" dirty="0" smtClean="0"/>
              <a:t>   </a:t>
            </a:r>
            <a:r>
              <a:rPr lang="pl-PL" altLang="ko-KR" sz="1500" dirty="0" smtClean="0"/>
              <a:t>});</a:t>
            </a:r>
            <a:endParaRPr lang="pl-PL" altLang="ko-KR" sz="1500" dirty="0"/>
          </a:p>
          <a:p>
            <a:r>
              <a:rPr lang="en-US" altLang="ko-KR" sz="1500" dirty="0" smtClean="0"/>
              <a:t>       </a:t>
            </a:r>
            <a:r>
              <a:rPr lang="pl-PL" altLang="ko-KR" sz="1500" dirty="0" smtClean="0"/>
              <a:t>// </a:t>
            </a:r>
            <a:r>
              <a:rPr lang="pl-PL" altLang="ko-KR" sz="1500" dirty="0"/>
              <a:t>click </a:t>
            </a:r>
            <a:r>
              <a:rPr lang="ko-KR" altLang="en-US" sz="1500" dirty="0" smtClean="0"/>
              <a:t>이벤트</a:t>
            </a:r>
            <a:r>
              <a:rPr lang="ko-KR" altLang="en-US" sz="1500" dirty="0"/>
              <a:t>	</a:t>
            </a:r>
          </a:p>
          <a:p>
            <a:r>
              <a:rPr lang="ko-KR" altLang="en-US" sz="1500" dirty="0" smtClean="0"/>
              <a:t>         </a:t>
            </a:r>
            <a:r>
              <a:rPr lang="en-US" altLang="ko-KR" sz="1500" dirty="0" smtClean="0"/>
              <a:t>$(</a:t>
            </a:r>
            <a:r>
              <a:rPr lang="en-US" altLang="ko-KR" sz="1500" dirty="0"/>
              <a:t>'</a:t>
            </a:r>
            <a:r>
              <a:rPr lang="pl-PL" altLang="ko-KR" sz="1500" dirty="0"/>
              <a:t>div').click(function() </a:t>
            </a:r>
            <a:r>
              <a:rPr lang="pl-PL" altLang="ko-KR" sz="1500" dirty="0" smtClean="0"/>
              <a:t>{</a:t>
            </a:r>
            <a:r>
              <a:rPr lang="en-US" altLang="ko-KR" sz="1500" dirty="0" smtClean="0"/>
              <a:t>   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실행문</a:t>
            </a:r>
            <a:r>
              <a:rPr lang="pl-PL" altLang="ko-KR" sz="1500" dirty="0"/>
              <a:t>	</a:t>
            </a:r>
            <a:r>
              <a:rPr lang="pl-PL" altLang="ko-KR" sz="1500" dirty="0" smtClean="0"/>
              <a:t>})</a:t>
            </a:r>
            <a:r>
              <a:rPr lang="en-US" altLang="ko-KR" sz="1500" dirty="0" smtClean="0"/>
              <a:t>;</a:t>
            </a:r>
            <a:endParaRPr lang="pl-PL" altLang="ko-KR" sz="1500" dirty="0"/>
          </a:p>
          <a:p>
            <a:r>
              <a:rPr lang="en-US" altLang="ko-KR" sz="1500" dirty="0" smtClean="0"/>
              <a:t>        </a:t>
            </a:r>
            <a:r>
              <a:rPr lang="pl-PL" altLang="ko-KR" sz="1500" dirty="0" smtClean="0"/>
              <a:t>// </a:t>
            </a:r>
            <a:r>
              <a:rPr lang="pl-PL" altLang="ko-KR" sz="1500" dirty="0"/>
              <a:t>toggle </a:t>
            </a:r>
            <a:r>
              <a:rPr lang="ko-KR" altLang="en-US" sz="1500" dirty="0"/>
              <a:t>이벤트</a:t>
            </a:r>
          </a:p>
          <a:p>
            <a:r>
              <a:rPr lang="en-US" altLang="ko-KR" sz="1500" dirty="0" smtClean="0"/>
              <a:t>        $(</a:t>
            </a:r>
            <a:r>
              <a:rPr lang="en-US" altLang="ko-KR" sz="1500" dirty="0"/>
              <a:t>'</a:t>
            </a:r>
            <a:r>
              <a:rPr lang="pl-PL" altLang="ko-KR" sz="1500" dirty="0"/>
              <a:t>img').toggle</a:t>
            </a:r>
            <a:r>
              <a:rPr lang="pl-PL" altLang="ko-KR" sz="1500" dirty="0" smtClean="0"/>
              <a:t>(</a:t>
            </a:r>
            <a:r>
              <a:rPr lang="en-US" altLang="ko-KR" sz="1500" dirty="0" smtClean="0"/>
              <a:t>  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실행문</a:t>
            </a: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  <a:r>
              <a:rPr lang="pl-PL" altLang="ko-KR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  </a:t>
            </a:r>
            <a:r>
              <a:rPr lang="pl-PL" altLang="ko-KR" sz="1500" dirty="0" smtClean="0"/>
              <a:t>);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r>
              <a:rPr lang="pl-PL" altLang="ko-KR" sz="1500" dirty="0" smtClean="0"/>
              <a:t>});</a:t>
            </a:r>
            <a:endParaRPr lang="pl-PL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1895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764704"/>
            <a:ext cx="7128791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2. jQuery </a:t>
            </a:r>
            <a:r>
              <a:rPr lang="ko-KR" altLang="en-US" sz="1800" b="1" dirty="0" smtClean="0">
                <a:latin typeface="+mn-ea"/>
              </a:rPr>
              <a:t>기초</a:t>
            </a:r>
            <a:r>
              <a:rPr lang="en-US" altLang="ko-KR" sz="1800" b="1" dirty="0" smtClean="0">
                <a:latin typeface="+mn-ea"/>
              </a:rPr>
              <a:t> 7) jQuery </a:t>
            </a:r>
            <a:r>
              <a:rPr lang="ko-KR" altLang="en-US" sz="1800" b="1" dirty="0" smtClean="0">
                <a:latin typeface="+mn-ea"/>
              </a:rPr>
              <a:t>이벤트</a:t>
            </a:r>
            <a:r>
              <a:rPr lang="en-US" altLang="ko-KR" sz="1600" dirty="0" smtClean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(5)</a:t>
            </a:r>
            <a:r>
              <a:rPr lang="en-US" altLang="ko-KR" sz="1600" b="1" dirty="0" err="1" smtClean="0">
                <a:latin typeface="+mn-ea"/>
              </a:rPr>
              <a:t>Jquery</a:t>
            </a:r>
            <a:r>
              <a:rPr lang="ko-KR" altLang="en-US" sz="1600" b="1" dirty="0" err="1" smtClean="0">
                <a:latin typeface="+mn-ea"/>
              </a:rPr>
              <a:t>효과처리</a:t>
            </a:r>
            <a:endParaRPr lang="en-US" altLang="ko-KR" sz="1600" b="1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4991"/>
              </p:ext>
            </p:extLst>
          </p:nvPr>
        </p:nvGraphicFramePr>
        <p:xfrm>
          <a:off x="293927" y="1530054"/>
          <a:ext cx="2981929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15">
                  <a:extLst>
                    <a:ext uri="{9D8B030D-6E8A-4147-A177-3AD203B41FA5}">
                      <a16:colId xmlns:a16="http://schemas.microsoft.com/office/drawing/2014/main" val="2972148693"/>
                    </a:ext>
                  </a:extLst>
                </a:gridCol>
                <a:gridCol w="2014314">
                  <a:extLst>
                    <a:ext uri="{9D8B030D-6E8A-4147-A177-3AD203B41FA5}">
                      <a16:colId xmlns:a16="http://schemas.microsoft.com/office/drawing/2014/main" val="21801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이벤트 종류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$().show()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보임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009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$().hide()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숨김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555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$().toggle()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show(),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  hide() 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같이</a:t>
                      </a:r>
                      <a:endParaRPr lang="ko-KR" altLang="en-US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009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441194" y="3012964"/>
            <a:ext cx="8523293" cy="32592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</a:t>
            </a:r>
            <a:r>
              <a:rPr lang="en-US" altLang="ko-KR" sz="1400" dirty="0" smtClean="0">
                <a:latin typeface="+mn-ea"/>
              </a:rPr>
              <a:t>hide </a:t>
            </a:r>
            <a:r>
              <a:rPr lang="ko-KR" altLang="en-US" sz="1400" dirty="0" smtClean="0">
                <a:latin typeface="+mn-ea"/>
              </a:rPr>
              <a:t>버튼 </a:t>
            </a:r>
            <a:r>
              <a:rPr lang="ko-KR" altLang="en-US" sz="1400" dirty="0" err="1" smtClean="0">
                <a:latin typeface="+mn-ea"/>
              </a:rPr>
              <a:t>클릭시</a:t>
            </a:r>
            <a:r>
              <a:rPr lang="ko-KR" altLang="en-US" sz="1400" dirty="0" smtClean="0">
                <a:latin typeface="+mn-ea"/>
              </a:rPr>
              <a:t> 숨김</a:t>
            </a:r>
            <a:r>
              <a:rPr lang="en-US" altLang="ko-KR" sz="1400" dirty="0" smtClean="0">
                <a:latin typeface="+mn-ea"/>
              </a:rPr>
              <a:t>, show</a:t>
            </a:r>
            <a:r>
              <a:rPr lang="ko-KR" altLang="en-US" sz="1400" dirty="0" smtClean="0">
                <a:latin typeface="+mn-ea"/>
              </a:rPr>
              <a:t>버튼 </a:t>
            </a:r>
            <a:r>
              <a:rPr lang="ko-KR" altLang="en-US" sz="1400" dirty="0" err="1" smtClean="0">
                <a:latin typeface="+mn-ea"/>
              </a:rPr>
              <a:t>클릭시</a:t>
            </a:r>
            <a:r>
              <a:rPr lang="ko-KR" altLang="en-US" sz="1400" dirty="0" smtClean="0">
                <a:latin typeface="+mn-ea"/>
              </a:rPr>
              <a:t> 보여줌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                                                                toggle</a:t>
            </a:r>
            <a:r>
              <a:rPr lang="ko-KR" altLang="en-US" sz="1400" dirty="0" smtClean="0">
                <a:latin typeface="+mn-ea"/>
              </a:rPr>
              <a:t>버튼 </a:t>
            </a:r>
            <a:r>
              <a:rPr lang="ko-KR" altLang="en-US" sz="1400" dirty="0" err="1" smtClean="0">
                <a:latin typeface="+mn-ea"/>
              </a:rPr>
              <a:t>클릭시</a:t>
            </a:r>
            <a:r>
              <a:rPr lang="ko-KR" altLang="en-US" sz="1400" dirty="0" smtClean="0">
                <a:latin typeface="+mn-ea"/>
              </a:rPr>
              <a:t> 보였다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사라짐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예제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jEvent5.html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28697"/>
            <a:ext cx="4439942" cy="16780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12" y="3629583"/>
            <a:ext cx="3600400" cy="17218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2315" y="5221712"/>
            <a:ext cx="5707489" cy="14927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ko-KR" sz="1300" dirty="0"/>
              <a:t> </a:t>
            </a:r>
            <a:r>
              <a:rPr lang="pl-PL" altLang="ko-KR" sz="1300" dirty="0"/>
              <a:t>&lt;body&gt;	</a:t>
            </a:r>
          </a:p>
          <a:p>
            <a:r>
              <a:rPr lang="en-US" altLang="ko-KR" sz="1300" dirty="0" smtClean="0"/>
              <a:t>  </a:t>
            </a:r>
            <a:r>
              <a:rPr lang="pl-PL" altLang="ko-KR" sz="1300" dirty="0" smtClean="0"/>
              <a:t>show/hide/toggle </a:t>
            </a:r>
            <a:r>
              <a:rPr lang="ko-KR" altLang="en-US" sz="1300" dirty="0"/>
              <a:t>효과</a:t>
            </a:r>
          </a:p>
          <a:p>
            <a:r>
              <a:rPr lang="en-US" altLang="ko-KR" sz="1300" dirty="0" smtClean="0"/>
              <a:t>  &lt;</a:t>
            </a:r>
            <a:r>
              <a:rPr lang="pl-PL" altLang="ko-KR" sz="1300" dirty="0"/>
              <a:t>button id="hide"&gt; hide &lt;/button&gt;			</a:t>
            </a:r>
          </a:p>
          <a:p>
            <a:r>
              <a:rPr lang="en-US" altLang="ko-KR" sz="1300" dirty="0" smtClean="0"/>
              <a:t>  </a:t>
            </a:r>
            <a:r>
              <a:rPr lang="pl-PL" altLang="ko-KR" sz="1300" dirty="0" smtClean="0"/>
              <a:t>&lt;</a:t>
            </a:r>
            <a:r>
              <a:rPr lang="pl-PL" altLang="ko-KR" sz="1300" dirty="0"/>
              <a:t>button id="show"&gt; show &lt;/button&gt;		</a:t>
            </a:r>
          </a:p>
          <a:p>
            <a:r>
              <a:rPr lang="en-US" altLang="ko-KR" sz="1300" dirty="0" smtClean="0"/>
              <a:t>  </a:t>
            </a:r>
            <a:r>
              <a:rPr lang="pl-PL" altLang="ko-KR" sz="1300" dirty="0" smtClean="0"/>
              <a:t>&lt;</a:t>
            </a:r>
            <a:r>
              <a:rPr lang="pl-PL" altLang="ko-KR" sz="1300" dirty="0"/>
              <a:t>button id="toggle"&gt; toggle &lt;/button&gt;		</a:t>
            </a:r>
          </a:p>
          <a:p>
            <a:r>
              <a:rPr lang="en-US" altLang="ko-KR" sz="1300" dirty="0" smtClean="0"/>
              <a:t>  </a:t>
            </a:r>
            <a:r>
              <a:rPr lang="pl-PL" altLang="ko-KR" sz="1300" dirty="0" smtClean="0"/>
              <a:t>&lt;</a:t>
            </a:r>
            <a:r>
              <a:rPr lang="pl-PL" altLang="ko-KR" sz="1300" dirty="0"/>
              <a:t>div&gt;&lt;input type="text" name="text1" value="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!!!"/&gt;&lt;/</a:t>
            </a:r>
            <a:r>
              <a:rPr lang="pl-PL" altLang="ko-KR" sz="1300" dirty="0"/>
              <a:t>div&gt;</a:t>
            </a:r>
          </a:p>
          <a:p>
            <a:r>
              <a:rPr lang="pl-PL" altLang="ko-KR" sz="1300" dirty="0"/>
              <a:t>&lt;/body&gt;	</a:t>
            </a:r>
            <a:endParaRPr lang="pl-PL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147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프레임워크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</a:rPr>
              <a:t>   -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</a:rPr>
              <a:t>개발 프레임워크</a:t>
            </a:r>
            <a:endParaRPr lang="en-US" altLang="ko-KR" sz="1600" b="1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(1) React Native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페이스북에서 개발한 오픈소스 프레임워크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안드로이드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 smtClean="0">
                <a:latin typeface="+mn-ea"/>
              </a:rPr>
              <a:t>ios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err="1" smtClean="0">
                <a:latin typeface="+mn-ea"/>
              </a:rPr>
              <a:t>모두앱</a:t>
            </a:r>
            <a:r>
              <a:rPr lang="ko-KR" altLang="en-US" sz="1400" dirty="0" smtClean="0">
                <a:latin typeface="+mn-ea"/>
              </a:rPr>
              <a:t> 개발 진행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(2) IONIC : </a:t>
            </a:r>
            <a:r>
              <a:rPr lang="ko-KR" altLang="en-US" sz="1400" dirty="0" smtClean="0">
                <a:latin typeface="+mn-ea"/>
              </a:rPr>
              <a:t>구글 플레이스토어 및 </a:t>
            </a:r>
            <a:r>
              <a:rPr lang="en-US" altLang="ko-KR" sz="1400" dirty="0" err="1" smtClean="0">
                <a:latin typeface="+mn-ea"/>
              </a:rPr>
              <a:t>ios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앱스토어에 동시 배포 가능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네이티브</a:t>
            </a:r>
            <a:r>
              <a:rPr lang="ko-KR" altLang="en-US" sz="1400" dirty="0" smtClean="0">
                <a:latin typeface="+mn-ea"/>
              </a:rPr>
              <a:t> 앱 개발 모든 </a:t>
            </a:r>
            <a:r>
              <a:rPr lang="en-US" altLang="ko-KR" sz="1400" dirty="0" smtClean="0">
                <a:latin typeface="+mn-ea"/>
              </a:rPr>
              <a:t>SDK</a:t>
            </a:r>
            <a:r>
              <a:rPr lang="ko-KR" altLang="en-US" sz="1400" dirty="0" smtClean="0">
                <a:latin typeface="+mn-ea"/>
              </a:rPr>
              <a:t>제공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(3) Framwork7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(4) </a:t>
            </a:r>
            <a:r>
              <a:rPr lang="en-US" altLang="ko-KR" sz="1600" b="1" dirty="0" err="1" smtClean="0">
                <a:latin typeface="+mn-ea"/>
              </a:rPr>
              <a:t>PhoneGap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모바일 크로스 플랫폼 지원 오픈소스 모바일 개발 프레임워크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다양한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기능 활용 가능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모바일 중심 오픈 소스로 많이 사용하는 프레임워크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폰갭</a:t>
            </a:r>
            <a:r>
              <a:rPr lang="ko-KR" altLang="en-US" sz="1600" dirty="0" smtClean="0">
                <a:latin typeface="+mn-ea"/>
              </a:rPr>
              <a:t> 빌드 페이지에 코드 올리면 </a:t>
            </a:r>
            <a:r>
              <a:rPr lang="ko-KR" altLang="en-US" sz="1600" dirty="0" err="1" smtClean="0">
                <a:latin typeface="+mn-ea"/>
              </a:rPr>
              <a:t>폰갭</a:t>
            </a:r>
            <a:r>
              <a:rPr lang="ko-KR" altLang="en-US" sz="1600" dirty="0" smtClean="0">
                <a:latin typeface="+mn-ea"/>
              </a:rPr>
              <a:t> 빌드에서 컴파일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패키징을</a:t>
            </a:r>
            <a:r>
              <a:rPr lang="ko-KR" altLang="en-US" sz="1600" dirty="0" smtClean="0">
                <a:latin typeface="+mn-ea"/>
              </a:rPr>
              <a:t> 해줌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b="1" dirty="0" smtClean="0">
                <a:solidFill>
                  <a:schemeClr val="tx2"/>
                </a:solidFill>
                <a:latin typeface="+mn-ea"/>
              </a:rPr>
              <a:t>- UI </a:t>
            </a:r>
            <a:r>
              <a:rPr lang="ko-KR" altLang="en-US" sz="1600" b="1" dirty="0" smtClean="0">
                <a:solidFill>
                  <a:schemeClr val="tx2"/>
                </a:solidFill>
                <a:latin typeface="+mn-ea"/>
              </a:rPr>
              <a:t>프레임워크 </a:t>
            </a:r>
            <a:endParaRPr lang="en-US" altLang="ko-KR" sz="1600" b="1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(1) jQuery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자바스크립트의 생산성을 향상 시켜주는 자바스크립트 라이브러리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순수한 자바스크립트로 코딩하는 것보다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배 이상 생산성 </a:t>
            </a:r>
            <a:r>
              <a:rPr lang="ko-KR" altLang="en-US" sz="1600" dirty="0" err="1" smtClean="0">
                <a:latin typeface="+mn-ea"/>
              </a:rPr>
              <a:t>높일수</a:t>
            </a:r>
            <a:r>
              <a:rPr lang="ko-KR" altLang="en-US" sz="1600" dirty="0" smtClean="0">
                <a:latin typeface="+mn-ea"/>
              </a:rPr>
              <a:t> 있음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컴포넌트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레이아웃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테마 등 모바일 웹 </a:t>
            </a:r>
            <a:r>
              <a:rPr lang="en-US" altLang="ko-KR" sz="1600" dirty="0" smtClean="0">
                <a:latin typeface="+mn-ea"/>
              </a:rPr>
              <a:t>APP </a:t>
            </a:r>
            <a:r>
              <a:rPr lang="ko-KR" altLang="en-US" sz="1600" dirty="0" smtClean="0">
                <a:latin typeface="+mn-ea"/>
              </a:rPr>
              <a:t>제작과정을 쉽게 도와줌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</a:t>
            </a:r>
            <a:r>
              <a:rPr lang="ko-KR" altLang="en-US" sz="1600" dirty="0" smtClean="0">
                <a:latin typeface="+mn-ea"/>
              </a:rPr>
              <a:t>거의 모든 </a:t>
            </a:r>
            <a:r>
              <a:rPr lang="ko-KR" altLang="en-US" sz="1600" dirty="0" err="1" smtClean="0">
                <a:latin typeface="+mn-ea"/>
              </a:rPr>
              <a:t>브라우져에</a:t>
            </a:r>
            <a:r>
              <a:rPr lang="ko-KR" altLang="en-US" sz="1600" dirty="0" smtClean="0">
                <a:latin typeface="+mn-ea"/>
              </a:rPr>
              <a:t> 사용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3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980728"/>
            <a:ext cx="8496943" cy="5616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하이브리드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3) </a:t>
            </a:r>
            <a:r>
              <a:rPr lang="ko-KR" altLang="en-US" sz="1800" b="1" dirty="0" err="1" smtClean="0">
                <a:latin typeface="+mn-ea"/>
              </a:rPr>
              <a:t>하이브리드</a:t>
            </a:r>
            <a:r>
              <a:rPr lang="ko-KR" altLang="en-US" sz="1800" b="1" dirty="0" smtClean="0">
                <a:latin typeface="+mn-ea"/>
              </a:rPr>
              <a:t> 프레임워크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- UI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프레임워크 </a:t>
            </a:r>
            <a:endParaRPr lang="en-US" altLang="ko-KR" sz="1600" b="1" dirty="0" smtClean="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(2)Sencha Touch :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모바일 웹 어플리케이션 개발을 위한 자바 스크립트 프레임워크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               </a:t>
            </a:r>
            <a:r>
              <a:rPr lang="en-US" altLang="ko-KR" sz="1600" dirty="0" err="1" smtClean="0">
                <a:latin typeface="+mn-ea"/>
              </a:rPr>
              <a:t>jQueryMobile</a:t>
            </a:r>
            <a:r>
              <a:rPr lang="ko-KR" altLang="en-US" sz="1600" dirty="0" smtClean="0">
                <a:latin typeface="+mn-ea"/>
              </a:rPr>
              <a:t>보다 강력한 기능 제공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더 앱 스러운 기능 구현 가능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Mobile</a:t>
            </a:r>
            <a:r>
              <a:rPr lang="ko-KR" altLang="en-US" sz="1600" dirty="0" smtClean="0">
                <a:latin typeface="+mn-ea"/>
              </a:rPr>
              <a:t>에 최적화된 기능 탑재</a:t>
            </a:r>
            <a:r>
              <a:rPr lang="en-US" altLang="ko-KR" sz="1600" dirty="0" smtClean="0">
                <a:latin typeface="+mn-ea"/>
              </a:rPr>
              <a:t>, HTML, CSS, </a:t>
            </a:r>
            <a:r>
              <a:rPr lang="en-US" altLang="ko-KR" sz="1600" dirty="0" err="1" smtClean="0">
                <a:latin typeface="+mn-ea"/>
              </a:rPr>
              <a:t>Javascript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순수 웹 기반 기술로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</a:t>
            </a:r>
            <a:r>
              <a:rPr lang="ko-KR" altLang="en-US" sz="1600" dirty="0" err="1" smtClean="0">
                <a:latin typeface="+mn-ea"/>
              </a:rPr>
              <a:t>네이티브</a:t>
            </a:r>
            <a:r>
              <a:rPr lang="ko-KR" altLang="en-US" sz="1600" dirty="0" smtClean="0">
                <a:latin typeface="+mn-ea"/>
              </a:rPr>
              <a:t> 스타일을 표현</a:t>
            </a:r>
            <a:r>
              <a:rPr lang="en-US" altLang="ko-KR" sz="1600" dirty="0" smtClean="0">
                <a:latin typeface="+mn-ea"/>
              </a:rPr>
              <a:t>.  jQuery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HTML </a:t>
            </a:r>
            <a:r>
              <a:rPr lang="ko-KR" altLang="en-US" sz="1600" dirty="0" err="1" smtClean="0">
                <a:latin typeface="+mn-ea"/>
              </a:rPr>
              <a:t>요소기반</a:t>
            </a:r>
            <a:r>
              <a:rPr lang="ko-KR" altLang="en-US" sz="1600" dirty="0" smtClean="0">
                <a:latin typeface="+mn-ea"/>
              </a:rPr>
              <a:t> 동작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</a:t>
            </a:r>
            <a:r>
              <a:rPr lang="en-US" altLang="ko-KR" sz="1600" dirty="0" err="1" smtClean="0">
                <a:latin typeface="+mn-ea"/>
              </a:rPr>
              <a:t>Sencha</a:t>
            </a:r>
            <a:r>
              <a:rPr lang="en-US" altLang="ko-KR" sz="1600" dirty="0" smtClean="0">
                <a:latin typeface="+mn-ea"/>
              </a:rPr>
              <a:t> Touch</a:t>
            </a:r>
            <a:r>
              <a:rPr lang="ko-KR" altLang="en-US" sz="1600" dirty="0" smtClean="0">
                <a:latin typeface="+mn-ea"/>
              </a:rPr>
              <a:t>는 대부분 </a:t>
            </a:r>
            <a:r>
              <a:rPr lang="en-US" altLang="ko-KR" sz="1600" dirty="0" smtClean="0">
                <a:latin typeface="+mn-ea"/>
              </a:rPr>
              <a:t>script</a:t>
            </a:r>
            <a:r>
              <a:rPr lang="ko-KR" altLang="en-US" sz="1600" dirty="0" smtClean="0">
                <a:latin typeface="+mn-ea"/>
              </a:rPr>
              <a:t>영역에서 개발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5" y="1052736"/>
            <a:ext cx="8496943" cy="56166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                           </a:t>
            </a:r>
            <a:r>
              <a:rPr lang="ko-KR" altLang="en-US" sz="1800" b="1" dirty="0" smtClean="0">
                <a:latin typeface="+mn-ea"/>
              </a:rPr>
              <a:t>학습목표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 jQuery</a:t>
            </a:r>
            <a:r>
              <a:rPr lang="ko-KR" altLang="en-US" sz="1400" dirty="0" smtClean="0">
                <a:latin typeface="+mn-ea"/>
              </a:rPr>
              <a:t>의 기초</a:t>
            </a:r>
            <a:r>
              <a:rPr lang="en-US" altLang="ko-KR" sz="1400" dirty="0" smtClean="0">
                <a:latin typeface="+mn-ea"/>
              </a:rPr>
              <a:t>, jQuery </a:t>
            </a:r>
            <a:r>
              <a:rPr lang="ko-KR" altLang="en-US" sz="1400" dirty="0" smtClean="0">
                <a:latin typeface="+mn-ea"/>
              </a:rPr>
              <a:t>기본 문법에 대해 설명할 수 있다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                                        jQuery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Dom </a:t>
            </a:r>
            <a:r>
              <a:rPr lang="ko-KR" altLang="en-US" sz="1400" dirty="0" smtClean="0">
                <a:latin typeface="+mn-ea"/>
              </a:rPr>
              <a:t>개념을 설명할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 1) jQuery</a:t>
            </a:r>
            <a:r>
              <a:rPr lang="ko-KR" altLang="en-US" sz="1800" b="1" dirty="0" smtClean="0">
                <a:latin typeface="+mn-ea"/>
              </a:rPr>
              <a:t>의 기초 및 기본 문법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(1) jQuery </a:t>
            </a:r>
            <a:r>
              <a:rPr lang="ko-KR" altLang="en-US" sz="1600" dirty="0" smtClean="0">
                <a:latin typeface="+mn-ea"/>
              </a:rPr>
              <a:t>개념 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jQuery : 2006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+mn-ea"/>
              </a:rPr>
              <a:t>년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“john </a:t>
            </a:r>
            <a:r>
              <a:rPr lang="en-US" altLang="ko-KR" sz="1600" b="1" u="sng" dirty="0" err="1" smtClean="0">
                <a:solidFill>
                  <a:srgbClr val="FF0000"/>
                </a:solidFill>
                <a:latin typeface="+mn-ea"/>
              </a:rPr>
              <a:t>Resic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”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+mn-ea"/>
              </a:rPr>
              <a:t>에 의해 디자인 된 자바스크립트 라이브러리</a:t>
            </a:r>
            <a:endParaRPr lang="en-US" altLang="ko-KR" sz="1600" b="1" u="sng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- jQuery </a:t>
            </a:r>
            <a:r>
              <a:rPr lang="ko-KR" altLang="en-US" sz="1600" dirty="0" smtClean="0">
                <a:latin typeface="+mn-ea"/>
              </a:rPr>
              <a:t>특징 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 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단순화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불필요한 코드 줄이고 간결한 형식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가독성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개발 효율성 높임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크로스 </a:t>
            </a:r>
            <a:r>
              <a:rPr lang="ko-KR" altLang="en-US" sz="1600" b="1" dirty="0" err="1" smtClean="0">
                <a:solidFill>
                  <a:srgbClr val="7030A0"/>
                </a:solidFill>
                <a:latin typeface="+mn-ea"/>
              </a:rPr>
              <a:t>브라우징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웹 표준에 기반을 두어 개발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다양한 브라우저에서 동작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</a:t>
            </a:r>
            <a:r>
              <a:rPr lang="ko-KR" altLang="en-US" sz="1600" b="1" dirty="0" smtClean="0">
                <a:solidFill>
                  <a:srgbClr val="7030A0"/>
                </a:solidFill>
                <a:latin typeface="+mn-ea"/>
              </a:rPr>
              <a:t>효율적인 </a:t>
            </a:r>
            <a:r>
              <a:rPr lang="en-US" altLang="ko-KR" sz="1600" b="1" dirty="0" smtClean="0">
                <a:solidFill>
                  <a:srgbClr val="7030A0"/>
                </a:solidFill>
                <a:latin typeface="+mn-ea"/>
              </a:rPr>
              <a:t>Selector </a:t>
            </a:r>
            <a:r>
              <a:rPr lang="en-US" altLang="ko-KR" sz="1600" dirty="0" smtClean="0">
                <a:solidFill>
                  <a:srgbClr val="7030A0"/>
                </a:solidFill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다양한 </a:t>
            </a:r>
            <a:r>
              <a:rPr lang="en-US" altLang="ko-KR" sz="1600" dirty="0" smtClean="0">
                <a:latin typeface="+mn-ea"/>
              </a:rPr>
              <a:t>selector</a:t>
            </a:r>
            <a:r>
              <a:rPr lang="ko-KR" altLang="en-US" sz="1600" dirty="0" smtClean="0">
                <a:latin typeface="+mn-ea"/>
              </a:rPr>
              <a:t>를 이용하여 원하는 요소 선</a:t>
            </a:r>
            <a:r>
              <a:rPr lang="en-US" altLang="ko-KR" sz="1600" dirty="0" smtClean="0">
                <a:latin typeface="+mn-ea"/>
              </a:rPr>
              <a:t>(:empty, :odd, :even)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b="1" dirty="0" smtClean="0">
                <a:latin typeface="+mn-ea"/>
              </a:rPr>
              <a:t>(2) jQuery</a:t>
            </a:r>
            <a:r>
              <a:rPr lang="ko-KR" altLang="en-US" sz="1600" b="1" dirty="0" smtClean="0">
                <a:latin typeface="+mn-ea"/>
              </a:rPr>
              <a:t>의 기본 문법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- </a:t>
            </a:r>
            <a:r>
              <a:rPr lang="en-US" altLang="ko-KR" sz="1600" b="1" dirty="0" smtClean="0">
                <a:latin typeface="+mn-ea"/>
              </a:rPr>
              <a:t>jQuery</a:t>
            </a:r>
            <a:r>
              <a:rPr lang="ko-KR" altLang="en-US" sz="1600" b="1" dirty="0" smtClean="0">
                <a:latin typeface="+mn-ea"/>
              </a:rPr>
              <a:t>함수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$()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-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4933181"/>
            <a:ext cx="4284476" cy="19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1052736"/>
            <a:ext cx="8496943" cy="56166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1) jQuery</a:t>
            </a:r>
            <a:r>
              <a:rPr lang="ko-KR" altLang="en-US" sz="1800" b="1" dirty="0" smtClean="0">
                <a:latin typeface="+mn-ea"/>
              </a:rPr>
              <a:t>의 기초 및 기본 문법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(2) jQuery</a:t>
            </a:r>
            <a:r>
              <a:rPr lang="ko-KR" altLang="en-US" sz="1600" b="1" dirty="0" smtClean="0">
                <a:latin typeface="+mn-ea"/>
              </a:rPr>
              <a:t>의 기본 문법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선택자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49685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3400" cy="680120"/>
          </a:xfrm>
        </p:spPr>
        <p:txBody>
          <a:bodyPr/>
          <a:lstStyle/>
          <a:p>
            <a:r>
              <a:rPr lang="en-US" altLang="ko-KR" b="1" dirty="0" smtClean="0"/>
              <a:t>5. jQuery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3" y="1052736"/>
            <a:ext cx="8496943" cy="561662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2. jQuery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기초</a:t>
            </a:r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+mn-ea"/>
              </a:rPr>
              <a:t>2) jQuery</a:t>
            </a:r>
            <a:r>
              <a:rPr lang="ko-KR" altLang="en-US" sz="1800" b="1" dirty="0" smtClean="0">
                <a:latin typeface="+mn-ea"/>
              </a:rPr>
              <a:t>와 </a:t>
            </a:r>
            <a:r>
              <a:rPr lang="en-US" altLang="ko-KR" sz="1800" b="1" dirty="0" smtClean="0">
                <a:latin typeface="+mn-ea"/>
              </a:rPr>
              <a:t>DOM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(1) jQuery DOM </a:t>
            </a:r>
            <a:r>
              <a:rPr lang="ko-KR" altLang="en-US" sz="1600" b="1" dirty="0" smtClean="0">
                <a:latin typeface="+mn-ea"/>
              </a:rPr>
              <a:t>탐색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dirty="0" err="1" smtClean="0">
                <a:latin typeface="+mn-ea"/>
              </a:rPr>
              <a:t>선택자</a:t>
            </a:r>
            <a:r>
              <a:rPr lang="ko-KR" altLang="en-US" sz="1600" dirty="0" smtClean="0">
                <a:latin typeface="+mn-ea"/>
              </a:rPr>
              <a:t> 기반 트리 탐색 메서드                             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필터리</a:t>
            </a:r>
            <a:r>
              <a:rPr lang="ko-KR" altLang="en-US" sz="1600" dirty="0" smtClean="0">
                <a:latin typeface="+mn-ea"/>
              </a:rPr>
              <a:t> 기반 트리 탐색 메서드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7" y="2492896"/>
            <a:ext cx="4407365" cy="4032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5655"/>
            <a:ext cx="381642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11272</TotalTime>
  <Words>4130</Words>
  <Application>Microsoft Office PowerPoint</Application>
  <PresentationFormat>화면 슬라이드 쇼(4:3)</PresentationFormat>
  <Paragraphs>975</Paragraphs>
  <Slides>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HY견고딕</vt:lpstr>
      <vt:lpstr>HY나무L</vt:lpstr>
      <vt:lpstr>맑은 고딕</vt:lpstr>
      <vt:lpstr>휴먼편지체</vt:lpstr>
      <vt:lpstr>Wingdings</vt:lpstr>
      <vt:lpstr>Wingdings 2</vt:lpstr>
      <vt:lpstr>가을</vt:lpstr>
      <vt:lpstr>포장기 셸 개체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  <vt:lpstr>5.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Mirim</cp:lastModifiedBy>
  <cp:revision>974</cp:revision>
  <dcterms:created xsi:type="dcterms:W3CDTF">2011-08-27T14:53:28Z</dcterms:created>
  <dcterms:modified xsi:type="dcterms:W3CDTF">2019-05-21T07:48:48Z</dcterms:modified>
</cp:coreProperties>
</file>