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7" y="26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8518aabf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8518aabf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637350" y="1218300"/>
            <a:ext cx="7869300" cy="24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KC HOUSE PROJECT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D25F-0169-9995-6BE0-19B70213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712267"/>
          </a:xfrm>
        </p:spPr>
        <p:txBody>
          <a:bodyPr/>
          <a:lstStyle/>
          <a:p>
            <a:r>
              <a:rPr lang="en-KE" sz="32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Linear Regression Model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D056D-A492-BF88-D607-75328D290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439333"/>
            <a:ext cx="7505700" cy="2999392"/>
          </a:xfrm>
        </p:spPr>
        <p:txBody>
          <a:bodyPr>
            <a:normAutofit/>
          </a:bodyPr>
          <a:lstStyle/>
          <a:p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predict the price, we employed a multiple linear regression model considering various variables, including bathrooms, bedrooms, </a:t>
            </a:r>
            <a:r>
              <a:rPr lang="en-KE" sz="2000" kern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sqft_lot</a:t>
            </a:r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KE" sz="2000" kern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sqft_living</a:t>
            </a:r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floors, and more. The coefficients and performance metrics (MSE, R-squared) for both training and testing sets were presented</a:t>
            </a:r>
            <a:endParaRPr lang="en-US" sz="2000" kern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Homeowners can benefit from this analysis by understanding how these variables collectively influence the estimated value of their properties.</a:t>
            </a:r>
            <a:endParaRPr lang="en-KE" sz="20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4643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E24D85-0F2A-0963-86EF-2488B28C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024" y="362607"/>
            <a:ext cx="8626789" cy="4405993"/>
          </a:xfrm>
        </p:spPr>
        <p:txBody>
          <a:bodyPr/>
          <a:lstStyle/>
          <a:p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D68D05-6661-0E90-851A-7D071AC7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5" y="504497"/>
            <a:ext cx="8160371" cy="413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6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31DE-F2C4-5BAB-E92A-23CC51D5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27600"/>
          </a:xfrm>
        </p:spPr>
        <p:txBody>
          <a:bodyPr>
            <a:normAutofit fontScale="90000"/>
          </a:bodyPr>
          <a:lstStyle/>
          <a:p>
            <a:r>
              <a:rPr lang="en-US" sz="32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KE" sz="32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Polynomial Regression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AD4E7-CCFE-6CA2-EE1F-76A8D2C19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473200"/>
            <a:ext cx="7505700" cy="2965525"/>
          </a:xfrm>
        </p:spPr>
        <p:txBody>
          <a:bodyPr/>
          <a:lstStyle/>
          <a:p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applied polynomial regression to predict price based on variables like bathrooms, bedrooms, </a:t>
            </a:r>
            <a:r>
              <a:rPr lang="en-KE" sz="2000" kern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sqft_lot</a:t>
            </a:r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KE" sz="2000" kern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sqft_living</a:t>
            </a:r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floors, and more. Polynomial features were used to capture non-linear relationships. Performance metrics (MSE, R-squared) for both training and testing sets were shared. </a:t>
            </a:r>
            <a:endParaRPr lang="en-US" sz="2000" kern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gain insights into the non-linear impact of these variables on property value.</a:t>
            </a:r>
            <a:endParaRPr lang="en-KE" sz="20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6866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08BC-1218-050C-D903-BF3D8C14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E" sz="32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 Based on our analysis,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F4225-2132-F2E3-4BB0-976C0203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388533"/>
            <a:ext cx="7505700" cy="3050192"/>
          </a:xfrm>
        </p:spPr>
        <p:txBody>
          <a:bodyPr>
            <a:normAutofit fontScale="25000" lnSpcReduction="20000"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64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 on improving the grade of your property as it has a significant positive impact on the estimated value.</a:t>
            </a:r>
            <a:endParaRPr lang="en-KE" sz="64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64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expanding the square footage of the living space to potentially increase the property's price.</a:t>
            </a:r>
            <a:endParaRPr lang="en-KE" sz="64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64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into account the number of bathrooms, bedrooms, and other features that contribute to the property's value.</a:t>
            </a:r>
            <a:endParaRPr lang="en-KE" sz="64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KE" sz="64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Prioritize renovations that align with the preferences and demands of potential buyers in the market.</a:t>
            </a:r>
            <a:endParaRPr lang="en-KE" sz="64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45932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	           </a:t>
            </a:r>
            <a:r>
              <a:rPr lang="en-US" dirty="0">
                <a:solidFill>
                  <a:srgbClr val="C00000"/>
                </a:solidFill>
              </a:rPr>
              <a:t>The Goal</a:t>
            </a:r>
            <a:endParaRPr dirty="0"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819150" y="1652954"/>
            <a:ext cx="7505700" cy="2785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kern="0" dirty="0">
                <a:solidFill>
                  <a:schemeClr val="tx2">
                    <a:lumMod val="10000"/>
                  </a:schemeClr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KE" sz="1800" kern="0" dirty="0">
                <a:solidFill>
                  <a:schemeClr val="tx2">
                    <a:lumMod val="10000"/>
                  </a:schemeClr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build</a:t>
            </a:r>
            <a:r>
              <a:rPr lang="en-US" sz="1800" kern="0" dirty="0">
                <a:solidFill>
                  <a:schemeClr val="tx2">
                    <a:lumMod val="10000"/>
                  </a:schemeClr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understand the factors tha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KE" sz="1800" kern="0" dirty="0">
                <a:solidFill>
                  <a:schemeClr val="tx2">
                    <a:lumMod val="10000"/>
                  </a:schemeClr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 predict the impact of home renovations on the estimated value of houses. </a:t>
            </a:r>
            <a:endParaRPr lang="en-US" sz="1800" kern="0" dirty="0">
              <a:solidFill>
                <a:schemeClr val="tx2">
                  <a:lumMod val="10000"/>
                </a:schemeClr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2">
                  <a:lumMod val="10000"/>
                </a:schemeClr>
              </a:solidFill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help t</a:t>
            </a:r>
            <a:r>
              <a:rPr lang="en-KE" sz="1800" kern="0" dirty="0">
                <a:solidFill>
                  <a:schemeClr val="tx2">
                    <a:lumMod val="10000"/>
                  </a:schemeClr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 real estate agency  provide homeowners with actionable recommendations on which renovations are most likely to yield a higher return on investment</a:t>
            </a:r>
            <a:endParaRPr sz="14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EA68-4CFF-13D2-ED3B-61BB9FF8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048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        Factors that affect the buying of a  house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B5007-7F43-AADA-DD51-80E129D4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55423"/>
            <a:ext cx="3686100" cy="28833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lang="en-US" sz="1400" dirty="0" err="1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KE" sz="14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KE" sz="1400" kern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</a:t>
            </a:r>
            <a:r>
              <a:rPr lang="en-US" sz="14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KE" sz="14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long</a:t>
            </a:r>
            <a:r>
              <a:rPr lang="en-US" sz="14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432054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1400" b="0" i="0" dirty="0">
                <a:solidFill>
                  <a:srgbClr val="233A44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KE" sz="1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of the house</a:t>
            </a:r>
            <a:endParaRPr lang="en-KE" sz="1800" dirty="0">
              <a:effectLst/>
            </a:endParaRPr>
          </a:p>
          <a:p>
            <a:pPr marL="432054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1400" b="0" i="0" dirty="0">
                <a:solidFill>
                  <a:srgbClr val="233A44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KE" sz="1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bedrooms</a:t>
            </a:r>
            <a:endParaRPr lang="en-US" sz="1400" dirty="0">
              <a:solidFill>
                <a:srgbClr val="233A44"/>
              </a:solidFill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54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1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bathrooms</a:t>
            </a:r>
            <a:endParaRPr lang="en-US" sz="1400" b="0" i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54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1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 footage of the living space</a:t>
            </a:r>
            <a:endParaRPr lang="en-US" sz="1400" b="0" i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54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1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 footage of the lot</a:t>
            </a:r>
            <a:endParaRPr lang="en-US" sz="1400" b="0" i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54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1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floors in the house</a:t>
            </a:r>
            <a:endParaRPr lang="en-US" sz="1400" b="0" i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54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1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Whether the house is on a waterfront </a:t>
            </a:r>
            <a:endParaRPr lang="en-US" sz="1400" b="0" i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416C2-5F5A-4552-1371-3FCF3BC5FAD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38675" y="1555422"/>
            <a:ext cx="3686100" cy="288330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Grading level around the house</a:t>
            </a:r>
            <a:endParaRPr lang="en-KE" sz="20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 footage of the house apart from the basement</a:t>
            </a:r>
            <a:endParaRPr lang="en-KE" sz="20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 footage of the basement area</a:t>
            </a:r>
            <a:r>
              <a:rPr lang="en-KE" sz="2000" kern="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KE" sz="20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when the house was built</a:t>
            </a:r>
            <a:r>
              <a:rPr lang="en-KE" sz="2000" kern="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KE" sz="20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when the house was renovated</a:t>
            </a:r>
            <a:r>
              <a:rPr lang="en-KE" sz="2000" kern="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kern="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 code of the house</a:t>
            </a:r>
            <a:endParaRPr lang="en-US" sz="2000" kern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54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KE" sz="20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Special view</a:t>
            </a:r>
            <a:endParaRPr lang="en-US" sz="2000" b="0" i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054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Conditional of the house </a:t>
            </a:r>
            <a:endParaRPr lang="en-KE" sz="20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146050" indent="0">
              <a:lnSpc>
                <a:spcPct val="150000"/>
              </a:lnSpc>
              <a:spcAft>
                <a:spcPts val="800"/>
              </a:spcAft>
              <a:buNone/>
            </a:pPr>
            <a:endParaRPr lang="en-KE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3268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8A08-EF4E-3E11-C1DB-E718E95E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METHODS USED :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927F-D20B-0C5D-89CD-01BBD6E76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P Simplified Jpan" panose="020B0500000000000000" pitchFamily="34" charset="-128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P Simplified Jpan" panose="020B0500000000000000" pitchFamily="34" charset="-128"/>
                <a:cs typeface="Times New Roman" panose="02020603050405020304" pitchFamily="18" charset="0"/>
              </a:rPr>
              <a:t>Handling outliers</a:t>
            </a:r>
          </a:p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P Simplified Jpan" panose="020B0500000000000000" pitchFamily="34" charset="-128"/>
                <a:cs typeface="Times New Roman" panose="02020603050405020304" pitchFamily="18" charset="0"/>
              </a:rPr>
              <a:t>Handling duplicated</a:t>
            </a:r>
          </a:p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P Simplified Jpan" panose="020B0500000000000000" pitchFamily="34" charset="-128"/>
                <a:cs typeface="Times New Roman" panose="02020603050405020304" pitchFamily="18" charset="0"/>
              </a:rPr>
              <a:t>Explanatory analysis</a:t>
            </a:r>
          </a:p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P Simplified Jpan" panose="020B0500000000000000" pitchFamily="34" charset="-128"/>
                <a:cs typeface="Times New Roman" panose="02020603050405020304" pitchFamily="18" charset="0"/>
              </a:rPr>
              <a:t>Data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P Simplified Jpan" panose="020B0500000000000000" pitchFamily="34" charset="-128"/>
                <a:cs typeface="Times New Roman" panose="02020603050405020304" pitchFamily="18" charset="0"/>
              </a:rPr>
              <a:t>analyis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HP Simplified Jpan" panose="020B0500000000000000" pitchFamily="34" charset="-128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P Simplified Jpan" panose="020B0500000000000000" pitchFamily="34" charset="-128"/>
                <a:cs typeface="Times New Roman" panose="02020603050405020304" pitchFamily="18" charset="0"/>
              </a:rPr>
              <a:t>Data modelling /predictive analysis</a:t>
            </a:r>
          </a:p>
          <a:p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HP Simplified Jpan" panose="020B0500000000000000" pitchFamily="34" charset="-128"/>
                <a:cs typeface="Times New Roman" panose="02020603050405020304" pitchFamily="18" charset="0"/>
              </a:rPr>
              <a:t>Data visualization</a:t>
            </a:r>
            <a:endParaRPr lang="en-KE" sz="18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HP Simplified Jpan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3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12F8-970B-D910-9841-6506CB02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 check the correlation between the variables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C698C-1DF9-21CE-6E58-87E8415A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345474"/>
            <a:ext cx="7505700" cy="3093251"/>
          </a:xfrm>
        </p:spPr>
        <p:txBody>
          <a:bodyPr/>
          <a:lstStyle/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41B1E-969E-B29D-61B8-3191BD50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240970"/>
            <a:ext cx="7505700" cy="363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D9F6-8AD9-0E9C-2277-6BA839C3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845601"/>
            <a:ext cx="7505700" cy="359312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There is a close relationship between the price of a house and the grade where the fact on whether a house is a graded as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mansion,luxury,excellent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better it will affect the price of the house.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BDE7-CB65-A3E2-2DFD-A7AE38569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515291"/>
            <a:ext cx="7505700" cy="2923434"/>
          </a:xfrm>
        </p:spPr>
        <p:txBody>
          <a:bodyPr/>
          <a:lstStyle/>
          <a:p>
            <a:r>
              <a:rPr lang="en-US" dirty="0"/>
              <a:t>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6978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FBAD2-7235-F9E8-654D-60163D65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8967" y="300446"/>
            <a:ext cx="7505700" cy="6040468"/>
          </a:xfrm>
        </p:spPr>
        <p:txBody>
          <a:bodyPr/>
          <a:lstStyle/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1C18F-BD6C-2598-F877-13428405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519112"/>
            <a:ext cx="54197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5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E336-B35F-AF8C-2988-0CD6A9E6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sz="32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 Regression - Price vs. Grade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4BD7D-25EB-FDB3-EEF5-849B815B3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405467"/>
            <a:ext cx="7505700" cy="3033258"/>
          </a:xfrm>
        </p:spPr>
        <p:txBody>
          <a:bodyPr>
            <a:normAutofit/>
          </a:bodyPr>
          <a:lstStyle/>
          <a:p>
            <a:r>
              <a:rPr lang="en-KE" sz="18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analyzed the relationship between the price of a house and its grade. </a:t>
            </a:r>
            <a:endParaRPr lang="en-US" sz="1800" kern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KE" sz="18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scatter plot revealed a positive correlation between the two variables. We built a linear regression model to predict the impact of grade on price. The model's coefficients, intercept, and performance metrics (RMSE, R2 score) were presented.</a:t>
            </a:r>
            <a:endParaRPr lang="en-US" sz="1800" kern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KE" sz="18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this analysis to understand the influence of grade on the estimated value of their properties.</a:t>
            </a:r>
            <a:endParaRPr lang="en-KE" sz="18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7641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7D26-2E61-9964-F664-BAB8E4B9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sz="32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 Regression - Price vs. </a:t>
            </a:r>
            <a:r>
              <a:rPr lang="en-KE" sz="3200" kern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Sqft_living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2896-1811-FA19-CA5D-D917B6C39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490132"/>
            <a:ext cx="7505700" cy="3132667"/>
          </a:xfrm>
        </p:spPr>
        <p:txBody>
          <a:bodyPr>
            <a:normAutofit/>
          </a:bodyPr>
          <a:lstStyle/>
          <a:p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examined the relationship between the price of a house and its square footage of living space. A scatter plot demonstrated a positive correlation. We constructed a linear regression model to predict the price based on the square footage. The model's coefficients, intercept, and performance metrics (RMSE, R2 score) were shared. </a:t>
            </a:r>
            <a:endParaRPr lang="en-US" sz="2000" kern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KE" sz="2000" kern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leverage this analysis to gauge the effect of square footage on their property's estimated value.</a:t>
            </a:r>
            <a:endParaRPr lang="en-KE" sz="2000" kern="1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70884941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617</Words>
  <Application>Microsoft Office PowerPoint</Application>
  <PresentationFormat>On-screen Show (16:9)</PresentationFormat>
  <Paragraphs>52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Times New Roman</vt:lpstr>
      <vt:lpstr>Calibri</vt:lpstr>
      <vt:lpstr>Wingdings</vt:lpstr>
      <vt:lpstr>Nunito</vt:lpstr>
      <vt:lpstr>Arial</vt:lpstr>
      <vt:lpstr>Symbol</vt:lpstr>
      <vt:lpstr>Trebuchet MS</vt:lpstr>
      <vt:lpstr>Helvetica Neue</vt:lpstr>
      <vt:lpstr>Shift</vt:lpstr>
      <vt:lpstr>THE KC HOUSE PROJECT</vt:lpstr>
      <vt:lpstr>                            The Goal</vt:lpstr>
      <vt:lpstr>        Factors that affect the buying of a  house</vt:lpstr>
      <vt:lpstr>DATA HANDLING METHODS USED :</vt:lpstr>
      <vt:lpstr>To check the correlation between the variables</vt:lpstr>
      <vt:lpstr>There is a close relationship between the price of a house and the grade where the fact on whether a house is a graded as a mansion,luxury,excellent, better it will affect the price of the house.</vt:lpstr>
      <vt:lpstr>PowerPoint Presentation</vt:lpstr>
      <vt:lpstr>Linear Regression - Price vs. Grade</vt:lpstr>
      <vt:lpstr>Linear Regression - Price vs. Sqft_living</vt:lpstr>
      <vt:lpstr>Multiple Linear Regression Model</vt:lpstr>
      <vt:lpstr>PowerPoint Presentation</vt:lpstr>
      <vt:lpstr>               Polynomial Regression</vt:lpstr>
      <vt:lpstr>Recommendations Based on our analysis,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KC HOUSE PROJECT</dc:title>
  <cp:lastModifiedBy>krstyn kibandi</cp:lastModifiedBy>
  <cp:revision>6</cp:revision>
  <dcterms:modified xsi:type="dcterms:W3CDTF">2023-07-10T11:40:23Z</dcterms:modified>
</cp:coreProperties>
</file>