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797675" cy="9926625"/>
  <p:embeddedFontLs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GillSans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Gill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1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2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5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6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7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8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9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0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p2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4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5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6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7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8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>
  <p:cSld name="제목 슬라이드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219200" y="2085206"/>
            <a:ext cx="6858000" cy="1343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  <a:defRPr sz="4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showMasterSp="0">
  <p:cSld name="세로 제목 및 텍스트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3" name="Google Shape;93;p1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4" name="Google Shape;94;p11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5" name="Google Shape;95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Gill Sans"/>
              <a:buNone/>
              <a:defRPr b="0" sz="3200" cap="none"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  <a:defRPr b="1" sz="3600"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algn="l">
              <a:spcBef>
                <a:spcPts val="1800"/>
              </a:spcBef>
              <a:spcAft>
                <a:spcPts val="0"/>
              </a:spcAft>
              <a:buSzPts val="1824"/>
              <a:buChar char="🞂"/>
              <a:defRPr b="1" sz="2400">
                <a:solidFill>
                  <a:srgbClr val="633E3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5119" lvl="1" marL="914400" algn="l">
              <a:spcBef>
                <a:spcPts val="600"/>
              </a:spcBef>
              <a:spcAft>
                <a:spcPts val="0"/>
              </a:spcAft>
              <a:buSzPts val="1520"/>
              <a:buChar char="🞂"/>
              <a:defRPr b="1" sz="2000">
                <a:solidFill>
                  <a:srgbClr val="638B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5467" lvl="2" marL="13716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◻"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◻"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Gill Sans"/>
              <a:buNone/>
              <a:defRPr b="0" sz="3200" cap="none"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457200" y="1219200"/>
            <a:ext cx="4042792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algn="l">
              <a:spcBef>
                <a:spcPts val="1200"/>
              </a:spcBef>
              <a:spcAft>
                <a:spcPts val="0"/>
              </a:spcAft>
              <a:buSzPts val="1824"/>
              <a:buChar char="🞂"/>
              <a:defRPr b="1" sz="2400">
                <a:solidFill>
                  <a:srgbClr val="633E3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5119" lvl="1" marL="914400" algn="l">
              <a:spcBef>
                <a:spcPts val="600"/>
              </a:spcBef>
              <a:spcAft>
                <a:spcPts val="0"/>
              </a:spcAft>
              <a:buSzPts val="1520"/>
              <a:buChar char="🞂"/>
              <a:defRPr b="1" sz="2000">
                <a:solidFill>
                  <a:srgbClr val="638B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5467" lvl="2" marL="13716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◻"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◻"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4644008" y="1196752"/>
            <a:ext cx="4042792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algn="l">
              <a:spcBef>
                <a:spcPts val="1200"/>
              </a:spcBef>
              <a:spcAft>
                <a:spcPts val="0"/>
              </a:spcAft>
              <a:buSzPts val="1824"/>
              <a:buChar char="🞂"/>
              <a:defRPr b="1" sz="2400">
                <a:solidFill>
                  <a:srgbClr val="633E3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5119" lvl="1" marL="914400" algn="l">
              <a:spcBef>
                <a:spcPts val="600"/>
              </a:spcBef>
              <a:spcAft>
                <a:spcPts val="0"/>
              </a:spcAft>
              <a:buSzPts val="1520"/>
              <a:buChar char="🞂"/>
              <a:defRPr b="1" sz="2000">
                <a:solidFill>
                  <a:srgbClr val="638B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5467" lvl="2" marL="13716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◻"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◻"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ill Sans"/>
              <a:buNone/>
              <a:defRPr b="1"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showMasterSp="0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0" name="Google Shape;60;p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8" name="Google Shape;68;p8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8" name="Google Shape;78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" name="Google Shape;79;p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man Old Style"/>
              <a:buNone/>
              <a:defRPr b="0" i="0" sz="40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3032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Char char="🞂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63728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128"/>
              <a:buFont typeface="Noto Sans Symbols"/>
              <a:buChar char="🞂"/>
              <a:defRPr b="0" i="0" sz="2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63728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2128"/>
              <a:buFont typeface="Noto Sans Symbols"/>
              <a:buChar char="🞂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528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68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Bookman Old Style"/>
              <a:buNone/>
              <a:defRPr b="0" i="0" sz="40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3032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Char char="🞂"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63728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128"/>
              <a:buFont typeface="Noto Sans Symbols"/>
              <a:buChar char="🞂"/>
              <a:defRPr b="0" i="0" sz="28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63728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8"/>
              <a:buFont typeface="Noto Sans Symbols"/>
              <a:buChar char="🞂"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528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680"/>
              <a:buFont typeface="Noto Sans Symbols"/>
              <a:buChar char="◻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3" name="Google Shape;103;p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4" name="Google Shape;104;p1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hwoo.tistory.com/4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ctrTitle"/>
          </p:nvPr>
        </p:nvSpPr>
        <p:spPr>
          <a:xfrm>
            <a:off x="1219200" y="2085206"/>
            <a:ext cx="6858000" cy="1343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 sz="3600"/>
              <a:t>Attention Model</a:t>
            </a:r>
            <a:endParaRPr b="1" sz="3600"/>
          </a:p>
        </p:txBody>
      </p:sp>
      <p:sp>
        <p:nvSpPr>
          <p:cNvPr id="118" name="Google Shape;118;p14"/>
          <p:cNvSpPr txBox="1"/>
          <p:nvPr>
            <p:ph idx="4294967295" type="subTitle"/>
          </p:nvPr>
        </p:nvSpPr>
        <p:spPr>
          <a:xfrm>
            <a:off x="4139952" y="4979988"/>
            <a:ext cx="4139952" cy="96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성균관대학교 소프트웨어학과</a:t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이 지 형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Model</a:t>
            </a:r>
            <a:endParaRPr/>
          </a:p>
        </p:txBody>
      </p:sp>
      <p:sp>
        <p:nvSpPr>
          <p:cNvPr id="410" name="Google Shape;410;p2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411" name="Google Shape;411;p2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Step 1: Evaluating Matching Degree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Evaluating matching degree of each input to the context</a:t>
            </a:r>
            <a:endParaRPr/>
          </a:p>
          <a:p>
            <a:pPr indent="-228600" lvl="2" marL="82296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en-US"/>
              <a:t>Produce scalar matching degree (Higher value is higher attention)</a:t>
            </a:r>
            <a:endParaRPr/>
          </a:p>
          <a:p>
            <a:pPr indent="-228600" lvl="2" marL="82296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en-US"/>
              <a:t>All inputs share the same NN</a:t>
            </a:r>
            <a:endParaRPr/>
          </a:p>
          <a:p>
            <a:pPr indent="-177800" lvl="1" marL="54864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 txBox="1"/>
          <p:nvPr/>
        </p:nvSpPr>
        <p:spPr>
          <a:xfrm>
            <a:off x="2932822" y="5850071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4102978" y="5857527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4963550" y="583297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5822145" y="5843622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2249651" y="3117010"/>
            <a:ext cx="4626605" cy="2639478"/>
          </a:xfrm>
          <a:prstGeom prst="rect">
            <a:avLst/>
          </a:prstGeom>
          <a:solidFill>
            <a:srgbClr val="C5CADA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7" name="Google Shape;417;p23"/>
          <p:cNvSpPr txBox="1"/>
          <p:nvPr/>
        </p:nvSpPr>
        <p:spPr>
          <a:xfrm>
            <a:off x="2249651" y="5843622"/>
            <a:ext cx="5533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18" name="Google Shape;418;p23"/>
          <p:cNvCxnSpPr/>
          <p:nvPr/>
        </p:nvCxnSpPr>
        <p:spPr>
          <a:xfrm rot="10800000">
            <a:off x="2710217" y="3860778"/>
            <a:ext cx="5414" cy="163251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23"/>
          <p:cNvCxnSpPr/>
          <p:nvPr/>
        </p:nvCxnSpPr>
        <p:spPr>
          <a:xfrm flipH="1">
            <a:off x="2714063" y="5487105"/>
            <a:ext cx="341222" cy="61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23"/>
          <p:cNvCxnSpPr>
            <a:stCxn id="421" idx="2"/>
          </p:cNvCxnSpPr>
          <p:nvPr/>
        </p:nvCxnSpPr>
        <p:spPr>
          <a:xfrm flipH="1">
            <a:off x="2714046" y="3860778"/>
            <a:ext cx="398700" cy="8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21" name="Google Shape;421;p23"/>
          <p:cNvSpPr/>
          <p:nvPr/>
        </p:nvSpPr>
        <p:spPr>
          <a:xfrm>
            <a:off x="3112746" y="3745205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2809412" y="4214776"/>
            <a:ext cx="3763571" cy="28165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23" name="Google Shape;423;p23"/>
          <p:cNvCxnSpPr/>
          <p:nvPr/>
        </p:nvCxnSpPr>
        <p:spPr>
          <a:xfrm rot="10800000">
            <a:off x="3232021" y="3998932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4" name="Google Shape;424;p23"/>
          <p:cNvCxnSpPr/>
          <p:nvPr/>
        </p:nvCxnSpPr>
        <p:spPr>
          <a:xfrm rot="10800000">
            <a:off x="4401392" y="4007640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5" name="Google Shape;425;p23"/>
          <p:cNvCxnSpPr/>
          <p:nvPr/>
        </p:nvCxnSpPr>
        <p:spPr>
          <a:xfrm rot="10800000">
            <a:off x="6121344" y="3998932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6" name="Google Shape;426;p23"/>
          <p:cNvCxnSpPr/>
          <p:nvPr/>
        </p:nvCxnSpPr>
        <p:spPr>
          <a:xfrm rot="10800000">
            <a:off x="3872907" y="3860794"/>
            <a:ext cx="5414" cy="163251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23"/>
          <p:cNvCxnSpPr/>
          <p:nvPr/>
        </p:nvCxnSpPr>
        <p:spPr>
          <a:xfrm flipH="1">
            <a:off x="3876753" y="5487121"/>
            <a:ext cx="341222" cy="61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Google Shape;428;p23"/>
          <p:cNvCxnSpPr/>
          <p:nvPr/>
        </p:nvCxnSpPr>
        <p:spPr>
          <a:xfrm flipH="1">
            <a:off x="3876753" y="3860794"/>
            <a:ext cx="398682" cy="836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29" name="Google Shape;429;p23"/>
          <p:cNvSpPr/>
          <p:nvPr/>
        </p:nvSpPr>
        <p:spPr>
          <a:xfrm>
            <a:off x="4275436" y="3745221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30" name="Google Shape;430;p23"/>
          <p:cNvCxnSpPr/>
          <p:nvPr/>
        </p:nvCxnSpPr>
        <p:spPr>
          <a:xfrm rot="10800000">
            <a:off x="5599015" y="3857659"/>
            <a:ext cx="5414" cy="163251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23"/>
          <p:cNvCxnSpPr/>
          <p:nvPr/>
        </p:nvCxnSpPr>
        <p:spPr>
          <a:xfrm flipH="1">
            <a:off x="5602861" y="5483986"/>
            <a:ext cx="341222" cy="61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23"/>
          <p:cNvCxnSpPr/>
          <p:nvPr/>
        </p:nvCxnSpPr>
        <p:spPr>
          <a:xfrm flipH="1">
            <a:off x="5602861" y="3857659"/>
            <a:ext cx="398682" cy="836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33" name="Google Shape;433;p23"/>
          <p:cNvSpPr/>
          <p:nvPr/>
        </p:nvSpPr>
        <p:spPr>
          <a:xfrm>
            <a:off x="6001544" y="3742086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4539615" y="3232584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+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35" name="Google Shape;435;p23"/>
          <p:cNvCxnSpPr/>
          <p:nvPr/>
        </p:nvCxnSpPr>
        <p:spPr>
          <a:xfrm rot="10800000">
            <a:off x="4660578" y="3463730"/>
            <a:ext cx="0" cy="148195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Google Shape;436;p23"/>
          <p:cNvCxnSpPr/>
          <p:nvPr/>
        </p:nvCxnSpPr>
        <p:spPr>
          <a:xfrm>
            <a:off x="3246146" y="3616843"/>
            <a:ext cx="2904228" cy="3125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Google Shape;437;p23"/>
          <p:cNvCxnSpPr/>
          <p:nvPr/>
        </p:nvCxnSpPr>
        <p:spPr>
          <a:xfrm rot="10800000">
            <a:off x="3246146" y="3616843"/>
            <a:ext cx="0" cy="10644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23"/>
          <p:cNvCxnSpPr/>
          <p:nvPr/>
        </p:nvCxnSpPr>
        <p:spPr>
          <a:xfrm rot="10800000">
            <a:off x="4396399" y="3616843"/>
            <a:ext cx="580" cy="10714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23"/>
          <p:cNvCxnSpPr/>
          <p:nvPr/>
        </p:nvCxnSpPr>
        <p:spPr>
          <a:xfrm flipH="1" rot="10800000">
            <a:off x="6135453" y="3616843"/>
            <a:ext cx="796" cy="106440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0" name="Google Shape;440;p23"/>
          <p:cNvSpPr txBox="1"/>
          <p:nvPr/>
        </p:nvSpPr>
        <p:spPr>
          <a:xfrm>
            <a:off x="3272084" y="3915734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4408444" y="3932935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6118343" y="3937095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43" name="Google Shape;443;p23"/>
          <p:cNvCxnSpPr/>
          <p:nvPr/>
        </p:nvCxnSpPr>
        <p:spPr>
          <a:xfrm rot="10800000">
            <a:off x="4660578" y="2885865"/>
            <a:ext cx="0" cy="338174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4" name="Google Shape;444;p23"/>
          <p:cNvSpPr txBox="1"/>
          <p:nvPr/>
        </p:nvSpPr>
        <p:spPr>
          <a:xfrm>
            <a:off x="4544523" y="2625525"/>
            <a:ext cx="2600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z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1845146" y="2708920"/>
            <a:ext cx="5383233" cy="311571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46" name="Google Shape;446;p23"/>
          <p:cNvCxnSpPr/>
          <p:nvPr/>
        </p:nvCxnSpPr>
        <p:spPr>
          <a:xfrm rot="10800000">
            <a:off x="3048397" y="5272803"/>
            <a:ext cx="6889" cy="61795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7" name="Google Shape;447;p23"/>
          <p:cNvCxnSpPr/>
          <p:nvPr/>
        </p:nvCxnSpPr>
        <p:spPr>
          <a:xfrm>
            <a:off x="2089617" y="5608293"/>
            <a:ext cx="4228221" cy="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Google Shape;448;p23"/>
          <p:cNvSpPr/>
          <p:nvPr/>
        </p:nvSpPr>
        <p:spPr>
          <a:xfrm>
            <a:off x="2809412" y="4703058"/>
            <a:ext cx="873468" cy="56974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(Matching degree)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49" name="Google Shape;449;p23"/>
          <p:cNvCxnSpPr/>
          <p:nvPr/>
        </p:nvCxnSpPr>
        <p:spPr>
          <a:xfrm rot="10800000">
            <a:off x="3425667" y="5296023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0" name="Google Shape;450;p23"/>
          <p:cNvSpPr/>
          <p:nvPr/>
        </p:nvSpPr>
        <p:spPr>
          <a:xfrm>
            <a:off x="3972978" y="4712610"/>
            <a:ext cx="873468" cy="56974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(Matching degree)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51" name="Google Shape;451;p23"/>
          <p:cNvCxnSpPr/>
          <p:nvPr/>
        </p:nvCxnSpPr>
        <p:spPr>
          <a:xfrm rot="10800000">
            <a:off x="4589233" y="5305576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p23"/>
          <p:cNvCxnSpPr/>
          <p:nvPr/>
        </p:nvCxnSpPr>
        <p:spPr>
          <a:xfrm rot="10800000">
            <a:off x="4211963" y="5282356"/>
            <a:ext cx="6012" cy="60840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3" name="Google Shape;453;p23"/>
          <p:cNvSpPr/>
          <p:nvPr/>
        </p:nvSpPr>
        <p:spPr>
          <a:xfrm>
            <a:off x="5699515" y="4704667"/>
            <a:ext cx="873468" cy="56974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(Matching degree)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54" name="Google Shape;454;p23"/>
          <p:cNvCxnSpPr/>
          <p:nvPr/>
        </p:nvCxnSpPr>
        <p:spPr>
          <a:xfrm rot="10800000">
            <a:off x="6315770" y="5297632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23"/>
          <p:cNvCxnSpPr/>
          <p:nvPr/>
        </p:nvCxnSpPr>
        <p:spPr>
          <a:xfrm rot="10800000">
            <a:off x="5938499" y="5274412"/>
            <a:ext cx="5584" cy="61634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p23"/>
          <p:cNvCxnSpPr/>
          <p:nvPr/>
        </p:nvCxnSpPr>
        <p:spPr>
          <a:xfrm rot="10800000">
            <a:off x="3235386" y="4488473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p23"/>
          <p:cNvCxnSpPr/>
          <p:nvPr/>
        </p:nvCxnSpPr>
        <p:spPr>
          <a:xfrm rot="10800000">
            <a:off x="4404757" y="4497181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" name="Google Shape;458;p23"/>
          <p:cNvCxnSpPr/>
          <p:nvPr/>
        </p:nvCxnSpPr>
        <p:spPr>
          <a:xfrm rot="10800000">
            <a:off x="6124709" y="4488473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9" name="Google Shape;459;p23"/>
          <p:cNvSpPr txBox="1"/>
          <p:nvPr/>
        </p:nvSpPr>
        <p:spPr>
          <a:xfrm>
            <a:off x="3273352" y="4430254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4409712" y="4447457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1" name="Google Shape;461;p23"/>
          <p:cNvSpPr txBox="1"/>
          <p:nvPr/>
        </p:nvSpPr>
        <p:spPr>
          <a:xfrm>
            <a:off x="6119611" y="4451615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2" name="Google Shape;462;p23"/>
          <p:cNvSpPr txBox="1"/>
          <p:nvPr/>
        </p:nvSpPr>
        <p:spPr>
          <a:xfrm>
            <a:off x="1845146" y="5428469"/>
            <a:ext cx="2632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-294249" y="3730743"/>
            <a:ext cx="27840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End-to-End로 학습된다. Error 로..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Model</a:t>
            </a:r>
            <a:endParaRPr/>
          </a:p>
        </p:txBody>
      </p:sp>
      <p:sp>
        <p:nvSpPr>
          <p:cNvPr id="469" name="Google Shape;469;p2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470" name="Google Shape;470;p2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Step 2: Normalizing Matching Degree</a:t>
            </a:r>
            <a:endParaRPr/>
          </a:p>
          <a:p>
            <a:pPr indent="-177800" lvl="1" marL="54864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 txBox="1"/>
          <p:nvPr/>
        </p:nvSpPr>
        <p:spPr>
          <a:xfrm>
            <a:off x="2932822" y="5850071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2" name="Google Shape;472;p24"/>
          <p:cNvSpPr txBox="1"/>
          <p:nvPr/>
        </p:nvSpPr>
        <p:spPr>
          <a:xfrm>
            <a:off x="4102978" y="5857527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3" name="Google Shape;473;p24"/>
          <p:cNvSpPr txBox="1"/>
          <p:nvPr/>
        </p:nvSpPr>
        <p:spPr>
          <a:xfrm>
            <a:off x="4963550" y="583297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4" name="Google Shape;474;p24"/>
          <p:cNvSpPr txBox="1"/>
          <p:nvPr/>
        </p:nvSpPr>
        <p:spPr>
          <a:xfrm>
            <a:off x="5822145" y="5843622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2249651" y="3117010"/>
            <a:ext cx="4626605" cy="2639478"/>
          </a:xfrm>
          <a:prstGeom prst="rect">
            <a:avLst/>
          </a:prstGeom>
          <a:solidFill>
            <a:srgbClr val="C5CADA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6" name="Google Shape;476;p24"/>
          <p:cNvSpPr txBox="1"/>
          <p:nvPr/>
        </p:nvSpPr>
        <p:spPr>
          <a:xfrm>
            <a:off x="2249651" y="5843622"/>
            <a:ext cx="5533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77" name="Google Shape;477;p24"/>
          <p:cNvCxnSpPr/>
          <p:nvPr/>
        </p:nvCxnSpPr>
        <p:spPr>
          <a:xfrm rot="10800000">
            <a:off x="2710217" y="3860778"/>
            <a:ext cx="5414" cy="163251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24"/>
          <p:cNvCxnSpPr/>
          <p:nvPr/>
        </p:nvCxnSpPr>
        <p:spPr>
          <a:xfrm flipH="1">
            <a:off x="2714063" y="5487105"/>
            <a:ext cx="341222" cy="61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24"/>
          <p:cNvCxnSpPr>
            <a:stCxn id="480" idx="2"/>
          </p:cNvCxnSpPr>
          <p:nvPr/>
        </p:nvCxnSpPr>
        <p:spPr>
          <a:xfrm flipH="1">
            <a:off x="2714046" y="3860778"/>
            <a:ext cx="398700" cy="8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80" name="Google Shape;480;p24"/>
          <p:cNvSpPr/>
          <p:nvPr/>
        </p:nvSpPr>
        <p:spPr>
          <a:xfrm>
            <a:off x="3112746" y="3745205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81" name="Google Shape;481;p24"/>
          <p:cNvCxnSpPr/>
          <p:nvPr/>
        </p:nvCxnSpPr>
        <p:spPr>
          <a:xfrm rot="10800000">
            <a:off x="3872907" y="3860794"/>
            <a:ext cx="5414" cy="163251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24"/>
          <p:cNvCxnSpPr/>
          <p:nvPr/>
        </p:nvCxnSpPr>
        <p:spPr>
          <a:xfrm flipH="1">
            <a:off x="3876753" y="5487121"/>
            <a:ext cx="341222" cy="61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24"/>
          <p:cNvCxnSpPr/>
          <p:nvPr/>
        </p:nvCxnSpPr>
        <p:spPr>
          <a:xfrm flipH="1">
            <a:off x="3876753" y="3860794"/>
            <a:ext cx="398682" cy="836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84" name="Google Shape;484;p24"/>
          <p:cNvSpPr/>
          <p:nvPr/>
        </p:nvSpPr>
        <p:spPr>
          <a:xfrm>
            <a:off x="4275436" y="3745221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85" name="Google Shape;485;p24"/>
          <p:cNvCxnSpPr/>
          <p:nvPr/>
        </p:nvCxnSpPr>
        <p:spPr>
          <a:xfrm rot="10800000">
            <a:off x="5599015" y="3857659"/>
            <a:ext cx="5414" cy="163251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24"/>
          <p:cNvCxnSpPr/>
          <p:nvPr/>
        </p:nvCxnSpPr>
        <p:spPr>
          <a:xfrm flipH="1">
            <a:off x="5602861" y="5483986"/>
            <a:ext cx="341222" cy="61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24"/>
          <p:cNvCxnSpPr/>
          <p:nvPr/>
        </p:nvCxnSpPr>
        <p:spPr>
          <a:xfrm flipH="1">
            <a:off x="5602861" y="3857659"/>
            <a:ext cx="398682" cy="836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88" name="Google Shape;488;p24"/>
          <p:cNvSpPr/>
          <p:nvPr/>
        </p:nvSpPr>
        <p:spPr>
          <a:xfrm>
            <a:off x="6001544" y="3742086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9" name="Google Shape;489;p24"/>
          <p:cNvSpPr/>
          <p:nvPr/>
        </p:nvSpPr>
        <p:spPr>
          <a:xfrm>
            <a:off x="4539615" y="3232584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+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90" name="Google Shape;490;p24"/>
          <p:cNvCxnSpPr/>
          <p:nvPr/>
        </p:nvCxnSpPr>
        <p:spPr>
          <a:xfrm rot="10800000">
            <a:off x="4660578" y="3463730"/>
            <a:ext cx="0" cy="148195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1" name="Google Shape;491;p24"/>
          <p:cNvCxnSpPr/>
          <p:nvPr/>
        </p:nvCxnSpPr>
        <p:spPr>
          <a:xfrm>
            <a:off x="3246146" y="3616843"/>
            <a:ext cx="2904228" cy="3125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24"/>
          <p:cNvCxnSpPr/>
          <p:nvPr/>
        </p:nvCxnSpPr>
        <p:spPr>
          <a:xfrm rot="10800000">
            <a:off x="3246146" y="3616843"/>
            <a:ext cx="0" cy="10644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p24"/>
          <p:cNvCxnSpPr/>
          <p:nvPr/>
        </p:nvCxnSpPr>
        <p:spPr>
          <a:xfrm rot="10800000">
            <a:off x="4396399" y="3616843"/>
            <a:ext cx="580" cy="10714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p24"/>
          <p:cNvCxnSpPr/>
          <p:nvPr/>
        </p:nvCxnSpPr>
        <p:spPr>
          <a:xfrm flipH="1" rot="10800000">
            <a:off x="6135453" y="3616843"/>
            <a:ext cx="796" cy="106440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24"/>
          <p:cNvCxnSpPr/>
          <p:nvPr/>
        </p:nvCxnSpPr>
        <p:spPr>
          <a:xfrm rot="10800000">
            <a:off x="4660578" y="2885865"/>
            <a:ext cx="0" cy="338174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6" name="Google Shape;496;p24"/>
          <p:cNvSpPr txBox="1"/>
          <p:nvPr/>
        </p:nvSpPr>
        <p:spPr>
          <a:xfrm>
            <a:off x="4544523" y="2625525"/>
            <a:ext cx="2600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z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97" name="Google Shape;497;p24"/>
          <p:cNvCxnSpPr/>
          <p:nvPr/>
        </p:nvCxnSpPr>
        <p:spPr>
          <a:xfrm rot="10800000">
            <a:off x="3048397" y="5272803"/>
            <a:ext cx="6889" cy="61795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p24"/>
          <p:cNvCxnSpPr/>
          <p:nvPr/>
        </p:nvCxnSpPr>
        <p:spPr>
          <a:xfrm>
            <a:off x="2089617" y="5608293"/>
            <a:ext cx="4228221" cy="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9" name="Google Shape;499;p24"/>
          <p:cNvSpPr/>
          <p:nvPr/>
        </p:nvSpPr>
        <p:spPr>
          <a:xfrm>
            <a:off x="2809412" y="4703058"/>
            <a:ext cx="873468" cy="56974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(Matching degree)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00" name="Google Shape;500;p24"/>
          <p:cNvCxnSpPr/>
          <p:nvPr/>
        </p:nvCxnSpPr>
        <p:spPr>
          <a:xfrm rot="10800000">
            <a:off x="3425667" y="5296023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1" name="Google Shape;501;p24"/>
          <p:cNvSpPr/>
          <p:nvPr/>
        </p:nvSpPr>
        <p:spPr>
          <a:xfrm>
            <a:off x="3972978" y="4712610"/>
            <a:ext cx="873468" cy="56974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(Matching degree)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02" name="Google Shape;502;p24"/>
          <p:cNvCxnSpPr/>
          <p:nvPr/>
        </p:nvCxnSpPr>
        <p:spPr>
          <a:xfrm rot="10800000">
            <a:off x="4589233" y="5305576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3" name="Google Shape;503;p24"/>
          <p:cNvCxnSpPr/>
          <p:nvPr/>
        </p:nvCxnSpPr>
        <p:spPr>
          <a:xfrm rot="10800000">
            <a:off x="4211963" y="5282356"/>
            <a:ext cx="6012" cy="60840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4" name="Google Shape;504;p24"/>
          <p:cNvSpPr/>
          <p:nvPr/>
        </p:nvSpPr>
        <p:spPr>
          <a:xfrm>
            <a:off x="5699515" y="4704667"/>
            <a:ext cx="873468" cy="56974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(Matching degree)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05" name="Google Shape;505;p24"/>
          <p:cNvCxnSpPr/>
          <p:nvPr/>
        </p:nvCxnSpPr>
        <p:spPr>
          <a:xfrm rot="10800000">
            <a:off x="6315770" y="5297632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6" name="Google Shape;506;p24"/>
          <p:cNvCxnSpPr/>
          <p:nvPr/>
        </p:nvCxnSpPr>
        <p:spPr>
          <a:xfrm rot="10800000">
            <a:off x="5938499" y="5274412"/>
            <a:ext cx="5584" cy="61634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7" name="Google Shape;507;p24"/>
          <p:cNvSpPr txBox="1"/>
          <p:nvPr/>
        </p:nvSpPr>
        <p:spPr>
          <a:xfrm>
            <a:off x="1845146" y="5428469"/>
            <a:ext cx="2632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1704781" y="2621799"/>
            <a:ext cx="5383233" cy="361136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9" name="Google Shape;509;p24"/>
          <p:cNvSpPr/>
          <p:nvPr/>
        </p:nvSpPr>
        <p:spPr>
          <a:xfrm>
            <a:off x="2809412" y="4214776"/>
            <a:ext cx="3763571" cy="28165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10" name="Google Shape;510;p24"/>
          <p:cNvCxnSpPr/>
          <p:nvPr/>
        </p:nvCxnSpPr>
        <p:spPr>
          <a:xfrm rot="10800000">
            <a:off x="3232021" y="3998932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1" name="Google Shape;511;p24"/>
          <p:cNvCxnSpPr/>
          <p:nvPr/>
        </p:nvCxnSpPr>
        <p:spPr>
          <a:xfrm rot="10800000">
            <a:off x="4401392" y="4007640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2" name="Google Shape;512;p24"/>
          <p:cNvCxnSpPr/>
          <p:nvPr/>
        </p:nvCxnSpPr>
        <p:spPr>
          <a:xfrm rot="10800000">
            <a:off x="6121344" y="3998932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3" name="Google Shape;513;p24"/>
          <p:cNvSpPr txBox="1"/>
          <p:nvPr/>
        </p:nvSpPr>
        <p:spPr>
          <a:xfrm>
            <a:off x="3272084" y="3915734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4" name="Google Shape;514;p24"/>
          <p:cNvSpPr txBox="1"/>
          <p:nvPr/>
        </p:nvSpPr>
        <p:spPr>
          <a:xfrm>
            <a:off x="4408444" y="3932935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5" name="Google Shape;515;p24"/>
          <p:cNvSpPr txBox="1"/>
          <p:nvPr/>
        </p:nvSpPr>
        <p:spPr>
          <a:xfrm>
            <a:off x="6118343" y="3937095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16" name="Google Shape;516;p24"/>
          <p:cNvCxnSpPr/>
          <p:nvPr/>
        </p:nvCxnSpPr>
        <p:spPr>
          <a:xfrm rot="10800000">
            <a:off x="3235386" y="4488473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7" name="Google Shape;517;p24"/>
          <p:cNvCxnSpPr/>
          <p:nvPr/>
        </p:nvCxnSpPr>
        <p:spPr>
          <a:xfrm rot="10800000">
            <a:off x="4404757" y="4497181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8" name="Google Shape;518;p24"/>
          <p:cNvCxnSpPr/>
          <p:nvPr/>
        </p:nvCxnSpPr>
        <p:spPr>
          <a:xfrm rot="10800000">
            <a:off x="6124709" y="4488473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9" name="Google Shape;519;p24"/>
          <p:cNvSpPr txBox="1"/>
          <p:nvPr/>
        </p:nvSpPr>
        <p:spPr>
          <a:xfrm>
            <a:off x="3273352" y="4430254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0" name="Google Shape;520;p24"/>
          <p:cNvSpPr txBox="1"/>
          <p:nvPr/>
        </p:nvSpPr>
        <p:spPr>
          <a:xfrm>
            <a:off x="4409712" y="4447457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1" name="Google Shape;521;p24"/>
          <p:cNvSpPr txBox="1"/>
          <p:nvPr/>
        </p:nvSpPr>
        <p:spPr>
          <a:xfrm>
            <a:off x="6119611" y="4451615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2" name="Google Shape;522;p24"/>
          <p:cNvSpPr txBox="1"/>
          <p:nvPr/>
        </p:nvSpPr>
        <p:spPr>
          <a:xfrm>
            <a:off x="3652211" y="1916832"/>
            <a:ext cx="1855893" cy="7345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4913" l="-1369" r="0" t="-186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Model</a:t>
            </a:r>
            <a:endParaRPr/>
          </a:p>
        </p:txBody>
      </p:sp>
      <p:sp>
        <p:nvSpPr>
          <p:cNvPr id="529" name="Google Shape;529;p2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530" name="Google Shape;530;p2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Step 3: Aggregating Inputs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Each input is scaled by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and summed up into </a:t>
            </a:r>
            <a:r>
              <a:rPr i="1" lang="en-US"/>
              <a:t>z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i="1" lang="en-US"/>
              <a:t>z</a:t>
            </a:r>
            <a:r>
              <a:rPr lang="en-US"/>
              <a:t> is the input focused on the current context</a:t>
            </a:r>
            <a:endParaRPr/>
          </a:p>
          <a:p>
            <a:pPr indent="-177800" lvl="1" marL="54864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2249651" y="3117010"/>
            <a:ext cx="4626605" cy="2639478"/>
          </a:xfrm>
          <a:prstGeom prst="rect">
            <a:avLst/>
          </a:prstGeom>
          <a:solidFill>
            <a:srgbClr val="C5CADA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32" name="Google Shape;532;p25"/>
          <p:cNvCxnSpPr/>
          <p:nvPr/>
        </p:nvCxnSpPr>
        <p:spPr>
          <a:xfrm rot="10800000">
            <a:off x="3048397" y="5272803"/>
            <a:ext cx="6889" cy="61795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3" name="Google Shape;533;p25"/>
          <p:cNvCxnSpPr/>
          <p:nvPr/>
        </p:nvCxnSpPr>
        <p:spPr>
          <a:xfrm>
            <a:off x="2089617" y="5608293"/>
            <a:ext cx="4228221" cy="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4" name="Google Shape;534;p25"/>
          <p:cNvSpPr/>
          <p:nvPr/>
        </p:nvSpPr>
        <p:spPr>
          <a:xfrm>
            <a:off x="2809412" y="4703058"/>
            <a:ext cx="873468" cy="56974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(Matching degree)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35" name="Google Shape;535;p25"/>
          <p:cNvCxnSpPr/>
          <p:nvPr/>
        </p:nvCxnSpPr>
        <p:spPr>
          <a:xfrm rot="10800000">
            <a:off x="3425667" y="5296023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6" name="Google Shape;536;p25"/>
          <p:cNvSpPr/>
          <p:nvPr/>
        </p:nvSpPr>
        <p:spPr>
          <a:xfrm>
            <a:off x="3972978" y="4712610"/>
            <a:ext cx="873468" cy="56974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(Matching degree)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37" name="Google Shape;537;p25"/>
          <p:cNvCxnSpPr/>
          <p:nvPr/>
        </p:nvCxnSpPr>
        <p:spPr>
          <a:xfrm rot="10800000">
            <a:off x="4589233" y="5305576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8" name="Google Shape;538;p25"/>
          <p:cNvCxnSpPr/>
          <p:nvPr/>
        </p:nvCxnSpPr>
        <p:spPr>
          <a:xfrm rot="10800000">
            <a:off x="4211963" y="5282356"/>
            <a:ext cx="6012" cy="60840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9" name="Google Shape;539;p25"/>
          <p:cNvSpPr/>
          <p:nvPr/>
        </p:nvSpPr>
        <p:spPr>
          <a:xfrm>
            <a:off x="5699515" y="4704667"/>
            <a:ext cx="873468" cy="56974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(Matching degree)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40" name="Google Shape;540;p25"/>
          <p:cNvCxnSpPr/>
          <p:nvPr/>
        </p:nvCxnSpPr>
        <p:spPr>
          <a:xfrm rot="10800000">
            <a:off x="6315770" y="5297632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1" name="Google Shape;541;p25"/>
          <p:cNvCxnSpPr/>
          <p:nvPr/>
        </p:nvCxnSpPr>
        <p:spPr>
          <a:xfrm rot="10800000">
            <a:off x="5938499" y="5274412"/>
            <a:ext cx="5584" cy="61634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2" name="Google Shape;542;p25"/>
          <p:cNvSpPr txBox="1"/>
          <p:nvPr/>
        </p:nvSpPr>
        <p:spPr>
          <a:xfrm>
            <a:off x="1845146" y="5428469"/>
            <a:ext cx="2632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3" name="Google Shape;543;p25"/>
          <p:cNvSpPr/>
          <p:nvPr/>
        </p:nvSpPr>
        <p:spPr>
          <a:xfrm>
            <a:off x="2809412" y="4214776"/>
            <a:ext cx="3763571" cy="28165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44" name="Google Shape;544;p25"/>
          <p:cNvCxnSpPr/>
          <p:nvPr/>
        </p:nvCxnSpPr>
        <p:spPr>
          <a:xfrm rot="10800000">
            <a:off x="3235386" y="4488473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5" name="Google Shape;545;p25"/>
          <p:cNvCxnSpPr/>
          <p:nvPr/>
        </p:nvCxnSpPr>
        <p:spPr>
          <a:xfrm rot="10800000">
            <a:off x="4404757" y="4497181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6" name="Google Shape;546;p25"/>
          <p:cNvCxnSpPr/>
          <p:nvPr/>
        </p:nvCxnSpPr>
        <p:spPr>
          <a:xfrm rot="10800000">
            <a:off x="6124709" y="4488473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7" name="Google Shape;547;p25"/>
          <p:cNvSpPr txBox="1"/>
          <p:nvPr/>
        </p:nvSpPr>
        <p:spPr>
          <a:xfrm>
            <a:off x="3273352" y="4430254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8" name="Google Shape;548;p25"/>
          <p:cNvSpPr txBox="1"/>
          <p:nvPr/>
        </p:nvSpPr>
        <p:spPr>
          <a:xfrm>
            <a:off x="4409712" y="4447457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9" name="Google Shape;549;p25"/>
          <p:cNvSpPr txBox="1"/>
          <p:nvPr/>
        </p:nvSpPr>
        <p:spPr>
          <a:xfrm>
            <a:off x="6119611" y="4451615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0" name="Google Shape;550;p25"/>
          <p:cNvSpPr/>
          <p:nvPr/>
        </p:nvSpPr>
        <p:spPr>
          <a:xfrm>
            <a:off x="1871336" y="2660761"/>
            <a:ext cx="5383233" cy="361136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1" name="Google Shape;551;p25"/>
          <p:cNvSpPr txBox="1"/>
          <p:nvPr/>
        </p:nvSpPr>
        <p:spPr>
          <a:xfrm>
            <a:off x="2932822" y="5850071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2" name="Google Shape;552;p25"/>
          <p:cNvSpPr txBox="1"/>
          <p:nvPr/>
        </p:nvSpPr>
        <p:spPr>
          <a:xfrm>
            <a:off x="4102978" y="5857527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3" name="Google Shape;553;p25"/>
          <p:cNvSpPr txBox="1"/>
          <p:nvPr/>
        </p:nvSpPr>
        <p:spPr>
          <a:xfrm>
            <a:off x="4963550" y="583297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4" name="Google Shape;554;p25"/>
          <p:cNvSpPr txBox="1"/>
          <p:nvPr/>
        </p:nvSpPr>
        <p:spPr>
          <a:xfrm>
            <a:off x="5822145" y="5843622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5" name="Google Shape;555;p25"/>
          <p:cNvSpPr txBox="1"/>
          <p:nvPr/>
        </p:nvSpPr>
        <p:spPr>
          <a:xfrm>
            <a:off x="2249651" y="5843622"/>
            <a:ext cx="5533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6" name="Google Shape;556;p25"/>
          <p:cNvSpPr/>
          <p:nvPr/>
        </p:nvSpPr>
        <p:spPr>
          <a:xfrm>
            <a:off x="4539615" y="3232584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+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57" name="Google Shape;557;p25"/>
          <p:cNvCxnSpPr/>
          <p:nvPr/>
        </p:nvCxnSpPr>
        <p:spPr>
          <a:xfrm rot="10800000">
            <a:off x="4660578" y="3463730"/>
            <a:ext cx="0" cy="148195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8" name="Google Shape;558;p25"/>
          <p:cNvCxnSpPr/>
          <p:nvPr/>
        </p:nvCxnSpPr>
        <p:spPr>
          <a:xfrm>
            <a:off x="3246146" y="3616843"/>
            <a:ext cx="2904228" cy="3125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9" name="Google Shape;559;p25"/>
          <p:cNvCxnSpPr/>
          <p:nvPr/>
        </p:nvCxnSpPr>
        <p:spPr>
          <a:xfrm rot="10800000">
            <a:off x="3246146" y="3616843"/>
            <a:ext cx="0" cy="10644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0" name="Google Shape;560;p25"/>
          <p:cNvCxnSpPr/>
          <p:nvPr/>
        </p:nvCxnSpPr>
        <p:spPr>
          <a:xfrm rot="10800000">
            <a:off x="4396399" y="3616843"/>
            <a:ext cx="580" cy="10714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p25"/>
          <p:cNvCxnSpPr/>
          <p:nvPr/>
        </p:nvCxnSpPr>
        <p:spPr>
          <a:xfrm flipH="1" rot="10800000">
            <a:off x="6135453" y="3616843"/>
            <a:ext cx="796" cy="106440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2" name="Google Shape;562;p25"/>
          <p:cNvCxnSpPr/>
          <p:nvPr/>
        </p:nvCxnSpPr>
        <p:spPr>
          <a:xfrm rot="10800000">
            <a:off x="4660578" y="2885865"/>
            <a:ext cx="0" cy="338174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3" name="Google Shape;563;p25"/>
          <p:cNvSpPr txBox="1"/>
          <p:nvPr/>
        </p:nvSpPr>
        <p:spPr>
          <a:xfrm>
            <a:off x="4544523" y="2625525"/>
            <a:ext cx="2600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z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64" name="Google Shape;564;p25"/>
          <p:cNvCxnSpPr/>
          <p:nvPr/>
        </p:nvCxnSpPr>
        <p:spPr>
          <a:xfrm rot="10800000">
            <a:off x="3232021" y="3998932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5" name="Google Shape;565;p25"/>
          <p:cNvCxnSpPr/>
          <p:nvPr/>
        </p:nvCxnSpPr>
        <p:spPr>
          <a:xfrm rot="10800000">
            <a:off x="4401392" y="4007640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6" name="Google Shape;566;p25"/>
          <p:cNvCxnSpPr/>
          <p:nvPr/>
        </p:nvCxnSpPr>
        <p:spPr>
          <a:xfrm rot="10800000">
            <a:off x="6121344" y="3998932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7" name="Google Shape;567;p25"/>
          <p:cNvSpPr txBox="1"/>
          <p:nvPr/>
        </p:nvSpPr>
        <p:spPr>
          <a:xfrm>
            <a:off x="3272084" y="3915734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8" name="Google Shape;568;p25"/>
          <p:cNvSpPr txBox="1"/>
          <p:nvPr/>
        </p:nvSpPr>
        <p:spPr>
          <a:xfrm>
            <a:off x="4408444" y="3932935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9" name="Google Shape;569;p25"/>
          <p:cNvSpPr txBox="1"/>
          <p:nvPr/>
        </p:nvSpPr>
        <p:spPr>
          <a:xfrm>
            <a:off x="6118343" y="3937095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70" name="Google Shape;570;p25"/>
          <p:cNvGrpSpPr/>
          <p:nvPr/>
        </p:nvGrpSpPr>
        <p:grpSpPr>
          <a:xfrm>
            <a:off x="2710217" y="3860778"/>
            <a:ext cx="402529" cy="2024490"/>
            <a:chOff x="2710217" y="3860778"/>
            <a:chExt cx="402529" cy="2024490"/>
          </a:xfrm>
        </p:grpSpPr>
        <p:cxnSp>
          <p:nvCxnSpPr>
            <p:cNvPr id="571" name="Google Shape;571;p25"/>
            <p:cNvCxnSpPr/>
            <p:nvPr/>
          </p:nvCxnSpPr>
          <p:spPr>
            <a:xfrm rot="10800000">
              <a:off x="2710217" y="3860778"/>
              <a:ext cx="5414" cy="1632514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2" name="Google Shape;572;p25"/>
            <p:cNvCxnSpPr/>
            <p:nvPr/>
          </p:nvCxnSpPr>
          <p:spPr>
            <a:xfrm flipH="1">
              <a:off x="2714063" y="5487105"/>
              <a:ext cx="341222" cy="618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3" name="Google Shape;573;p25"/>
            <p:cNvCxnSpPr>
              <a:stCxn id="574" idx="2"/>
            </p:cNvCxnSpPr>
            <p:nvPr/>
          </p:nvCxnSpPr>
          <p:spPr>
            <a:xfrm flipH="1">
              <a:off x="2714046" y="3860778"/>
              <a:ext cx="398700" cy="84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575" name="Google Shape;575;p25"/>
            <p:cNvCxnSpPr/>
            <p:nvPr/>
          </p:nvCxnSpPr>
          <p:spPr>
            <a:xfrm rot="10800000">
              <a:off x="3048397" y="5479432"/>
              <a:ext cx="2528" cy="40583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6" name="Google Shape;576;p25"/>
          <p:cNvGrpSpPr/>
          <p:nvPr/>
        </p:nvGrpSpPr>
        <p:grpSpPr>
          <a:xfrm>
            <a:off x="3872907" y="3860794"/>
            <a:ext cx="402528" cy="2024474"/>
            <a:chOff x="3872907" y="3860794"/>
            <a:chExt cx="402528" cy="2024474"/>
          </a:xfrm>
        </p:grpSpPr>
        <p:cxnSp>
          <p:nvCxnSpPr>
            <p:cNvPr id="577" name="Google Shape;577;p25"/>
            <p:cNvCxnSpPr/>
            <p:nvPr/>
          </p:nvCxnSpPr>
          <p:spPr>
            <a:xfrm rot="10800000">
              <a:off x="3872907" y="3860794"/>
              <a:ext cx="5414" cy="1632514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8" name="Google Shape;578;p25"/>
            <p:cNvCxnSpPr/>
            <p:nvPr/>
          </p:nvCxnSpPr>
          <p:spPr>
            <a:xfrm flipH="1">
              <a:off x="3876753" y="5487121"/>
              <a:ext cx="341222" cy="618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9" name="Google Shape;579;p25"/>
            <p:cNvCxnSpPr/>
            <p:nvPr/>
          </p:nvCxnSpPr>
          <p:spPr>
            <a:xfrm flipH="1">
              <a:off x="3876753" y="3860794"/>
              <a:ext cx="398682" cy="836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580" name="Google Shape;580;p25"/>
            <p:cNvCxnSpPr/>
            <p:nvPr/>
          </p:nvCxnSpPr>
          <p:spPr>
            <a:xfrm rot="10800000">
              <a:off x="4217079" y="5479432"/>
              <a:ext cx="2528" cy="40583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1" name="Google Shape;581;p25"/>
          <p:cNvGrpSpPr/>
          <p:nvPr/>
        </p:nvGrpSpPr>
        <p:grpSpPr>
          <a:xfrm>
            <a:off x="5599015" y="3857659"/>
            <a:ext cx="402528" cy="2035819"/>
            <a:chOff x="5599015" y="3857659"/>
            <a:chExt cx="402528" cy="2035819"/>
          </a:xfrm>
        </p:grpSpPr>
        <p:cxnSp>
          <p:nvCxnSpPr>
            <p:cNvPr id="582" name="Google Shape;582;p25"/>
            <p:cNvCxnSpPr/>
            <p:nvPr/>
          </p:nvCxnSpPr>
          <p:spPr>
            <a:xfrm rot="10800000">
              <a:off x="5599015" y="3857659"/>
              <a:ext cx="5414" cy="1632514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3" name="Google Shape;583;p25"/>
            <p:cNvCxnSpPr/>
            <p:nvPr/>
          </p:nvCxnSpPr>
          <p:spPr>
            <a:xfrm flipH="1">
              <a:off x="5602861" y="5483986"/>
              <a:ext cx="341222" cy="618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4" name="Google Shape;584;p25"/>
            <p:cNvCxnSpPr/>
            <p:nvPr/>
          </p:nvCxnSpPr>
          <p:spPr>
            <a:xfrm flipH="1">
              <a:off x="5602861" y="3857659"/>
              <a:ext cx="398682" cy="836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585" name="Google Shape;585;p25"/>
            <p:cNvCxnSpPr/>
            <p:nvPr/>
          </p:nvCxnSpPr>
          <p:spPr>
            <a:xfrm rot="10800000">
              <a:off x="5935312" y="5487642"/>
              <a:ext cx="2528" cy="40583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74" name="Google Shape;574;p25"/>
          <p:cNvSpPr/>
          <p:nvPr/>
        </p:nvSpPr>
        <p:spPr>
          <a:xfrm>
            <a:off x="3112746" y="3745205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4275436" y="3745221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6001544" y="3742086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Model</a:t>
            </a:r>
            <a:endParaRPr/>
          </a:p>
        </p:txBody>
      </p:sp>
      <p:sp>
        <p:nvSpPr>
          <p:cNvPr id="593" name="Google Shape;593;p2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594" name="Google Shape;594;p2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Overview</a:t>
            </a:r>
            <a:endParaRPr/>
          </a:p>
        </p:txBody>
      </p:sp>
      <p:sp>
        <p:nvSpPr>
          <p:cNvPr id="595" name="Google Shape;595;p26"/>
          <p:cNvSpPr txBox="1"/>
          <p:nvPr/>
        </p:nvSpPr>
        <p:spPr>
          <a:xfrm>
            <a:off x="6428582" y="2076561"/>
            <a:ext cx="2240037" cy="923330"/>
          </a:xfrm>
          <a:prstGeom prst="rect">
            <a:avLst/>
          </a:prstGeom>
          <a:solidFill>
            <a:srgbClr val="F6C12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Weighted summation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of each input</a:t>
            </a:r>
            <a:b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considering context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96" name="Google Shape;596;p26"/>
          <p:cNvCxnSpPr>
            <a:stCxn id="595" idx="1"/>
            <a:endCxn id="597" idx="3"/>
          </p:cNvCxnSpPr>
          <p:nvPr/>
        </p:nvCxnSpPr>
        <p:spPr>
          <a:xfrm flipH="1">
            <a:off x="5029082" y="2538226"/>
            <a:ext cx="1399500" cy="27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98" name="Google Shape;598;p26"/>
          <p:cNvGrpSpPr/>
          <p:nvPr/>
        </p:nvGrpSpPr>
        <p:grpSpPr>
          <a:xfrm>
            <a:off x="2086950" y="3118012"/>
            <a:ext cx="4786639" cy="3048294"/>
            <a:chOff x="3105986" y="4781880"/>
            <a:chExt cx="4786639" cy="3048294"/>
          </a:xfrm>
        </p:grpSpPr>
        <p:sp>
          <p:nvSpPr>
            <p:cNvPr id="599" name="Google Shape;599;p26"/>
            <p:cNvSpPr/>
            <p:nvPr/>
          </p:nvSpPr>
          <p:spPr>
            <a:xfrm>
              <a:off x="3266020" y="4781880"/>
              <a:ext cx="4626605" cy="2639478"/>
            </a:xfrm>
            <a:prstGeom prst="rect">
              <a:avLst/>
            </a:prstGeom>
            <a:solidFill>
              <a:srgbClr val="C5CADA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600" name="Google Shape;600;p26"/>
            <p:cNvCxnSpPr/>
            <p:nvPr/>
          </p:nvCxnSpPr>
          <p:spPr>
            <a:xfrm rot="10800000">
              <a:off x="4064766" y="6937673"/>
              <a:ext cx="6889" cy="617957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01" name="Google Shape;601;p26"/>
            <p:cNvCxnSpPr/>
            <p:nvPr/>
          </p:nvCxnSpPr>
          <p:spPr>
            <a:xfrm>
              <a:off x="3105986" y="7273163"/>
              <a:ext cx="4228221" cy="0"/>
            </a:xfrm>
            <a:prstGeom prst="straightConnector1">
              <a:avLst/>
            </a:prstGeom>
            <a:noFill/>
            <a:ln cap="flat" cmpd="sng" w="25400">
              <a:solidFill>
                <a:srgbClr val="F6C1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2" name="Google Shape;602;p26"/>
            <p:cNvSpPr/>
            <p:nvPr/>
          </p:nvSpPr>
          <p:spPr>
            <a:xfrm>
              <a:off x="3825781" y="6367928"/>
              <a:ext cx="873468" cy="569745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(Matching degree)</a:t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603" name="Google Shape;603;p26"/>
            <p:cNvCxnSpPr/>
            <p:nvPr/>
          </p:nvCxnSpPr>
          <p:spPr>
            <a:xfrm rot="10800000">
              <a:off x="4442036" y="6960893"/>
              <a:ext cx="0" cy="312270"/>
            </a:xfrm>
            <a:prstGeom prst="straightConnector1">
              <a:avLst/>
            </a:prstGeom>
            <a:noFill/>
            <a:ln cap="flat" cmpd="sng" w="25400">
              <a:solidFill>
                <a:srgbClr val="F6C12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04" name="Google Shape;604;p26"/>
            <p:cNvSpPr/>
            <p:nvPr/>
          </p:nvSpPr>
          <p:spPr>
            <a:xfrm>
              <a:off x="4989347" y="6377480"/>
              <a:ext cx="873468" cy="569745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(Matching degree)</a:t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605" name="Google Shape;605;p26"/>
            <p:cNvCxnSpPr/>
            <p:nvPr/>
          </p:nvCxnSpPr>
          <p:spPr>
            <a:xfrm rot="10800000">
              <a:off x="5605602" y="6970446"/>
              <a:ext cx="0" cy="312270"/>
            </a:xfrm>
            <a:prstGeom prst="straightConnector1">
              <a:avLst/>
            </a:prstGeom>
            <a:noFill/>
            <a:ln cap="flat" cmpd="sng" w="25400">
              <a:solidFill>
                <a:srgbClr val="F6C12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06" name="Google Shape;606;p26"/>
            <p:cNvCxnSpPr/>
            <p:nvPr/>
          </p:nvCxnSpPr>
          <p:spPr>
            <a:xfrm rot="10800000">
              <a:off x="5228332" y="6947226"/>
              <a:ext cx="6012" cy="608404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07" name="Google Shape;607;p26"/>
            <p:cNvSpPr/>
            <p:nvPr/>
          </p:nvSpPr>
          <p:spPr>
            <a:xfrm>
              <a:off x="6715884" y="6369537"/>
              <a:ext cx="873468" cy="569745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(Matching degree)</a:t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608" name="Google Shape;608;p26"/>
            <p:cNvCxnSpPr/>
            <p:nvPr/>
          </p:nvCxnSpPr>
          <p:spPr>
            <a:xfrm rot="10800000">
              <a:off x="7332139" y="6962502"/>
              <a:ext cx="0" cy="312270"/>
            </a:xfrm>
            <a:prstGeom prst="straightConnector1">
              <a:avLst/>
            </a:prstGeom>
            <a:noFill/>
            <a:ln cap="flat" cmpd="sng" w="25400">
              <a:solidFill>
                <a:srgbClr val="F6C12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09" name="Google Shape;609;p26"/>
            <p:cNvCxnSpPr/>
            <p:nvPr/>
          </p:nvCxnSpPr>
          <p:spPr>
            <a:xfrm rot="10800000">
              <a:off x="6954868" y="6939282"/>
              <a:ext cx="5584" cy="616348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0" name="Google Shape;610;p26"/>
            <p:cNvSpPr/>
            <p:nvPr/>
          </p:nvSpPr>
          <p:spPr>
            <a:xfrm>
              <a:off x="3825781" y="5879646"/>
              <a:ext cx="3763571" cy="281653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Softmax</a:t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611" name="Google Shape;611;p26"/>
            <p:cNvCxnSpPr/>
            <p:nvPr/>
          </p:nvCxnSpPr>
          <p:spPr>
            <a:xfrm rot="10800000">
              <a:off x="4251755" y="6153343"/>
              <a:ext cx="0" cy="209211"/>
            </a:xfrm>
            <a:prstGeom prst="straightConnector1">
              <a:avLst/>
            </a:prstGeom>
            <a:noFill/>
            <a:ln cap="flat" cmpd="sng" w="25400">
              <a:solidFill>
                <a:srgbClr val="7D852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2" name="Google Shape;612;p26"/>
            <p:cNvCxnSpPr/>
            <p:nvPr/>
          </p:nvCxnSpPr>
          <p:spPr>
            <a:xfrm rot="10800000">
              <a:off x="5421126" y="6162051"/>
              <a:ext cx="0" cy="209211"/>
            </a:xfrm>
            <a:prstGeom prst="straightConnector1">
              <a:avLst/>
            </a:prstGeom>
            <a:noFill/>
            <a:ln cap="flat" cmpd="sng" w="25400">
              <a:solidFill>
                <a:srgbClr val="7D852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3" name="Google Shape;613;p26"/>
            <p:cNvCxnSpPr/>
            <p:nvPr/>
          </p:nvCxnSpPr>
          <p:spPr>
            <a:xfrm rot="10800000">
              <a:off x="7141078" y="6153343"/>
              <a:ext cx="0" cy="209211"/>
            </a:xfrm>
            <a:prstGeom prst="straightConnector1">
              <a:avLst/>
            </a:prstGeom>
            <a:noFill/>
            <a:ln cap="flat" cmpd="sng" w="25400">
              <a:solidFill>
                <a:srgbClr val="7D852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4" name="Google Shape;614;p26"/>
            <p:cNvSpPr txBox="1"/>
            <p:nvPr/>
          </p:nvSpPr>
          <p:spPr>
            <a:xfrm>
              <a:off x="4289721" y="6095124"/>
              <a:ext cx="3818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</a:t>
              </a:r>
              <a:r>
                <a:rPr baseline="-25000"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baseline="-25000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5" name="Google Shape;615;p26"/>
            <p:cNvSpPr txBox="1"/>
            <p:nvPr/>
          </p:nvSpPr>
          <p:spPr>
            <a:xfrm>
              <a:off x="5426081" y="6112327"/>
              <a:ext cx="3818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</a:t>
              </a:r>
              <a:r>
                <a:rPr baseline="-25000"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aseline="-25000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6" name="Google Shape;616;p26"/>
            <p:cNvSpPr txBox="1"/>
            <p:nvPr/>
          </p:nvSpPr>
          <p:spPr>
            <a:xfrm>
              <a:off x="7135980" y="6116485"/>
              <a:ext cx="3818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</a:t>
              </a:r>
              <a:r>
                <a:rPr baseline="-25000"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endParaRPr baseline="-25000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7" name="Google Shape;617;p26"/>
            <p:cNvSpPr txBox="1"/>
            <p:nvPr/>
          </p:nvSpPr>
          <p:spPr>
            <a:xfrm>
              <a:off x="3949191" y="7514941"/>
              <a:ext cx="3337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x</a:t>
              </a:r>
              <a:r>
                <a:rPr baseline="-25000"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baseline="-25000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8" name="Google Shape;618;p26"/>
            <p:cNvSpPr txBox="1"/>
            <p:nvPr/>
          </p:nvSpPr>
          <p:spPr>
            <a:xfrm>
              <a:off x="5119347" y="7522397"/>
              <a:ext cx="3337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x</a:t>
              </a:r>
              <a:r>
                <a:rPr baseline="-25000"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aseline="-25000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9" name="Google Shape;619;p26"/>
            <p:cNvSpPr txBox="1"/>
            <p:nvPr/>
          </p:nvSpPr>
          <p:spPr>
            <a:xfrm>
              <a:off x="5979919" y="7497845"/>
              <a:ext cx="3642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…</a:t>
              </a:r>
              <a:endParaRPr baseline="-25000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0" name="Google Shape;620;p26"/>
            <p:cNvSpPr txBox="1"/>
            <p:nvPr/>
          </p:nvSpPr>
          <p:spPr>
            <a:xfrm>
              <a:off x="6838514" y="7508492"/>
              <a:ext cx="3337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x</a:t>
              </a:r>
              <a:r>
                <a:rPr baseline="-25000"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endParaRPr baseline="-25000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5555984" y="4897454"/>
              <a:ext cx="241925" cy="231146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+</a:t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622" name="Google Shape;622;p26"/>
            <p:cNvCxnSpPr/>
            <p:nvPr/>
          </p:nvCxnSpPr>
          <p:spPr>
            <a:xfrm rot="10800000">
              <a:off x="5676947" y="5128600"/>
              <a:ext cx="0" cy="148195"/>
            </a:xfrm>
            <a:prstGeom prst="straightConnector1">
              <a:avLst/>
            </a:prstGeom>
            <a:noFill/>
            <a:ln cap="flat" cmpd="sng" w="25400">
              <a:solidFill>
                <a:srgbClr val="7D852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23" name="Google Shape;623;p26"/>
            <p:cNvCxnSpPr/>
            <p:nvPr/>
          </p:nvCxnSpPr>
          <p:spPr>
            <a:xfrm>
              <a:off x="4262515" y="5281713"/>
              <a:ext cx="2904228" cy="3125"/>
            </a:xfrm>
            <a:prstGeom prst="straightConnector1">
              <a:avLst/>
            </a:prstGeom>
            <a:noFill/>
            <a:ln cap="flat" cmpd="sng" w="25400">
              <a:solidFill>
                <a:srgbClr val="7D852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4" name="Google Shape;624;p26"/>
            <p:cNvCxnSpPr/>
            <p:nvPr/>
          </p:nvCxnSpPr>
          <p:spPr>
            <a:xfrm rot="10800000">
              <a:off x="4262515" y="5281713"/>
              <a:ext cx="0" cy="106441"/>
            </a:xfrm>
            <a:prstGeom prst="straightConnector1">
              <a:avLst/>
            </a:prstGeom>
            <a:noFill/>
            <a:ln cap="flat" cmpd="sng" w="25400">
              <a:solidFill>
                <a:srgbClr val="7D852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5" name="Google Shape;625;p26"/>
            <p:cNvCxnSpPr/>
            <p:nvPr/>
          </p:nvCxnSpPr>
          <p:spPr>
            <a:xfrm rot="10800000">
              <a:off x="5412768" y="5281713"/>
              <a:ext cx="580" cy="107141"/>
            </a:xfrm>
            <a:prstGeom prst="straightConnector1">
              <a:avLst/>
            </a:prstGeom>
            <a:noFill/>
            <a:ln cap="flat" cmpd="sng" w="25400">
              <a:solidFill>
                <a:srgbClr val="7D852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6" name="Google Shape;626;p26"/>
            <p:cNvCxnSpPr/>
            <p:nvPr/>
          </p:nvCxnSpPr>
          <p:spPr>
            <a:xfrm flipH="1" rot="10800000">
              <a:off x="7151822" y="5281713"/>
              <a:ext cx="796" cy="106440"/>
            </a:xfrm>
            <a:prstGeom prst="straightConnector1">
              <a:avLst/>
            </a:prstGeom>
            <a:noFill/>
            <a:ln cap="flat" cmpd="sng" w="25400">
              <a:solidFill>
                <a:srgbClr val="7D852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26"/>
            <p:cNvCxnSpPr/>
            <p:nvPr/>
          </p:nvCxnSpPr>
          <p:spPr>
            <a:xfrm rot="10800000">
              <a:off x="4248390" y="5663802"/>
              <a:ext cx="0" cy="209211"/>
            </a:xfrm>
            <a:prstGeom prst="straightConnector1">
              <a:avLst/>
            </a:prstGeom>
            <a:noFill/>
            <a:ln cap="flat" cmpd="sng" w="25400">
              <a:solidFill>
                <a:srgbClr val="7D852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28" name="Google Shape;628;p26"/>
            <p:cNvCxnSpPr/>
            <p:nvPr/>
          </p:nvCxnSpPr>
          <p:spPr>
            <a:xfrm rot="10800000">
              <a:off x="5417761" y="5672510"/>
              <a:ext cx="0" cy="209211"/>
            </a:xfrm>
            <a:prstGeom prst="straightConnector1">
              <a:avLst/>
            </a:prstGeom>
            <a:noFill/>
            <a:ln cap="flat" cmpd="sng" w="25400">
              <a:solidFill>
                <a:srgbClr val="7D852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29" name="Google Shape;629;p26"/>
            <p:cNvCxnSpPr/>
            <p:nvPr/>
          </p:nvCxnSpPr>
          <p:spPr>
            <a:xfrm rot="10800000">
              <a:off x="7137713" y="5663802"/>
              <a:ext cx="0" cy="209211"/>
            </a:xfrm>
            <a:prstGeom prst="straightConnector1">
              <a:avLst/>
            </a:prstGeom>
            <a:noFill/>
            <a:ln cap="flat" cmpd="sng" w="25400">
              <a:solidFill>
                <a:srgbClr val="7D852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0" name="Google Shape;630;p26"/>
            <p:cNvSpPr txBox="1"/>
            <p:nvPr/>
          </p:nvSpPr>
          <p:spPr>
            <a:xfrm>
              <a:off x="4288453" y="5580604"/>
              <a:ext cx="3129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</a:t>
              </a:r>
              <a:r>
                <a:rPr baseline="-25000"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baseline="-25000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1" name="Google Shape;631;p26"/>
            <p:cNvSpPr txBox="1"/>
            <p:nvPr/>
          </p:nvSpPr>
          <p:spPr>
            <a:xfrm>
              <a:off x="5424813" y="5597805"/>
              <a:ext cx="3129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</a:t>
              </a:r>
              <a:r>
                <a:rPr baseline="-25000"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aseline="-25000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2" name="Google Shape;632;p26"/>
            <p:cNvSpPr txBox="1"/>
            <p:nvPr/>
          </p:nvSpPr>
          <p:spPr>
            <a:xfrm>
              <a:off x="7134712" y="5601965"/>
              <a:ext cx="3129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</a:t>
              </a:r>
              <a:r>
                <a:rPr baseline="-25000"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endParaRPr baseline="-25000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633" name="Google Shape;633;p26"/>
            <p:cNvGrpSpPr/>
            <p:nvPr/>
          </p:nvGrpSpPr>
          <p:grpSpPr>
            <a:xfrm>
              <a:off x="3726515" y="5525648"/>
              <a:ext cx="402600" cy="2024490"/>
              <a:chOff x="2710146" y="3860778"/>
              <a:chExt cx="402600" cy="2024490"/>
            </a:xfrm>
          </p:grpSpPr>
          <p:cxnSp>
            <p:nvCxnSpPr>
              <p:cNvPr id="634" name="Google Shape;634;p26"/>
              <p:cNvCxnSpPr/>
              <p:nvPr/>
            </p:nvCxnSpPr>
            <p:spPr>
              <a:xfrm rot="10800000">
                <a:off x="2710217" y="3860778"/>
                <a:ext cx="5414" cy="1632514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5" name="Google Shape;635;p26"/>
              <p:cNvCxnSpPr/>
              <p:nvPr/>
            </p:nvCxnSpPr>
            <p:spPr>
              <a:xfrm flipH="1">
                <a:off x="2714063" y="5487105"/>
                <a:ext cx="341222" cy="6186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6" name="Google Shape;636;p26"/>
              <p:cNvCxnSpPr>
                <a:stCxn id="637" idx="2"/>
              </p:cNvCxnSpPr>
              <p:nvPr/>
            </p:nvCxnSpPr>
            <p:spPr>
              <a:xfrm flipH="1">
                <a:off x="2710146" y="3860778"/>
                <a:ext cx="402600" cy="42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638" name="Google Shape;638;p26"/>
              <p:cNvCxnSpPr/>
              <p:nvPr/>
            </p:nvCxnSpPr>
            <p:spPr>
              <a:xfrm rot="10800000">
                <a:off x="3048397" y="5479432"/>
                <a:ext cx="2528" cy="405836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39" name="Google Shape;639;p26"/>
            <p:cNvGrpSpPr/>
            <p:nvPr/>
          </p:nvGrpSpPr>
          <p:grpSpPr>
            <a:xfrm>
              <a:off x="4889276" y="5525664"/>
              <a:ext cx="402528" cy="2024474"/>
              <a:chOff x="3872907" y="3860794"/>
              <a:chExt cx="402528" cy="2024474"/>
            </a:xfrm>
          </p:grpSpPr>
          <p:cxnSp>
            <p:nvCxnSpPr>
              <p:cNvPr id="640" name="Google Shape;640;p26"/>
              <p:cNvCxnSpPr/>
              <p:nvPr/>
            </p:nvCxnSpPr>
            <p:spPr>
              <a:xfrm rot="10800000">
                <a:off x="3872907" y="3860794"/>
                <a:ext cx="5414" cy="1632514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1" name="Google Shape;641;p26"/>
              <p:cNvCxnSpPr/>
              <p:nvPr/>
            </p:nvCxnSpPr>
            <p:spPr>
              <a:xfrm flipH="1">
                <a:off x="3876753" y="5487121"/>
                <a:ext cx="341222" cy="6186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2" name="Google Shape;642;p26"/>
              <p:cNvCxnSpPr/>
              <p:nvPr/>
            </p:nvCxnSpPr>
            <p:spPr>
              <a:xfrm flipH="1">
                <a:off x="3876753" y="3860794"/>
                <a:ext cx="398682" cy="836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643" name="Google Shape;643;p26"/>
              <p:cNvCxnSpPr/>
              <p:nvPr/>
            </p:nvCxnSpPr>
            <p:spPr>
              <a:xfrm rot="10800000">
                <a:off x="4217079" y="5479432"/>
                <a:ext cx="2528" cy="405836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44" name="Google Shape;644;p26"/>
            <p:cNvGrpSpPr/>
            <p:nvPr/>
          </p:nvGrpSpPr>
          <p:grpSpPr>
            <a:xfrm>
              <a:off x="6615384" y="5522529"/>
              <a:ext cx="402528" cy="2035819"/>
              <a:chOff x="5599015" y="3857659"/>
              <a:chExt cx="402528" cy="2035819"/>
            </a:xfrm>
          </p:grpSpPr>
          <p:cxnSp>
            <p:nvCxnSpPr>
              <p:cNvPr id="645" name="Google Shape;645;p26"/>
              <p:cNvCxnSpPr/>
              <p:nvPr/>
            </p:nvCxnSpPr>
            <p:spPr>
              <a:xfrm rot="10800000">
                <a:off x="5599015" y="3857659"/>
                <a:ext cx="5414" cy="1632514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6" name="Google Shape;646;p26"/>
              <p:cNvCxnSpPr/>
              <p:nvPr/>
            </p:nvCxnSpPr>
            <p:spPr>
              <a:xfrm flipH="1">
                <a:off x="5602861" y="5483986"/>
                <a:ext cx="341222" cy="6186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7" name="Google Shape;647;p26"/>
              <p:cNvCxnSpPr/>
              <p:nvPr/>
            </p:nvCxnSpPr>
            <p:spPr>
              <a:xfrm flipH="1">
                <a:off x="5602861" y="3857659"/>
                <a:ext cx="398682" cy="836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648" name="Google Shape;648;p26"/>
              <p:cNvCxnSpPr/>
              <p:nvPr/>
            </p:nvCxnSpPr>
            <p:spPr>
              <a:xfrm rot="10800000">
                <a:off x="5935312" y="5487642"/>
                <a:ext cx="2528" cy="405836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37" name="Google Shape;637;p26"/>
            <p:cNvSpPr/>
            <p:nvPr/>
          </p:nvSpPr>
          <p:spPr>
            <a:xfrm>
              <a:off x="4129115" y="5410075"/>
              <a:ext cx="241925" cy="231146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X</a:t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5291805" y="5410091"/>
              <a:ext cx="241925" cy="231146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X</a:t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7017913" y="5406956"/>
              <a:ext cx="241925" cy="231146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X</a:t>
              </a:r>
              <a:endParaRPr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97" name="Google Shape;597;p26"/>
          <p:cNvSpPr txBox="1"/>
          <p:nvPr/>
        </p:nvSpPr>
        <p:spPr>
          <a:xfrm>
            <a:off x="4743572" y="2633387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z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51" name="Google Shape;651;p26"/>
          <p:cNvCxnSpPr>
            <a:stCxn id="621" idx="0"/>
            <a:endCxn id="652" idx="2"/>
          </p:cNvCxnSpPr>
          <p:nvPr/>
        </p:nvCxnSpPr>
        <p:spPr>
          <a:xfrm rot="10800000">
            <a:off x="4651311" y="2716686"/>
            <a:ext cx="6600" cy="516900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653" name="Google Shape;653;p26"/>
          <p:cNvSpPr txBox="1"/>
          <p:nvPr/>
        </p:nvSpPr>
        <p:spPr>
          <a:xfrm>
            <a:off x="2249651" y="5843622"/>
            <a:ext cx="5533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54" name="Google Shape;654;p26"/>
          <p:cNvGrpSpPr/>
          <p:nvPr/>
        </p:nvGrpSpPr>
        <p:grpSpPr>
          <a:xfrm>
            <a:off x="543215" y="1348188"/>
            <a:ext cx="5190966" cy="4257217"/>
            <a:chOff x="508046" y="1348188"/>
            <a:chExt cx="5190966" cy="4257217"/>
          </a:xfrm>
        </p:grpSpPr>
        <p:sp>
          <p:nvSpPr>
            <p:cNvPr id="655" name="Google Shape;655;p26"/>
            <p:cNvSpPr/>
            <p:nvPr/>
          </p:nvSpPr>
          <p:spPr>
            <a:xfrm>
              <a:off x="1084110" y="2205605"/>
              <a:ext cx="720080" cy="504056"/>
            </a:xfrm>
            <a:prstGeom prst="rect">
              <a:avLst/>
            </a:prstGeom>
            <a:solidFill>
              <a:srgbClr val="E4E8AE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56" name="Google Shape;656;p26"/>
            <p:cNvSpPr txBox="1"/>
            <p:nvPr/>
          </p:nvSpPr>
          <p:spPr>
            <a:xfrm>
              <a:off x="1260574" y="2284690"/>
              <a:ext cx="4780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t-1</a:t>
              </a:r>
              <a:endParaRPr baseline="-25000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4256094" y="2212670"/>
              <a:ext cx="720080" cy="504056"/>
            </a:xfrm>
            <a:prstGeom prst="rect">
              <a:avLst/>
            </a:prstGeom>
            <a:solidFill>
              <a:srgbClr val="E4E8AE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657" name="Google Shape;657;p26"/>
            <p:cNvGrpSpPr/>
            <p:nvPr/>
          </p:nvGrpSpPr>
          <p:grpSpPr>
            <a:xfrm>
              <a:off x="4397352" y="1348188"/>
              <a:ext cx="432048" cy="432048"/>
              <a:chOff x="4782508" y="2223300"/>
              <a:chExt cx="432048" cy="432048"/>
            </a:xfrm>
          </p:grpSpPr>
          <p:sp>
            <p:nvSpPr>
              <p:cNvPr id="658" name="Google Shape;658;p26"/>
              <p:cNvSpPr/>
              <p:nvPr/>
            </p:nvSpPr>
            <p:spPr>
              <a:xfrm>
                <a:off x="4782508" y="2223300"/>
                <a:ext cx="432048" cy="432048"/>
              </a:xfrm>
              <a:prstGeom prst="ellipse">
                <a:avLst/>
              </a:prstGeom>
              <a:solidFill>
                <a:srgbClr val="518592"/>
              </a:solidFill>
              <a:ln cap="flat" cmpd="sng" w="19050">
                <a:solidFill>
                  <a:srgbClr val="535A7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59" name="Google Shape;659;p26"/>
              <p:cNvSpPr txBox="1"/>
              <p:nvPr/>
            </p:nvSpPr>
            <p:spPr>
              <a:xfrm>
                <a:off x="4826887" y="2256241"/>
                <a:ext cx="362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o</a:t>
                </a:r>
                <a:r>
                  <a:rPr baseline="-25000" lang="en-US"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t</a:t>
                </a:r>
                <a:endParaRPr baseline="-25000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cxnSp>
          <p:nvCxnSpPr>
            <p:cNvPr id="660" name="Google Shape;660;p26"/>
            <p:cNvCxnSpPr/>
            <p:nvPr/>
          </p:nvCxnSpPr>
          <p:spPr>
            <a:xfrm rot="10800000">
              <a:off x="4613376" y="1780236"/>
              <a:ext cx="2758" cy="444157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61" name="Google Shape;661;p26"/>
            <p:cNvCxnSpPr/>
            <p:nvPr/>
          </p:nvCxnSpPr>
          <p:spPr>
            <a:xfrm>
              <a:off x="1804190" y="2469356"/>
              <a:ext cx="2451904" cy="7065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662" name="Google Shape;662;p26"/>
            <p:cNvSpPr txBox="1"/>
            <p:nvPr/>
          </p:nvSpPr>
          <p:spPr>
            <a:xfrm>
              <a:off x="4432558" y="2291755"/>
              <a:ext cx="3513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</a:t>
              </a:r>
              <a:r>
                <a:rPr baseline="-25000"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</a:t>
              </a:r>
              <a:endParaRPr baseline="-25000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63" name="Google Shape;663;p26"/>
            <p:cNvSpPr txBox="1"/>
            <p:nvPr/>
          </p:nvSpPr>
          <p:spPr>
            <a:xfrm>
              <a:off x="1072091" y="3962003"/>
              <a:ext cx="9076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context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664" name="Google Shape;664;p26"/>
            <p:cNvCxnSpPr/>
            <p:nvPr/>
          </p:nvCxnSpPr>
          <p:spPr>
            <a:xfrm flipH="1">
              <a:off x="1907704" y="2476421"/>
              <a:ext cx="9091" cy="31289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5" name="Google Shape;665;p26"/>
            <p:cNvCxnSpPr/>
            <p:nvPr/>
          </p:nvCxnSpPr>
          <p:spPr>
            <a:xfrm>
              <a:off x="4976174" y="2469356"/>
              <a:ext cx="722838" cy="7065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66" name="Google Shape;666;p26"/>
            <p:cNvCxnSpPr/>
            <p:nvPr/>
          </p:nvCxnSpPr>
          <p:spPr>
            <a:xfrm flipH="1" rot="10800000">
              <a:off x="508046" y="2469356"/>
              <a:ext cx="576064" cy="7065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67" name="Google Shape;667;p26"/>
            <p:cNvCxnSpPr/>
            <p:nvPr/>
          </p:nvCxnSpPr>
          <p:spPr>
            <a:xfrm>
              <a:off x="1916795" y="5600629"/>
              <a:ext cx="350949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Model</a:t>
            </a:r>
            <a:endParaRPr/>
          </a:p>
        </p:txBody>
      </p:sp>
      <p:sp>
        <p:nvSpPr>
          <p:cNvPr id="673" name="Google Shape;673;p2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674" name="Google Shape;674;p27"/>
          <p:cNvSpPr txBox="1"/>
          <p:nvPr>
            <p:ph idx="1" type="body"/>
          </p:nvPr>
        </p:nvSpPr>
        <p:spPr>
          <a:xfrm>
            <a:off x="471766" y="1314023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Variation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Matching NN can be replaced with the inner products of inputs and context</a:t>
            </a: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2246984" y="3118012"/>
            <a:ext cx="4626605" cy="2639478"/>
          </a:xfrm>
          <a:prstGeom prst="rect">
            <a:avLst/>
          </a:prstGeom>
          <a:solidFill>
            <a:srgbClr val="C5CADA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76" name="Google Shape;676;p27"/>
          <p:cNvCxnSpPr/>
          <p:nvPr/>
        </p:nvCxnSpPr>
        <p:spPr>
          <a:xfrm rot="10800000">
            <a:off x="3045730" y="5273805"/>
            <a:ext cx="6889" cy="61795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7" name="Google Shape;677;p27"/>
          <p:cNvCxnSpPr/>
          <p:nvPr/>
        </p:nvCxnSpPr>
        <p:spPr>
          <a:xfrm>
            <a:off x="2086950" y="5609295"/>
            <a:ext cx="4228221" cy="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8" name="Google Shape;678;p27"/>
          <p:cNvSpPr/>
          <p:nvPr/>
        </p:nvSpPr>
        <p:spPr>
          <a:xfrm>
            <a:off x="2806745" y="4704060"/>
            <a:ext cx="873468" cy="569745"/>
          </a:xfrm>
          <a:prstGeom prst="rect">
            <a:avLst/>
          </a:prstGeom>
          <a:solidFill>
            <a:srgbClr val="518592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&lt;,&gt;</a:t>
            </a:r>
            <a:b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(inner product)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79" name="Google Shape;679;p27"/>
          <p:cNvCxnSpPr/>
          <p:nvPr/>
        </p:nvCxnSpPr>
        <p:spPr>
          <a:xfrm rot="10800000">
            <a:off x="3423000" y="5297025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0" name="Google Shape;680;p27"/>
          <p:cNvSpPr/>
          <p:nvPr/>
        </p:nvSpPr>
        <p:spPr>
          <a:xfrm>
            <a:off x="3970311" y="4713612"/>
            <a:ext cx="873468" cy="569745"/>
          </a:xfrm>
          <a:prstGeom prst="rect">
            <a:avLst/>
          </a:prstGeom>
          <a:solidFill>
            <a:srgbClr val="518592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&lt;,&gt;</a:t>
            </a:r>
            <a:b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(inner product)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81" name="Google Shape;681;p27"/>
          <p:cNvCxnSpPr/>
          <p:nvPr/>
        </p:nvCxnSpPr>
        <p:spPr>
          <a:xfrm rot="10800000">
            <a:off x="4586566" y="5306578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2" name="Google Shape;682;p27"/>
          <p:cNvCxnSpPr/>
          <p:nvPr/>
        </p:nvCxnSpPr>
        <p:spPr>
          <a:xfrm rot="10800000">
            <a:off x="4209296" y="5283358"/>
            <a:ext cx="6012" cy="60840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3" name="Google Shape;683;p27"/>
          <p:cNvSpPr/>
          <p:nvPr/>
        </p:nvSpPr>
        <p:spPr>
          <a:xfrm>
            <a:off x="5696848" y="4705669"/>
            <a:ext cx="873468" cy="569745"/>
          </a:xfrm>
          <a:prstGeom prst="rect">
            <a:avLst/>
          </a:prstGeom>
          <a:solidFill>
            <a:srgbClr val="518592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&lt;,&gt;</a:t>
            </a:r>
            <a:b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(inner product)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84" name="Google Shape;684;p27"/>
          <p:cNvCxnSpPr/>
          <p:nvPr/>
        </p:nvCxnSpPr>
        <p:spPr>
          <a:xfrm rot="10800000">
            <a:off x="6313103" y="5298634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5" name="Google Shape;685;p27"/>
          <p:cNvCxnSpPr/>
          <p:nvPr/>
        </p:nvCxnSpPr>
        <p:spPr>
          <a:xfrm rot="10800000">
            <a:off x="5935832" y="5275414"/>
            <a:ext cx="5584" cy="61634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6" name="Google Shape;686;p27"/>
          <p:cNvSpPr/>
          <p:nvPr/>
        </p:nvSpPr>
        <p:spPr>
          <a:xfrm>
            <a:off x="2806745" y="4215778"/>
            <a:ext cx="3763571" cy="28165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87" name="Google Shape;687;p27"/>
          <p:cNvCxnSpPr/>
          <p:nvPr/>
        </p:nvCxnSpPr>
        <p:spPr>
          <a:xfrm rot="10800000">
            <a:off x="3232719" y="4489475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8" name="Google Shape;688;p27"/>
          <p:cNvCxnSpPr/>
          <p:nvPr/>
        </p:nvCxnSpPr>
        <p:spPr>
          <a:xfrm rot="10800000">
            <a:off x="4402090" y="4498183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9" name="Google Shape;689;p27"/>
          <p:cNvCxnSpPr/>
          <p:nvPr/>
        </p:nvCxnSpPr>
        <p:spPr>
          <a:xfrm rot="10800000">
            <a:off x="6122042" y="4489475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0" name="Google Shape;690;p27"/>
          <p:cNvSpPr txBox="1"/>
          <p:nvPr/>
        </p:nvSpPr>
        <p:spPr>
          <a:xfrm>
            <a:off x="3270685" y="4431256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1" name="Google Shape;691;p27"/>
          <p:cNvSpPr txBox="1"/>
          <p:nvPr/>
        </p:nvSpPr>
        <p:spPr>
          <a:xfrm>
            <a:off x="4407045" y="4448459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2" name="Google Shape;692;p27"/>
          <p:cNvSpPr txBox="1"/>
          <p:nvPr/>
        </p:nvSpPr>
        <p:spPr>
          <a:xfrm>
            <a:off x="6116944" y="4452617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3" name="Google Shape;693;p27"/>
          <p:cNvSpPr txBox="1"/>
          <p:nvPr/>
        </p:nvSpPr>
        <p:spPr>
          <a:xfrm>
            <a:off x="2930155" y="5851073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4" name="Google Shape;694;p27"/>
          <p:cNvSpPr txBox="1"/>
          <p:nvPr/>
        </p:nvSpPr>
        <p:spPr>
          <a:xfrm>
            <a:off x="4100311" y="5858529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5" name="Google Shape;695;p27"/>
          <p:cNvSpPr txBox="1"/>
          <p:nvPr/>
        </p:nvSpPr>
        <p:spPr>
          <a:xfrm>
            <a:off x="4960883" y="5833977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6" name="Google Shape;696;p27"/>
          <p:cNvSpPr txBox="1"/>
          <p:nvPr/>
        </p:nvSpPr>
        <p:spPr>
          <a:xfrm>
            <a:off x="5819478" y="5844624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7" name="Google Shape;697;p27"/>
          <p:cNvSpPr/>
          <p:nvPr/>
        </p:nvSpPr>
        <p:spPr>
          <a:xfrm>
            <a:off x="4536948" y="3233586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+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98" name="Google Shape;698;p27"/>
          <p:cNvCxnSpPr/>
          <p:nvPr/>
        </p:nvCxnSpPr>
        <p:spPr>
          <a:xfrm rot="10800000">
            <a:off x="4657911" y="3464732"/>
            <a:ext cx="0" cy="148195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9" name="Google Shape;699;p27"/>
          <p:cNvCxnSpPr/>
          <p:nvPr/>
        </p:nvCxnSpPr>
        <p:spPr>
          <a:xfrm>
            <a:off x="3243479" y="3617845"/>
            <a:ext cx="2904228" cy="3125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0" name="Google Shape;700;p27"/>
          <p:cNvCxnSpPr/>
          <p:nvPr/>
        </p:nvCxnSpPr>
        <p:spPr>
          <a:xfrm rot="10800000">
            <a:off x="3243479" y="3617845"/>
            <a:ext cx="0" cy="10644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1" name="Google Shape;701;p27"/>
          <p:cNvCxnSpPr/>
          <p:nvPr/>
        </p:nvCxnSpPr>
        <p:spPr>
          <a:xfrm rot="10800000">
            <a:off x="4393732" y="3617845"/>
            <a:ext cx="580" cy="10714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2" name="Google Shape;702;p27"/>
          <p:cNvCxnSpPr/>
          <p:nvPr/>
        </p:nvCxnSpPr>
        <p:spPr>
          <a:xfrm flipH="1" rot="10800000">
            <a:off x="6132786" y="3617845"/>
            <a:ext cx="796" cy="106440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3" name="Google Shape;703;p27"/>
          <p:cNvCxnSpPr/>
          <p:nvPr/>
        </p:nvCxnSpPr>
        <p:spPr>
          <a:xfrm rot="10800000">
            <a:off x="3229354" y="3999934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4" name="Google Shape;704;p27"/>
          <p:cNvCxnSpPr/>
          <p:nvPr/>
        </p:nvCxnSpPr>
        <p:spPr>
          <a:xfrm rot="10800000">
            <a:off x="4398725" y="4008642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5" name="Google Shape;705;p27"/>
          <p:cNvCxnSpPr/>
          <p:nvPr/>
        </p:nvCxnSpPr>
        <p:spPr>
          <a:xfrm rot="10800000">
            <a:off x="6118677" y="3999934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6" name="Google Shape;706;p27"/>
          <p:cNvSpPr txBox="1"/>
          <p:nvPr/>
        </p:nvSpPr>
        <p:spPr>
          <a:xfrm>
            <a:off x="3269417" y="3916736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7" name="Google Shape;707;p27"/>
          <p:cNvSpPr txBox="1"/>
          <p:nvPr/>
        </p:nvSpPr>
        <p:spPr>
          <a:xfrm>
            <a:off x="4405777" y="3933937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8" name="Google Shape;708;p27"/>
          <p:cNvSpPr txBox="1"/>
          <p:nvPr/>
        </p:nvSpPr>
        <p:spPr>
          <a:xfrm>
            <a:off x="6115676" y="3938097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09" name="Google Shape;709;p27"/>
          <p:cNvGrpSpPr/>
          <p:nvPr/>
        </p:nvGrpSpPr>
        <p:grpSpPr>
          <a:xfrm>
            <a:off x="2707479" y="3861780"/>
            <a:ext cx="402600" cy="2024490"/>
            <a:chOff x="2710146" y="3860778"/>
            <a:chExt cx="402600" cy="2024490"/>
          </a:xfrm>
        </p:grpSpPr>
        <p:cxnSp>
          <p:nvCxnSpPr>
            <p:cNvPr id="710" name="Google Shape;710;p27"/>
            <p:cNvCxnSpPr/>
            <p:nvPr/>
          </p:nvCxnSpPr>
          <p:spPr>
            <a:xfrm rot="10800000">
              <a:off x="2710217" y="3860778"/>
              <a:ext cx="5414" cy="1632514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1" name="Google Shape;711;p27"/>
            <p:cNvCxnSpPr/>
            <p:nvPr/>
          </p:nvCxnSpPr>
          <p:spPr>
            <a:xfrm flipH="1">
              <a:off x="2714063" y="5487105"/>
              <a:ext cx="341222" cy="618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2" name="Google Shape;712;p27"/>
            <p:cNvCxnSpPr>
              <a:stCxn id="713" idx="2"/>
            </p:cNvCxnSpPr>
            <p:nvPr/>
          </p:nvCxnSpPr>
          <p:spPr>
            <a:xfrm flipH="1">
              <a:off x="2710146" y="3860778"/>
              <a:ext cx="402600" cy="42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714" name="Google Shape;714;p27"/>
            <p:cNvCxnSpPr/>
            <p:nvPr/>
          </p:nvCxnSpPr>
          <p:spPr>
            <a:xfrm rot="10800000">
              <a:off x="3048397" y="5479432"/>
              <a:ext cx="2528" cy="40583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15" name="Google Shape;715;p27"/>
          <p:cNvGrpSpPr/>
          <p:nvPr/>
        </p:nvGrpSpPr>
        <p:grpSpPr>
          <a:xfrm>
            <a:off x="3870240" y="3861796"/>
            <a:ext cx="402528" cy="2024474"/>
            <a:chOff x="3872907" y="3860794"/>
            <a:chExt cx="402528" cy="2024474"/>
          </a:xfrm>
        </p:grpSpPr>
        <p:cxnSp>
          <p:nvCxnSpPr>
            <p:cNvPr id="716" name="Google Shape;716;p27"/>
            <p:cNvCxnSpPr/>
            <p:nvPr/>
          </p:nvCxnSpPr>
          <p:spPr>
            <a:xfrm rot="10800000">
              <a:off x="3872907" y="3860794"/>
              <a:ext cx="5414" cy="1632514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7" name="Google Shape;717;p27"/>
            <p:cNvCxnSpPr/>
            <p:nvPr/>
          </p:nvCxnSpPr>
          <p:spPr>
            <a:xfrm flipH="1">
              <a:off x="3876753" y="5487121"/>
              <a:ext cx="341222" cy="618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8" name="Google Shape;718;p27"/>
            <p:cNvCxnSpPr/>
            <p:nvPr/>
          </p:nvCxnSpPr>
          <p:spPr>
            <a:xfrm flipH="1">
              <a:off x="3876753" y="3860794"/>
              <a:ext cx="398682" cy="836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719" name="Google Shape;719;p27"/>
            <p:cNvCxnSpPr/>
            <p:nvPr/>
          </p:nvCxnSpPr>
          <p:spPr>
            <a:xfrm rot="10800000">
              <a:off x="4217079" y="5479432"/>
              <a:ext cx="2528" cy="40583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0" name="Google Shape;720;p27"/>
          <p:cNvGrpSpPr/>
          <p:nvPr/>
        </p:nvGrpSpPr>
        <p:grpSpPr>
          <a:xfrm>
            <a:off x="5596348" y="3858661"/>
            <a:ext cx="402528" cy="2035819"/>
            <a:chOff x="5599015" y="3857659"/>
            <a:chExt cx="402528" cy="2035819"/>
          </a:xfrm>
        </p:grpSpPr>
        <p:cxnSp>
          <p:nvCxnSpPr>
            <p:cNvPr id="721" name="Google Shape;721;p27"/>
            <p:cNvCxnSpPr/>
            <p:nvPr/>
          </p:nvCxnSpPr>
          <p:spPr>
            <a:xfrm rot="10800000">
              <a:off x="5599015" y="3857659"/>
              <a:ext cx="5414" cy="1632514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2" name="Google Shape;722;p27"/>
            <p:cNvCxnSpPr/>
            <p:nvPr/>
          </p:nvCxnSpPr>
          <p:spPr>
            <a:xfrm flipH="1">
              <a:off x="5602861" y="5483986"/>
              <a:ext cx="341222" cy="618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3" name="Google Shape;723;p27"/>
            <p:cNvCxnSpPr/>
            <p:nvPr/>
          </p:nvCxnSpPr>
          <p:spPr>
            <a:xfrm flipH="1">
              <a:off x="5602861" y="3857659"/>
              <a:ext cx="398682" cy="836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724" name="Google Shape;724;p27"/>
            <p:cNvCxnSpPr/>
            <p:nvPr/>
          </p:nvCxnSpPr>
          <p:spPr>
            <a:xfrm rot="10800000">
              <a:off x="5935312" y="5487642"/>
              <a:ext cx="2528" cy="40583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13" name="Google Shape;713;p27"/>
          <p:cNvSpPr/>
          <p:nvPr/>
        </p:nvSpPr>
        <p:spPr>
          <a:xfrm>
            <a:off x="3110079" y="3746207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5" name="Google Shape;725;p27"/>
          <p:cNvSpPr/>
          <p:nvPr/>
        </p:nvSpPr>
        <p:spPr>
          <a:xfrm>
            <a:off x="4272769" y="3746223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6" name="Google Shape;726;p27"/>
          <p:cNvSpPr/>
          <p:nvPr/>
        </p:nvSpPr>
        <p:spPr>
          <a:xfrm>
            <a:off x="5998877" y="3743088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27" name="Google Shape;727;p27"/>
          <p:cNvCxnSpPr>
            <a:stCxn id="697" idx="0"/>
          </p:cNvCxnSpPr>
          <p:nvPr/>
        </p:nvCxnSpPr>
        <p:spPr>
          <a:xfrm rot="10800000">
            <a:off x="4651311" y="2716686"/>
            <a:ext cx="6600" cy="516900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28" name="Google Shape;728;p27"/>
          <p:cNvSpPr txBox="1"/>
          <p:nvPr/>
        </p:nvSpPr>
        <p:spPr>
          <a:xfrm>
            <a:off x="2249651" y="5843622"/>
            <a:ext cx="5533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9" name="Google Shape;729;p27"/>
          <p:cNvSpPr txBox="1"/>
          <p:nvPr/>
        </p:nvSpPr>
        <p:spPr>
          <a:xfrm>
            <a:off x="-243265" y="2910420"/>
            <a:ext cx="278406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뉴럴 네트워크는 내적으로 대체 가능하다.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내적은 전산 분야에서 문서의 유사도를 구하는 개념으로 많이 사용된다.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https://ihwoo.tistory.com/49</a:t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Seq2Seq with Attention</a:t>
            </a:r>
            <a:endParaRPr/>
          </a:p>
        </p:txBody>
      </p:sp>
      <p:sp>
        <p:nvSpPr>
          <p:cNvPr id="735" name="Google Shape;735;p2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6" name="Google Shape;7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852" y="1269320"/>
            <a:ext cx="5423356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Seq2Seq with Attention</a:t>
            </a:r>
            <a:endParaRPr/>
          </a:p>
        </p:txBody>
      </p:sp>
      <p:sp>
        <p:nvSpPr>
          <p:cNvPr id="742" name="Google Shape;742;p2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3" name="Google Shape;7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162" y="1124750"/>
            <a:ext cx="6949728" cy="51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Seq2Seq with Attention</a:t>
            </a:r>
            <a:endParaRPr/>
          </a:p>
        </p:txBody>
      </p:sp>
      <p:sp>
        <p:nvSpPr>
          <p:cNvPr id="749" name="Google Shape;749;p3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0" name="Google Shape;7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523" y="1269320"/>
            <a:ext cx="7424395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Seq2Seq with Attention</a:t>
            </a:r>
            <a:endParaRPr/>
          </a:p>
        </p:txBody>
      </p:sp>
      <p:sp>
        <p:nvSpPr>
          <p:cNvPr id="756" name="Google Shape;756;p3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7" name="Google Shape;7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546" y="1268760"/>
            <a:ext cx="4079462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Seq2Seq with Attention</a:t>
            </a:r>
            <a:endParaRPr/>
          </a:p>
        </p:txBody>
      </p:sp>
      <p:sp>
        <p:nvSpPr>
          <p:cNvPr id="763" name="Google Shape;763;p3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4" name="Google Shape;7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501" y="1268760"/>
            <a:ext cx="4667085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755576" y="4221088"/>
            <a:ext cx="3456384" cy="936104"/>
          </a:xfrm>
          <a:prstGeom prst="ellipse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4924601" y="4239274"/>
            <a:ext cx="3456384" cy="936104"/>
          </a:xfrm>
          <a:prstGeom prst="ellipse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Sequence Generation</a:t>
            </a:r>
            <a:endParaRPr/>
          </a:p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Encoder-Decoder Scheme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Encoder: compress input sequence into one vector</a:t>
            </a:r>
            <a:endParaRPr/>
          </a:p>
          <a:p>
            <a:pPr indent="-228600" lvl="2" marL="82296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i="1" lang="en-US"/>
              <a:t>h</a:t>
            </a:r>
            <a:r>
              <a:rPr baseline="-25000" i="1" lang="en-US"/>
              <a:t>3</a:t>
            </a:r>
            <a:r>
              <a:rPr lang="en-US"/>
              <a:t> is the vector representation of the given sequence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Decoder: uses this vector to generate output</a:t>
            </a:r>
            <a:endParaRPr/>
          </a:p>
          <a:p>
            <a:pPr indent="-228600" lvl="2" marL="82296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en-US"/>
              <a:t>It extracts necessary information only from the vector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1237219" y="526944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2369485" y="5290516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3459577" y="5253950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094024" y="4474668"/>
            <a:ext cx="646984" cy="43204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2203248" y="4474668"/>
            <a:ext cx="646984" cy="43204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3310171" y="4474668"/>
            <a:ext cx="646984" cy="43204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baseline="-25000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4" name="Google Shape;134;p15"/>
          <p:cNvCxnSpPr>
            <a:stCxn id="128" idx="0"/>
            <a:endCxn id="131" idx="2"/>
          </p:cNvCxnSpPr>
          <p:nvPr/>
        </p:nvCxnSpPr>
        <p:spPr>
          <a:xfrm flipH="1" rot="10800000">
            <a:off x="1406496" y="4906749"/>
            <a:ext cx="11100" cy="362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15"/>
          <p:cNvCxnSpPr>
            <a:stCxn id="129" idx="0"/>
            <a:endCxn id="132" idx="2"/>
          </p:cNvCxnSpPr>
          <p:nvPr/>
        </p:nvCxnSpPr>
        <p:spPr>
          <a:xfrm rot="10800000">
            <a:off x="2526740" y="4906816"/>
            <a:ext cx="0" cy="383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15"/>
          <p:cNvCxnSpPr>
            <a:stCxn id="130" idx="0"/>
            <a:endCxn id="133" idx="2"/>
          </p:cNvCxnSpPr>
          <p:nvPr/>
        </p:nvCxnSpPr>
        <p:spPr>
          <a:xfrm rot="10800000">
            <a:off x="3633663" y="4906850"/>
            <a:ext cx="0" cy="347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15"/>
          <p:cNvSpPr/>
          <p:nvPr/>
        </p:nvSpPr>
        <p:spPr>
          <a:xfrm>
            <a:off x="5220072" y="4482666"/>
            <a:ext cx="646984" cy="43204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baseline="-25000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6323386" y="4484054"/>
            <a:ext cx="646984" cy="43204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 baseline="-25000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7420728" y="4484303"/>
            <a:ext cx="646984" cy="43204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aseline="-25000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0" name="Google Shape;140;p15"/>
          <p:cNvCxnSpPr>
            <a:stCxn id="131" idx="3"/>
            <a:endCxn id="132" idx="1"/>
          </p:cNvCxnSpPr>
          <p:nvPr/>
        </p:nvCxnSpPr>
        <p:spPr>
          <a:xfrm>
            <a:off x="1741008" y="4690692"/>
            <a:ext cx="4623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15"/>
          <p:cNvCxnSpPr>
            <a:stCxn id="132" idx="3"/>
            <a:endCxn id="133" idx="1"/>
          </p:cNvCxnSpPr>
          <p:nvPr/>
        </p:nvCxnSpPr>
        <p:spPr>
          <a:xfrm>
            <a:off x="2850232" y="4690692"/>
            <a:ext cx="4599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15"/>
          <p:cNvSpPr/>
          <p:nvPr/>
        </p:nvSpPr>
        <p:spPr>
          <a:xfrm>
            <a:off x="4417094" y="4522870"/>
            <a:ext cx="346648" cy="33564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447284" y="4506025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baseline="-25000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4" name="Google Shape;144;p15"/>
          <p:cNvCxnSpPr>
            <a:stCxn id="133" idx="3"/>
            <a:endCxn id="142" idx="2"/>
          </p:cNvCxnSpPr>
          <p:nvPr/>
        </p:nvCxnSpPr>
        <p:spPr>
          <a:xfrm>
            <a:off x="3957155" y="4690692"/>
            <a:ext cx="4599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15"/>
          <p:cNvCxnSpPr>
            <a:stCxn id="142" idx="6"/>
            <a:endCxn id="137" idx="1"/>
          </p:cNvCxnSpPr>
          <p:nvPr/>
        </p:nvCxnSpPr>
        <p:spPr>
          <a:xfrm>
            <a:off x="4763742" y="4690692"/>
            <a:ext cx="456300" cy="8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15"/>
          <p:cNvCxnSpPr>
            <a:stCxn id="137" idx="3"/>
            <a:endCxn id="138" idx="1"/>
          </p:cNvCxnSpPr>
          <p:nvPr/>
        </p:nvCxnSpPr>
        <p:spPr>
          <a:xfrm>
            <a:off x="5867056" y="4698690"/>
            <a:ext cx="456300" cy="1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15"/>
          <p:cNvCxnSpPr>
            <a:stCxn id="138" idx="3"/>
            <a:endCxn id="139" idx="1"/>
          </p:cNvCxnSpPr>
          <p:nvPr/>
        </p:nvCxnSpPr>
        <p:spPr>
          <a:xfrm>
            <a:off x="6970370" y="4700078"/>
            <a:ext cx="450300" cy="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15"/>
          <p:cNvCxnSpPr>
            <a:stCxn id="137" idx="0"/>
          </p:cNvCxnSpPr>
          <p:nvPr/>
        </p:nvCxnSpPr>
        <p:spPr>
          <a:xfrm rot="10800000">
            <a:off x="5539964" y="4088166"/>
            <a:ext cx="3600" cy="394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15"/>
          <p:cNvSpPr txBox="1"/>
          <p:nvPr/>
        </p:nvSpPr>
        <p:spPr>
          <a:xfrm>
            <a:off x="5263218" y="5269449"/>
            <a:ext cx="510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eos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495538" y="529051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7585630" y="5253950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2" name="Google Shape;152;p15"/>
          <p:cNvCxnSpPr>
            <a:stCxn id="152" idx="0"/>
          </p:cNvCxnSpPr>
          <p:nvPr/>
        </p:nvCxnSpPr>
        <p:spPr>
          <a:xfrm flipH="1" rot="10800000">
            <a:off x="5532549" y="4906749"/>
            <a:ext cx="11100" cy="3627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15"/>
          <p:cNvCxnSpPr>
            <a:stCxn id="153" idx="0"/>
          </p:cNvCxnSpPr>
          <p:nvPr/>
        </p:nvCxnSpPr>
        <p:spPr>
          <a:xfrm rot="10800000">
            <a:off x="6652793" y="4906816"/>
            <a:ext cx="0" cy="3837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15"/>
          <p:cNvCxnSpPr>
            <a:stCxn id="154" idx="0"/>
          </p:cNvCxnSpPr>
          <p:nvPr/>
        </p:nvCxnSpPr>
        <p:spPr>
          <a:xfrm rot="10800000">
            <a:off x="7759716" y="4906850"/>
            <a:ext cx="0" cy="347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15"/>
          <p:cNvSpPr txBox="1"/>
          <p:nvPr/>
        </p:nvSpPr>
        <p:spPr>
          <a:xfrm>
            <a:off x="5363272" y="370306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6495538" y="3724129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7585630" y="3687563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z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8" name="Google Shape;158;p15"/>
          <p:cNvCxnSpPr/>
          <p:nvPr/>
        </p:nvCxnSpPr>
        <p:spPr>
          <a:xfrm rot="10800000">
            <a:off x="6653790" y="4099641"/>
            <a:ext cx="3610" cy="39441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15"/>
          <p:cNvCxnSpPr/>
          <p:nvPr/>
        </p:nvCxnSpPr>
        <p:spPr>
          <a:xfrm rot="10800000">
            <a:off x="7768694" y="4084515"/>
            <a:ext cx="3610" cy="39441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15"/>
          <p:cNvSpPr txBox="1"/>
          <p:nvPr/>
        </p:nvSpPr>
        <p:spPr>
          <a:xfrm>
            <a:off x="9144000" y="647700"/>
            <a:ext cx="56121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실제로 기계번역을 해보면 잘 안된다.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Gill Sans"/>
              <a:buAutoNum type="arabicParenR"/>
            </a:pPr>
            <a:r>
              <a:rPr b="0" lang="en-US" sz="18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RNN의 문제 (Vanishing)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Gill Sans"/>
              <a:buAutoNum type="arabicParenR"/>
            </a:pPr>
            <a:r>
              <a:rPr b="0" lang="en-US" sz="18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Error가 크게 누적된다. 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9144000" y="2764233"/>
            <a:ext cx="561212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사람은 번역 시..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나는 번역 -&gt; 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가다 번역 -&gt; go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반면에 RNN은..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Seq2Seq with Attention</a:t>
            </a:r>
            <a:endParaRPr/>
          </a:p>
        </p:txBody>
      </p:sp>
      <p:sp>
        <p:nvSpPr>
          <p:cNvPr id="770" name="Google Shape;770;p3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1" name="Google Shape;7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806" y="1269320"/>
            <a:ext cx="7017578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in Equations</a:t>
            </a:r>
            <a:endParaRPr/>
          </a:p>
        </p:txBody>
      </p:sp>
      <p:sp>
        <p:nvSpPr>
          <p:cNvPr id="777" name="Google Shape;777;p3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16" r="0" t="-7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 </a:t>
            </a:r>
            <a:endParaRPr/>
          </a:p>
        </p:txBody>
      </p:sp>
      <p:sp>
        <p:nvSpPr>
          <p:cNvPr id="778" name="Google Shape;778;p3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9" name="Google Shape;779;p34"/>
          <p:cNvSpPr txBox="1"/>
          <p:nvPr/>
        </p:nvSpPr>
        <p:spPr>
          <a:xfrm>
            <a:off x="2735246" y="2924944"/>
            <a:ext cx="3673509" cy="627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780" name="Google Shape;780;p34"/>
          <p:cNvSpPr txBox="1"/>
          <p:nvPr/>
        </p:nvSpPr>
        <p:spPr>
          <a:xfrm>
            <a:off x="2735246" y="5080381"/>
            <a:ext cx="3673509" cy="627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in Equations</a:t>
            </a:r>
            <a:endParaRPr/>
          </a:p>
        </p:txBody>
      </p:sp>
      <p:sp>
        <p:nvSpPr>
          <p:cNvPr id="786" name="Google Shape;786;p3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We use to take a weighted sum of the encoder hidden states to get the attention output</a:t>
            </a:r>
            <a:endParaRPr/>
          </a:p>
          <a:p>
            <a:pPr indent="-158496" lvl="0" marL="274320" rtl="0" algn="l">
              <a:spcBef>
                <a:spcPts val="18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/>
          </a:p>
          <a:p>
            <a:pPr indent="-158496" lvl="0" marL="274320" rtl="0" algn="l">
              <a:spcBef>
                <a:spcPts val="18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180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Finally, we concatenate the attention output with the decoder hidden state and proceed as in the non-attention seq2seq model.</a:t>
            </a:r>
            <a:endParaRPr/>
          </a:p>
        </p:txBody>
      </p:sp>
      <p:sp>
        <p:nvSpPr>
          <p:cNvPr id="787" name="Google Shape;787;p3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8" name="Google Shape;788;p35"/>
          <p:cNvSpPr txBox="1"/>
          <p:nvPr/>
        </p:nvSpPr>
        <p:spPr>
          <a:xfrm>
            <a:off x="2735246" y="2389805"/>
            <a:ext cx="3673509" cy="9296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789" name="Google Shape;789;p35"/>
          <p:cNvSpPr txBox="1"/>
          <p:nvPr/>
        </p:nvSpPr>
        <p:spPr>
          <a:xfrm>
            <a:off x="2735246" y="5229884"/>
            <a:ext cx="3673509" cy="627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6"/>
          <p:cNvSpPr/>
          <p:nvPr/>
        </p:nvSpPr>
        <p:spPr>
          <a:xfrm>
            <a:off x="4606400" y="1926690"/>
            <a:ext cx="3782023" cy="3683880"/>
          </a:xfrm>
          <a:prstGeom prst="rect">
            <a:avLst/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5" name="Google Shape;795;p36"/>
          <p:cNvSpPr/>
          <p:nvPr/>
        </p:nvSpPr>
        <p:spPr>
          <a:xfrm>
            <a:off x="612648" y="1916832"/>
            <a:ext cx="3311280" cy="3683880"/>
          </a:xfrm>
          <a:prstGeom prst="rect">
            <a:avLst/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6" name="Google Shape;796;p3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Example</a:t>
            </a:r>
            <a:endParaRPr/>
          </a:p>
        </p:txBody>
      </p:sp>
      <p:sp>
        <p:nvSpPr>
          <p:cNvPr id="797" name="Google Shape;797;p3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Model</a:t>
            </a:r>
            <a:endParaRPr/>
          </a:p>
        </p:txBody>
      </p:sp>
      <p:sp>
        <p:nvSpPr>
          <p:cNvPr id="798" name="Google Shape;798;p3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descr="trad_basic.png" id="799" name="Google Shape;7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2060848"/>
            <a:ext cx="2551235" cy="33579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d_attention.png" id="800" name="Google Shape;80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24" y="1987016"/>
            <a:ext cx="3380018" cy="340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6"/>
          <p:cNvSpPr/>
          <p:nvPr/>
        </p:nvSpPr>
        <p:spPr>
          <a:xfrm>
            <a:off x="4860032" y="6118156"/>
            <a:ext cx="3960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https://blog.heuritech.com/2016/01/20/attention-mechanism/</a:t>
            </a:r>
            <a:endParaRPr/>
          </a:p>
        </p:txBody>
      </p:sp>
      <p:sp>
        <p:nvSpPr>
          <p:cNvPr id="802" name="Google Shape;802;p36"/>
          <p:cNvSpPr txBox="1"/>
          <p:nvPr/>
        </p:nvSpPr>
        <p:spPr>
          <a:xfrm>
            <a:off x="1118763" y="5600712"/>
            <a:ext cx="2440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Encoder-decoder model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3" name="Google Shape;803;p36"/>
          <p:cNvSpPr txBox="1"/>
          <p:nvPr/>
        </p:nvSpPr>
        <p:spPr>
          <a:xfrm>
            <a:off x="5313200" y="5599326"/>
            <a:ext cx="2329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Attention based model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Example</a:t>
            </a:r>
            <a:endParaRPr/>
          </a:p>
        </p:txBody>
      </p:sp>
      <p:sp>
        <p:nvSpPr>
          <p:cNvPr id="810" name="Google Shape;810;p37"/>
          <p:cNvSpPr/>
          <p:nvPr/>
        </p:nvSpPr>
        <p:spPr>
          <a:xfrm>
            <a:off x="323528" y="1772816"/>
            <a:ext cx="3404012" cy="3757215"/>
          </a:xfrm>
          <a:prstGeom prst="rect">
            <a:avLst/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1" name="Google Shape;811;p3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Model</a:t>
            </a:r>
            <a:endParaRPr/>
          </a:p>
        </p:txBody>
      </p:sp>
      <p:sp>
        <p:nvSpPr>
          <p:cNvPr id="812" name="Google Shape;812;p3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813" name="Google Shape;81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164" y="2924304"/>
            <a:ext cx="2488891" cy="2257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7050" y="2272372"/>
            <a:ext cx="5005430" cy="279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164" y="1835561"/>
            <a:ext cx="3343375" cy="1012543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37"/>
          <p:cNvSpPr/>
          <p:nvPr/>
        </p:nvSpPr>
        <p:spPr>
          <a:xfrm>
            <a:off x="4860032" y="6118156"/>
            <a:ext cx="3960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https://blog.heuritech.com/2016/01/20/attention-mechanism/</a:t>
            </a:r>
            <a:endParaRPr/>
          </a:p>
        </p:txBody>
      </p:sp>
      <p:sp>
        <p:nvSpPr>
          <p:cNvPr id="817" name="Google Shape;817;p37"/>
          <p:cNvSpPr/>
          <p:nvPr/>
        </p:nvSpPr>
        <p:spPr>
          <a:xfrm>
            <a:off x="2223138" y="6137558"/>
            <a:ext cx="26642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Attention Models, Amaia Salvador, 2017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8" name="Google Shape;818;p37"/>
          <p:cNvSpPr txBox="1"/>
          <p:nvPr/>
        </p:nvSpPr>
        <p:spPr>
          <a:xfrm>
            <a:off x="912939" y="5530031"/>
            <a:ext cx="25049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Encoder-decoder model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9" name="Google Shape;819;p37"/>
          <p:cNvSpPr txBox="1"/>
          <p:nvPr/>
        </p:nvSpPr>
        <p:spPr>
          <a:xfrm>
            <a:off x="5322354" y="5524161"/>
            <a:ext cx="2329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Attention based model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0" name="Google Shape;820;p37"/>
          <p:cNvSpPr/>
          <p:nvPr/>
        </p:nvSpPr>
        <p:spPr>
          <a:xfrm>
            <a:off x="3861212" y="2221599"/>
            <a:ext cx="5029646" cy="2940987"/>
          </a:xfrm>
          <a:prstGeom prst="rect">
            <a:avLst/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Model</a:t>
            </a:r>
            <a:endParaRPr/>
          </a:p>
        </p:txBody>
      </p:sp>
      <p:sp>
        <p:nvSpPr>
          <p:cNvPr id="826" name="Google Shape;826;p3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827" name="Google Shape;827;p3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One more advantage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We can interpret and visualize what the model is doing</a:t>
            </a:r>
            <a:endParaRPr/>
          </a:p>
        </p:txBody>
      </p:sp>
      <p:sp>
        <p:nvSpPr>
          <p:cNvPr id="828" name="Google Shape;828;p38"/>
          <p:cNvSpPr txBox="1"/>
          <p:nvPr/>
        </p:nvSpPr>
        <p:spPr>
          <a:xfrm>
            <a:off x="2483768" y="6080478"/>
            <a:ext cx="63341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Xu et al. Show, Attend and Tell: Neural Image Caption Generation with Visual Attention. ICML 2015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29" name="Google Shape;82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374" y="4949109"/>
            <a:ext cx="8494410" cy="1093269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8"/>
          <p:cNvSpPr txBox="1"/>
          <p:nvPr/>
        </p:nvSpPr>
        <p:spPr>
          <a:xfrm>
            <a:off x="3609268" y="3981468"/>
            <a:ext cx="52086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Kyunghyun Cho, “Introduction to Neural Machine Translation with GPUs” (2015)</a:t>
            </a:r>
            <a:endParaRPr/>
          </a:p>
        </p:txBody>
      </p:sp>
      <p:pic>
        <p:nvPicPr>
          <p:cNvPr id="831" name="Google Shape;83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3848" y="2636912"/>
            <a:ext cx="4791913" cy="1207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1042" y="2404388"/>
            <a:ext cx="971621" cy="51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6514" y="3534068"/>
            <a:ext cx="766705" cy="51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is Great!</a:t>
            </a:r>
            <a:endParaRPr/>
          </a:p>
        </p:txBody>
      </p:sp>
      <p:sp>
        <p:nvSpPr>
          <p:cNvPr id="839" name="Google Shape;839;p39"/>
          <p:cNvSpPr txBox="1"/>
          <p:nvPr>
            <p:ph idx="1" type="body"/>
          </p:nvPr>
        </p:nvSpPr>
        <p:spPr>
          <a:xfrm>
            <a:off x="628650" y="1314450"/>
            <a:ext cx="8122544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RNNsearch-50 is a neural machine translation model with the attention mechanism trained on all the sentence pairs of length at most 50.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Dzmitry Bahdanau, KyungHyun Cho, Yoshua Bengio, “Neural Machine Translation by Jointly Learning to Align and Translate,” ICLR 2015</a:t>
            </a:r>
            <a:endParaRPr/>
          </a:p>
          <a:p>
            <a:pPr indent="-177800" lvl="1" marL="54864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/>
          </a:p>
        </p:txBody>
      </p:sp>
      <p:sp>
        <p:nvSpPr>
          <p:cNvPr id="840" name="Google Shape;840;p3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1" name="Google Shape;8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3453052"/>
            <a:ext cx="5123817" cy="287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is Great!</a:t>
            </a:r>
            <a:endParaRPr/>
          </a:p>
        </p:txBody>
      </p:sp>
      <p:sp>
        <p:nvSpPr>
          <p:cNvPr id="847" name="Google Shape;847;p40"/>
          <p:cNvSpPr txBox="1"/>
          <p:nvPr>
            <p:ph idx="1" type="body"/>
          </p:nvPr>
        </p:nvSpPr>
        <p:spPr>
          <a:xfrm>
            <a:off x="628649" y="1314450"/>
            <a:ext cx="8313127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Attention significantly improves NMT performance.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It’s very useful to allow decoder to focus on certain parts of the source.</a:t>
            </a:r>
            <a:endParaRPr/>
          </a:p>
          <a:p>
            <a:pPr indent="-274320" lvl="0" marL="274320" rtl="0" algn="l">
              <a:spcBef>
                <a:spcPts val="18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Attention solves the bottleneck problem.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Attention allows decoder to look directly at source; bypass bottleneck.</a:t>
            </a:r>
            <a:endParaRPr/>
          </a:p>
          <a:p>
            <a:pPr indent="-274320" lvl="0" marL="274320" rtl="0" algn="l">
              <a:spcBef>
                <a:spcPts val="18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Attention helps with vanishing gradient problem.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Provides shortcut to faraway states.</a:t>
            </a:r>
            <a:endParaRPr/>
          </a:p>
          <a:p>
            <a:pPr indent="-274320" lvl="0" marL="274320" rtl="0" algn="l">
              <a:spcBef>
                <a:spcPts val="18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Attention provides some interpretability.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By inspecting attention distribution, we can see what the decoder was focusing on.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We get alignment for free!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This is cool because we never explicitly trained an alignment system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The network just learned alignment by itself.</a:t>
            </a:r>
            <a:endParaRPr/>
          </a:p>
        </p:txBody>
      </p:sp>
      <p:sp>
        <p:nvSpPr>
          <p:cNvPr id="848" name="Google Shape;848;p4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1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Gill Sans"/>
              <a:buNone/>
            </a:pPr>
            <a:r>
              <a:rPr lang="en-US"/>
              <a:t>Question and Answer</a:t>
            </a:r>
            <a:endParaRPr/>
          </a:p>
        </p:txBody>
      </p:sp>
      <p:sp>
        <p:nvSpPr>
          <p:cNvPr id="854" name="Google Shape;854;p41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Sequence Generation</a:t>
            </a:r>
            <a:endParaRPr/>
          </a:p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Encoder-Decoder Scheme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RNNs or CNNs can be used as Encoders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RNNs are usually used as Decoders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6467697" y="6079351"/>
            <a:ext cx="26642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Attention Models, Amaia Salvador, 2017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6896" y="6094660"/>
            <a:ext cx="5292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http://www.wildml.com/2016/01/attention-and-memory-in-deep-learning-and-nlp/</a:t>
            </a:r>
            <a:endParaRPr/>
          </a:p>
        </p:txBody>
      </p:sp>
      <p:pic>
        <p:nvPicPr>
          <p:cNvPr id="171" name="Google Shape;1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636494"/>
            <a:ext cx="4195527" cy="228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3968" y="3249967"/>
            <a:ext cx="4536504" cy="137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Sequence Generation</a:t>
            </a:r>
            <a:endParaRPr/>
          </a:p>
        </p:txBody>
      </p:sp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Challenges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Hard for encoder to compress the whole source sentence into a single vector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Performance is degraded as the length of sentence increases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A single vector may not enough for decoder to generate correct words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755576" y="4221088"/>
            <a:ext cx="3456384" cy="936104"/>
          </a:xfrm>
          <a:prstGeom prst="ellipse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4924601" y="4239274"/>
            <a:ext cx="3456384" cy="936104"/>
          </a:xfrm>
          <a:prstGeom prst="ellipse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1225496" y="5269449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2334316" y="5290516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3447854" y="5253950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1094024" y="4474668"/>
            <a:ext cx="646984" cy="43204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03248" y="4474668"/>
            <a:ext cx="646984" cy="43204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3310171" y="4474668"/>
            <a:ext cx="646984" cy="43204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baseline="-25000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8" name="Google Shape;188;p17"/>
          <p:cNvCxnSpPr>
            <a:stCxn id="182" idx="0"/>
            <a:endCxn id="185" idx="2"/>
          </p:cNvCxnSpPr>
          <p:nvPr/>
        </p:nvCxnSpPr>
        <p:spPr>
          <a:xfrm flipH="1" rot="10800000">
            <a:off x="1414009" y="4906749"/>
            <a:ext cx="3600" cy="362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17"/>
          <p:cNvCxnSpPr>
            <a:stCxn id="183" idx="0"/>
            <a:endCxn id="186" idx="2"/>
          </p:cNvCxnSpPr>
          <p:nvPr/>
        </p:nvCxnSpPr>
        <p:spPr>
          <a:xfrm flipH="1" rot="10800000">
            <a:off x="2522829" y="4906816"/>
            <a:ext cx="3900" cy="383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17"/>
          <p:cNvCxnSpPr>
            <a:stCxn id="184" idx="0"/>
            <a:endCxn id="187" idx="2"/>
          </p:cNvCxnSpPr>
          <p:nvPr/>
        </p:nvCxnSpPr>
        <p:spPr>
          <a:xfrm rot="10800000">
            <a:off x="3633667" y="4906850"/>
            <a:ext cx="2700" cy="347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17"/>
          <p:cNvSpPr/>
          <p:nvPr/>
        </p:nvSpPr>
        <p:spPr>
          <a:xfrm>
            <a:off x="5220072" y="4482666"/>
            <a:ext cx="646984" cy="43204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baseline="-25000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6323386" y="4484054"/>
            <a:ext cx="646984" cy="43204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 baseline="-25000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7420728" y="4484303"/>
            <a:ext cx="646984" cy="43204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baseline="-25000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4" name="Google Shape;194;p17"/>
          <p:cNvCxnSpPr>
            <a:stCxn id="185" idx="3"/>
            <a:endCxn id="186" idx="1"/>
          </p:cNvCxnSpPr>
          <p:nvPr/>
        </p:nvCxnSpPr>
        <p:spPr>
          <a:xfrm>
            <a:off x="1741008" y="4690692"/>
            <a:ext cx="4623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17"/>
          <p:cNvCxnSpPr>
            <a:stCxn id="186" idx="3"/>
            <a:endCxn id="187" idx="1"/>
          </p:cNvCxnSpPr>
          <p:nvPr/>
        </p:nvCxnSpPr>
        <p:spPr>
          <a:xfrm>
            <a:off x="2850232" y="4690692"/>
            <a:ext cx="4599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17"/>
          <p:cNvSpPr/>
          <p:nvPr/>
        </p:nvSpPr>
        <p:spPr>
          <a:xfrm>
            <a:off x="4417094" y="4522870"/>
            <a:ext cx="346648" cy="33564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4447284" y="4506025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baseline="-25000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8" name="Google Shape;198;p17"/>
          <p:cNvCxnSpPr>
            <a:stCxn id="187" idx="3"/>
            <a:endCxn id="196" idx="2"/>
          </p:cNvCxnSpPr>
          <p:nvPr/>
        </p:nvCxnSpPr>
        <p:spPr>
          <a:xfrm>
            <a:off x="3957155" y="4690692"/>
            <a:ext cx="4599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17"/>
          <p:cNvCxnSpPr>
            <a:stCxn id="196" idx="6"/>
            <a:endCxn id="191" idx="1"/>
          </p:cNvCxnSpPr>
          <p:nvPr/>
        </p:nvCxnSpPr>
        <p:spPr>
          <a:xfrm>
            <a:off x="4763742" y="4690692"/>
            <a:ext cx="456300" cy="8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17"/>
          <p:cNvCxnSpPr>
            <a:stCxn id="191" idx="3"/>
            <a:endCxn id="192" idx="1"/>
          </p:cNvCxnSpPr>
          <p:nvPr/>
        </p:nvCxnSpPr>
        <p:spPr>
          <a:xfrm>
            <a:off x="5867056" y="4698690"/>
            <a:ext cx="456300" cy="1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17"/>
          <p:cNvCxnSpPr>
            <a:stCxn id="192" idx="3"/>
            <a:endCxn id="193" idx="1"/>
          </p:cNvCxnSpPr>
          <p:nvPr/>
        </p:nvCxnSpPr>
        <p:spPr>
          <a:xfrm>
            <a:off x="6970370" y="4700078"/>
            <a:ext cx="450300" cy="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17"/>
          <p:cNvCxnSpPr>
            <a:stCxn id="191" idx="0"/>
          </p:cNvCxnSpPr>
          <p:nvPr/>
        </p:nvCxnSpPr>
        <p:spPr>
          <a:xfrm rot="10800000">
            <a:off x="5539964" y="4088166"/>
            <a:ext cx="3600" cy="394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17"/>
          <p:cNvSpPr txBox="1"/>
          <p:nvPr/>
        </p:nvSpPr>
        <p:spPr>
          <a:xfrm>
            <a:off x="5263218" y="5269449"/>
            <a:ext cx="510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eos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6495538" y="5290516"/>
            <a:ext cx="388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7585630" y="5253950"/>
            <a:ext cx="388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6" name="Google Shape;206;p17"/>
          <p:cNvCxnSpPr>
            <a:stCxn id="206" idx="0"/>
          </p:cNvCxnSpPr>
          <p:nvPr/>
        </p:nvCxnSpPr>
        <p:spPr>
          <a:xfrm flipH="1" rot="10800000">
            <a:off x="5532549" y="4906749"/>
            <a:ext cx="11100" cy="3627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p17"/>
          <p:cNvCxnSpPr>
            <a:stCxn id="207" idx="0"/>
          </p:cNvCxnSpPr>
          <p:nvPr/>
        </p:nvCxnSpPr>
        <p:spPr>
          <a:xfrm rot="10800000">
            <a:off x="6652793" y="4906816"/>
            <a:ext cx="0" cy="3837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17"/>
          <p:cNvCxnSpPr>
            <a:stCxn id="208" idx="0"/>
          </p:cNvCxnSpPr>
          <p:nvPr/>
        </p:nvCxnSpPr>
        <p:spPr>
          <a:xfrm rot="10800000">
            <a:off x="7759716" y="4906850"/>
            <a:ext cx="0" cy="347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17"/>
          <p:cNvSpPr txBox="1"/>
          <p:nvPr/>
        </p:nvSpPr>
        <p:spPr>
          <a:xfrm>
            <a:off x="5363272" y="3703062"/>
            <a:ext cx="388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6495538" y="3724129"/>
            <a:ext cx="388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7585630" y="3687563"/>
            <a:ext cx="388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2" name="Google Shape;212;p17"/>
          <p:cNvCxnSpPr/>
          <p:nvPr/>
        </p:nvCxnSpPr>
        <p:spPr>
          <a:xfrm rot="10800000">
            <a:off x="6653790" y="4099641"/>
            <a:ext cx="3610" cy="39441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p17"/>
          <p:cNvCxnSpPr/>
          <p:nvPr/>
        </p:nvCxnSpPr>
        <p:spPr>
          <a:xfrm rot="10800000">
            <a:off x="7768694" y="4084515"/>
            <a:ext cx="3610" cy="39441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Model</a:t>
            </a:r>
            <a:endParaRPr/>
          </a:p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Observation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At every step, all the inputs are not equally useful</a:t>
            </a:r>
            <a:endParaRPr/>
          </a:p>
          <a:p>
            <a:pPr indent="-141732" lvl="2" marL="822960" rtl="0" algn="l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/>
          </a:p>
          <a:p>
            <a:pPr indent="-141732" lvl="2" marL="822960" rtl="0" algn="l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/>
          </a:p>
          <a:p>
            <a:pPr indent="-141732" lvl="2" marL="822960" rtl="0" algn="l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/>
          </a:p>
          <a:p>
            <a:pPr indent="-141732" lvl="2" marL="822960" rtl="0" algn="l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/>
          </a:p>
          <a:p>
            <a:pPr indent="-141732" lvl="2" marL="822960" rtl="0" algn="l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/>
          </a:p>
          <a:p>
            <a:pPr indent="-141732" lvl="2" marL="822960" rtl="0" algn="l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/>
          </a:p>
          <a:p>
            <a:pPr indent="-141732" lvl="2" marL="822960" rtl="0" algn="l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Inputs relevant to the context may be more useful</a:t>
            </a:r>
            <a:endParaRPr/>
          </a:p>
          <a:p>
            <a:pPr indent="-141732" lvl="2" marL="822960" rtl="0" algn="l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3635896" y="6018460"/>
            <a:ext cx="52086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Kyunghyun Cho, “Introduction to Neural Machine Translation with GPUs” (2015)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2636912"/>
            <a:ext cx="5400600" cy="13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8953" y="2492896"/>
            <a:ext cx="1095041" cy="5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4425" y="3622576"/>
            <a:ext cx="864096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Model</a:t>
            </a:r>
            <a:endParaRPr/>
          </a:p>
        </p:txBody>
      </p:sp>
      <p:sp>
        <p:nvSpPr>
          <p:cNvPr id="230" name="Google Shape;230;p1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Overview</a:t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2284479" y="2825219"/>
            <a:ext cx="720080" cy="504056"/>
          </a:xfrm>
          <a:prstGeom prst="rect">
            <a:avLst/>
          </a:prstGeom>
          <a:solidFill>
            <a:srgbClr val="E4E8AE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2460943" y="2892581"/>
            <a:ext cx="478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t-1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4657985" y="2832284"/>
            <a:ext cx="720080" cy="504056"/>
          </a:xfrm>
          <a:prstGeom prst="rect">
            <a:avLst/>
          </a:prstGeom>
          <a:solidFill>
            <a:srgbClr val="E4E8AE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35" name="Google Shape;235;p19"/>
          <p:cNvGrpSpPr/>
          <p:nvPr/>
        </p:nvGrpSpPr>
        <p:grpSpPr>
          <a:xfrm>
            <a:off x="4799243" y="1956079"/>
            <a:ext cx="432048" cy="432048"/>
            <a:chOff x="4782508" y="1988840"/>
            <a:chExt cx="432048" cy="432048"/>
          </a:xfrm>
        </p:grpSpPr>
        <p:sp>
          <p:nvSpPr>
            <p:cNvPr id="236" name="Google Shape;236;p19"/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rgbClr val="518592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826887" y="202178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o</a:t>
              </a:r>
              <a:r>
                <a:rPr baseline="-25000"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</a:t>
              </a:r>
              <a:endParaRPr baseline="-25000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238" name="Google Shape;238;p19"/>
          <p:cNvCxnSpPr>
            <a:endCxn id="236" idx="4"/>
          </p:cNvCxnSpPr>
          <p:nvPr/>
        </p:nvCxnSpPr>
        <p:spPr>
          <a:xfrm rot="10800000">
            <a:off x="5015267" y="2388127"/>
            <a:ext cx="2700" cy="444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39" name="Google Shape;239;p19"/>
          <p:cNvCxnSpPr/>
          <p:nvPr/>
        </p:nvCxnSpPr>
        <p:spPr>
          <a:xfrm>
            <a:off x="3004559" y="3084312"/>
            <a:ext cx="1653426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40" name="Google Shape;240;p19"/>
          <p:cNvSpPr txBox="1"/>
          <p:nvPr/>
        </p:nvSpPr>
        <p:spPr>
          <a:xfrm>
            <a:off x="4834449" y="2899646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1" name="Google Shape;241;p19"/>
          <p:cNvCxnSpPr/>
          <p:nvPr/>
        </p:nvCxnSpPr>
        <p:spPr>
          <a:xfrm>
            <a:off x="5378065" y="3077247"/>
            <a:ext cx="722838" cy="706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42" name="Google Shape;242;p19"/>
          <p:cNvCxnSpPr>
            <a:endCxn id="232" idx="1"/>
          </p:cNvCxnSpPr>
          <p:nvPr/>
        </p:nvCxnSpPr>
        <p:spPr>
          <a:xfrm flipH="1" rot="10800000">
            <a:off x="1708479" y="3077247"/>
            <a:ext cx="576000" cy="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243" name="Google Shape;243;p19"/>
          <p:cNvGrpSpPr/>
          <p:nvPr/>
        </p:nvGrpSpPr>
        <p:grpSpPr>
          <a:xfrm>
            <a:off x="2592412" y="3084312"/>
            <a:ext cx="5942691" cy="2341572"/>
            <a:chOff x="2592412" y="3084312"/>
            <a:chExt cx="5942691" cy="2341572"/>
          </a:xfrm>
        </p:grpSpPr>
        <p:sp>
          <p:nvSpPr>
            <p:cNvPr id="244" name="Google Shape;244;p19"/>
            <p:cNvSpPr txBox="1"/>
            <p:nvPr/>
          </p:nvSpPr>
          <p:spPr>
            <a:xfrm>
              <a:off x="4900410" y="5040015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…</a:t>
              </a:r>
              <a:endParaRPr baseline="-25000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067944" y="3933056"/>
              <a:ext cx="1728192" cy="802113"/>
            </a:xfrm>
            <a:prstGeom prst="rect">
              <a:avLst/>
            </a:prstGeom>
            <a:solidFill>
              <a:srgbClr val="C5CADA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Attention Module</a:t>
              </a:r>
              <a:endPara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246" name="Google Shape;246;p19"/>
            <p:cNvGrpSpPr/>
            <p:nvPr/>
          </p:nvGrpSpPr>
          <p:grpSpPr>
            <a:xfrm>
              <a:off x="4074240" y="4747265"/>
              <a:ext cx="377026" cy="662082"/>
              <a:chOff x="2555776" y="5421922"/>
              <a:chExt cx="377026" cy="662082"/>
            </a:xfrm>
          </p:grpSpPr>
          <p:sp>
            <p:nvSpPr>
              <p:cNvPr id="247" name="Google Shape;247;p19"/>
              <p:cNvSpPr txBox="1"/>
              <p:nvPr/>
            </p:nvSpPr>
            <p:spPr>
              <a:xfrm>
                <a:off x="2555776" y="5714672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x</a:t>
                </a:r>
                <a:r>
                  <a:rPr baseline="-25000"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1</a:t>
                </a:r>
                <a:endParaRPr baseline="-25000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48" name="Google Shape;248;p19"/>
              <p:cNvCxnSpPr/>
              <p:nvPr/>
            </p:nvCxnSpPr>
            <p:spPr>
              <a:xfrm flipH="1" rot="10800000">
                <a:off x="2708379" y="5421922"/>
                <a:ext cx="4206" cy="37405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sp>
          <p:nvSpPr>
            <p:cNvPr id="249" name="Google Shape;249;p19"/>
            <p:cNvSpPr txBox="1"/>
            <p:nvPr/>
          </p:nvSpPr>
          <p:spPr>
            <a:xfrm>
              <a:off x="3152497" y="5031980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input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0" name="Google Shape;250;p19"/>
            <p:cNvSpPr txBox="1"/>
            <p:nvPr/>
          </p:nvSpPr>
          <p:spPr>
            <a:xfrm>
              <a:off x="2592412" y="3584842"/>
              <a:ext cx="9076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context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251" name="Google Shape;251;p19"/>
            <p:cNvGrpSpPr/>
            <p:nvPr/>
          </p:nvGrpSpPr>
          <p:grpSpPr>
            <a:xfrm>
              <a:off x="4487325" y="4754510"/>
              <a:ext cx="377026" cy="671374"/>
              <a:chOff x="4013913" y="5421922"/>
              <a:chExt cx="377026" cy="671374"/>
            </a:xfrm>
          </p:grpSpPr>
          <p:sp>
            <p:nvSpPr>
              <p:cNvPr id="252" name="Google Shape;252;p19"/>
              <p:cNvSpPr txBox="1"/>
              <p:nvPr/>
            </p:nvSpPr>
            <p:spPr>
              <a:xfrm>
                <a:off x="4013913" y="5723964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x</a:t>
                </a:r>
                <a:r>
                  <a:rPr baseline="-25000"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2</a:t>
                </a:r>
                <a:endParaRPr baseline="-25000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53" name="Google Shape;253;p19"/>
              <p:cNvCxnSpPr/>
              <p:nvPr/>
            </p:nvCxnSpPr>
            <p:spPr>
              <a:xfrm rot="10800000">
                <a:off x="4152745" y="5421922"/>
                <a:ext cx="4468" cy="374051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grpSp>
          <p:nvGrpSpPr>
            <p:cNvPr id="254" name="Google Shape;254;p19"/>
            <p:cNvGrpSpPr/>
            <p:nvPr/>
          </p:nvGrpSpPr>
          <p:grpSpPr>
            <a:xfrm>
              <a:off x="5477927" y="4747265"/>
              <a:ext cx="377026" cy="654047"/>
              <a:chOff x="6156176" y="5421922"/>
              <a:chExt cx="377026" cy="654047"/>
            </a:xfrm>
          </p:grpSpPr>
          <p:sp>
            <p:nvSpPr>
              <p:cNvPr id="255" name="Google Shape;255;p19"/>
              <p:cNvSpPr txBox="1"/>
              <p:nvPr/>
            </p:nvSpPr>
            <p:spPr>
              <a:xfrm>
                <a:off x="6156176" y="5706637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x</a:t>
                </a:r>
                <a:r>
                  <a:rPr baseline="-25000"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n</a:t>
                </a:r>
                <a:endParaRPr baseline="-25000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56" name="Google Shape;256;p19"/>
              <p:cNvCxnSpPr/>
              <p:nvPr/>
            </p:nvCxnSpPr>
            <p:spPr>
              <a:xfrm flipH="1" rot="10800000">
                <a:off x="6308123" y="5421922"/>
                <a:ext cx="4862" cy="360797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</p:grpSp>
        <p:cxnSp>
          <p:nvCxnSpPr>
            <p:cNvPr id="257" name="Google Shape;257;p19"/>
            <p:cNvCxnSpPr>
              <a:endCxn id="245" idx="1"/>
            </p:cNvCxnSpPr>
            <p:nvPr/>
          </p:nvCxnSpPr>
          <p:spPr>
            <a:xfrm>
              <a:off x="3482044" y="4334113"/>
              <a:ext cx="5859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58" name="Google Shape;258;p19"/>
            <p:cNvCxnSpPr/>
            <p:nvPr/>
          </p:nvCxnSpPr>
          <p:spPr>
            <a:xfrm>
              <a:off x="3482074" y="3084312"/>
              <a:ext cx="0" cy="1249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19"/>
            <p:cNvCxnSpPr/>
            <p:nvPr/>
          </p:nvCxnSpPr>
          <p:spPr>
            <a:xfrm rot="10800000">
              <a:off x="5015267" y="3336341"/>
              <a:ext cx="0" cy="596715"/>
            </a:xfrm>
            <a:prstGeom prst="straightConnector1">
              <a:avLst/>
            </a:prstGeom>
            <a:noFill/>
            <a:ln cap="flat" cmpd="sng" w="25400">
              <a:solidFill>
                <a:srgbClr val="7D8524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260" name="Google Shape;260;p19"/>
            <p:cNvSpPr txBox="1"/>
            <p:nvPr/>
          </p:nvSpPr>
          <p:spPr>
            <a:xfrm>
              <a:off x="5030252" y="3429000"/>
              <a:ext cx="2856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z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1" name="Google Shape;261;p19"/>
            <p:cNvSpPr txBox="1"/>
            <p:nvPr/>
          </p:nvSpPr>
          <p:spPr>
            <a:xfrm>
              <a:off x="6295066" y="3153742"/>
              <a:ext cx="2240037" cy="923330"/>
            </a:xfrm>
            <a:prstGeom prst="rect">
              <a:avLst/>
            </a:prstGeom>
            <a:solidFill>
              <a:srgbClr val="F6C1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Weighted summation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of each input</a:t>
              </a:r>
              <a:b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</a:b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considering context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62" name="Google Shape;262;p19"/>
            <p:cNvCxnSpPr>
              <a:stCxn id="261" idx="1"/>
            </p:cNvCxnSpPr>
            <p:nvPr/>
          </p:nvCxnSpPr>
          <p:spPr>
            <a:xfrm flipH="1">
              <a:off x="5315866" y="3615407"/>
              <a:ext cx="979200" cy="11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63" name="Google Shape;263;p19"/>
          <p:cNvSpPr txBox="1"/>
          <p:nvPr/>
        </p:nvSpPr>
        <p:spPr>
          <a:xfrm>
            <a:off x="-2514541" y="4288897"/>
            <a:ext cx="27840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지금 이순간..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어떤 입력에 더 신경을 써야하지?? 를 고르기 위한 판단 기준</a:t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4" name="Google Shape;264;p19"/>
          <p:cNvCxnSpPr/>
          <p:nvPr/>
        </p:nvCxnSpPr>
        <p:spPr>
          <a:xfrm flipH="1" rot="10800000">
            <a:off x="-324544" y="3370394"/>
            <a:ext cx="2609023" cy="86743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" name="Google Shape;265;p19"/>
          <p:cNvSpPr txBox="1"/>
          <p:nvPr/>
        </p:nvSpPr>
        <p:spPr>
          <a:xfrm>
            <a:off x="2267744" y="2123564"/>
            <a:ext cx="2784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나는</a:t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4668256" y="1412776"/>
            <a:ext cx="2784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학교에</a:t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4226843" y="5477512"/>
            <a:ext cx="2784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To school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Model</a:t>
            </a:r>
            <a:endParaRPr/>
          </a:p>
        </p:txBody>
      </p:sp>
      <p:sp>
        <p:nvSpPr>
          <p:cNvPr id="273" name="Google Shape;273;p2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74" name="Google Shape;274;p2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Overview</a:t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2284479" y="2825219"/>
            <a:ext cx="720080" cy="504056"/>
          </a:xfrm>
          <a:prstGeom prst="rect">
            <a:avLst/>
          </a:prstGeom>
          <a:solidFill>
            <a:srgbClr val="E4E8AE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2460943" y="2892581"/>
            <a:ext cx="478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t-1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4657985" y="2832284"/>
            <a:ext cx="720080" cy="504056"/>
          </a:xfrm>
          <a:prstGeom prst="rect">
            <a:avLst/>
          </a:prstGeom>
          <a:solidFill>
            <a:srgbClr val="E4E8AE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78" name="Google Shape;278;p20"/>
          <p:cNvGrpSpPr/>
          <p:nvPr/>
        </p:nvGrpSpPr>
        <p:grpSpPr>
          <a:xfrm>
            <a:off x="4794114" y="730130"/>
            <a:ext cx="432048" cy="432048"/>
            <a:chOff x="4782508" y="1988840"/>
            <a:chExt cx="432048" cy="432048"/>
          </a:xfrm>
        </p:grpSpPr>
        <p:sp>
          <p:nvSpPr>
            <p:cNvPr id="279" name="Google Shape;279;p20"/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rgbClr val="518592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4826887" y="202178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o</a:t>
              </a:r>
              <a:r>
                <a:rPr baseline="-25000"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</a:t>
              </a:r>
              <a:endParaRPr baseline="-25000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281" name="Google Shape;281;p20"/>
          <p:cNvCxnSpPr/>
          <p:nvPr/>
        </p:nvCxnSpPr>
        <p:spPr>
          <a:xfrm rot="10800000">
            <a:off x="5018025" y="1222783"/>
            <a:ext cx="2758" cy="44415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82" name="Google Shape;282;p20"/>
          <p:cNvCxnSpPr/>
          <p:nvPr/>
        </p:nvCxnSpPr>
        <p:spPr>
          <a:xfrm>
            <a:off x="3004559" y="3084312"/>
            <a:ext cx="1653426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83" name="Google Shape;283;p20"/>
          <p:cNvSpPr txBox="1"/>
          <p:nvPr/>
        </p:nvSpPr>
        <p:spPr>
          <a:xfrm>
            <a:off x="4834449" y="2899646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4" name="Google Shape;284;p20"/>
          <p:cNvCxnSpPr/>
          <p:nvPr/>
        </p:nvCxnSpPr>
        <p:spPr>
          <a:xfrm>
            <a:off x="5378065" y="3077247"/>
            <a:ext cx="722838" cy="706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85" name="Google Shape;285;p20"/>
          <p:cNvCxnSpPr>
            <a:endCxn id="275" idx="1"/>
          </p:cNvCxnSpPr>
          <p:nvPr/>
        </p:nvCxnSpPr>
        <p:spPr>
          <a:xfrm flipH="1" rot="10800000">
            <a:off x="1708479" y="3077247"/>
            <a:ext cx="576000" cy="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86" name="Google Shape;286;p20"/>
          <p:cNvSpPr txBox="1"/>
          <p:nvPr/>
        </p:nvSpPr>
        <p:spPr>
          <a:xfrm>
            <a:off x="4900410" y="504001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4067944" y="3933056"/>
            <a:ext cx="1728192" cy="802113"/>
          </a:xfrm>
          <a:prstGeom prst="rect">
            <a:avLst/>
          </a:prstGeom>
          <a:solidFill>
            <a:srgbClr val="C5CADA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Attention Module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88" name="Google Shape;288;p20"/>
          <p:cNvGrpSpPr/>
          <p:nvPr/>
        </p:nvGrpSpPr>
        <p:grpSpPr>
          <a:xfrm>
            <a:off x="4074240" y="4747265"/>
            <a:ext cx="377026" cy="662082"/>
            <a:chOff x="2555776" y="5421922"/>
            <a:chExt cx="377026" cy="662082"/>
          </a:xfrm>
        </p:grpSpPr>
        <p:sp>
          <p:nvSpPr>
            <p:cNvPr id="289" name="Google Shape;289;p20"/>
            <p:cNvSpPr txBox="1"/>
            <p:nvPr/>
          </p:nvSpPr>
          <p:spPr>
            <a:xfrm>
              <a:off x="2555776" y="5714672"/>
              <a:ext cx="377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baseline="-25000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90" name="Google Shape;290;p20"/>
            <p:cNvCxnSpPr/>
            <p:nvPr/>
          </p:nvCxnSpPr>
          <p:spPr>
            <a:xfrm flipH="1" rot="10800000">
              <a:off x="2708379" y="5421922"/>
              <a:ext cx="4206" cy="37405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291" name="Google Shape;291;p20"/>
          <p:cNvSpPr txBox="1"/>
          <p:nvPr/>
        </p:nvSpPr>
        <p:spPr>
          <a:xfrm>
            <a:off x="3152497" y="5031980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2592412" y="3584842"/>
            <a:ext cx="907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context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3" name="Google Shape;293;p20"/>
          <p:cNvGrpSpPr/>
          <p:nvPr/>
        </p:nvGrpSpPr>
        <p:grpSpPr>
          <a:xfrm>
            <a:off x="4487325" y="4754510"/>
            <a:ext cx="377026" cy="671374"/>
            <a:chOff x="4013913" y="5421922"/>
            <a:chExt cx="377026" cy="671374"/>
          </a:xfrm>
        </p:grpSpPr>
        <p:sp>
          <p:nvSpPr>
            <p:cNvPr id="294" name="Google Shape;294;p20"/>
            <p:cNvSpPr txBox="1"/>
            <p:nvPr/>
          </p:nvSpPr>
          <p:spPr>
            <a:xfrm>
              <a:off x="4013913" y="5723964"/>
              <a:ext cx="377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aseline="-25000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95" name="Google Shape;295;p20"/>
            <p:cNvCxnSpPr/>
            <p:nvPr/>
          </p:nvCxnSpPr>
          <p:spPr>
            <a:xfrm rot="10800000">
              <a:off x="4152745" y="5421922"/>
              <a:ext cx="4468" cy="374051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grpSp>
        <p:nvGrpSpPr>
          <p:cNvPr id="296" name="Google Shape;296;p20"/>
          <p:cNvGrpSpPr/>
          <p:nvPr/>
        </p:nvGrpSpPr>
        <p:grpSpPr>
          <a:xfrm>
            <a:off x="5477927" y="4747265"/>
            <a:ext cx="377026" cy="654047"/>
            <a:chOff x="6156176" y="5421922"/>
            <a:chExt cx="377026" cy="654047"/>
          </a:xfrm>
        </p:grpSpPr>
        <p:sp>
          <p:nvSpPr>
            <p:cNvPr id="297" name="Google Shape;297;p20"/>
            <p:cNvSpPr txBox="1"/>
            <p:nvPr/>
          </p:nvSpPr>
          <p:spPr>
            <a:xfrm>
              <a:off x="6156176" y="5706637"/>
              <a:ext cx="377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endParaRPr baseline="-25000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98" name="Google Shape;298;p20"/>
            <p:cNvCxnSpPr/>
            <p:nvPr/>
          </p:nvCxnSpPr>
          <p:spPr>
            <a:xfrm flipH="1" rot="10800000">
              <a:off x="6308123" y="5421922"/>
              <a:ext cx="4862" cy="360797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299" name="Google Shape;299;p20"/>
          <p:cNvCxnSpPr>
            <a:endCxn id="287" idx="1"/>
          </p:cNvCxnSpPr>
          <p:nvPr/>
        </p:nvCxnSpPr>
        <p:spPr>
          <a:xfrm>
            <a:off x="3482044" y="4334113"/>
            <a:ext cx="5859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00" name="Google Shape;300;p20"/>
          <p:cNvCxnSpPr/>
          <p:nvPr/>
        </p:nvCxnSpPr>
        <p:spPr>
          <a:xfrm>
            <a:off x="3482074" y="3084312"/>
            <a:ext cx="0" cy="1249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20"/>
          <p:cNvSpPr txBox="1"/>
          <p:nvPr/>
        </p:nvSpPr>
        <p:spPr>
          <a:xfrm>
            <a:off x="5030252" y="3429000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z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6295066" y="3153742"/>
            <a:ext cx="2240037" cy="923330"/>
          </a:xfrm>
          <a:prstGeom prst="rect">
            <a:avLst/>
          </a:prstGeom>
          <a:solidFill>
            <a:srgbClr val="F6C12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Weighted summation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of each input</a:t>
            </a:r>
            <a:b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considering context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3" name="Google Shape;303;p20"/>
          <p:cNvCxnSpPr>
            <a:stCxn id="302" idx="1"/>
          </p:cNvCxnSpPr>
          <p:nvPr/>
        </p:nvCxnSpPr>
        <p:spPr>
          <a:xfrm flipH="1">
            <a:off x="5315866" y="3615407"/>
            <a:ext cx="979200" cy="1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" name="Google Shape;304;p20"/>
          <p:cNvSpPr/>
          <p:nvPr/>
        </p:nvSpPr>
        <p:spPr>
          <a:xfrm>
            <a:off x="4679945" y="1705295"/>
            <a:ext cx="720080" cy="504056"/>
          </a:xfrm>
          <a:prstGeom prst="rect">
            <a:avLst/>
          </a:prstGeom>
          <a:solidFill>
            <a:srgbClr val="E4E8AE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5" name="Google Shape;305;p20"/>
          <p:cNvCxnSpPr>
            <a:endCxn id="304" idx="2"/>
          </p:cNvCxnSpPr>
          <p:nvPr/>
        </p:nvCxnSpPr>
        <p:spPr>
          <a:xfrm flipH="1" rot="10800000">
            <a:off x="5020785" y="2209351"/>
            <a:ext cx="19200" cy="614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06" name="Google Shape;306;p20"/>
          <p:cNvCxnSpPr>
            <a:stCxn id="287" idx="0"/>
            <a:endCxn id="304" idx="3"/>
          </p:cNvCxnSpPr>
          <p:nvPr/>
        </p:nvCxnSpPr>
        <p:spPr>
          <a:xfrm rot="-5400000">
            <a:off x="4178140" y="2711156"/>
            <a:ext cx="1975800" cy="468000"/>
          </a:xfrm>
          <a:prstGeom prst="bentConnector4">
            <a:avLst>
              <a:gd fmla="val 23951" name="adj1"/>
              <a:gd fmla="val 148843" name="adj2"/>
            </a:avLst>
          </a:prstGeom>
          <a:noFill/>
          <a:ln cap="flat" cmpd="sng" w="38100">
            <a:solidFill>
              <a:srgbClr val="BBC73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7" name="Google Shape;307;p20"/>
          <p:cNvSpPr txBox="1"/>
          <p:nvPr/>
        </p:nvSpPr>
        <p:spPr>
          <a:xfrm>
            <a:off x="-1059748" y="4000685"/>
            <a:ext cx="27840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구조의 변경은 언제나 가능</a:t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Model</a:t>
            </a:r>
            <a:endParaRPr/>
          </a:p>
        </p:txBody>
      </p:sp>
      <p:sp>
        <p:nvSpPr>
          <p:cNvPr id="313" name="Google Shape;313;p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314" name="Google Shape;314;p2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Overview</a:t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2284479" y="2825219"/>
            <a:ext cx="720080" cy="504056"/>
          </a:xfrm>
          <a:prstGeom prst="rect">
            <a:avLst/>
          </a:prstGeom>
          <a:solidFill>
            <a:srgbClr val="E4E8AE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2460943" y="2892581"/>
            <a:ext cx="478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t-1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4657985" y="2832284"/>
            <a:ext cx="720080" cy="504056"/>
          </a:xfrm>
          <a:prstGeom prst="rect">
            <a:avLst/>
          </a:prstGeom>
          <a:solidFill>
            <a:srgbClr val="E4E8AE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18" name="Google Shape;318;p21"/>
          <p:cNvGrpSpPr/>
          <p:nvPr/>
        </p:nvGrpSpPr>
        <p:grpSpPr>
          <a:xfrm>
            <a:off x="4794114" y="730130"/>
            <a:ext cx="432048" cy="432048"/>
            <a:chOff x="4782508" y="1988840"/>
            <a:chExt cx="432048" cy="432048"/>
          </a:xfrm>
        </p:grpSpPr>
        <p:sp>
          <p:nvSpPr>
            <p:cNvPr id="319" name="Google Shape;319;p21"/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rgbClr val="518592"/>
            </a:solidFill>
            <a:ln cap="flat" cmpd="sng" w="19050">
              <a:solidFill>
                <a:srgbClr val="535A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21"/>
            <p:cNvSpPr txBox="1"/>
            <p:nvPr/>
          </p:nvSpPr>
          <p:spPr>
            <a:xfrm>
              <a:off x="4826887" y="2021781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o</a:t>
              </a:r>
              <a:r>
                <a:rPr baseline="-25000"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</a:t>
              </a:r>
              <a:endParaRPr baseline="-25000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321" name="Google Shape;321;p21"/>
          <p:cNvCxnSpPr/>
          <p:nvPr/>
        </p:nvCxnSpPr>
        <p:spPr>
          <a:xfrm rot="10800000">
            <a:off x="5018025" y="1222783"/>
            <a:ext cx="2758" cy="44415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22" name="Google Shape;322;p21"/>
          <p:cNvCxnSpPr/>
          <p:nvPr/>
        </p:nvCxnSpPr>
        <p:spPr>
          <a:xfrm>
            <a:off x="3004559" y="3084312"/>
            <a:ext cx="1653426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23" name="Google Shape;323;p21"/>
          <p:cNvSpPr txBox="1"/>
          <p:nvPr/>
        </p:nvSpPr>
        <p:spPr>
          <a:xfrm>
            <a:off x="4834449" y="2899646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aseline="-25000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4" name="Google Shape;324;p21"/>
          <p:cNvCxnSpPr/>
          <p:nvPr/>
        </p:nvCxnSpPr>
        <p:spPr>
          <a:xfrm>
            <a:off x="5378065" y="3077247"/>
            <a:ext cx="2445717" cy="5094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25" name="Google Shape;325;p21"/>
          <p:cNvCxnSpPr>
            <a:endCxn id="315" idx="1"/>
          </p:cNvCxnSpPr>
          <p:nvPr/>
        </p:nvCxnSpPr>
        <p:spPr>
          <a:xfrm flipH="1" rot="10800000">
            <a:off x="1708479" y="3077247"/>
            <a:ext cx="576000" cy="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26" name="Google Shape;326;p21"/>
          <p:cNvSpPr txBox="1"/>
          <p:nvPr/>
        </p:nvSpPr>
        <p:spPr>
          <a:xfrm>
            <a:off x="6921760" y="504001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baseline="-25000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21"/>
          <p:cNvSpPr/>
          <p:nvPr/>
        </p:nvSpPr>
        <p:spPr>
          <a:xfrm>
            <a:off x="6095590" y="3911155"/>
            <a:ext cx="1728192" cy="802113"/>
          </a:xfrm>
          <a:prstGeom prst="rect">
            <a:avLst/>
          </a:prstGeom>
          <a:solidFill>
            <a:srgbClr val="C5CADA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Attention Module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28" name="Google Shape;328;p21"/>
          <p:cNvGrpSpPr/>
          <p:nvPr/>
        </p:nvGrpSpPr>
        <p:grpSpPr>
          <a:xfrm>
            <a:off x="6095590" y="4747265"/>
            <a:ext cx="377026" cy="662082"/>
            <a:chOff x="2555776" y="5421922"/>
            <a:chExt cx="377026" cy="662082"/>
          </a:xfrm>
        </p:grpSpPr>
        <p:sp>
          <p:nvSpPr>
            <p:cNvPr id="329" name="Google Shape;329;p21"/>
            <p:cNvSpPr txBox="1"/>
            <p:nvPr/>
          </p:nvSpPr>
          <p:spPr>
            <a:xfrm>
              <a:off x="2555776" y="5714672"/>
              <a:ext cx="377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baseline="-25000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30" name="Google Shape;330;p21"/>
            <p:cNvCxnSpPr/>
            <p:nvPr/>
          </p:nvCxnSpPr>
          <p:spPr>
            <a:xfrm flipH="1" rot="10800000">
              <a:off x="2708379" y="5421922"/>
              <a:ext cx="4206" cy="37405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331" name="Google Shape;331;p21"/>
          <p:cNvSpPr txBox="1"/>
          <p:nvPr/>
        </p:nvSpPr>
        <p:spPr>
          <a:xfrm>
            <a:off x="5173847" y="5031980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2592412" y="3584842"/>
            <a:ext cx="907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context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33" name="Google Shape;333;p21"/>
          <p:cNvGrpSpPr/>
          <p:nvPr/>
        </p:nvGrpSpPr>
        <p:grpSpPr>
          <a:xfrm>
            <a:off x="6508675" y="4754510"/>
            <a:ext cx="377026" cy="671374"/>
            <a:chOff x="4013913" y="5421922"/>
            <a:chExt cx="377026" cy="671374"/>
          </a:xfrm>
        </p:grpSpPr>
        <p:sp>
          <p:nvSpPr>
            <p:cNvPr id="334" name="Google Shape;334;p21"/>
            <p:cNvSpPr txBox="1"/>
            <p:nvPr/>
          </p:nvSpPr>
          <p:spPr>
            <a:xfrm>
              <a:off x="4013913" y="5723964"/>
              <a:ext cx="377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aseline="-25000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35" name="Google Shape;335;p21"/>
            <p:cNvCxnSpPr/>
            <p:nvPr/>
          </p:nvCxnSpPr>
          <p:spPr>
            <a:xfrm rot="10800000">
              <a:off x="4152745" y="5421922"/>
              <a:ext cx="4468" cy="374051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grpSp>
        <p:nvGrpSpPr>
          <p:cNvPr id="336" name="Google Shape;336;p21"/>
          <p:cNvGrpSpPr/>
          <p:nvPr/>
        </p:nvGrpSpPr>
        <p:grpSpPr>
          <a:xfrm>
            <a:off x="7499277" y="4747265"/>
            <a:ext cx="377026" cy="654047"/>
            <a:chOff x="6156176" y="5421922"/>
            <a:chExt cx="377026" cy="654047"/>
          </a:xfrm>
        </p:grpSpPr>
        <p:sp>
          <p:nvSpPr>
            <p:cNvPr id="337" name="Google Shape;337;p21"/>
            <p:cNvSpPr txBox="1"/>
            <p:nvPr/>
          </p:nvSpPr>
          <p:spPr>
            <a:xfrm>
              <a:off x="6156176" y="5706637"/>
              <a:ext cx="377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x</a:t>
              </a:r>
              <a:r>
                <a:rPr baseline="-25000"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</a:t>
              </a:r>
              <a:endParaRPr baseline="-25000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38" name="Google Shape;338;p21"/>
            <p:cNvCxnSpPr/>
            <p:nvPr/>
          </p:nvCxnSpPr>
          <p:spPr>
            <a:xfrm flipH="1" rot="10800000">
              <a:off x="6308123" y="5421922"/>
              <a:ext cx="4862" cy="360797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339" name="Google Shape;339;p21"/>
          <p:cNvCxnSpPr>
            <a:endCxn id="327" idx="1"/>
          </p:cNvCxnSpPr>
          <p:nvPr/>
        </p:nvCxnSpPr>
        <p:spPr>
          <a:xfrm>
            <a:off x="5686390" y="4292412"/>
            <a:ext cx="409200" cy="19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40" name="Google Shape;340;p21"/>
          <p:cNvCxnSpPr/>
          <p:nvPr/>
        </p:nvCxnSpPr>
        <p:spPr>
          <a:xfrm flipH="1">
            <a:off x="5678532" y="3077247"/>
            <a:ext cx="7966" cy="1234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21"/>
          <p:cNvSpPr txBox="1"/>
          <p:nvPr/>
        </p:nvSpPr>
        <p:spPr>
          <a:xfrm>
            <a:off x="5030252" y="3429000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z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4679945" y="1705295"/>
            <a:ext cx="720080" cy="504056"/>
          </a:xfrm>
          <a:prstGeom prst="rect">
            <a:avLst/>
          </a:prstGeom>
          <a:solidFill>
            <a:srgbClr val="E4E8AE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3" name="Google Shape;343;p21"/>
          <p:cNvCxnSpPr>
            <a:endCxn id="342" idx="2"/>
          </p:cNvCxnSpPr>
          <p:nvPr/>
        </p:nvCxnSpPr>
        <p:spPr>
          <a:xfrm flipH="1" rot="10800000">
            <a:off x="5020785" y="2209351"/>
            <a:ext cx="19200" cy="614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44" name="Google Shape;344;p21"/>
          <p:cNvCxnSpPr>
            <a:stCxn id="327" idx="0"/>
            <a:endCxn id="342" idx="3"/>
          </p:cNvCxnSpPr>
          <p:nvPr/>
        </p:nvCxnSpPr>
        <p:spPr>
          <a:xfrm flipH="1" rot="5400000">
            <a:off x="5202886" y="2154355"/>
            <a:ext cx="1953900" cy="1559700"/>
          </a:xfrm>
          <a:prstGeom prst="bentConnector2">
            <a:avLst/>
          </a:prstGeom>
          <a:noFill/>
          <a:ln cap="flat" cmpd="sng" w="38100">
            <a:solidFill>
              <a:srgbClr val="BBC73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5" name="Google Shape;345;p21"/>
          <p:cNvSpPr txBox="1"/>
          <p:nvPr/>
        </p:nvSpPr>
        <p:spPr>
          <a:xfrm>
            <a:off x="-1059748" y="4000685"/>
            <a:ext cx="27840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구조의 변경은 언제나 가능</a:t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Attention Model</a:t>
            </a:r>
            <a:endParaRPr/>
          </a:p>
        </p:txBody>
      </p:sp>
      <p:sp>
        <p:nvSpPr>
          <p:cNvPr id="351" name="Google Shape;351;p2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/>
              <a:t>Attention Module</a:t>
            </a:r>
            <a:endParaRPr/>
          </a:p>
          <a:p>
            <a:pPr indent="-274320" lvl="1" marL="54864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All inputs share the same NN for matching degree</a:t>
            </a:r>
            <a:endParaRPr/>
          </a:p>
        </p:txBody>
      </p:sp>
      <p:sp>
        <p:nvSpPr>
          <p:cNvPr id="353" name="Google Shape;353;p22"/>
          <p:cNvSpPr txBox="1"/>
          <p:nvPr/>
        </p:nvSpPr>
        <p:spPr>
          <a:xfrm>
            <a:off x="2932822" y="5850071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4102978" y="5857527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4963550" y="583297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5822145" y="5843622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2249651" y="3117010"/>
            <a:ext cx="4626605" cy="2639478"/>
          </a:xfrm>
          <a:prstGeom prst="rect">
            <a:avLst/>
          </a:prstGeom>
          <a:solidFill>
            <a:srgbClr val="C5CADA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2249651" y="5843622"/>
            <a:ext cx="5533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59" name="Google Shape;359;p22"/>
          <p:cNvCxnSpPr/>
          <p:nvPr/>
        </p:nvCxnSpPr>
        <p:spPr>
          <a:xfrm rot="10800000">
            <a:off x="2710217" y="3860778"/>
            <a:ext cx="5414" cy="163251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22"/>
          <p:cNvCxnSpPr/>
          <p:nvPr/>
        </p:nvCxnSpPr>
        <p:spPr>
          <a:xfrm flipH="1">
            <a:off x="2714063" y="5487105"/>
            <a:ext cx="341222" cy="61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22"/>
          <p:cNvCxnSpPr>
            <a:stCxn id="362" idx="2"/>
          </p:cNvCxnSpPr>
          <p:nvPr/>
        </p:nvCxnSpPr>
        <p:spPr>
          <a:xfrm flipH="1">
            <a:off x="2714046" y="3860778"/>
            <a:ext cx="398700" cy="8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62" name="Google Shape;362;p22"/>
          <p:cNvSpPr/>
          <p:nvPr/>
        </p:nvSpPr>
        <p:spPr>
          <a:xfrm>
            <a:off x="3112746" y="3745205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2809412" y="4214776"/>
            <a:ext cx="3763571" cy="28165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4" name="Google Shape;364;p22"/>
          <p:cNvCxnSpPr/>
          <p:nvPr/>
        </p:nvCxnSpPr>
        <p:spPr>
          <a:xfrm rot="10800000">
            <a:off x="3232021" y="3998932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p22"/>
          <p:cNvCxnSpPr/>
          <p:nvPr/>
        </p:nvCxnSpPr>
        <p:spPr>
          <a:xfrm rot="10800000">
            <a:off x="4401392" y="4007640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6" name="Google Shape;366;p22"/>
          <p:cNvCxnSpPr/>
          <p:nvPr/>
        </p:nvCxnSpPr>
        <p:spPr>
          <a:xfrm rot="10800000">
            <a:off x="6121344" y="3998932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7" name="Google Shape;367;p22"/>
          <p:cNvCxnSpPr/>
          <p:nvPr/>
        </p:nvCxnSpPr>
        <p:spPr>
          <a:xfrm rot="10800000">
            <a:off x="3872907" y="3860794"/>
            <a:ext cx="5414" cy="163251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22"/>
          <p:cNvCxnSpPr/>
          <p:nvPr/>
        </p:nvCxnSpPr>
        <p:spPr>
          <a:xfrm flipH="1">
            <a:off x="3876753" y="5487121"/>
            <a:ext cx="341222" cy="61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22"/>
          <p:cNvCxnSpPr/>
          <p:nvPr/>
        </p:nvCxnSpPr>
        <p:spPr>
          <a:xfrm flipH="1">
            <a:off x="3876753" y="3860794"/>
            <a:ext cx="398682" cy="836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70" name="Google Shape;370;p22"/>
          <p:cNvSpPr/>
          <p:nvPr/>
        </p:nvSpPr>
        <p:spPr>
          <a:xfrm>
            <a:off x="4275436" y="3745221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71" name="Google Shape;371;p22"/>
          <p:cNvCxnSpPr/>
          <p:nvPr/>
        </p:nvCxnSpPr>
        <p:spPr>
          <a:xfrm rot="10800000">
            <a:off x="5599015" y="3857659"/>
            <a:ext cx="5414" cy="163251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22"/>
          <p:cNvCxnSpPr/>
          <p:nvPr/>
        </p:nvCxnSpPr>
        <p:spPr>
          <a:xfrm flipH="1">
            <a:off x="5602861" y="5483986"/>
            <a:ext cx="341222" cy="61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22"/>
          <p:cNvCxnSpPr/>
          <p:nvPr/>
        </p:nvCxnSpPr>
        <p:spPr>
          <a:xfrm flipH="1">
            <a:off x="5602861" y="3857659"/>
            <a:ext cx="398682" cy="836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74" name="Google Shape;374;p22"/>
          <p:cNvSpPr/>
          <p:nvPr/>
        </p:nvSpPr>
        <p:spPr>
          <a:xfrm>
            <a:off x="6001544" y="3742086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4539615" y="3232584"/>
            <a:ext cx="241925" cy="231146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+</a:t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76" name="Google Shape;376;p22"/>
          <p:cNvCxnSpPr/>
          <p:nvPr/>
        </p:nvCxnSpPr>
        <p:spPr>
          <a:xfrm rot="10800000">
            <a:off x="4660578" y="3463730"/>
            <a:ext cx="0" cy="148195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7" name="Google Shape;377;p22"/>
          <p:cNvCxnSpPr/>
          <p:nvPr/>
        </p:nvCxnSpPr>
        <p:spPr>
          <a:xfrm>
            <a:off x="3246146" y="3616843"/>
            <a:ext cx="2904228" cy="3125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22"/>
          <p:cNvCxnSpPr/>
          <p:nvPr/>
        </p:nvCxnSpPr>
        <p:spPr>
          <a:xfrm rot="10800000">
            <a:off x="3246146" y="3616843"/>
            <a:ext cx="0" cy="10644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22"/>
          <p:cNvCxnSpPr/>
          <p:nvPr/>
        </p:nvCxnSpPr>
        <p:spPr>
          <a:xfrm rot="10800000">
            <a:off x="4396399" y="3616843"/>
            <a:ext cx="580" cy="10714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22"/>
          <p:cNvCxnSpPr/>
          <p:nvPr/>
        </p:nvCxnSpPr>
        <p:spPr>
          <a:xfrm flipH="1" rot="10800000">
            <a:off x="6135453" y="3616843"/>
            <a:ext cx="796" cy="106440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22"/>
          <p:cNvSpPr txBox="1"/>
          <p:nvPr/>
        </p:nvSpPr>
        <p:spPr>
          <a:xfrm>
            <a:off x="3272084" y="3915734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4408444" y="3932935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6118343" y="3937095"/>
            <a:ext cx="312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84" name="Google Shape;384;p22"/>
          <p:cNvCxnSpPr/>
          <p:nvPr/>
        </p:nvCxnSpPr>
        <p:spPr>
          <a:xfrm rot="10800000">
            <a:off x="4660578" y="2885865"/>
            <a:ext cx="0" cy="338174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5" name="Google Shape;385;p22"/>
          <p:cNvSpPr txBox="1"/>
          <p:nvPr/>
        </p:nvSpPr>
        <p:spPr>
          <a:xfrm>
            <a:off x="4544523" y="2625525"/>
            <a:ext cx="2600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z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86" name="Google Shape;386;p22"/>
          <p:cNvCxnSpPr/>
          <p:nvPr/>
        </p:nvCxnSpPr>
        <p:spPr>
          <a:xfrm rot="10800000">
            <a:off x="3048397" y="5272803"/>
            <a:ext cx="6889" cy="61795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7" name="Google Shape;387;p22"/>
          <p:cNvCxnSpPr/>
          <p:nvPr/>
        </p:nvCxnSpPr>
        <p:spPr>
          <a:xfrm>
            <a:off x="2089617" y="5608293"/>
            <a:ext cx="4228221" cy="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p22"/>
          <p:cNvSpPr/>
          <p:nvPr/>
        </p:nvSpPr>
        <p:spPr>
          <a:xfrm>
            <a:off x="2809412" y="4703058"/>
            <a:ext cx="873468" cy="56974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(Matching degree)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89" name="Google Shape;389;p22"/>
          <p:cNvCxnSpPr/>
          <p:nvPr/>
        </p:nvCxnSpPr>
        <p:spPr>
          <a:xfrm rot="10800000">
            <a:off x="3425667" y="5296023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0" name="Google Shape;390;p22"/>
          <p:cNvSpPr/>
          <p:nvPr/>
        </p:nvSpPr>
        <p:spPr>
          <a:xfrm>
            <a:off x="3972978" y="4712610"/>
            <a:ext cx="873468" cy="56974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(Matching degree)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1" name="Google Shape;391;p22"/>
          <p:cNvCxnSpPr/>
          <p:nvPr/>
        </p:nvCxnSpPr>
        <p:spPr>
          <a:xfrm rot="10800000">
            <a:off x="4589233" y="5305576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2" name="Google Shape;392;p22"/>
          <p:cNvCxnSpPr/>
          <p:nvPr/>
        </p:nvCxnSpPr>
        <p:spPr>
          <a:xfrm rot="10800000">
            <a:off x="4211963" y="5282356"/>
            <a:ext cx="6012" cy="60840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3" name="Google Shape;393;p22"/>
          <p:cNvSpPr/>
          <p:nvPr/>
        </p:nvSpPr>
        <p:spPr>
          <a:xfrm>
            <a:off x="5699515" y="4704667"/>
            <a:ext cx="873468" cy="56974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(Matching degree)</a:t>
            </a:r>
            <a:endParaRPr sz="11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4" name="Google Shape;394;p22"/>
          <p:cNvCxnSpPr/>
          <p:nvPr/>
        </p:nvCxnSpPr>
        <p:spPr>
          <a:xfrm rot="10800000">
            <a:off x="6315770" y="5297632"/>
            <a:ext cx="0" cy="312270"/>
          </a:xfrm>
          <a:prstGeom prst="straightConnector1">
            <a:avLst/>
          </a:prstGeom>
          <a:noFill/>
          <a:ln cap="flat" cmpd="sng" w="25400">
            <a:solidFill>
              <a:srgbClr val="F6C1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p22"/>
          <p:cNvCxnSpPr/>
          <p:nvPr/>
        </p:nvCxnSpPr>
        <p:spPr>
          <a:xfrm rot="10800000">
            <a:off x="5938499" y="5274412"/>
            <a:ext cx="5584" cy="61634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p22"/>
          <p:cNvCxnSpPr/>
          <p:nvPr/>
        </p:nvCxnSpPr>
        <p:spPr>
          <a:xfrm rot="10800000">
            <a:off x="3235386" y="4488473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22"/>
          <p:cNvCxnSpPr/>
          <p:nvPr/>
        </p:nvCxnSpPr>
        <p:spPr>
          <a:xfrm rot="10800000">
            <a:off x="4404757" y="4497181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p22"/>
          <p:cNvCxnSpPr/>
          <p:nvPr/>
        </p:nvCxnSpPr>
        <p:spPr>
          <a:xfrm rot="10800000">
            <a:off x="6124709" y="4488473"/>
            <a:ext cx="0" cy="209211"/>
          </a:xfrm>
          <a:prstGeom prst="straightConnector1">
            <a:avLst/>
          </a:prstGeom>
          <a:noFill/>
          <a:ln cap="flat" cmpd="sng" w="25400">
            <a:solidFill>
              <a:srgbClr val="7D852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9" name="Google Shape;399;p22"/>
          <p:cNvSpPr txBox="1"/>
          <p:nvPr/>
        </p:nvSpPr>
        <p:spPr>
          <a:xfrm>
            <a:off x="3273352" y="4430254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4409712" y="4447457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6119611" y="4451615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aseline="-2500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baseline="-25000"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1845146" y="5428469"/>
            <a:ext cx="2632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-699359" y="5563529"/>
            <a:ext cx="2784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 (x1)가 얼마나 유용할까?</a:t>
            </a:r>
            <a:endParaRPr/>
          </a:p>
        </p:txBody>
      </p:sp>
      <p:sp>
        <p:nvSpPr>
          <p:cNvPr id="404" name="Google Shape;404;p22"/>
          <p:cNvSpPr txBox="1"/>
          <p:nvPr/>
        </p:nvSpPr>
        <p:spPr>
          <a:xfrm>
            <a:off x="7739351" y="2543418"/>
            <a:ext cx="278406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각 Input(xi)의 유용도</a:t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Gill Sans"/>
              <a:buChar char="-"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출력노드 1, sigmoid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Z = 0.1x1 + 0.1x2+ 0.8x3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X1은 임베딩값</a:t>
            </a:r>
            <a:endParaRPr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원본">
  <a:themeElements>
    <a:clrScheme name="원본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원본">
  <a:themeElements>
    <a:clrScheme name="원본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