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Play"/>
      <p:regular r:id="rId25"/>
      <p:bold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  <p:embeddedFont>
      <p:font typeface="Montserrat Medium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3" roundtripDataSignature="AMtx7mjrNaj+lYv+H+Tbp7Kn1L5TbbSH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bold.fntdata"/><Relationship Id="rId20" Type="http://schemas.openxmlformats.org/officeDocument/2006/relationships/slide" Target="slides/slide16.xml"/><Relationship Id="rId42" Type="http://schemas.openxmlformats.org/officeDocument/2006/relationships/font" Target="fonts/MontserratMedium-boldItalic.fntdata"/><Relationship Id="rId41" Type="http://schemas.openxmlformats.org/officeDocument/2006/relationships/font" Target="fonts/MontserratMedium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customschemas.google.com/relationships/presentationmetadata" Target="meta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lay-bold.fntdata"/><Relationship Id="rId25" Type="http://schemas.openxmlformats.org/officeDocument/2006/relationships/font" Target="fonts/Play-regular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bold.fntdata"/><Relationship Id="rId13" Type="http://schemas.openxmlformats.org/officeDocument/2006/relationships/slide" Target="slides/slide9.xml"/><Relationship Id="rId35" Type="http://schemas.openxmlformats.org/officeDocument/2006/relationships/font" Target="fonts/Lato-regular.fntdata"/><Relationship Id="rId12" Type="http://schemas.openxmlformats.org/officeDocument/2006/relationships/slide" Target="slides/slide8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1.xml"/><Relationship Id="rId37" Type="http://schemas.openxmlformats.org/officeDocument/2006/relationships/font" Target="fonts/Lato-italic.fntdata"/><Relationship Id="rId14" Type="http://schemas.openxmlformats.org/officeDocument/2006/relationships/slide" Target="slides/slide10.xml"/><Relationship Id="rId36" Type="http://schemas.openxmlformats.org/officeDocument/2006/relationships/font" Target="fonts/Lato-bold.fntdata"/><Relationship Id="rId17" Type="http://schemas.openxmlformats.org/officeDocument/2006/relationships/slide" Target="slides/slide13.xml"/><Relationship Id="rId39" Type="http://schemas.openxmlformats.org/officeDocument/2006/relationships/font" Target="fonts/MontserratMedium-regular.fntdata"/><Relationship Id="rId16" Type="http://schemas.openxmlformats.org/officeDocument/2006/relationships/slide" Target="slides/slide12.xml"/><Relationship Id="rId38" Type="http://schemas.openxmlformats.org/officeDocument/2006/relationships/font" Target="fonts/Lat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l-PL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7dcbe46ab_0_89:notes"/>
          <p:cNvSpPr/>
          <p:nvPr>
            <p:ph idx="2" type="sldImg"/>
          </p:nvPr>
        </p:nvSpPr>
        <p:spPr>
          <a:xfrm>
            <a:off x="457200" y="571500"/>
            <a:ext cx="3657600" cy="15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347dcbe46ab_0_89:notes"/>
          <p:cNvSpPr txBox="1"/>
          <p:nvPr>
            <p:ph idx="1" type="body"/>
          </p:nvPr>
        </p:nvSpPr>
        <p:spPr>
          <a:xfrm>
            <a:off x="457200" y="2200275"/>
            <a:ext cx="3657600" cy="18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347dcbe46ab_0_89:notes"/>
          <p:cNvSpPr txBox="1"/>
          <p:nvPr>
            <p:ph idx="12" type="sldNum"/>
          </p:nvPr>
        </p:nvSpPr>
        <p:spPr>
          <a:xfrm>
            <a:off x="2589742" y="4342607"/>
            <a:ext cx="19812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b" bIns="27925" lIns="55875" spcFirstLastPara="1" rIns="55875" wrap="square" tIns="2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4865076ae0_0_39:notes"/>
          <p:cNvSpPr/>
          <p:nvPr>
            <p:ph idx="2" type="sldImg"/>
          </p:nvPr>
        </p:nvSpPr>
        <p:spPr>
          <a:xfrm>
            <a:off x="457200" y="571500"/>
            <a:ext cx="3657600" cy="15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34865076ae0_0_39:notes"/>
          <p:cNvSpPr txBox="1"/>
          <p:nvPr>
            <p:ph idx="1" type="body"/>
          </p:nvPr>
        </p:nvSpPr>
        <p:spPr>
          <a:xfrm>
            <a:off x="457200" y="2200275"/>
            <a:ext cx="3657600" cy="18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34865076ae0_0_39:notes"/>
          <p:cNvSpPr txBox="1"/>
          <p:nvPr>
            <p:ph idx="12" type="sldNum"/>
          </p:nvPr>
        </p:nvSpPr>
        <p:spPr>
          <a:xfrm>
            <a:off x="2589742" y="4342607"/>
            <a:ext cx="19812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b" bIns="27925" lIns="55875" spcFirstLastPara="1" rIns="55875" wrap="square" tIns="2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47dcbe46ab_0_126:notes"/>
          <p:cNvSpPr/>
          <p:nvPr>
            <p:ph idx="2" type="sldImg"/>
          </p:nvPr>
        </p:nvSpPr>
        <p:spPr>
          <a:xfrm>
            <a:off x="457200" y="571500"/>
            <a:ext cx="3657600" cy="15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347dcbe46ab_0_126:notes"/>
          <p:cNvSpPr txBox="1"/>
          <p:nvPr>
            <p:ph idx="1" type="body"/>
          </p:nvPr>
        </p:nvSpPr>
        <p:spPr>
          <a:xfrm>
            <a:off x="457200" y="2200275"/>
            <a:ext cx="3657600" cy="18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347dcbe46ab_0_126:notes"/>
          <p:cNvSpPr txBox="1"/>
          <p:nvPr>
            <p:ph idx="12" type="sldNum"/>
          </p:nvPr>
        </p:nvSpPr>
        <p:spPr>
          <a:xfrm>
            <a:off x="2589742" y="4342607"/>
            <a:ext cx="19812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b" bIns="27925" lIns="55875" spcFirstLastPara="1" rIns="55875" wrap="square" tIns="2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47dcbe46ab_0_141:notes"/>
          <p:cNvSpPr/>
          <p:nvPr>
            <p:ph idx="2" type="sldImg"/>
          </p:nvPr>
        </p:nvSpPr>
        <p:spPr>
          <a:xfrm>
            <a:off x="457200" y="571500"/>
            <a:ext cx="3657600" cy="15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347dcbe46ab_0_141:notes"/>
          <p:cNvSpPr txBox="1"/>
          <p:nvPr>
            <p:ph idx="1" type="body"/>
          </p:nvPr>
        </p:nvSpPr>
        <p:spPr>
          <a:xfrm>
            <a:off x="457200" y="2200275"/>
            <a:ext cx="3657600" cy="18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347dcbe46ab_0_141:notes"/>
          <p:cNvSpPr txBox="1"/>
          <p:nvPr>
            <p:ph idx="12" type="sldNum"/>
          </p:nvPr>
        </p:nvSpPr>
        <p:spPr>
          <a:xfrm>
            <a:off x="2589742" y="4342607"/>
            <a:ext cx="19812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b" bIns="27925" lIns="55875" spcFirstLastPara="1" rIns="55875" wrap="square" tIns="2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47dcbe46ab_0_155:notes"/>
          <p:cNvSpPr/>
          <p:nvPr>
            <p:ph idx="2" type="sldImg"/>
          </p:nvPr>
        </p:nvSpPr>
        <p:spPr>
          <a:xfrm>
            <a:off x="457200" y="571500"/>
            <a:ext cx="3657600" cy="15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347dcbe46ab_0_155:notes"/>
          <p:cNvSpPr txBox="1"/>
          <p:nvPr>
            <p:ph idx="1" type="body"/>
          </p:nvPr>
        </p:nvSpPr>
        <p:spPr>
          <a:xfrm>
            <a:off x="457200" y="2200275"/>
            <a:ext cx="3657600" cy="18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347dcbe46ab_0_155:notes"/>
          <p:cNvSpPr txBox="1"/>
          <p:nvPr>
            <p:ph idx="12" type="sldNum"/>
          </p:nvPr>
        </p:nvSpPr>
        <p:spPr>
          <a:xfrm>
            <a:off x="2589742" y="4342607"/>
            <a:ext cx="19812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b" bIns="27925" lIns="55875" spcFirstLastPara="1" rIns="55875" wrap="square" tIns="2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47dcbe46ab_0_174:notes"/>
          <p:cNvSpPr/>
          <p:nvPr>
            <p:ph idx="2" type="sldImg"/>
          </p:nvPr>
        </p:nvSpPr>
        <p:spPr>
          <a:xfrm>
            <a:off x="457200" y="571500"/>
            <a:ext cx="3657600" cy="15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347dcbe46ab_0_174:notes"/>
          <p:cNvSpPr txBox="1"/>
          <p:nvPr>
            <p:ph idx="1" type="body"/>
          </p:nvPr>
        </p:nvSpPr>
        <p:spPr>
          <a:xfrm>
            <a:off x="457200" y="2200275"/>
            <a:ext cx="3657600" cy="18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347dcbe46ab_0_174:notes"/>
          <p:cNvSpPr txBox="1"/>
          <p:nvPr>
            <p:ph idx="12" type="sldNum"/>
          </p:nvPr>
        </p:nvSpPr>
        <p:spPr>
          <a:xfrm>
            <a:off x="2589742" y="4342607"/>
            <a:ext cx="19812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b" bIns="27925" lIns="55875" spcFirstLastPara="1" rIns="55875" wrap="square" tIns="2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4865076ae0_0_21:notes"/>
          <p:cNvSpPr/>
          <p:nvPr>
            <p:ph idx="2" type="sldImg"/>
          </p:nvPr>
        </p:nvSpPr>
        <p:spPr>
          <a:xfrm>
            <a:off x="457200" y="571500"/>
            <a:ext cx="3657600" cy="15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34865076ae0_0_21:notes"/>
          <p:cNvSpPr txBox="1"/>
          <p:nvPr>
            <p:ph idx="1" type="body"/>
          </p:nvPr>
        </p:nvSpPr>
        <p:spPr>
          <a:xfrm>
            <a:off x="457200" y="2200275"/>
            <a:ext cx="3657600" cy="18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34865076ae0_0_21:notes"/>
          <p:cNvSpPr txBox="1"/>
          <p:nvPr>
            <p:ph idx="12" type="sldNum"/>
          </p:nvPr>
        </p:nvSpPr>
        <p:spPr>
          <a:xfrm>
            <a:off x="2589742" y="4342607"/>
            <a:ext cx="19812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b" bIns="27925" lIns="55875" spcFirstLastPara="1" rIns="55875" wrap="square" tIns="2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4865076ae0_0_27:notes"/>
          <p:cNvSpPr/>
          <p:nvPr>
            <p:ph idx="2" type="sldImg"/>
          </p:nvPr>
        </p:nvSpPr>
        <p:spPr>
          <a:xfrm>
            <a:off x="457200" y="571500"/>
            <a:ext cx="3657600" cy="15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34865076ae0_0_27:notes"/>
          <p:cNvSpPr txBox="1"/>
          <p:nvPr>
            <p:ph idx="1" type="body"/>
          </p:nvPr>
        </p:nvSpPr>
        <p:spPr>
          <a:xfrm>
            <a:off x="457200" y="2200275"/>
            <a:ext cx="3657600" cy="18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34865076ae0_0_27:notes"/>
          <p:cNvSpPr txBox="1"/>
          <p:nvPr>
            <p:ph idx="12" type="sldNum"/>
          </p:nvPr>
        </p:nvSpPr>
        <p:spPr>
          <a:xfrm>
            <a:off x="2589742" y="4342607"/>
            <a:ext cx="19812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b" bIns="27925" lIns="55875" spcFirstLastPara="1" rIns="55875" wrap="square" tIns="2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47dcbe46a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47dcbe46a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347dcbe46a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865076ae0_0_7:notes"/>
          <p:cNvSpPr/>
          <p:nvPr>
            <p:ph idx="2" type="sldImg"/>
          </p:nvPr>
        </p:nvSpPr>
        <p:spPr>
          <a:xfrm>
            <a:off x="457200" y="571500"/>
            <a:ext cx="3657600" cy="15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34865076ae0_0_7:notes"/>
          <p:cNvSpPr txBox="1"/>
          <p:nvPr>
            <p:ph idx="1" type="body"/>
          </p:nvPr>
        </p:nvSpPr>
        <p:spPr>
          <a:xfrm>
            <a:off x="457200" y="2200275"/>
            <a:ext cx="3657600" cy="18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34865076ae0_0_7:notes"/>
          <p:cNvSpPr txBox="1"/>
          <p:nvPr>
            <p:ph idx="12" type="sldNum"/>
          </p:nvPr>
        </p:nvSpPr>
        <p:spPr>
          <a:xfrm>
            <a:off x="2589742" y="4342607"/>
            <a:ext cx="19812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b" bIns="27925" lIns="55875" spcFirstLastPara="1" rIns="55875" wrap="square" tIns="2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4820961c2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4820961c2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34820961c2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820961c28_0_8:notes"/>
          <p:cNvSpPr/>
          <p:nvPr>
            <p:ph idx="2" type="sldImg"/>
          </p:nvPr>
        </p:nvSpPr>
        <p:spPr>
          <a:xfrm>
            <a:off x="457200" y="571500"/>
            <a:ext cx="3657600" cy="15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34820961c28_0_8:notes"/>
          <p:cNvSpPr txBox="1"/>
          <p:nvPr>
            <p:ph idx="1" type="body"/>
          </p:nvPr>
        </p:nvSpPr>
        <p:spPr>
          <a:xfrm>
            <a:off x="457200" y="2200275"/>
            <a:ext cx="3657600" cy="18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34820961c28_0_8:notes"/>
          <p:cNvSpPr txBox="1"/>
          <p:nvPr>
            <p:ph idx="12" type="sldNum"/>
          </p:nvPr>
        </p:nvSpPr>
        <p:spPr>
          <a:xfrm>
            <a:off x="2589742" y="4342607"/>
            <a:ext cx="19812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b" bIns="27925" lIns="55875" spcFirstLastPara="1" rIns="55875" wrap="square" tIns="2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7dcbe46ab_0_10:notes"/>
          <p:cNvSpPr/>
          <p:nvPr>
            <p:ph idx="2" type="sldImg"/>
          </p:nvPr>
        </p:nvSpPr>
        <p:spPr>
          <a:xfrm>
            <a:off x="457200" y="571500"/>
            <a:ext cx="3657600" cy="15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347dcbe46ab_0_10:notes"/>
          <p:cNvSpPr txBox="1"/>
          <p:nvPr>
            <p:ph idx="1" type="body"/>
          </p:nvPr>
        </p:nvSpPr>
        <p:spPr>
          <a:xfrm>
            <a:off x="457200" y="2200275"/>
            <a:ext cx="3657600" cy="18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347dcbe46ab_0_10:notes"/>
          <p:cNvSpPr txBox="1"/>
          <p:nvPr>
            <p:ph idx="12" type="sldNum"/>
          </p:nvPr>
        </p:nvSpPr>
        <p:spPr>
          <a:xfrm>
            <a:off x="2589742" y="4342607"/>
            <a:ext cx="19812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b" bIns="27925" lIns="55875" spcFirstLastPara="1" rIns="55875" wrap="square" tIns="2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7dcbe46ab_0_26:notes"/>
          <p:cNvSpPr/>
          <p:nvPr>
            <p:ph idx="2" type="sldImg"/>
          </p:nvPr>
        </p:nvSpPr>
        <p:spPr>
          <a:xfrm>
            <a:off x="457200" y="571500"/>
            <a:ext cx="3657600" cy="15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347dcbe46ab_0_26:notes"/>
          <p:cNvSpPr txBox="1"/>
          <p:nvPr>
            <p:ph idx="1" type="body"/>
          </p:nvPr>
        </p:nvSpPr>
        <p:spPr>
          <a:xfrm>
            <a:off x="457200" y="2200275"/>
            <a:ext cx="3657600" cy="18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347dcbe46ab_0_26:notes"/>
          <p:cNvSpPr txBox="1"/>
          <p:nvPr>
            <p:ph idx="12" type="sldNum"/>
          </p:nvPr>
        </p:nvSpPr>
        <p:spPr>
          <a:xfrm>
            <a:off x="2589742" y="4342607"/>
            <a:ext cx="19812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b" bIns="27925" lIns="55875" spcFirstLastPara="1" rIns="55875" wrap="square" tIns="2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7dcbe46ab_0_43:notes"/>
          <p:cNvSpPr/>
          <p:nvPr>
            <p:ph idx="2" type="sldImg"/>
          </p:nvPr>
        </p:nvSpPr>
        <p:spPr>
          <a:xfrm>
            <a:off x="457200" y="571500"/>
            <a:ext cx="3657600" cy="15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347dcbe46ab_0_43:notes"/>
          <p:cNvSpPr txBox="1"/>
          <p:nvPr>
            <p:ph idx="1" type="body"/>
          </p:nvPr>
        </p:nvSpPr>
        <p:spPr>
          <a:xfrm>
            <a:off x="457200" y="2200275"/>
            <a:ext cx="3657600" cy="18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47dcbe46ab_0_43:notes"/>
          <p:cNvSpPr txBox="1"/>
          <p:nvPr>
            <p:ph idx="12" type="sldNum"/>
          </p:nvPr>
        </p:nvSpPr>
        <p:spPr>
          <a:xfrm>
            <a:off x="2589742" y="4342607"/>
            <a:ext cx="19812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b" bIns="27925" lIns="55875" spcFirstLastPara="1" rIns="55875" wrap="square" tIns="2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7dcbe46ab_0_60:notes"/>
          <p:cNvSpPr/>
          <p:nvPr>
            <p:ph idx="2" type="sldImg"/>
          </p:nvPr>
        </p:nvSpPr>
        <p:spPr>
          <a:xfrm>
            <a:off x="457200" y="571500"/>
            <a:ext cx="3657600" cy="15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347dcbe46ab_0_60:notes"/>
          <p:cNvSpPr txBox="1"/>
          <p:nvPr>
            <p:ph idx="1" type="body"/>
          </p:nvPr>
        </p:nvSpPr>
        <p:spPr>
          <a:xfrm>
            <a:off x="457200" y="2200275"/>
            <a:ext cx="3657600" cy="18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47dcbe46ab_0_60:notes"/>
          <p:cNvSpPr txBox="1"/>
          <p:nvPr>
            <p:ph idx="12" type="sldNum"/>
          </p:nvPr>
        </p:nvSpPr>
        <p:spPr>
          <a:xfrm>
            <a:off x="2589742" y="4342607"/>
            <a:ext cx="19812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b" bIns="27925" lIns="55875" spcFirstLastPara="1" rIns="55875" wrap="square" tIns="2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7dcbe46ab_0_109:notes"/>
          <p:cNvSpPr/>
          <p:nvPr>
            <p:ph idx="2" type="sldImg"/>
          </p:nvPr>
        </p:nvSpPr>
        <p:spPr>
          <a:xfrm>
            <a:off x="457200" y="571500"/>
            <a:ext cx="3657600" cy="15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347dcbe46ab_0_109:notes"/>
          <p:cNvSpPr txBox="1"/>
          <p:nvPr>
            <p:ph idx="1" type="body"/>
          </p:nvPr>
        </p:nvSpPr>
        <p:spPr>
          <a:xfrm>
            <a:off x="457200" y="2200275"/>
            <a:ext cx="3657600" cy="18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47dcbe46ab_0_109:notes"/>
          <p:cNvSpPr txBox="1"/>
          <p:nvPr>
            <p:ph idx="12" type="sldNum"/>
          </p:nvPr>
        </p:nvSpPr>
        <p:spPr>
          <a:xfrm>
            <a:off x="2589742" y="4342607"/>
            <a:ext cx="19812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b" bIns="27925" lIns="55875" spcFirstLastPara="1" rIns="55875" wrap="square" tIns="2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7dcbe46ab_0_75:notes"/>
          <p:cNvSpPr/>
          <p:nvPr>
            <p:ph idx="2" type="sldImg"/>
          </p:nvPr>
        </p:nvSpPr>
        <p:spPr>
          <a:xfrm>
            <a:off x="457200" y="571500"/>
            <a:ext cx="3657600" cy="15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347dcbe46ab_0_75:notes"/>
          <p:cNvSpPr txBox="1"/>
          <p:nvPr>
            <p:ph idx="1" type="body"/>
          </p:nvPr>
        </p:nvSpPr>
        <p:spPr>
          <a:xfrm>
            <a:off x="457200" y="2200275"/>
            <a:ext cx="3657600" cy="18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347dcbe46ab_0_75:notes"/>
          <p:cNvSpPr txBox="1"/>
          <p:nvPr>
            <p:ph idx="12" type="sldNum"/>
          </p:nvPr>
        </p:nvSpPr>
        <p:spPr>
          <a:xfrm>
            <a:off x="2589742" y="4342607"/>
            <a:ext cx="19812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b" bIns="27925" lIns="55875" spcFirstLastPara="1" rIns="55875" wrap="square" tIns="2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485fb48fa3_0_176"/>
          <p:cNvSpPr/>
          <p:nvPr/>
        </p:nvSpPr>
        <p:spPr>
          <a:xfrm flipH="1">
            <a:off x="10995300" y="5661233"/>
            <a:ext cx="1196700" cy="1196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g3485fb48fa3_0_176"/>
          <p:cNvSpPr/>
          <p:nvPr/>
        </p:nvSpPr>
        <p:spPr>
          <a:xfrm flipH="1">
            <a:off x="10995300" y="5661167"/>
            <a:ext cx="1196700" cy="11967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g3485fb48fa3_0_176"/>
          <p:cNvSpPr txBox="1"/>
          <p:nvPr>
            <p:ph type="ctrTitle"/>
          </p:nvPr>
        </p:nvSpPr>
        <p:spPr>
          <a:xfrm>
            <a:off x="520700" y="2425700"/>
            <a:ext cx="10962900" cy="124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7" name="Google Shape;17;g3485fb48fa3_0_176"/>
          <p:cNvSpPr txBox="1"/>
          <p:nvPr>
            <p:ph idx="1" type="subTitle"/>
          </p:nvPr>
        </p:nvSpPr>
        <p:spPr>
          <a:xfrm>
            <a:off x="520700" y="3718840"/>
            <a:ext cx="10962900" cy="57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g3485fb48fa3_0_176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85fb48fa3_0_224"/>
          <p:cNvSpPr txBox="1"/>
          <p:nvPr>
            <p:ph hasCustomPrompt="1" type="title"/>
          </p:nvPr>
        </p:nvSpPr>
        <p:spPr>
          <a:xfrm>
            <a:off x="634000" y="1678033"/>
            <a:ext cx="109629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0"/>
              <a:buNone/>
              <a:defRPr sz="1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0"/>
              <a:buNone/>
              <a:defRPr sz="16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0"/>
              <a:buNone/>
              <a:defRPr sz="16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0"/>
              <a:buNone/>
              <a:defRPr sz="16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0"/>
              <a:buNone/>
              <a:defRPr sz="16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0"/>
              <a:buNone/>
              <a:defRPr sz="16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0"/>
              <a:buNone/>
              <a:defRPr sz="16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0"/>
              <a:buNone/>
              <a:defRPr sz="16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0"/>
              <a:buNone/>
              <a:defRPr sz="1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g3485fb48fa3_0_224"/>
          <p:cNvSpPr txBox="1"/>
          <p:nvPr>
            <p:ph idx="1" type="body"/>
          </p:nvPr>
        </p:nvSpPr>
        <p:spPr>
          <a:xfrm>
            <a:off x="634000" y="4406167"/>
            <a:ext cx="109629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4" name="Google Shape;64;g3485fb48fa3_0_224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485fb48fa3_0_228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85fb48fa3_0_23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zawartość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485fb48fa3_0_2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g3485fb48fa3_0_23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g3485fb48fa3_0_23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g3485fb48fa3_0_23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g3485fb48fa3_0_2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3485fb48fa3_0_182"/>
          <p:cNvSpPr txBox="1"/>
          <p:nvPr>
            <p:ph type="title"/>
          </p:nvPr>
        </p:nvSpPr>
        <p:spPr>
          <a:xfrm>
            <a:off x="614600" y="2753800"/>
            <a:ext cx="10962900" cy="1350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21" name="Google Shape;21;g3485fb48fa3_0_182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3485fb48fa3_0_185"/>
          <p:cNvSpPr/>
          <p:nvPr/>
        </p:nvSpPr>
        <p:spPr>
          <a:xfrm flipH="1" rot="10800000">
            <a:off x="0" y="2247900"/>
            <a:ext cx="12192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g3485fb48fa3_0_185"/>
          <p:cNvSpPr/>
          <p:nvPr/>
        </p:nvSpPr>
        <p:spPr>
          <a:xfrm>
            <a:off x="0" y="2248000"/>
            <a:ext cx="12192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g3485fb48fa3_0_185"/>
          <p:cNvSpPr txBox="1"/>
          <p:nvPr>
            <p:ph type="title"/>
          </p:nvPr>
        </p:nvSpPr>
        <p:spPr>
          <a:xfrm>
            <a:off x="629200" y="984967"/>
            <a:ext cx="10962900" cy="1023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26" name="Google Shape;26;g3485fb48fa3_0_185"/>
          <p:cNvSpPr txBox="1"/>
          <p:nvPr>
            <p:ph idx="1" type="body"/>
          </p:nvPr>
        </p:nvSpPr>
        <p:spPr>
          <a:xfrm>
            <a:off x="629200" y="2558767"/>
            <a:ext cx="10962900" cy="361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7" name="Google Shape;27;g3485fb48fa3_0_185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3485fb48fa3_0_191"/>
          <p:cNvSpPr/>
          <p:nvPr/>
        </p:nvSpPr>
        <p:spPr>
          <a:xfrm flipH="1" rot="10800000">
            <a:off x="0" y="2247900"/>
            <a:ext cx="12192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g3485fb48fa3_0_191"/>
          <p:cNvSpPr/>
          <p:nvPr/>
        </p:nvSpPr>
        <p:spPr>
          <a:xfrm>
            <a:off x="0" y="2248000"/>
            <a:ext cx="12192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g3485fb48fa3_0_191"/>
          <p:cNvSpPr txBox="1"/>
          <p:nvPr>
            <p:ph type="title"/>
          </p:nvPr>
        </p:nvSpPr>
        <p:spPr>
          <a:xfrm>
            <a:off x="629200" y="984967"/>
            <a:ext cx="10962900" cy="1023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32" name="Google Shape;32;g3485fb48fa3_0_191"/>
          <p:cNvSpPr txBox="1"/>
          <p:nvPr>
            <p:ph idx="1" type="body"/>
          </p:nvPr>
        </p:nvSpPr>
        <p:spPr>
          <a:xfrm>
            <a:off x="629200" y="2558767"/>
            <a:ext cx="5333100" cy="361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g3485fb48fa3_0_191"/>
          <p:cNvSpPr txBox="1"/>
          <p:nvPr>
            <p:ph idx="2" type="body"/>
          </p:nvPr>
        </p:nvSpPr>
        <p:spPr>
          <a:xfrm>
            <a:off x="6259000" y="2558767"/>
            <a:ext cx="5333100" cy="361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g3485fb48fa3_0_191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485fb48fa3_0_198"/>
          <p:cNvSpPr/>
          <p:nvPr/>
        </p:nvSpPr>
        <p:spPr>
          <a:xfrm flipH="1" rot="10800000">
            <a:off x="0" y="875100"/>
            <a:ext cx="12192000" cy="598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3485fb48fa3_0_198"/>
          <p:cNvSpPr/>
          <p:nvPr/>
        </p:nvSpPr>
        <p:spPr>
          <a:xfrm>
            <a:off x="0" y="875133"/>
            <a:ext cx="12192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3485fb48fa3_0_198"/>
          <p:cNvSpPr txBox="1"/>
          <p:nvPr>
            <p:ph type="title"/>
          </p:nvPr>
        </p:nvSpPr>
        <p:spPr>
          <a:xfrm>
            <a:off x="131000" y="21800"/>
            <a:ext cx="11768700" cy="803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g3485fb48fa3_0_198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3485fb48fa3_0_203"/>
          <p:cNvSpPr txBox="1"/>
          <p:nvPr/>
        </p:nvSpPr>
        <p:spPr>
          <a:xfrm flipH="1" rot="10800000">
            <a:off x="4368800" y="33"/>
            <a:ext cx="7823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g3485fb48fa3_0_203"/>
          <p:cNvSpPr/>
          <p:nvPr/>
        </p:nvSpPr>
        <p:spPr>
          <a:xfrm rot="-5400000">
            <a:off x="1012250" y="3356550"/>
            <a:ext cx="6858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g3485fb48fa3_0_203"/>
          <p:cNvSpPr txBox="1"/>
          <p:nvPr>
            <p:ph type="title"/>
          </p:nvPr>
        </p:nvSpPr>
        <p:spPr>
          <a:xfrm>
            <a:off x="301437" y="477067"/>
            <a:ext cx="3744000" cy="1271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4" name="Google Shape;44;g3485fb48fa3_0_203"/>
          <p:cNvSpPr txBox="1"/>
          <p:nvPr>
            <p:ph idx="1" type="body"/>
          </p:nvPr>
        </p:nvSpPr>
        <p:spPr>
          <a:xfrm>
            <a:off x="301433" y="1954400"/>
            <a:ext cx="3744000" cy="421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g3485fb48fa3_0_203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485fb48fa3_0_209"/>
          <p:cNvSpPr txBox="1"/>
          <p:nvPr>
            <p:ph type="title"/>
          </p:nvPr>
        </p:nvSpPr>
        <p:spPr>
          <a:xfrm>
            <a:off x="653667" y="651000"/>
            <a:ext cx="83028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48" name="Google Shape;48;g3485fb48fa3_0_209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485fb48fa3_0_212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g3485fb48fa3_0_212"/>
          <p:cNvSpPr/>
          <p:nvPr/>
        </p:nvSpPr>
        <p:spPr>
          <a:xfrm rot="5400000">
            <a:off x="2595233" y="3356900"/>
            <a:ext cx="68571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3485fb48fa3_0_212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g3485fb48fa3_0_212"/>
          <p:cNvSpPr txBox="1"/>
          <p:nvPr>
            <p:ph idx="1" type="subTitle"/>
          </p:nvPr>
        </p:nvSpPr>
        <p:spPr>
          <a:xfrm>
            <a:off x="354000" y="3705956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" name="Google Shape;54;g3485fb48fa3_0_212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g3485fb48fa3_0_212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85fb48fa3_0_219"/>
          <p:cNvSpPr txBox="1"/>
          <p:nvPr/>
        </p:nvSpPr>
        <p:spPr>
          <a:xfrm flipH="1" rot="10800000">
            <a:off x="0" y="-100"/>
            <a:ext cx="12192000" cy="626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3485fb48fa3_0_219"/>
          <p:cNvSpPr/>
          <p:nvPr/>
        </p:nvSpPr>
        <p:spPr>
          <a:xfrm flipH="1" rot="10800000">
            <a:off x="0" y="6163733"/>
            <a:ext cx="12192000" cy="98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3485fb48fa3_0_219"/>
          <p:cNvSpPr txBox="1"/>
          <p:nvPr>
            <p:ph idx="1" type="body"/>
          </p:nvPr>
        </p:nvSpPr>
        <p:spPr>
          <a:xfrm>
            <a:off x="76200" y="6262433"/>
            <a:ext cx="11175900" cy="595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60" name="Google Shape;60;g3485fb48fa3_0_219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485fb48fa3_0_172"/>
          <p:cNvSpPr txBox="1"/>
          <p:nvPr>
            <p:ph type="title"/>
          </p:nvPr>
        </p:nvSpPr>
        <p:spPr>
          <a:xfrm>
            <a:off x="629200" y="984967"/>
            <a:ext cx="109629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Roboto"/>
              <a:buNone/>
              <a:defRPr sz="4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Roboto"/>
              <a:buNone/>
              <a:defRPr sz="4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Roboto"/>
              <a:buNone/>
              <a:defRPr sz="4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Roboto"/>
              <a:buNone/>
              <a:defRPr sz="4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Roboto"/>
              <a:buNone/>
              <a:defRPr sz="4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Roboto"/>
              <a:buNone/>
              <a:defRPr sz="4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Roboto"/>
              <a:buNone/>
              <a:defRPr sz="4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Roboto"/>
              <a:buNone/>
              <a:defRPr sz="4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Roboto"/>
              <a:buNone/>
              <a:defRPr sz="4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" name="Google Shape;11;g3485fb48fa3_0_172"/>
          <p:cNvSpPr txBox="1"/>
          <p:nvPr>
            <p:ph idx="1" type="body"/>
          </p:nvPr>
        </p:nvSpPr>
        <p:spPr>
          <a:xfrm>
            <a:off x="629200" y="2558767"/>
            <a:ext cx="109629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"/>
              <a:buChar char="●"/>
              <a:defRPr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Roboto"/>
              <a:buChar char="○"/>
              <a:defRPr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Roboto"/>
              <a:buChar char="■"/>
              <a:defRPr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Roboto"/>
              <a:buChar char="●"/>
              <a:defRPr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Roboto"/>
              <a:buChar char="○"/>
              <a:defRPr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Roboto"/>
              <a:buChar char="■"/>
              <a:defRPr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Roboto"/>
              <a:buChar char="●"/>
              <a:defRPr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Roboto"/>
              <a:buChar char="○"/>
              <a:defRPr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Roboto"/>
              <a:buChar char="■"/>
              <a:defRPr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g3485fb48fa3_0_172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0532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/>
          <p:nvPr>
            <p:ph idx="12" type="sldNum"/>
          </p:nvPr>
        </p:nvSpPr>
        <p:spPr>
          <a:xfrm>
            <a:off x="223130" y="6287239"/>
            <a:ext cx="5424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"/>
          <p:cNvSpPr txBox="1"/>
          <p:nvPr/>
        </p:nvSpPr>
        <p:spPr>
          <a:xfrm>
            <a:off x="765587" y="6287238"/>
            <a:ext cx="4619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l-PL" sz="1100" u="none" cap="none" strike="noStrike">
                <a:solidFill>
                  <a:srgbClr val="8B19FE"/>
                </a:solidFill>
                <a:latin typeface="Arial"/>
                <a:ea typeface="Arial"/>
                <a:cs typeface="Arial"/>
                <a:sym typeface="Arial"/>
              </a:rPr>
              <a:t>Event organized by: Academic Partners Foundation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1450" y="0"/>
            <a:ext cx="5670548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"/>
          <p:cNvSpPr txBox="1"/>
          <p:nvPr/>
        </p:nvSpPr>
        <p:spPr>
          <a:xfrm>
            <a:off x="765575" y="604850"/>
            <a:ext cx="5925300" cy="16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lay"/>
              <a:buNone/>
            </a:pPr>
            <a:r>
              <a:rPr lang="pl-PL" sz="5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A quest for optimal HTTP client DX</a:t>
            </a:r>
            <a:endParaRPr b="0" i="0" sz="52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765587" y="2236952"/>
            <a:ext cx="5755863" cy="1084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 txBox="1"/>
          <p:nvPr/>
        </p:nvSpPr>
        <p:spPr>
          <a:xfrm>
            <a:off x="765587" y="3321739"/>
            <a:ext cx="5755863" cy="665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B19FE"/>
              </a:buClr>
              <a:buSzPts val="2800"/>
              <a:buFont typeface="Play"/>
              <a:buNone/>
            </a:pPr>
            <a:r>
              <a:rPr lang="pl-PL" sz="2800">
                <a:solidFill>
                  <a:srgbClr val="8B19FE"/>
                </a:solidFill>
                <a:latin typeface="Play"/>
                <a:ea typeface="Play"/>
                <a:cs typeface="Play"/>
                <a:sym typeface="Play"/>
              </a:rPr>
              <a:t>Igor Savin</a:t>
            </a:r>
            <a:endParaRPr b="0" i="0" sz="2800" u="none" cap="none" strike="noStrike">
              <a:solidFill>
                <a:srgbClr val="8B19FE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765587" y="3987438"/>
            <a:ext cx="5755863" cy="1977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19FE"/>
              </a:buClr>
              <a:buSzPts val="1800"/>
              <a:buFont typeface="Arial"/>
              <a:buNone/>
            </a:pPr>
            <a:r>
              <a:rPr lang="pl-PL" sz="1800">
                <a:solidFill>
                  <a:srgbClr val="8B19FE"/>
                </a:solidFill>
              </a:rPr>
              <a:t>Principal Software Engineer </a:t>
            </a:r>
            <a:r>
              <a:rPr b="0" i="0" lang="pl-PL" sz="1800" u="none" cap="none" strike="noStrike">
                <a:solidFill>
                  <a:srgbClr val="8B19FE"/>
                </a:solidFill>
                <a:latin typeface="Arial"/>
                <a:ea typeface="Arial"/>
                <a:cs typeface="Arial"/>
                <a:sym typeface="Arial"/>
              </a:rPr>
              <a:t>at </a:t>
            </a:r>
            <a:r>
              <a:rPr lang="pl-PL" sz="1800">
                <a:solidFill>
                  <a:srgbClr val="8B19FE"/>
                </a:solidFill>
              </a:rPr>
              <a:t>Lokalise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E29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6" name="Google Shape;166;g347dcbe46ab_0_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35950" y="317500"/>
            <a:ext cx="3638550" cy="590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347dcbe46ab_0_89"/>
          <p:cNvSpPr/>
          <p:nvPr/>
        </p:nvSpPr>
        <p:spPr>
          <a:xfrm>
            <a:off x="360000" y="360000"/>
            <a:ext cx="65406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31E29"/>
              </a:buClr>
              <a:buSzPts val="3000"/>
              <a:buFont typeface="Arial"/>
              <a:buNone/>
            </a:pPr>
            <a:r>
              <a:rPr b="1" lang="pl-PL" sz="3600">
                <a:solidFill>
                  <a:schemeClr val="accent6"/>
                </a:solidFill>
                <a:latin typeface="Play"/>
                <a:ea typeface="Play"/>
                <a:cs typeface="Play"/>
                <a:sym typeface="Play"/>
              </a:rPr>
              <a:t>Validation, schemas and type-safety</a:t>
            </a:r>
            <a:r>
              <a:rPr b="1" i="0" lang="pl-PL" sz="3600" u="none" cap="none" strike="noStrike">
                <a:solidFill>
                  <a:schemeClr val="accent6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endParaRPr i="0" sz="3600" u="none" cap="none" strike="noStrike">
              <a:solidFill>
                <a:schemeClr val="accent6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68" name="Google Shape;168;g347dcbe46ab_0_89"/>
          <p:cNvSpPr txBox="1"/>
          <p:nvPr>
            <p:ph idx="12" type="sldNum"/>
          </p:nvPr>
        </p:nvSpPr>
        <p:spPr>
          <a:xfrm>
            <a:off x="11143000" y="6386050"/>
            <a:ext cx="731700" cy="14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g347dcbe46ab_0_89"/>
          <p:cNvSpPr/>
          <p:nvPr/>
        </p:nvSpPr>
        <p:spPr>
          <a:xfrm>
            <a:off x="360000" y="1833200"/>
            <a:ext cx="6648600" cy="42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79400" lvl="0" marL="762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Lato"/>
              <a:buChar char="▶"/>
            </a:pPr>
            <a:r>
              <a:rPr b="1" lang="pl-PL" sz="20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Validation schemas:</a:t>
            </a:r>
            <a:endParaRPr b="1" sz="20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1" marL="1066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Lato"/>
              <a:buChar char="▶"/>
            </a:pPr>
            <a:r>
              <a:rPr lang="pl-PL" sz="20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Runtime validation</a:t>
            </a:r>
            <a:endParaRPr sz="20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1" marL="1066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Lato"/>
              <a:buChar char="▶"/>
            </a:pPr>
            <a:r>
              <a:rPr lang="pl-PL" sz="20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Compilation time TypeScript types</a:t>
            </a:r>
            <a:endParaRPr sz="20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762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Lato"/>
              <a:buChar char="▶"/>
            </a:pPr>
            <a:r>
              <a:rPr b="1" lang="pl-PL" sz="20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Type-safety:</a:t>
            </a:r>
            <a:endParaRPr b="1" sz="20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1" marL="1066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Lato"/>
              <a:buChar char="▶"/>
            </a:pPr>
            <a:r>
              <a:rPr lang="pl-PL" sz="20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Type-checks at compilation time catch problems before they happen</a:t>
            </a:r>
            <a:endParaRPr sz="20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1" marL="10668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Lato"/>
              <a:buChar char="▶"/>
            </a:pPr>
            <a:r>
              <a:rPr lang="pl-PL" sz="20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Runtime validation catches deviations from expected state during boundary transitions</a:t>
            </a:r>
            <a:endParaRPr sz="20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" name="Google Shape;170;g347dcbe46ab_0_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55125" y="2105025"/>
            <a:ext cx="1600200" cy="233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E29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4865076ae0_0_39"/>
          <p:cNvSpPr/>
          <p:nvPr/>
        </p:nvSpPr>
        <p:spPr>
          <a:xfrm>
            <a:off x="360000" y="360000"/>
            <a:ext cx="115953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97362"/>
              </a:buClr>
              <a:buSzPts val="3000"/>
              <a:buFont typeface="Arial"/>
              <a:buNone/>
            </a:pPr>
            <a:r>
              <a:rPr b="1" lang="pl-PL" sz="3600">
                <a:solidFill>
                  <a:schemeClr val="accent6"/>
                </a:solidFill>
                <a:latin typeface="Play"/>
                <a:ea typeface="Play"/>
                <a:cs typeface="Play"/>
                <a:sym typeface="Play"/>
              </a:rPr>
              <a:t>Validation schemas</a:t>
            </a:r>
            <a:endParaRPr i="0" sz="3600" u="none" cap="none" strike="noStrike">
              <a:solidFill>
                <a:schemeClr val="accent6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77" name="Google Shape;177;g34865076ae0_0_39"/>
          <p:cNvSpPr txBox="1"/>
          <p:nvPr>
            <p:ph idx="12" type="sldNum"/>
          </p:nvPr>
        </p:nvSpPr>
        <p:spPr>
          <a:xfrm>
            <a:off x="11143000" y="6386050"/>
            <a:ext cx="731700" cy="14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g34865076ae0_0_39"/>
          <p:cNvSpPr txBox="1"/>
          <p:nvPr/>
        </p:nvSpPr>
        <p:spPr>
          <a:xfrm>
            <a:off x="360000" y="890325"/>
            <a:ext cx="730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60950" spcFirstLastPara="1" rIns="60950" wrap="square" tIns="609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zod</a:t>
            </a:r>
            <a:endParaRPr sz="20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9" name="Google Shape;179;g34865076ae0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3825"/>
            <a:ext cx="4660350" cy="391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E29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7dcbe46ab_0_126"/>
          <p:cNvSpPr/>
          <p:nvPr/>
        </p:nvSpPr>
        <p:spPr>
          <a:xfrm>
            <a:off x="317500" y="317500"/>
            <a:ext cx="115953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97362"/>
              </a:buClr>
              <a:buSzPts val="3000"/>
              <a:buFont typeface="Arial"/>
              <a:buNone/>
            </a:pPr>
            <a:r>
              <a:rPr b="1" lang="pl-PL" sz="3600">
                <a:solidFill>
                  <a:schemeClr val="accent6"/>
                </a:solidFill>
                <a:latin typeface="Play"/>
                <a:ea typeface="Play"/>
                <a:cs typeface="Play"/>
                <a:sym typeface="Play"/>
              </a:rPr>
              <a:t>Benchmarks for popular schema-based parsing libraries</a:t>
            </a:r>
            <a:endParaRPr i="0" sz="3600" u="none" cap="none" strike="noStrike">
              <a:solidFill>
                <a:schemeClr val="accent6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86" name="Google Shape;186;g347dcbe46ab_0_126"/>
          <p:cNvSpPr txBox="1"/>
          <p:nvPr>
            <p:ph idx="12" type="sldNum"/>
          </p:nvPr>
        </p:nvSpPr>
        <p:spPr>
          <a:xfrm>
            <a:off x="11143000" y="6386050"/>
            <a:ext cx="731700" cy="14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7" name="Google Shape;187;g347dcbe46ab_0_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500" y="1618850"/>
            <a:ext cx="9961934" cy="205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347dcbe46ab_0_126"/>
          <p:cNvSpPr txBox="1"/>
          <p:nvPr/>
        </p:nvSpPr>
        <p:spPr>
          <a:xfrm>
            <a:off x="317500" y="6304000"/>
            <a:ext cx="605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60950" spcFirstLastPara="1" rIns="60950" wrap="square" tIns="609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https://github.com/moltar/typescript-runtime-type-benchmarks</a:t>
            </a:r>
            <a:endParaRPr sz="16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E29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47dcbe46ab_0_141"/>
          <p:cNvSpPr/>
          <p:nvPr/>
        </p:nvSpPr>
        <p:spPr>
          <a:xfrm>
            <a:off x="1289100" y="2064300"/>
            <a:ext cx="9613800" cy="27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1729E"/>
              </a:buClr>
              <a:buSzPts val="7300"/>
              <a:buFont typeface="Arial"/>
              <a:buNone/>
            </a:pPr>
            <a:r>
              <a:rPr b="1" lang="pl-PL" sz="7200">
                <a:solidFill>
                  <a:schemeClr val="accent6"/>
                </a:solidFill>
                <a:latin typeface="Play"/>
                <a:ea typeface="Play"/>
                <a:cs typeface="Play"/>
                <a:sym typeface="Play"/>
              </a:rPr>
              <a:t>Leveling up your HTTP client game</a:t>
            </a:r>
            <a:r>
              <a:rPr b="1" i="0" lang="pl-PL" sz="7200" u="none" cap="none" strike="noStrike">
                <a:solidFill>
                  <a:schemeClr val="accent6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b="1" lang="pl-PL" sz="7200">
                <a:solidFill>
                  <a:schemeClr val="accent4"/>
                </a:solidFill>
                <a:latin typeface="Play"/>
                <a:ea typeface="Play"/>
                <a:cs typeface="Play"/>
                <a:sym typeface="Play"/>
              </a:rPr>
              <a:t>Level “Expert”</a:t>
            </a:r>
            <a:r>
              <a:rPr b="1" i="0" lang="pl-PL" sz="7200" u="none" cap="none" strike="noStrike">
                <a:solidFill>
                  <a:srgbClr val="51729E"/>
                </a:solidFill>
                <a:latin typeface="Play"/>
                <a:ea typeface="Play"/>
                <a:cs typeface="Play"/>
                <a:sym typeface="Play"/>
              </a:rPr>
              <a:t>  </a:t>
            </a:r>
            <a:endParaRPr i="0" sz="72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95" name="Google Shape;195;g347dcbe46ab_0_141"/>
          <p:cNvSpPr txBox="1"/>
          <p:nvPr>
            <p:ph idx="12" type="sldNum"/>
          </p:nvPr>
        </p:nvSpPr>
        <p:spPr>
          <a:xfrm>
            <a:off x="11143000" y="6386050"/>
            <a:ext cx="731700" cy="14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E29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1" name="Google Shape;201;g347dcbe46ab_0_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35950" y="317500"/>
            <a:ext cx="3638550" cy="590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347dcbe46ab_0_155"/>
          <p:cNvSpPr/>
          <p:nvPr/>
        </p:nvSpPr>
        <p:spPr>
          <a:xfrm>
            <a:off x="360000" y="360000"/>
            <a:ext cx="60477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31E29"/>
              </a:buClr>
              <a:buSzPts val="3000"/>
              <a:buFont typeface="Arial"/>
              <a:buNone/>
            </a:pPr>
            <a:r>
              <a:rPr b="1" lang="pl-PL" sz="3600">
                <a:solidFill>
                  <a:schemeClr val="accent6"/>
                </a:solidFill>
                <a:latin typeface="Play"/>
                <a:ea typeface="Play"/>
                <a:cs typeface="Play"/>
                <a:sym typeface="Play"/>
              </a:rPr>
              <a:t>End-to-end contracts</a:t>
            </a:r>
            <a:endParaRPr i="0" sz="3600" u="none" cap="none" strike="noStrike">
              <a:solidFill>
                <a:schemeClr val="accent6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03" name="Google Shape;203;g347dcbe46ab_0_155"/>
          <p:cNvSpPr txBox="1"/>
          <p:nvPr>
            <p:ph idx="12" type="sldNum"/>
          </p:nvPr>
        </p:nvSpPr>
        <p:spPr>
          <a:xfrm>
            <a:off x="11143000" y="6386050"/>
            <a:ext cx="731700" cy="14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g347dcbe46ab_0_155"/>
          <p:cNvSpPr/>
          <p:nvPr/>
        </p:nvSpPr>
        <p:spPr>
          <a:xfrm>
            <a:off x="360000" y="1485900"/>
            <a:ext cx="6648600" cy="42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20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Define complete contracts for your endpoints:</a:t>
            </a:r>
            <a:endParaRPr b="1" sz="20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1" marL="609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Lato"/>
              <a:buChar char="▶"/>
            </a:pPr>
            <a:r>
              <a:rPr lang="pl-PL" sz="20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HTTP request method</a:t>
            </a:r>
            <a:endParaRPr sz="20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1" marL="609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Lato"/>
              <a:buChar char="▶"/>
            </a:pPr>
            <a:r>
              <a:rPr lang="pl-PL" sz="20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Request, response, query, path params</a:t>
            </a:r>
            <a:endParaRPr sz="20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l-PL" sz="20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Use for:</a:t>
            </a:r>
            <a:endParaRPr b="1" sz="20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1" marL="609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Lato"/>
              <a:buChar char="▶"/>
            </a:pPr>
            <a:r>
              <a:rPr lang="pl-PL" sz="20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Controller definition on the backend</a:t>
            </a:r>
            <a:endParaRPr sz="20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1" marL="609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Lato"/>
              <a:buChar char="▶"/>
            </a:pPr>
            <a:r>
              <a:rPr lang="pl-PL" sz="20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Request validation and type inference on backend &amp; frontend</a:t>
            </a:r>
            <a:endParaRPr sz="20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1" marL="6096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2000"/>
              <a:buFont typeface="Lato"/>
              <a:buChar char="▶"/>
            </a:pPr>
            <a:r>
              <a:rPr lang="pl-PL" sz="20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Type-safe mocking</a:t>
            </a:r>
            <a:endParaRPr sz="20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5" name="Google Shape;205;g347dcbe46ab_0_1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55125" y="2105025"/>
            <a:ext cx="1600200" cy="233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E29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47dcbe46ab_0_174"/>
          <p:cNvSpPr/>
          <p:nvPr/>
        </p:nvSpPr>
        <p:spPr>
          <a:xfrm>
            <a:off x="360000" y="360000"/>
            <a:ext cx="115953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97362"/>
              </a:buClr>
              <a:buSzPts val="3000"/>
              <a:buFont typeface="Arial"/>
              <a:buNone/>
            </a:pPr>
            <a:r>
              <a:rPr b="1" lang="pl-PL" sz="3600">
                <a:solidFill>
                  <a:schemeClr val="accent6"/>
                </a:solidFill>
                <a:latin typeface="Play"/>
                <a:ea typeface="Play"/>
                <a:cs typeface="Play"/>
                <a:sym typeface="Play"/>
              </a:rPr>
              <a:t>TS-REST</a:t>
            </a:r>
            <a:endParaRPr i="0" sz="3600" u="none" cap="none" strike="noStrike">
              <a:solidFill>
                <a:schemeClr val="accent6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12" name="Google Shape;212;g347dcbe46ab_0_174"/>
          <p:cNvSpPr txBox="1"/>
          <p:nvPr>
            <p:ph idx="12" type="sldNum"/>
          </p:nvPr>
        </p:nvSpPr>
        <p:spPr>
          <a:xfrm>
            <a:off x="11143000" y="6386050"/>
            <a:ext cx="731700" cy="14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g347dcbe46ab_0_174"/>
          <p:cNvSpPr txBox="1"/>
          <p:nvPr/>
        </p:nvSpPr>
        <p:spPr>
          <a:xfrm>
            <a:off x="360008" y="1184500"/>
            <a:ext cx="730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60950" spcFirstLastPara="1" rIns="60950" wrap="square" tIns="609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Contract definition</a:t>
            </a:r>
            <a:endParaRPr sz="20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g347dcbe46ab_0_174"/>
          <p:cNvSpPr txBox="1"/>
          <p:nvPr/>
        </p:nvSpPr>
        <p:spPr>
          <a:xfrm>
            <a:off x="5616850" y="3244358"/>
            <a:ext cx="730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60950" spcFirstLastPara="1" rIns="60950" wrap="square" tIns="609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Controller definition</a:t>
            </a:r>
            <a:endParaRPr sz="20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5" name="Google Shape;215;g347dcbe46ab_0_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00" y="1630000"/>
            <a:ext cx="4594951" cy="3502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347dcbe46ab_0_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6849" y="3712475"/>
            <a:ext cx="4872525" cy="18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E29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4865076ae0_0_21"/>
          <p:cNvSpPr/>
          <p:nvPr/>
        </p:nvSpPr>
        <p:spPr>
          <a:xfrm>
            <a:off x="1289100" y="2064300"/>
            <a:ext cx="9613800" cy="27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1729E"/>
              </a:buClr>
              <a:buSzPts val="7300"/>
              <a:buFont typeface="Arial"/>
              <a:buNone/>
            </a:pPr>
            <a:r>
              <a:rPr b="1" lang="pl-PL" sz="7200">
                <a:solidFill>
                  <a:schemeClr val="accent6"/>
                </a:solidFill>
                <a:latin typeface="Play"/>
                <a:ea typeface="Play"/>
                <a:cs typeface="Play"/>
                <a:sym typeface="Play"/>
              </a:rPr>
              <a:t>Leveling up your HTTP client game</a:t>
            </a:r>
            <a:r>
              <a:rPr b="1" i="0" lang="pl-PL" sz="7200" u="none" cap="none" strike="noStrike">
                <a:solidFill>
                  <a:schemeClr val="accent6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b="1" lang="pl-PL" sz="7200">
                <a:solidFill>
                  <a:schemeClr val="accent4"/>
                </a:solidFill>
                <a:latin typeface="Play"/>
                <a:ea typeface="Play"/>
                <a:cs typeface="Play"/>
                <a:sym typeface="Play"/>
              </a:rPr>
              <a:t>Level “Galaxy Brain”</a:t>
            </a:r>
            <a:r>
              <a:rPr b="1" i="0" lang="pl-PL" sz="7200" u="none" cap="none" strike="noStrike">
                <a:solidFill>
                  <a:srgbClr val="51729E"/>
                </a:solidFill>
                <a:latin typeface="Play"/>
                <a:ea typeface="Play"/>
                <a:cs typeface="Play"/>
                <a:sym typeface="Play"/>
              </a:rPr>
              <a:t>  </a:t>
            </a:r>
            <a:endParaRPr i="0" sz="72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23" name="Google Shape;223;g34865076ae0_0_21"/>
          <p:cNvSpPr txBox="1"/>
          <p:nvPr>
            <p:ph idx="12" type="sldNum"/>
          </p:nvPr>
        </p:nvSpPr>
        <p:spPr>
          <a:xfrm>
            <a:off x="11143000" y="6386050"/>
            <a:ext cx="731700" cy="14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E29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29" name="Google Shape;229;g34865076ae0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35950" y="317500"/>
            <a:ext cx="3638550" cy="590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34865076ae0_0_27"/>
          <p:cNvSpPr/>
          <p:nvPr/>
        </p:nvSpPr>
        <p:spPr>
          <a:xfrm>
            <a:off x="360000" y="360000"/>
            <a:ext cx="60477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31E29"/>
              </a:buClr>
              <a:buSzPts val="3000"/>
              <a:buFont typeface="Arial"/>
              <a:buNone/>
            </a:pPr>
            <a:r>
              <a:rPr b="1" lang="pl-PL" sz="3600">
                <a:solidFill>
                  <a:schemeClr val="accent6"/>
                </a:solidFill>
                <a:latin typeface="Play"/>
                <a:ea typeface="Play"/>
                <a:cs typeface="Play"/>
                <a:sym typeface="Play"/>
              </a:rPr>
              <a:t>Best-practices-as-a-code</a:t>
            </a:r>
            <a:endParaRPr i="0" sz="3600" u="none" cap="none" strike="noStrike">
              <a:solidFill>
                <a:schemeClr val="accent6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31" name="Google Shape;231;g34865076ae0_0_27"/>
          <p:cNvSpPr txBox="1"/>
          <p:nvPr>
            <p:ph idx="12" type="sldNum"/>
          </p:nvPr>
        </p:nvSpPr>
        <p:spPr>
          <a:xfrm>
            <a:off x="11143000" y="6386050"/>
            <a:ext cx="731700" cy="14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g34865076ae0_0_27"/>
          <p:cNvSpPr/>
          <p:nvPr/>
        </p:nvSpPr>
        <p:spPr>
          <a:xfrm>
            <a:off x="360000" y="1485900"/>
            <a:ext cx="6648600" cy="42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20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Enforce best practices via wrapper</a:t>
            </a:r>
            <a:r>
              <a:rPr b="1" lang="pl-PL" sz="20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b="1" sz="20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1" marL="609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Lato"/>
              <a:buChar char="▶"/>
            </a:pPr>
            <a:r>
              <a:rPr lang="pl-PL" sz="20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Mandatory schemas?</a:t>
            </a:r>
            <a:endParaRPr sz="20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1" marL="609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Lato"/>
              <a:buChar char="▶"/>
            </a:pPr>
            <a:r>
              <a:rPr lang="pl-PL" sz="20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Mandatory contracts?</a:t>
            </a:r>
            <a:endParaRPr b="1" sz="20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1" marL="609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Lato"/>
              <a:buChar char="▶"/>
            </a:pPr>
            <a:r>
              <a:rPr lang="pl-PL" sz="20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Mandatory extended metadata for debugging purposes?</a:t>
            </a:r>
            <a:endParaRPr sz="20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1" marL="6096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2000"/>
              <a:buFont typeface="Lato"/>
              <a:buChar char="▶"/>
            </a:pPr>
            <a:r>
              <a:rPr lang="pl-PL" sz="20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Specific logging and error handling?</a:t>
            </a:r>
            <a:endParaRPr sz="20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3" name="Google Shape;233;g34865076ae0_0_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55125" y="2105025"/>
            <a:ext cx="1600200" cy="233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E29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47dcbe46ab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800">
                <a:solidFill>
                  <a:schemeClr val="accent6"/>
                </a:solidFill>
                <a:latin typeface="Play"/>
                <a:ea typeface="Play"/>
                <a:cs typeface="Play"/>
                <a:sym typeface="Play"/>
              </a:rPr>
              <a:t>@lokalise/api-contracts</a:t>
            </a:r>
            <a:endParaRPr sz="4800">
              <a:solidFill>
                <a:schemeClr val="accent6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40" name="Google Shape;240;g347dcbe46ab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3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Demo time!</a:t>
            </a:r>
            <a:endParaRPr sz="36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g347dcbe46ab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242" name="Google Shape;242;g347dcbe46ab_0_0"/>
          <p:cNvSpPr txBox="1"/>
          <p:nvPr/>
        </p:nvSpPr>
        <p:spPr>
          <a:xfrm>
            <a:off x="317500" y="6304000"/>
            <a:ext cx="605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60950" spcFirstLastPara="1" rIns="60950" wrap="square" tIns="609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https://github.com/kibertoad/a-quest-for-http-client-dx</a:t>
            </a:r>
            <a:endParaRPr sz="16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0532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"/>
          <p:cNvSpPr txBox="1"/>
          <p:nvPr>
            <p:ph idx="12" type="sldNum"/>
          </p:nvPr>
        </p:nvSpPr>
        <p:spPr>
          <a:xfrm>
            <a:off x="223130" y="6287239"/>
            <a:ext cx="5424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"/>
          <p:cNvSpPr txBox="1"/>
          <p:nvPr/>
        </p:nvSpPr>
        <p:spPr>
          <a:xfrm>
            <a:off x="765587" y="6287238"/>
            <a:ext cx="4619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l-PL" sz="1100" u="none" cap="none" strike="noStrike">
                <a:solidFill>
                  <a:srgbClr val="8B19FE"/>
                </a:solidFill>
                <a:latin typeface="Arial"/>
                <a:ea typeface="Arial"/>
                <a:cs typeface="Arial"/>
                <a:sym typeface="Arial"/>
              </a:rPr>
              <a:t>Event organized by: Academic Partners Foundation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1450" y="0"/>
            <a:ext cx="5670548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"/>
          <p:cNvSpPr txBox="1"/>
          <p:nvPr/>
        </p:nvSpPr>
        <p:spPr>
          <a:xfrm>
            <a:off x="765587" y="604838"/>
            <a:ext cx="5755863" cy="1632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B19FE"/>
              </a:buClr>
              <a:buSzPts val="5200"/>
              <a:buFont typeface="Play"/>
              <a:buNone/>
            </a:pPr>
            <a:r>
              <a:rPr b="0" i="0" lang="pl-PL" sz="5200" u="none" cap="none" strike="noStrike">
                <a:solidFill>
                  <a:srgbClr val="8B19FE"/>
                </a:solidFill>
                <a:latin typeface="Play"/>
                <a:ea typeface="Play"/>
                <a:cs typeface="Play"/>
                <a:sym typeface="Play"/>
              </a:rPr>
              <a:t>Thank you for watching!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"/>
          <p:cNvSpPr txBox="1"/>
          <p:nvPr/>
        </p:nvSpPr>
        <p:spPr>
          <a:xfrm>
            <a:off x="765587" y="2236952"/>
            <a:ext cx="5755863" cy="1084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19FE"/>
              </a:buClr>
              <a:buSzPts val="2000"/>
              <a:buFont typeface="Arial"/>
              <a:buNone/>
            </a:pPr>
            <a:r>
              <a:rPr b="0" i="0" lang="pl-PL" sz="2000" u="none" cap="none" strike="noStrike">
                <a:solidFill>
                  <a:srgbClr val="8B19FE"/>
                </a:solidFill>
                <a:latin typeface="Arial"/>
                <a:ea typeface="Arial"/>
                <a:cs typeface="Arial"/>
                <a:sym typeface="Arial"/>
              </a:rPr>
              <a:t>Remember to leave your questions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19FE"/>
              </a:buClr>
              <a:buSzPts val="2000"/>
              <a:buFont typeface="Arial"/>
              <a:buNone/>
            </a:pPr>
            <a:r>
              <a:rPr b="0" i="0" lang="pl-PL" sz="2000" u="none" cap="none" strike="noStrike">
                <a:solidFill>
                  <a:srgbClr val="8B19FE"/>
                </a:solidFill>
                <a:latin typeface="Arial"/>
                <a:ea typeface="Arial"/>
                <a:cs typeface="Arial"/>
                <a:sym typeface="Arial"/>
              </a:rPr>
              <a:t>and rate the presentation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19FE"/>
              </a:buClr>
              <a:buSzPts val="2000"/>
              <a:buFont typeface="Arial"/>
              <a:buNone/>
            </a:pPr>
            <a:r>
              <a:rPr b="0" i="0" lang="pl-PL" sz="2000" u="none" cap="none" strike="noStrike">
                <a:solidFill>
                  <a:srgbClr val="8B19FE"/>
                </a:solidFill>
                <a:latin typeface="Arial"/>
                <a:ea typeface="Arial"/>
                <a:cs typeface="Arial"/>
                <a:sym typeface="Arial"/>
              </a:rPr>
              <a:t>in the section below.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E29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865076ae0_0_7"/>
          <p:cNvSpPr/>
          <p:nvPr/>
        </p:nvSpPr>
        <p:spPr>
          <a:xfrm>
            <a:off x="360000" y="360000"/>
            <a:ext cx="115953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97362"/>
              </a:buClr>
              <a:buSzPts val="3000"/>
              <a:buFont typeface="Arial"/>
              <a:buNone/>
            </a:pPr>
            <a:r>
              <a:rPr b="1" lang="pl-PL" sz="3600">
                <a:solidFill>
                  <a:schemeClr val="accent6"/>
                </a:solidFill>
                <a:latin typeface="Play"/>
                <a:ea typeface="Play"/>
                <a:cs typeface="Play"/>
                <a:sym typeface="Play"/>
              </a:rPr>
              <a:t>whoami</a:t>
            </a:r>
            <a:endParaRPr i="0" sz="3600" u="none" cap="none" strike="noStrike">
              <a:solidFill>
                <a:schemeClr val="accent6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2" name="Google Shape;92;g34865076ae0_0_7"/>
          <p:cNvSpPr txBox="1"/>
          <p:nvPr>
            <p:ph idx="12" type="sldNum"/>
          </p:nvPr>
        </p:nvSpPr>
        <p:spPr>
          <a:xfrm>
            <a:off x="11143000" y="6386050"/>
            <a:ext cx="731700" cy="14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93" name="Google Shape;93;g34865076ae0_0_7"/>
          <p:cNvSpPr txBox="1"/>
          <p:nvPr/>
        </p:nvSpPr>
        <p:spPr>
          <a:xfrm>
            <a:off x="5896600" y="1829650"/>
            <a:ext cx="5815500" cy="39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60950" spcFirstLastPara="1" rIns="60950" wrap="square" tIns="60950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 Medium"/>
              <a:buChar char="▶"/>
            </a:pPr>
            <a:r>
              <a:rPr lang="pl-PL" sz="1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Member of </a:t>
            </a:r>
            <a:r>
              <a:rPr b="1" lang="pl-PL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fastify</a:t>
            </a:r>
            <a:r>
              <a:rPr lang="pl-PL" sz="1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organization</a:t>
            </a:r>
            <a:endParaRPr sz="15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 Medium"/>
              <a:buChar char="▶"/>
            </a:pPr>
            <a:r>
              <a:rPr lang="pl-PL" sz="1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Lead maintainer of </a:t>
            </a:r>
            <a:r>
              <a:rPr b="1" lang="pl-PL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knex.js</a:t>
            </a:r>
            <a:endParaRPr sz="15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 Medium"/>
              <a:buChar char="▶"/>
            </a:pPr>
            <a:r>
              <a:rPr lang="pl-PL" sz="1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Presented “Advanced caching in Node.js”</a:t>
            </a:r>
            <a:endParaRPr sz="15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 Medium"/>
              <a:buChar char="▶"/>
            </a:pPr>
            <a:r>
              <a:rPr lang="pl-PL" sz="1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Author of: </a:t>
            </a:r>
            <a:endParaRPr sz="15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 Medium"/>
              <a:buChar char="○"/>
            </a:pPr>
            <a:r>
              <a:rPr b="1" lang="pl-PL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message-queue-toolkit</a:t>
            </a:r>
            <a:endParaRPr b="1"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 Medium"/>
              <a:buChar char="○"/>
            </a:pPr>
            <a:r>
              <a:rPr b="1" lang="pl-PL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node-service-template</a:t>
            </a:r>
            <a:endParaRPr b="1"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 Medium"/>
              <a:buChar char="○"/>
            </a:pPr>
            <a:r>
              <a:rPr b="1" lang="pl-PL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layered-loader</a:t>
            </a:r>
            <a:endParaRPr b="1"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○"/>
            </a:pPr>
            <a:r>
              <a:rPr b="1" lang="pl-PL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opinionated-machine</a:t>
            </a:r>
            <a:endParaRPr b="1"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○"/>
            </a:pPr>
            <a:r>
              <a:rPr b="1" lang="pl-PL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toad-scheduler</a:t>
            </a:r>
            <a:endParaRPr b="1"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 Medium"/>
              <a:buChar char="○"/>
            </a:pPr>
            <a:r>
              <a:rPr b="1" lang="pl-PL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@lokalise/api-contracts</a:t>
            </a:r>
            <a:endParaRPr b="1"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○"/>
            </a:pPr>
            <a:r>
              <a:rPr b="1" lang="pl-PL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@lokalise/backend-http-client</a:t>
            </a:r>
            <a:endParaRPr sz="20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4" name="Google Shape;94;g34865076ae0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250" y="1248900"/>
            <a:ext cx="1793475" cy="17934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34865076ae0_0_7"/>
          <p:cNvSpPr txBox="1"/>
          <p:nvPr/>
        </p:nvSpPr>
        <p:spPr>
          <a:xfrm>
            <a:off x="740988" y="3941275"/>
            <a:ext cx="3000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Principal Software Engineer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l-PL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Lokalise</a:t>
            </a:r>
            <a:endParaRPr/>
          </a:p>
        </p:txBody>
      </p:sp>
      <p:sp>
        <p:nvSpPr>
          <p:cNvPr id="96" name="Google Shape;96;g34865076ae0_0_7"/>
          <p:cNvSpPr txBox="1"/>
          <p:nvPr/>
        </p:nvSpPr>
        <p:spPr>
          <a:xfrm>
            <a:off x="436200" y="3382625"/>
            <a:ext cx="383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Igor Savin </a:t>
            </a:r>
            <a:r>
              <a:rPr lang="pl-PL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aka</a:t>
            </a:r>
            <a:r>
              <a:rPr b="1" lang="pl-PL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kibertoad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4820961c28_0_0"/>
          <p:cNvSpPr txBox="1"/>
          <p:nvPr>
            <p:ph type="ctrTitle"/>
          </p:nvPr>
        </p:nvSpPr>
        <p:spPr>
          <a:xfrm>
            <a:off x="520700" y="2425700"/>
            <a:ext cx="10962900" cy="124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34820961c28_0_0"/>
          <p:cNvSpPr txBox="1"/>
          <p:nvPr>
            <p:ph idx="1" type="subTitle"/>
          </p:nvPr>
        </p:nvSpPr>
        <p:spPr>
          <a:xfrm>
            <a:off x="520700" y="3718840"/>
            <a:ext cx="10962900" cy="57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34820961c28_0_0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0" name="Google Shape;260;g34820961c28_0_0" title="WDI25-206-OMJS-0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E29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820961c28_0_8"/>
          <p:cNvSpPr/>
          <p:nvPr/>
        </p:nvSpPr>
        <p:spPr>
          <a:xfrm>
            <a:off x="360000" y="360000"/>
            <a:ext cx="115953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97362"/>
              </a:buClr>
              <a:buSzPts val="3000"/>
              <a:buFont typeface="Arial"/>
              <a:buNone/>
            </a:pPr>
            <a:r>
              <a:rPr b="1" lang="pl-PL" sz="3600">
                <a:solidFill>
                  <a:schemeClr val="accent6"/>
                </a:solidFill>
                <a:latin typeface="Play"/>
                <a:ea typeface="Play"/>
                <a:cs typeface="Play"/>
                <a:sym typeface="Play"/>
              </a:rPr>
              <a:t>Reinventing bicycles 101</a:t>
            </a:r>
            <a:endParaRPr i="0" sz="3600" u="none" cap="none" strike="noStrike">
              <a:solidFill>
                <a:schemeClr val="accent6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3" name="Google Shape;103;g34820961c28_0_8"/>
          <p:cNvSpPr txBox="1"/>
          <p:nvPr>
            <p:ph idx="12" type="sldNum"/>
          </p:nvPr>
        </p:nvSpPr>
        <p:spPr>
          <a:xfrm>
            <a:off x="11143000" y="6386050"/>
            <a:ext cx="731700" cy="14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104" name="Google Shape;104;g34820961c28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525" y="1286650"/>
            <a:ext cx="4882384" cy="4744400"/>
          </a:xfrm>
          <a:prstGeom prst="rect">
            <a:avLst/>
          </a:prstGeom>
          <a:noFill/>
          <a:ln cap="flat" cmpd="sng" w="38100">
            <a:solidFill>
              <a:srgbClr val="131E2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5" name="Google Shape;105;g34820961c28_0_8"/>
          <p:cNvSpPr txBox="1"/>
          <p:nvPr/>
        </p:nvSpPr>
        <p:spPr>
          <a:xfrm>
            <a:off x="5896600" y="1829650"/>
            <a:ext cx="5815500" cy="39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60950" spcFirstLastPara="1" rIns="60950" wrap="square" tIns="6095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Lato"/>
              <a:buChar char="▶"/>
            </a:pPr>
            <a:r>
              <a:rPr lang="pl-PL" sz="20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“I’ll just use fetch” - number 1 source of solving already solved problems in every frontend application since 2015.</a:t>
            </a:r>
            <a:endParaRPr sz="20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Lato"/>
              <a:buChar char="▶"/>
            </a:pPr>
            <a:r>
              <a:rPr lang="pl-PL" sz="20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Boilerplate-heavy JSON handling;</a:t>
            </a:r>
            <a:endParaRPr sz="20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Lato"/>
              <a:buChar char="▶"/>
            </a:pPr>
            <a:r>
              <a:rPr lang="pl-PL" sz="20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Boilerplate-heavy error handling;</a:t>
            </a:r>
            <a:endParaRPr sz="20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2000"/>
              <a:buFont typeface="Lato"/>
              <a:buChar char="▶"/>
            </a:pPr>
            <a:r>
              <a:rPr lang="pl-PL" sz="20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No middleware support.</a:t>
            </a:r>
            <a:endParaRPr sz="20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E29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7dcbe46ab_0_10"/>
          <p:cNvSpPr/>
          <p:nvPr/>
        </p:nvSpPr>
        <p:spPr>
          <a:xfrm>
            <a:off x="1289100" y="1962600"/>
            <a:ext cx="9613800" cy="29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1729E"/>
              </a:buClr>
              <a:buSzPts val="7300"/>
              <a:buFont typeface="Arial"/>
              <a:buNone/>
            </a:pPr>
            <a:r>
              <a:rPr b="1" lang="pl-PL" sz="7200">
                <a:solidFill>
                  <a:schemeClr val="accent6"/>
                </a:solidFill>
                <a:latin typeface="Play"/>
                <a:ea typeface="Play"/>
                <a:cs typeface="Play"/>
                <a:sym typeface="Play"/>
              </a:rPr>
              <a:t>Leveling up your HTTP client game</a:t>
            </a:r>
            <a:r>
              <a:rPr b="1" i="0" lang="pl-PL" sz="7200" u="none" cap="none" strike="noStrike">
                <a:solidFill>
                  <a:srgbClr val="131E29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b="1" lang="pl-PL" sz="7200">
                <a:solidFill>
                  <a:schemeClr val="accent4"/>
                </a:solidFill>
                <a:latin typeface="Play"/>
                <a:ea typeface="Play"/>
                <a:cs typeface="Play"/>
                <a:sym typeface="Play"/>
              </a:rPr>
              <a:t>Level “Basic”</a:t>
            </a:r>
            <a:r>
              <a:rPr b="1" i="0" lang="pl-PL" sz="7200" u="none" cap="none" strike="noStrike">
                <a:solidFill>
                  <a:srgbClr val="51729E"/>
                </a:solidFill>
                <a:latin typeface="Play"/>
                <a:ea typeface="Play"/>
                <a:cs typeface="Play"/>
                <a:sym typeface="Play"/>
              </a:rPr>
              <a:t>  </a:t>
            </a:r>
            <a:endParaRPr i="0" sz="72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2" name="Google Shape;112;g347dcbe46ab_0_10"/>
          <p:cNvSpPr txBox="1"/>
          <p:nvPr>
            <p:ph idx="12" type="sldNum"/>
          </p:nvPr>
        </p:nvSpPr>
        <p:spPr>
          <a:xfrm>
            <a:off x="11143000" y="6386050"/>
            <a:ext cx="731700" cy="14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E29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7dcbe46ab_0_26"/>
          <p:cNvSpPr/>
          <p:nvPr/>
        </p:nvSpPr>
        <p:spPr>
          <a:xfrm>
            <a:off x="377150" y="360000"/>
            <a:ext cx="115953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97362"/>
              </a:buClr>
              <a:buSzPts val="3000"/>
              <a:buFont typeface="Arial"/>
              <a:buNone/>
            </a:pPr>
            <a:r>
              <a:rPr b="1" lang="pl-PL" sz="3600">
                <a:solidFill>
                  <a:schemeClr val="accent6"/>
                </a:solidFill>
                <a:latin typeface="Play"/>
                <a:ea typeface="Play"/>
                <a:cs typeface="Play"/>
                <a:sym typeface="Play"/>
              </a:rPr>
              <a:t>Eliminating boilerplate: JSON requests</a:t>
            </a:r>
            <a:endParaRPr i="0" sz="3600" u="none" cap="none" strike="noStrike">
              <a:solidFill>
                <a:schemeClr val="accent6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9" name="Google Shape;119;g347dcbe46ab_0_26"/>
          <p:cNvSpPr txBox="1"/>
          <p:nvPr>
            <p:ph idx="12" type="sldNum"/>
          </p:nvPr>
        </p:nvSpPr>
        <p:spPr>
          <a:xfrm>
            <a:off x="11143000" y="6386050"/>
            <a:ext cx="731700" cy="14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g347dcbe46ab_0_26"/>
          <p:cNvSpPr txBox="1"/>
          <p:nvPr/>
        </p:nvSpPr>
        <p:spPr>
          <a:xfrm>
            <a:off x="360000" y="1349075"/>
            <a:ext cx="730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60950" spcFirstLastPara="1" rIns="60950" wrap="square" tIns="609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fetch</a:t>
            </a:r>
            <a:endParaRPr sz="20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g347dcbe46ab_0_26"/>
          <p:cNvSpPr txBox="1"/>
          <p:nvPr/>
        </p:nvSpPr>
        <p:spPr>
          <a:xfrm>
            <a:off x="360000" y="3840825"/>
            <a:ext cx="730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60950" spcFirstLastPara="1" rIns="60950" wrap="square" tIns="609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wretch</a:t>
            </a:r>
            <a:endParaRPr sz="20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Google Shape;122;g347dcbe46ab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500" y="1820075"/>
            <a:ext cx="10352433" cy="1904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347dcbe46ab_0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500" y="4311825"/>
            <a:ext cx="10292566" cy="1148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E29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7dcbe46ab_0_43"/>
          <p:cNvSpPr/>
          <p:nvPr/>
        </p:nvSpPr>
        <p:spPr>
          <a:xfrm>
            <a:off x="360000" y="360000"/>
            <a:ext cx="115953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97362"/>
              </a:buClr>
              <a:buSzPts val="3000"/>
              <a:buFont typeface="Arial"/>
              <a:buNone/>
            </a:pPr>
            <a:r>
              <a:rPr b="1" lang="pl-PL" sz="3600">
                <a:solidFill>
                  <a:schemeClr val="accent6"/>
                </a:solidFill>
                <a:latin typeface="Play"/>
                <a:ea typeface="Play"/>
                <a:cs typeface="Play"/>
                <a:sym typeface="Play"/>
              </a:rPr>
              <a:t>Eliminating boilerplate: JSON responses</a:t>
            </a:r>
            <a:endParaRPr i="0" sz="3600" u="none" cap="none" strike="noStrike">
              <a:solidFill>
                <a:schemeClr val="accent6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30" name="Google Shape;130;g347dcbe46ab_0_43"/>
          <p:cNvSpPr txBox="1"/>
          <p:nvPr>
            <p:ph idx="12" type="sldNum"/>
          </p:nvPr>
        </p:nvSpPr>
        <p:spPr>
          <a:xfrm>
            <a:off x="11143000" y="6386050"/>
            <a:ext cx="731700" cy="14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1" name="Google Shape;131;g347dcbe46ab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00" y="1538669"/>
            <a:ext cx="10352433" cy="1675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347dcbe46ab_0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000" y="4030423"/>
            <a:ext cx="10352432" cy="187942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347dcbe46ab_0_43"/>
          <p:cNvSpPr txBox="1"/>
          <p:nvPr/>
        </p:nvSpPr>
        <p:spPr>
          <a:xfrm>
            <a:off x="360000" y="1093069"/>
            <a:ext cx="730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60950" spcFirstLastPara="1" rIns="60950" wrap="square" tIns="609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fetch</a:t>
            </a:r>
            <a:endParaRPr sz="20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g347dcbe46ab_0_43"/>
          <p:cNvSpPr txBox="1"/>
          <p:nvPr/>
        </p:nvSpPr>
        <p:spPr>
          <a:xfrm>
            <a:off x="360000" y="3584819"/>
            <a:ext cx="730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60950" spcFirstLastPara="1" rIns="60950" wrap="square" tIns="609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wretch</a:t>
            </a:r>
            <a:endParaRPr sz="20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E29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7dcbe46ab_0_60"/>
          <p:cNvSpPr/>
          <p:nvPr/>
        </p:nvSpPr>
        <p:spPr>
          <a:xfrm>
            <a:off x="360000" y="360000"/>
            <a:ext cx="115953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97362"/>
              </a:buClr>
              <a:buSzPts val="3000"/>
              <a:buFont typeface="Arial"/>
              <a:buNone/>
            </a:pPr>
            <a:r>
              <a:rPr b="1" lang="pl-PL" sz="3600">
                <a:solidFill>
                  <a:schemeClr val="accent6"/>
                </a:solidFill>
                <a:latin typeface="Play"/>
                <a:ea typeface="Play"/>
                <a:cs typeface="Play"/>
                <a:sym typeface="Play"/>
              </a:rPr>
              <a:t>Eliminating boilerplate: reuse</a:t>
            </a:r>
            <a:endParaRPr i="0" sz="3600" u="none" cap="none" strike="noStrike">
              <a:solidFill>
                <a:schemeClr val="accent6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41" name="Google Shape;141;g347dcbe46ab_0_60"/>
          <p:cNvSpPr txBox="1"/>
          <p:nvPr>
            <p:ph idx="12" type="sldNum"/>
          </p:nvPr>
        </p:nvSpPr>
        <p:spPr>
          <a:xfrm>
            <a:off x="11143000" y="6386050"/>
            <a:ext cx="731700" cy="14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g347dcbe46ab_0_60"/>
          <p:cNvSpPr txBox="1"/>
          <p:nvPr/>
        </p:nvSpPr>
        <p:spPr>
          <a:xfrm>
            <a:off x="360000" y="890325"/>
            <a:ext cx="730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60950" spcFirstLastPara="1" rIns="60950" wrap="square" tIns="609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wretch</a:t>
            </a:r>
            <a:endParaRPr sz="20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g347dcbe46ab_0_60"/>
          <p:cNvPicPr preferRelativeResize="0"/>
          <p:nvPr/>
        </p:nvPicPr>
        <p:blipFill rotWithShape="1">
          <a:blip r:embed="rId3">
            <a:alphaModFix/>
          </a:blip>
          <a:srcRect b="-1380" l="0" r="0" t="1380"/>
          <a:stretch/>
        </p:blipFill>
        <p:spPr>
          <a:xfrm>
            <a:off x="360000" y="1369625"/>
            <a:ext cx="10130225" cy="54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E29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7dcbe46ab_0_109"/>
          <p:cNvSpPr/>
          <p:nvPr/>
        </p:nvSpPr>
        <p:spPr>
          <a:xfrm>
            <a:off x="360000" y="360000"/>
            <a:ext cx="115953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1729E"/>
              </a:buClr>
              <a:buSzPts val="3000"/>
              <a:buFont typeface="Arial"/>
              <a:buNone/>
            </a:pPr>
            <a:r>
              <a:rPr b="1" lang="pl-PL" sz="3600">
                <a:solidFill>
                  <a:schemeClr val="accent6"/>
                </a:solidFill>
                <a:latin typeface="Play"/>
                <a:ea typeface="Play"/>
                <a:cs typeface="Play"/>
                <a:sym typeface="Play"/>
              </a:rPr>
              <a:t>But my bundle size!..</a:t>
            </a:r>
            <a:endParaRPr i="0" sz="3600" u="none" cap="none" strike="noStrike">
              <a:solidFill>
                <a:schemeClr val="accent6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50" name="Google Shape;150;g347dcbe46ab_0_109"/>
          <p:cNvSpPr txBox="1"/>
          <p:nvPr>
            <p:ph idx="12" type="sldNum"/>
          </p:nvPr>
        </p:nvSpPr>
        <p:spPr>
          <a:xfrm>
            <a:off x="11143000" y="6386050"/>
            <a:ext cx="731700" cy="14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Google Shape;151;g347dcbe46ab_0_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8083" y="3040117"/>
            <a:ext cx="2896473" cy="1690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347dcbe46ab_0_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5407" y="3091433"/>
            <a:ext cx="2540000" cy="16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347dcbe46ab_0_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1467" y="3141717"/>
            <a:ext cx="305435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E29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7dcbe46ab_0_75"/>
          <p:cNvSpPr/>
          <p:nvPr/>
        </p:nvSpPr>
        <p:spPr>
          <a:xfrm>
            <a:off x="1289100" y="2016150"/>
            <a:ext cx="9613800" cy="28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1729E"/>
              </a:buClr>
              <a:buSzPts val="7300"/>
              <a:buFont typeface="Arial"/>
              <a:buNone/>
            </a:pPr>
            <a:r>
              <a:rPr b="1" lang="pl-PL" sz="7200">
                <a:solidFill>
                  <a:schemeClr val="accent6"/>
                </a:solidFill>
                <a:latin typeface="Play"/>
                <a:ea typeface="Play"/>
                <a:cs typeface="Play"/>
                <a:sym typeface="Play"/>
              </a:rPr>
              <a:t>Leveling up your HTTP client game</a:t>
            </a:r>
            <a:r>
              <a:rPr b="1" i="0" lang="pl-PL" sz="7200" u="none" cap="none" strike="noStrike">
                <a:solidFill>
                  <a:srgbClr val="131E29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b="1" lang="pl-PL" sz="7200">
                <a:solidFill>
                  <a:schemeClr val="accent4"/>
                </a:solidFill>
                <a:latin typeface="Play"/>
                <a:ea typeface="Play"/>
                <a:cs typeface="Play"/>
                <a:sym typeface="Play"/>
              </a:rPr>
              <a:t>Level “Advanced”</a:t>
            </a:r>
            <a:r>
              <a:rPr b="1" i="0" lang="pl-PL" sz="7200" u="none" cap="none" strike="noStrike">
                <a:solidFill>
                  <a:schemeClr val="accent4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b="1" i="0" lang="pl-PL" sz="7200" u="none" cap="none" strike="noStrike">
                <a:solidFill>
                  <a:srgbClr val="51729E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endParaRPr i="0" sz="72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60" name="Google Shape;160;g347dcbe46ab_0_75"/>
          <p:cNvSpPr txBox="1"/>
          <p:nvPr>
            <p:ph idx="12" type="sldNum"/>
          </p:nvPr>
        </p:nvSpPr>
        <p:spPr>
          <a:xfrm>
            <a:off x="11143000" y="6386050"/>
            <a:ext cx="731700" cy="14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2024-09-13T09:10:31Z</dcterms:created>
  <dc:creator>Kacper MAJKUSIAK</dc:creator>
</cp:coreProperties>
</file>