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84FF97-F8F5-4229-9CD2-28AB4434E414}" type="datetimeFigureOut">
              <a:rPr lang="en-KE" smtClean="0"/>
              <a:t>18/02/2020</a:t>
            </a:fld>
            <a:endParaRPr lang="en-KE"/>
          </a:p>
        </p:txBody>
      </p:sp>
      <p:sp>
        <p:nvSpPr>
          <p:cNvPr id="5" name="Footer Placeholder 4"/>
          <p:cNvSpPr>
            <a:spLocks noGrp="1"/>
          </p:cNvSpPr>
          <p:nvPr>
            <p:ph type="ftr" sz="quarter" idx="11"/>
          </p:nvPr>
        </p:nvSpPr>
        <p:spPr>
          <a:xfrm>
            <a:off x="1371600" y="4323845"/>
            <a:ext cx="6400800" cy="365125"/>
          </a:xfrm>
        </p:spPr>
        <p:txBody>
          <a:bodyPr/>
          <a:lstStyle/>
          <a:p>
            <a:endParaRPr lang="en-KE"/>
          </a:p>
        </p:txBody>
      </p:sp>
      <p:sp>
        <p:nvSpPr>
          <p:cNvPr id="6" name="Slide Number Placeholder 5"/>
          <p:cNvSpPr>
            <a:spLocks noGrp="1"/>
          </p:cNvSpPr>
          <p:nvPr>
            <p:ph type="sldNum" sz="quarter" idx="12"/>
          </p:nvPr>
        </p:nvSpPr>
        <p:spPr>
          <a:xfrm>
            <a:off x="8077200" y="1430866"/>
            <a:ext cx="2743200" cy="365125"/>
          </a:xfrm>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110763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196555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a:xfrm>
            <a:off x="685800" y="379941"/>
            <a:ext cx="6991492" cy="365125"/>
          </a:xfrm>
        </p:spPr>
        <p:txBody>
          <a:bodyPr/>
          <a:lstStyle/>
          <a:p>
            <a:endParaRPr lang="en-KE"/>
          </a:p>
        </p:txBody>
      </p:sp>
      <p:sp>
        <p:nvSpPr>
          <p:cNvPr id="7" name="Slide Number Placeholder 6"/>
          <p:cNvSpPr>
            <a:spLocks noGrp="1"/>
          </p:cNvSpPr>
          <p:nvPr>
            <p:ph type="sldNum" sz="quarter" idx="12"/>
          </p:nvPr>
        </p:nvSpPr>
        <p:spPr>
          <a:xfrm>
            <a:off x="10862452" y="381000"/>
            <a:ext cx="643748" cy="365125"/>
          </a:xfrm>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52485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a:xfrm>
            <a:off x="685800" y="379941"/>
            <a:ext cx="6991492" cy="365125"/>
          </a:xfrm>
        </p:spPr>
        <p:txBody>
          <a:bodyPr/>
          <a:lstStyle/>
          <a:p>
            <a:endParaRPr lang="en-KE"/>
          </a:p>
        </p:txBody>
      </p:sp>
      <p:sp>
        <p:nvSpPr>
          <p:cNvPr id="7" name="Slide Number Placeholder 6"/>
          <p:cNvSpPr>
            <a:spLocks noGrp="1"/>
          </p:cNvSpPr>
          <p:nvPr>
            <p:ph type="sldNum" sz="quarter" idx="12"/>
          </p:nvPr>
        </p:nvSpPr>
        <p:spPr>
          <a:xfrm>
            <a:off x="10862452" y="381000"/>
            <a:ext cx="643748" cy="365125"/>
          </a:xfrm>
        </p:spPr>
        <p:txBody>
          <a:bodyPr/>
          <a:lstStyle/>
          <a:p>
            <a:fld id="{E6BEB27A-D01B-4B14-B89C-31884AA33D0C}" type="slidenum">
              <a:rPr lang="en-KE" smtClean="0"/>
              <a:t>‹#›</a:t>
            </a:fld>
            <a:endParaRPr lang="en-K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3654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a:xfrm>
            <a:off x="685800" y="378883"/>
            <a:ext cx="6991492" cy="365125"/>
          </a:xfrm>
        </p:spPr>
        <p:txBody>
          <a:bodyPr/>
          <a:lstStyle/>
          <a:p>
            <a:endParaRPr lang="en-KE"/>
          </a:p>
        </p:txBody>
      </p:sp>
      <p:sp>
        <p:nvSpPr>
          <p:cNvPr id="7" name="Slide Number Placeholder 6"/>
          <p:cNvSpPr>
            <a:spLocks noGrp="1"/>
          </p:cNvSpPr>
          <p:nvPr>
            <p:ph type="sldNum" sz="quarter" idx="12"/>
          </p:nvPr>
        </p:nvSpPr>
        <p:spPr>
          <a:xfrm>
            <a:off x="10862452" y="381000"/>
            <a:ext cx="643748" cy="365125"/>
          </a:xfrm>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422504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84FF97-F8F5-4229-9CD2-28AB4434E414}" type="datetimeFigureOut">
              <a:rPr lang="en-KE" smtClean="0"/>
              <a:t>18/02/2020</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2910404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84FF97-F8F5-4229-9CD2-28AB4434E414}" type="datetimeFigureOut">
              <a:rPr lang="en-KE" smtClean="0"/>
              <a:t>18/02/2020</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359247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4FF97-F8F5-4229-9CD2-28AB4434E414}" type="datetimeFigureOut">
              <a:rPr lang="en-KE" smtClean="0"/>
              <a:t>18/02/2020</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186382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84FF97-F8F5-4229-9CD2-28AB4434E414}" type="datetimeFigureOut">
              <a:rPr lang="en-KE" smtClean="0"/>
              <a:t>18/02/2020</a:t>
            </a:fld>
            <a:endParaRPr lang="en-KE"/>
          </a:p>
        </p:txBody>
      </p:sp>
      <p:sp>
        <p:nvSpPr>
          <p:cNvPr id="5" name="Footer Placeholder 4"/>
          <p:cNvSpPr>
            <a:spLocks noGrp="1"/>
          </p:cNvSpPr>
          <p:nvPr>
            <p:ph type="ftr" sz="quarter" idx="11"/>
          </p:nvPr>
        </p:nvSpPr>
        <p:spPr>
          <a:xfrm>
            <a:off x="685800" y="381000"/>
            <a:ext cx="6991492" cy="365125"/>
          </a:xfrm>
        </p:spPr>
        <p:txBody>
          <a:bodyPr/>
          <a:lstStyle/>
          <a:p>
            <a:endParaRPr lang="en-KE"/>
          </a:p>
        </p:txBody>
      </p:sp>
      <p:sp>
        <p:nvSpPr>
          <p:cNvPr id="6" name="Slide Number Placeholder 5"/>
          <p:cNvSpPr>
            <a:spLocks noGrp="1"/>
          </p:cNvSpPr>
          <p:nvPr>
            <p:ph type="sldNum" sz="quarter" idx="12"/>
          </p:nvPr>
        </p:nvSpPr>
        <p:spPr>
          <a:xfrm>
            <a:off x="10862452" y="381000"/>
            <a:ext cx="643748" cy="365125"/>
          </a:xfrm>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147816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4FF97-F8F5-4229-9CD2-28AB4434E414}" type="datetimeFigureOut">
              <a:rPr lang="en-KE" smtClean="0"/>
              <a:t>18/02/2020</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382820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84FF97-F8F5-4229-9CD2-28AB4434E414}" type="datetimeFigureOut">
              <a:rPr lang="en-KE" smtClean="0"/>
              <a:t>18/02/2020</a:t>
            </a:fld>
            <a:endParaRPr lang="en-KE"/>
          </a:p>
        </p:txBody>
      </p:sp>
      <p:sp>
        <p:nvSpPr>
          <p:cNvPr id="5" name="Footer Placeholder 4"/>
          <p:cNvSpPr>
            <a:spLocks noGrp="1"/>
          </p:cNvSpPr>
          <p:nvPr>
            <p:ph type="ftr" sz="quarter" idx="11"/>
          </p:nvPr>
        </p:nvSpPr>
        <p:spPr>
          <a:xfrm>
            <a:off x="685800" y="381001"/>
            <a:ext cx="6991492" cy="364065"/>
          </a:xfrm>
        </p:spPr>
        <p:txBody>
          <a:bodyPr/>
          <a:lstStyle/>
          <a:p>
            <a:endParaRPr lang="en-KE"/>
          </a:p>
        </p:txBody>
      </p:sp>
      <p:sp>
        <p:nvSpPr>
          <p:cNvPr id="6" name="Slide Number Placeholder 5"/>
          <p:cNvSpPr>
            <a:spLocks noGrp="1"/>
          </p:cNvSpPr>
          <p:nvPr>
            <p:ph type="sldNum" sz="quarter" idx="12"/>
          </p:nvPr>
        </p:nvSpPr>
        <p:spPr>
          <a:xfrm>
            <a:off x="10862452" y="381000"/>
            <a:ext cx="643748" cy="365125"/>
          </a:xfrm>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15100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64678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4FF97-F8F5-4229-9CD2-28AB4434E414}" type="datetimeFigureOut">
              <a:rPr lang="en-KE" smtClean="0"/>
              <a:t>18/02/2020</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5484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84FF97-F8F5-4229-9CD2-28AB4434E414}" type="datetimeFigureOut">
              <a:rPr lang="en-KE" smtClean="0"/>
              <a:t>18/02/2020</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272453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4FF97-F8F5-4229-9CD2-28AB4434E414}" type="datetimeFigureOut">
              <a:rPr lang="en-KE" smtClean="0"/>
              <a:t>18/02/2020</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365347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201790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84FF97-F8F5-4229-9CD2-28AB4434E414}" type="datetimeFigureOut">
              <a:rPr lang="en-KE" smtClean="0"/>
              <a:t>18/02/2020</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E6BEB27A-D01B-4B14-B89C-31884AA33D0C}" type="slidenum">
              <a:rPr lang="en-KE" smtClean="0"/>
              <a:t>‹#›</a:t>
            </a:fld>
            <a:endParaRPr lang="en-KE"/>
          </a:p>
        </p:txBody>
      </p:sp>
    </p:spTree>
    <p:extLst>
      <p:ext uri="{BB962C8B-B14F-4D97-AF65-F5344CB8AC3E}">
        <p14:creationId xmlns:p14="http://schemas.microsoft.com/office/powerpoint/2010/main" val="251815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84FF97-F8F5-4229-9CD2-28AB4434E414}" type="datetimeFigureOut">
              <a:rPr lang="en-KE" smtClean="0"/>
              <a:t>18/02/2020</a:t>
            </a:fld>
            <a:endParaRPr lang="en-K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BEB27A-D01B-4B14-B89C-31884AA33D0C}" type="slidenum">
              <a:rPr lang="en-KE" smtClean="0"/>
              <a:t>‹#›</a:t>
            </a:fld>
            <a:endParaRPr lang="en-KE"/>
          </a:p>
        </p:txBody>
      </p:sp>
    </p:spTree>
    <p:extLst>
      <p:ext uri="{BB962C8B-B14F-4D97-AF65-F5344CB8AC3E}">
        <p14:creationId xmlns:p14="http://schemas.microsoft.com/office/powerpoint/2010/main" val="42119895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6E73-AAA7-4E86-8266-72E42B246EC8}"/>
              </a:ext>
            </a:extLst>
          </p:cNvPr>
          <p:cNvSpPr>
            <a:spLocks noGrp="1"/>
          </p:cNvSpPr>
          <p:nvPr>
            <p:ph type="ctrTitle"/>
          </p:nvPr>
        </p:nvSpPr>
        <p:spPr/>
        <p:txBody>
          <a:bodyPr>
            <a:noAutofit/>
          </a:bodyPr>
          <a:lstStyle/>
          <a:p>
            <a:r>
              <a:rPr lang="en-US" sz="4500" dirty="0"/>
              <a:t>ANALYSIS OF NEW YORK CITY AND TORONTO FOR SUTABILITY OF BUSINESS START UPS</a:t>
            </a:r>
            <a:endParaRPr lang="en-KE" sz="4500" dirty="0"/>
          </a:p>
        </p:txBody>
      </p:sp>
      <p:sp>
        <p:nvSpPr>
          <p:cNvPr id="3" name="Subtitle 2">
            <a:extLst>
              <a:ext uri="{FF2B5EF4-FFF2-40B4-BE49-F238E27FC236}">
                <a16:creationId xmlns:a16="http://schemas.microsoft.com/office/drawing/2014/main" id="{BA56E1B6-2BA5-4580-AEC8-61052F148225}"/>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98960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FF94-AC2F-4EC0-A3ED-D0570C17AE46}"/>
              </a:ext>
            </a:extLst>
          </p:cNvPr>
          <p:cNvSpPr>
            <a:spLocks noGrp="1"/>
          </p:cNvSpPr>
          <p:nvPr>
            <p:ph type="title"/>
          </p:nvPr>
        </p:nvSpPr>
        <p:spPr/>
        <p:txBody>
          <a:bodyPr>
            <a:normAutofit fontScale="90000"/>
          </a:bodyPr>
          <a:lstStyle/>
          <a:p>
            <a:r>
              <a:rPr lang="en-US" dirty="0"/>
              <a:t>New YORK CITY NUMBERS OF VENUES PER NEIGHBORHOOD GRAPHS</a:t>
            </a:r>
            <a:endParaRPr lang="en-KE" dirty="0"/>
          </a:p>
        </p:txBody>
      </p:sp>
      <p:pic>
        <p:nvPicPr>
          <p:cNvPr id="4" name="Content Placeholder 3">
            <a:extLst>
              <a:ext uri="{FF2B5EF4-FFF2-40B4-BE49-F238E27FC236}">
                <a16:creationId xmlns:a16="http://schemas.microsoft.com/office/drawing/2014/main" id="{8B760BA8-F673-4343-8B29-173A7AA198C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558" y="2193925"/>
            <a:ext cx="10946642" cy="4664075"/>
          </a:xfrm>
          <a:prstGeom prst="rect">
            <a:avLst/>
          </a:prstGeom>
          <a:noFill/>
          <a:ln>
            <a:noFill/>
          </a:ln>
        </p:spPr>
      </p:pic>
    </p:spTree>
    <p:extLst>
      <p:ext uri="{BB962C8B-B14F-4D97-AF65-F5344CB8AC3E}">
        <p14:creationId xmlns:p14="http://schemas.microsoft.com/office/powerpoint/2010/main" val="259630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CFB4-396A-4848-9C35-A1CAA1AAF233}"/>
              </a:ext>
            </a:extLst>
          </p:cNvPr>
          <p:cNvSpPr>
            <a:spLocks noGrp="1"/>
          </p:cNvSpPr>
          <p:nvPr>
            <p:ph type="title"/>
          </p:nvPr>
        </p:nvSpPr>
        <p:spPr/>
        <p:txBody>
          <a:bodyPr>
            <a:normAutofit/>
          </a:bodyPr>
          <a:lstStyle/>
          <a:p>
            <a:r>
              <a:rPr lang="en-US" dirty="0"/>
              <a:t>TORONTO NUMBER OF VENUES PER NEIGHBORHOOD GRAPHS</a:t>
            </a:r>
            <a:endParaRPr lang="en-KE" dirty="0"/>
          </a:p>
        </p:txBody>
      </p:sp>
      <p:pic>
        <p:nvPicPr>
          <p:cNvPr id="4" name="Content Placeholder 3">
            <a:extLst>
              <a:ext uri="{FF2B5EF4-FFF2-40B4-BE49-F238E27FC236}">
                <a16:creationId xmlns:a16="http://schemas.microsoft.com/office/drawing/2014/main" id="{650BC577-B31B-42AE-BFE0-7CF9F1F4A3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684" y="2193925"/>
            <a:ext cx="10196015" cy="4479830"/>
          </a:xfrm>
          <a:prstGeom prst="rect">
            <a:avLst/>
          </a:prstGeom>
          <a:noFill/>
          <a:ln>
            <a:noFill/>
          </a:ln>
        </p:spPr>
      </p:pic>
    </p:spTree>
    <p:extLst>
      <p:ext uri="{BB962C8B-B14F-4D97-AF65-F5344CB8AC3E}">
        <p14:creationId xmlns:p14="http://schemas.microsoft.com/office/powerpoint/2010/main" val="167101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33AE-D71B-4403-9CF3-2BC3BEE0991A}"/>
              </a:ext>
            </a:extLst>
          </p:cNvPr>
          <p:cNvSpPr>
            <a:spLocks noGrp="1"/>
          </p:cNvSpPr>
          <p:nvPr>
            <p:ph type="title"/>
          </p:nvPr>
        </p:nvSpPr>
        <p:spPr/>
        <p:txBody>
          <a:bodyPr/>
          <a:lstStyle/>
          <a:p>
            <a:r>
              <a:rPr lang="en-US" dirty="0"/>
              <a:t>Analysis of venues per neighborhood.</a:t>
            </a:r>
            <a:endParaRPr lang="en-KE" dirty="0"/>
          </a:p>
        </p:txBody>
      </p:sp>
      <p:sp>
        <p:nvSpPr>
          <p:cNvPr id="3" name="Content Placeholder 2">
            <a:extLst>
              <a:ext uri="{FF2B5EF4-FFF2-40B4-BE49-F238E27FC236}">
                <a16:creationId xmlns:a16="http://schemas.microsoft.com/office/drawing/2014/main" id="{0B72C504-C479-4A12-96DA-3023F5F7057B}"/>
              </a:ext>
            </a:extLst>
          </p:cNvPr>
          <p:cNvSpPr>
            <a:spLocks noGrp="1"/>
          </p:cNvSpPr>
          <p:nvPr>
            <p:ph idx="1"/>
          </p:nvPr>
        </p:nvSpPr>
        <p:spPr/>
        <p:txBody>
          <a:bodyPr/>
          <a:lstStyle/>
          <a:p>
            <a:r>
              <a:rPr lang="en-US" dirty="0"/>
              <a:t>As it can be noted, New York City have several neighborhoods with "100" venues. </a:t>
            </a:r>
          </a:p>
          <a:p>
            <a:r>
              <a:rPr lang="en-US" dirty="0"/>
              <a:t>Both cities have some neighborhoods with several venues, indicating that there are agglomerations of businesses of the same kind at certain locations that will be further studied.</a:t>
            </a:r>
          </a:p>
          <a:p>
            <a:r>
              <a:rPr lang="en-US" dirty="0"/>
              <a:t>However, some locations have fewer restaurants as compared to others and that is what should be our focus.</a:t>
            </a:r>
            <a:endParaRPr lang="en-KE" dirty="0"/>
          </a:p>
          <a:p>
            <a:endParaRPr lang="en-KE" dirty="0"/>
          </a:p>
        </p:txBody>
      </p:sp>
    </p:spTree>
    <p:extLst>
      <p:ext uri="{BB962C8B-B14F-4D97-AF65-F5344CB8AC3E}">
        <p14:creationId xmlns:p14="http://schemas.microsoft.com/office/powerpoint/2010/main" val="110350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05DC-92E6-43B4-AC6A-41B85E8A4B94}"/>
              </a:ext>
            </a:extLst>
          </p:cNvPr>
          <p:cNvSpPr>
            <a:spLocks noGrp="1"/>
          </p:cNvSpPr>
          <p:nvPr>
            <p:ph type="title"/>
          </p:nvPr>
        </p:nvSpPr>
        <p:spPr/>
        <p:txBody>
          <a:bodyPr>
            <a:normAutofit fontScale="90000"/>
          </a:bodyPr>
          <a:lstStyle/>
          <a:p>
            <a:r>
              <a:rPr lang="en-US" dirty="0"/>
              <a:t>COMPARING THE NUMBER OF RESTAURANTS IN NYC AND TORONTO PER NEIGHBORHOOD.</a:t>
            </a:r>
            <a:endParaRPr lang="en-KE" dirty="0"/>
          </a:p>
        </p:txBody>
      </p:sp>
      <p:pic>
        <p:nvPicPr>
          <p:cNvPr id="4" name="Content Placeholder 3">
            <a:extLst>
              <a:ext uri="{FF2B5EF4-FFF2-40B4-BE49-F238E27FC236}">
                <a16:creationId xmlns:a16="http://schemas.microsoft.com/office/drawing/2014/main" id="{E46F9B50-B61B-4FEC-9758-47A107C9286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1756" y="2303107"/>
            <a:ext cx="7003438" cy="4554893"/>
          </a:xfrm>
          <a:prstGeom prst="rect">
            <a:avLst/>
          </a:prstGeom>
          <a:noFill/>
          <a:ln>
            <a:noFill/>
          </a:ln>
        </p:spPr>
      </p:pic>
    </p:spTree>
    <p:extLst>
      <p:ext uri="{BB962C8B-B14F-4D97-AF65-F5344CB8AC3E}">
        <p14:creationId xmlns:p14="http://schemas.microsoft.com/office/powerpoint/2010/main" val="318139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3C9A1A-AF66-410F-AF7C-44EBB53F379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0878" y="614363"/>
            <a:ext cx="8843749" cy="6059392"/>
          </a:xfrm>
          <a:prstGeom prst="rect">
            <a:avLst/>
          </a:prstGeom>
          <a:noFill/>
          <a:ln>
            <a:noFill/>
          </a:ln>
        </p:spPr>
      </p:pic>
    </p:spTree>
    <p:extLst>
      <p:ext uri="{BB962C8B-B14F-4D97-AF65-F5344CB8AC3E}">
        <p14:creationId xmlns:p14="http://schemas.microsoft.com/office/powerpoint/2010/main" val="185172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5CCD-CCCF-4165-A841-B19961CB9B80}"/>
              </a:ext>
            </a:extLst>
          </p:cNvPr>
          <p:cNvSpPr>
            <a:spLocks noGrp="1"/>
          </p:cNvSpPr>
          <p:nvPr>
            <p:ph type="title"/>
          </p:nvPr>
        </p:nvSpPr>
        <p:spPr/>
        <p:txBody>
          <a:bodyPr>
            <a:normAutofit fontScale="90000"/>
          </a:bodyPr>
          <a:lstStyle/>
          <a:p>
            <a:r>
              <a:rPr lang="en-US" dirty="0"/>
              <a:t>ANALYSIS OF THE NUMBER OF RESTAURANTS PER NEIGHBORHOOD FOR THE TWO CITIES.</a:t>
            </a:r>
            <a:endParaRPr lang="en-KE" dirty="0"/>
          </a:p>
        </p:txBody>
      </p:sp>
      <p:sp>
        <p:nvSpPr>
          <p:cNvPr id="3" name="Content Placeholder 2">
            <a:extLst>
              <a:ext uri="{FF2B5EF4-FFF2-40B4-BE49-F238E27FC236}">
                <a16:creationId xmlns:a16="http://schemas.microsoft.com/office/drawing/2014/main" id="{6986650A-A87F-4579-868D-6FDC5907C966}"/>
              </a:ext>
            </a:extLst>
          </p:cNvPr>
          <p:cNvSpPr>
            <a:spLocks noGrp="1"/>
          </p:cNvSpPr>
          <p:nvPr>
            <p:ph idx="1"/>
          </p:nvPr>
        </p:nvSpPr>
        <p:spPr/>
        <p:txBody>
          <a:bodyPr/>
          <a:lstStyle/>
          <a:p>
            <a:r>
              <a:rPr lang="en-US" dirty="0"/>
              <a:t>Comparing both distributions, we can conclude that the restaurant business in New York City is much more saturated than in Toronto, as only few neighborhoods have been "taken" by these establishments.</a:t>
            </a:r>
          </a:p>
          <a:p>
            <a:pPr marL="0" indent="0">
              <a:buNone/>
            </a:pPr>
            <a:endParaRPr lang="en-KE" dirty="0"/>
          </a:p>
        </p:txBody>
      </p:sp>
      <p:pic>
        <p:nvPicPr>
          <p:cNvPr id="4" name="Picture 3">
            <a:extLst>
              <a:ext uri="{FF2B5EF4-FFF2-40B4-BE49-F238E27FC236}">
                <a16:creationId xmlns:a16="http://schemas.microsoft.com/office/drawing/2014/main" id="{B0384734-0CD2-4D74-89BC-2EB0AD24E6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88463"/>
            <a:ext cx="9727442" cy="3403405"/>
          </a:xfrm>
          <a:prstGeom prst="rect">
            <a:avLst/>
          </a:prstGeom>
          <a:noFill/>
          <a:ln>
            <a:noFill/>
          </a:ln>
        </p:spPr>
      </p:pic>
    </p:spTree>
    <p:extLst>
      <p:ext uri="{BB962C8B-B14F-4D97-AF65-F5344CB8AC3E}">
        <p14:creationId xmlns:p14="http://schemas.microsoft.com/office/powerpoint/2010/main" val="344911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1E29-9419-4633-BE0E-6B1993503EB3}"/>
              </a:ext>
            </a:extLst>
          </p:cNvPr>
          <p:cNvSpPr>
            <a:spLocks noGrp="1"/>
          </p:cNvSpPr>
          <p:nvPr>
            <p:ph type="title"/>
          </p:nvPr>
        </p:nvSpPr>
        <p:spPr/>
        <p:txBody>
          <a:bodyPr>
            <a:normAutofit fontScale="90000"/>
          </a:bodyPr>
          <a:lstStyle/>
          <a:p>
            <a:r>
              <a:rPr lang="en-US" dirty="0"/>
              <a:t>Bars and Clubs Distribution in Each City.</a:t>
            </a:r>
            <a:br>
              <a:rPr lang="en-KE" dirty="0"/>
            </a:br>
            <a:endParaRPr lang="en-KE" dirty="0"/>
          </a:p>
        </p:txBody>
      </p:sp>
      <p:sp>
        <p:nvSpPr>
          <p:cNvPr id="3" name="Content Placeholder 2">
            <a:extLst>
              <a:ext uri="{FF2B5EF4-FFF2-40B4-BE49-F238E27FC236}">
                <a16:creationId xmlns:a16="http://schemas.microsoft.com/office/drawing/2014/main" id="{6E2D17DE-F701-425B-9EA3-E3AF102F7A50}"/>
              </a:ext>
            </a:extLst>
          </p:cNvPr>
          <p:cNvSpPr>
            <a:spLocks noGrp="1"/>
          </p:cNvSpPr>
          <p:nvPr>
            <p:ph idx="1"/>
          </p:nvPr>
        </p:nvSpPr>
        <p:spPr/>
        <p:txBody>
          <a:bodyPr/>
          <a:lstStyle/>
          <a:p>
            <a:r>
              <a:rPr lang="en-US" dirty="0"/>
              <a:t>The Bars and Clubs distribution are much more different between Toronto and NYC. </a:t>
            </a:r>
          </a:p>
          <a:p>
            <a:r>
              <a:rPr lang="en-US" dirty="0"/>
              <a:t>In NYC this kind of business seems also saturated, with lots of places distributed between several neighborhoods, while in Toronto there are much more inequality in bars and club distribution between the neighborhoods.</a:t>
            </a:r>
          </a:p>
          <a:p>
            <a:r>
              <a:rPr lang="en-US" dirty="0"/>
              <a:t>So, In Toronto this kind of business is concentrated in few neighborhoods.</a:t>
            </a:r>
          </a:p>
          <a:p>
            <a:r>
              <a:rPr lang="en-US" dirty="0"/>
              <a:t>The visualization is shown in the next slide.</a:t>
            </a:r>
            <a:endParaRPr lang="en-KE" dirty="0"/>
          </a:p>
          <a:p>
            <a:endParaRPr lang="en-KE" dirty="0"/>
          </a:p>
        </p:txBody>
      </p:sp>
    </p:spTree>
    <p:extLst>
      <p:ext uri="{BB962C8B-B14F-4D97-AF65-F5344CB8AC3E}">
        <p14:creationId xmlns:p14="http://schemas.microsoft.com/office/powerpoint/2010/main" val="46010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B6D0BF-3967-45D8-BA17-0A2150E358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937" y="888206"/>
            <a:ext cx="9382125" cy="5000625"/>
          </a:xfrm>
          <a:prstGeom prst="rect">
            <a:avLst/>
          </a:prstGeom>
          <a:noFill/>
          <a:ln>
            <a:noFill/>
          </a:ln>
        </p:spPr>
      </p:pic>
    </p:spTree>
    <p:extLst>
      <p:ext uri="{BB962C8B-B14F-4D97-AF65-F5344CB8AC3E}">
        <p14:creationId xmlns:p14="http://schemas.microsoft.com/office/powerpoint/2010/main" val="333318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6D22-A056-48FF-A29A-B205BD1780E1}"/>
              </a:ext>
            </a:extLst>
          </p:cNvPr>
          <p:cNvSpPr>
            <a:spLocks noGrp="1"/>
          </p:cNvSpPr>
          <p:nvPr>
            <p:ph type="title"/>
          </p:nvPr>
        </p:nvSpPr>
        <p:spPr/>
        <p:txBody>
          <a:bodyPr/>
          <a:lstStyle/>
          <a:p>
            <a:r>
              <a:rPr lang="en-US" dirty="0"/>
              <a:t>General Services Distribution in Each City.</a:t>
            </a:r>
            <a:endParaRPr lang="en-KE" dirty="0"/>
          </a:p>
        </p:txBody>
      </p:sp>
      <p:sp>
        <p:nvSpPr>
          <p:cNvPr id="3" name="Content Placeholder 2">
            <a:extLst>
              <a:ext uri="{FF2B5EF4-FFF2-40B4-BE49-F238E27FC236}">
                <a16:creationId xmlns:a16="http://schemas.microsoft.com/office/drawing/2014/main" id="{4DF835A9-9282-4543-91FF-526A0306C1F4}"/>
              </a:ext>
            </a:extLst>
          </p:cNvPr>
          <p:cNvSpPr>
            <a:spLocks noGrp="1"/>
          </p:cNvSpPr>
          <p:nvPr>
            <p:ph idx="1"/>
          </p:nvPr>
        </p:nvSpPr>
        <p:spPr/>
        <p:txBody>
          <a:bodyPr/>
          <a:lstStyle/>
          <a:p>
            <a:r>
              <a:rPr lang="en-US" dirty="0"/>
              <a:t>The general services distribution is somewhat similar between the two cities, but still follows the same pattern than the previous ones - New York seems more saturated while in Toronto some neighborhoods have a deficiency of services.</a:t>
            </a:r>
          </a:p>
          <a:p>
            <a:pPr marL="0" indent="0">
              <a:buNone/>
            </a:pPr>
            <a:endParaRPr lang="en-KE" dirty="0"/>
          </a:p>
          <a:p>
            <a:endParaRPr lang="en-KE" dirty="0"/>
          </a:p>
        </p:txBody>
      </p:sp>
      <p:pic>
        <p:nvPicPr>
          <p:cNvPr id="4" name="Picture 3">
            <a:extLst>
              <a:ext uri="{FF2B5EF4-FFF2-40B4-BE49-F238E27FC236}">
                <a16:creationId xmlns:a16="http://schemas.microsoft.com/office/drawing/2014/main" id="{B48A5ADC-CD4C-405A-93D3-E8D1E2DBD0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9619" y="3429000"/>
            <a:ext cx="8488906" cy="3429000"/>
          </a:xfrm>
          <a:prstGeom prst="rect">
            <a:avLst/>
          </a:prstGeom>
          <a:noFill/>
          <a:ln>
            <a:noFill/>
          </a:ln>
        </p:spPr>
      </p:pic>
    </p:spTree>
    <p:extLst>
      <p:ext uri="{BB962C8B-B14F-4D97-AF65-F5344CB8AC3E}">
        <p14:creationId xmlns:p14="http://schemas.microsoft.com/office/powerpoint/2010/main" val="92238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3FD5-0B49-4C22-8422-A0DC326AC203}"/>
              </a:ext>
            </a:extLst>
          </p:cNvPr>
          <p:cNvSpPr>
            <a:spLocks noGrp="1"/>
          </p:cNvSpPr>
          <p:nvPr>
            <p:ph type="title"/>
          </p:nvPr>
        </p:nvSpPr>
        <p:spPr/>
        <p:txBody>
          <a:bodyPr>
            <a:normAutofit fontScale="90000"/>
          </a:bodyPr>
          <a:lstStyle/>
          <a:p>
            <a:r>
              <a:rPr lang="en-US" sz="2800" b="1" u="sng" dirty="0"/>
              <a:t>Good neighborhoods for establishing new restaurant venues in Toronto (possible untapped markets):</a:t>
            </a:r>
            <a:br>
              <a:rPr lang="en-KE" dirty="0"/>
            </a:br>
            <a:endParaRPr lang="en-KE" dirty="0"/>
          </a:p>
        </p:txBody>
      </p:sp>
      <p:sp>
        <p:nvSpPr>
          <p:cNvPr id="3" name="Content Placeholder 2">
            <a:extLst>
              <a:ext uri="{FF2B5EF4-FFF2-40B4-BE49-F238E27FC236}">
                <a16:creationId xmlns:a16="http://schemas.microsoft.com/office/drawing/2014/main" id="{622E5732-C75F-4452-8024-F46C52F302CA}"/>
              </a:ext>
            </a:extLst>
          </p:cNvPr>
          <p:cNvSpPr>
            <a:spLocks noGrp="1"/>
          </p:cNvSpPr>
          <p:nvPr>
            <p:ph idx="1"/>
          </p:nvPr>
        </p:nvSpPr>
        <p:spPr/>
        <p:txBody>
          <a:bodyPr>
            <a:normAutofit/>
          </a:bodyPr>
          <a:lstStyle/>
          <a:p>
            <a:r>
              <a:rPr lang="en-US" dirty="0"/>
              <a:t>Richview Gardens, Roselawn, Rouge, Royal York South West, Scarborough Town Centre, Silverstone, Parkview Hill, Mimico NW, Mount Olive, Oriole, Maryvale, South Steeles, Wexford Heights, Wilson Heights, Woodbine Gardens, York Mills West, Wexford, Thorncliffe Park, Thistle town, South of Bloor, St. Phillips, Steeles West, The Beaches West, The Queensway West, Martin Grove Gardens, Cliffside West, Downsview North, Downsview Northwest, Downsview West, East Birch mount Park, Dorset Park, Albion Gardens, Bathurst Manor, Beaumont Heights, Bedford Park, Birch Cliff, Caledonia-Fairbanks, Cedar brae, Jamestown, Kennedy Park, Kingsview Village, Kingsway Park South West, Lamoreaux West, Lawrence Heights, Lawrence Manor, Lawrence Manor East, Leaside, Malvern, Ion view, India Bazaar, Glencairn, Henry Farm, Hillcrest Village, </a:t>
            </a:r>
            <a:r>
              <a:rPr lang="en-US" dirty="0" err="1"/>
              <a:t>Humbergate</a:t>
            </a:r>
            <a:r>
              <a:rPr lang="en-US" dirty="0"/>
              <a:t>, Fairview</a:t>
            </a:r>
            <a:endParaRPr lang="en-KE" dirty="0"/>
          </a:p>
          <a:p>
            <a:pPr marL="0" indent="0">
              <a:buNone/>
            </a:pPr>
            <a:endParaRPr lang="en-KE" dirty="0"/>
          </a:p>
        </p:txBody>
      </p:sp>
    </p:spTree>
    <p:extLst>
      <p:ext uri="{BB962C8B-B14F-4D97-AF65-F5344CB8AC3E}">
        <p14:creationId xmlns:p14="http://schemas.microsoft.com/office/powerpoint/2010/main" val="392456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1249-3391-477E-BE8B-D16FCD99F6AF}"/>
              </a:ext>
            </a:extLst>
          </p:cNvPr>
          <p:cNvSpPr>
            <a:spLocks noGrp="1"/>
          </p:cNvSpPr>
          <p:nvPr>
            <p:ph type="title"/>
          </p:nvPr>
        </p:nvSpPr>
        <p:spPr/>
        <p:txBody>
          <a:bodyPr/>
          <a:lstStyle/>
          <a:p>
            <a:r>
              <a:rPr lang="en-US" dirty="0"/>
              <a:t>PROJECT IDEA</a:t>
            </a:r>
            <a:endParaRPr lang="en-KE" dirty="0"/>
          </a:p>
        </p:txBody>
      </p:sp>
      <p:sp>
        <p:nvSpPr>
          <p:cNvPr id="3" name="Content Placeholder 2">
            <a:extLst>
              <a:ext uri="{FF2B5EF4-FFF2-40B4-BE49-F238E27FC236}">
                <a16:creationId xmlns:a16="http://schemas.microsoft.com/office/drawing/2014/main" id="{1A196A9C-1AB7-4D07-93FE-4C65FB64AE2F}"/>
              </a:ext>
            </a:extLst>
          </p:cNvPr>
          <p:cNvSpPr>
            <a:spLocks noGrp="1"/>
          </p:cNvSpPr>
          <p:nvPr>
            <p:ph idx="1"/>
          </p:nvPr>
        </p:nvSpPr>
        <p:spPr/>
        <p:txBody>
          <a:bodyPr/>
          <a:lstStyle/>
          <a:p>
            <a:pPr marL="0" indent="0">
              <a:buNone/>
            </a:pPr>
            <a:r>
              <a:rPr lang="en-US" dirty="0"/>
              <a:t>This project aims at profiling the neighborhoods of Toronto and New York City to come up with the best location for starting a new restaurant.</a:t>
            </a:r>
            <a:endParaRPr lang="en-KE" dirty="0"/>
          </a:p>
        </p:txBody>
      </p:sp>
    </p:spTree>
    <p:extLst>
      <p:ext uri="{BB962C8B-B14F-4D97-AF65-F5344CB8AC3E}">
        <p14:creationId xmlns:p14="http://schemas.microsoft.com/office/powerpoint/2010/main" val="357396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BD37-66DD-469E-AD7F-DB4F759D9BD6}"/>
              </a:ext>
            </a:extLst>
          </p:cNvPr>
          <p:cNvSpPr>
            <a:spLocks noGrp="1"/>
          </p:cNvSpPr>
          <p:nvPr>
            <p:ph type="title"/>
          </p:nvPr>
        </p:nvSpPr>
        <p:spPr/>
        <p:txBody>
          <a:bodyPr>
            <a:normAutofit fontScale="90000"/>
          </a:bodyPr>
          <a:lstStyle/>
          <a:p>
            <a:r>
              <a:rPr lang="en-US" sz="2800" b="1" dirty="0"/>
              <a:t>Good neighborhoods for establishing new restaurant venues in NYC (not so much competition and good demand)</a:t>
            </a:r>
            <a:br>
              <a:rPr lang="en-KE" b="1" dirty="0"/>
            </a:br>
            <a:endParaRPr lang="en-KE" b="1" dirty="0"/>
          </a:p>
        </p:txBody>
      </p:sp>
      <p:sp>
        <p:nvSpPr>
          <p:cNvPr id="3" name="Content Placeholder 2">
            <a:extLst>
              <a:ext uri="{FF2B5EF4-FFF2-40B4-BE49-F238E27FC236}">
                <a16:creationId xmlns:a16="http://schemas.microsoft.com/office/drawing/2014/main" id="{E960D1D7-AC66-4D8F-9DEC-07B2F927D82A}"/>
              </a:ext>
            </a:extLst>
          </p:cNvPr>
          <p:cNvSpPr>
            <a:spLocks noGrp="1"/>
          </p:cNvSpPr>
          <p:nvPr>
            <p:ph idx="1"/>
          </p:nvPr>
        </p:nvSpPr>
        <p:spPr/>
        <p:txBody>
          <a:bodyPr>
            <a:normAutofit lnSpcReduction="10000"/>
          </a:bodyPr>
          <a:lstStyle/>
          <a:p>
            <a:r>
              <a:rPr lang="en-US" dirty="0"/>
              <a:t>Oakland Gardens, North Side, North Riverdale, North Corona, </a:t>
            </a:r>
            <a:r>
              <a:rPr lang="en-US" dirty="0" err="1"/>
              <a:t>Noho</a:t>
            </a:r>
            <a:r>
              <a:rPr lang="en-US" dirty="0"/>
              <a:t>, Prospect Heights, Pelham Parkway, New Brighton, Murray Hill, Manhattanville, Manhattan Valley, Manhattan Beach, Lower East Side, Murray Hill, Morningside Heights, Midtown South, Ravenswood, Upper West Side, Turtle Bay, Tudor City, Tottenville, </a:t>
            </a:r>
            <a:r>
              <a:rPr lang="en-US" dirty="0" err="1"/>
              <a:t>Throgs</a:t>
            </a:r>
            <a:r>
              <a:rPr lang="en-US" dirty="0"/>
              <a:t> Neck, Sunnyside Gardens, Williamsburg, Whitestone, West Village, West Brighton, Sunnyside, Stuyvesant Town, Roosevelt Island, Rockaway Beach, Riverdale, Ridgewood, Schuylerville, Sheepshead Bay, Steinway, South Side, South Ozone Park, City Island, Chinatown, Central Harlem, Bushwick, Clifton, Clinton Hill, Bayside, Bay Ridge, Astoria, </a:t>
            </a:r>
            <a:r>
              <a:rPr lang="en-US" dirty="0" err="1"/>
              <a:t>Annadale</a:t>
            </a:r>
            <a:r>
              <a:rPr lang="en-US" dirty="0"/>
              <a:t>, Bedford Stuyvesant, Briarwood, Bergen Beach, Woodside, Hamilton Heights, Great Kills, Gramercy, Kingsbridge, Jackson Heights, Inwood, Hunters Point, Elmhurst, Edgewater Park, East Village, East Harlem, </a:t>
            </a:r>
            <a:r>
              <a:rPr lang="en-US" dirty="0" err="1"/>
              <a:t>Fieldston</a:t>
            </a:r>
            <a:r>
              <a:rPr lang="en-US" dirty="0"/>
              <a:t>, Fort Hamilton, Fort Greene, Forest Hills Gardens, Flushing, Flatbush, Yorkville</a:t>
            </a:r>
            <a:endParaRPr lang="en-KE" dirty="0"/>
          </a:p>
          <a:p>
            <a:endParaRPr lang="en-KE" dirty="0"/>
          </a:p>
        </p:txBody>
      </p:sp>
    </p:spTree>
    <p:extLst>
      <p:ext uri="{BB962C8B-B14F-4D97-AF65-F5344CB8AC3E}">
        <p14:creationId xmlns:p14="http://schemas.microsoft.com/office/powerpoint/2010/main" val="303698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7FBE-1175-4438-B534-6AFCC3A7FEDF}"/>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20A06C01-CADA-4BF7-87B1-5201AA57160E}"/>
              </a:ext>
            </a:extLst>
          </p:cNvPr>
          <p:cNvSpPr>
            <a:spLocks noGrp="1"/>
          </p:cNvSpPr>
          <p:nvPr>
            <p:ph idx="1"/>
          </p:nvPr>
        </p:nvSpPr>
        <p:spPr/>
        <p:txBody>
          <a:bodyPr/>
          <a:lstStyle/>
          <a:p>
            <a:r>
              <a:rPr lang="en-US" dirty="0"/>
              <a:t>With this analysis and the documented report, an investor will find the key insights and identify potential ‘safe bets’ in investment in restaurant business in the two analyzed cities.</a:t>
            </a:r>
          </a:p>
          <a:p>
            <a:pPr marL="0" indent="0">
              <a:buNone/>
            </a:pPr>
            <a:endParaRPr lang="en-KE" dirty="0"/>
          </a:p>
        </p:txBody>
      </p:sp>
    </p:spTree>
    <p:extLst>
      <p:ext uri="{BB962C8B-B14F-4D97-AF65-F5344CB8AC3E}">
        <p14:creationId xmlns:p14="http://schemas.microsoft.com/office/powerpoint/2010/main" val="419782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6410A-37BB-4F76-A0B2-C134083AC61E}"/>
              </a:ext>
            </a:extLst>
          </p:cNvPr>
          <p:cNvSpPr>
            <a:spLocks noGrp="1"/>
          </p:cNvSpPr>
          <p:nvPr>
            <p:ph type="title"/>
          </p:nvPr>
        </p:nvSpPr>
        <p:spPr/>
        <p:txBody>
          <a:bodyPr>
            <a:normAutofit/>
          </a:bodyPr>
          <a:lstStyle/>
          <a:p>
            <a:r>
              <a:rPr lang="en-US" sz="5600" dirty="0"/>
              <a:t>THANK YOU</a:t>
            </a:r>
            <a:endParaRPr lang="en-KE" sz="5600" dirty="0"/>
          </a:p>
        </p:txBody>
      </p:sp>
      <p:sp>
        <p:nvSpPr>
          <p:cNvPr id="5" name="Text Placeholder 4">
            <a:extLst>
              <a:ext uri="{FF2B5EF4-FFF2-40B4-BE49-F238E27FC236}">
                <a16:creationId xmlns:a16="http://schemas.microsoft.com/office/drawing/2014/main" id="{771B2A84-D6BA-438C-BD65-AC40692BCF04}"/>
              </a:ext>
            </a:extLst>
          </p:cNvPr>
          <p:cNvSpPr>
            <a:spLocks noGrp="1"/>
          </p:cNvSpPr>
          <p:nvPr>
            <p:ph type="body" idx="1"/>
          </p:nvPr>
        </p:nvSpPr>
        <p:spPr/>
        <p:txBody>
          <a:bodyPr/>
          <a:lstStyle/>
          <a:p>
            <a:endParaRPr lang="en-KE" dirty="0"/>
          </a:p>
        </p:txBody>
      </p:sp>
    </p:spTree>
    <p:extLst>
      <p:ext uri="{BB962C8B-B14F-4D97-AF65-F5344CB8AC3E}">
        <p14:creationId xmlns:p14="http://schemas.microsoft.com/office/powerpoint/2010/main" val="388874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AA82-4ED9-478B-B78A-B297BCED2111}"/>
              </a:ext>
            </a:extLst>
          </p:cNvPr>
          <p:cNvSpPr>
            <a:spLocks noGrp="1"/>
          </p:cNvSpPr>
          <p:nvPr>
            <p:ph type="title"/>
          </p:nvPr>
        </p:nvSpPr>
        <p:spPr/>
        <p:txBody>
          <a:bodyPr/>
          <a:lstStyle/>
          <a:p>
            <a:r>
              <a:rPr lang="en-US" dirty="0"/>
              <a:t>PROJECT DATA</a:t>
            </a:r>
            <a:endParaRPr lang="en-KE" dirty="0"/>
          </a:p>
        </p:txBody>
      </p:sp>
      <p:sp>
        <p:nvSpPr>
          <p:cNvPr id="3" name="Content Placeholder 2">
            <a:extLst>
              <a:ext uri="{FF2B5EF4-FFF2-40B4-BE49-F238E27FC236}">
                <a16:creationId xmlns:a16="http://schemas.microsoft.com/office/drawing/2014/main" id="{46C90845-EE68-4946-BFAF-F7027073C4B2}"/>
              </a:ext>
            </a:extLst>
          </p:cNvPr>
          <p:cNvSpPr>
            <a:spLocks noGrp="1"/>
          </p:cNvSpPr>
          <p:nvPr>
            <p:ph idx="1"/>
          </p:nvPr>
        </p:nvSpPr>
        <p:spPr/>
        <p:txBody>
          <a:bodyPr/>
          <a:lstStyle/>
          <a:p>
            <a:pPr marL="0" indent="0">
              <a:buNone/>
            </a:pPr>
            <a:r>
              <a:rPr lang="en-US" dirty="0"/>
              <a:t>New York Data: </a:t>
            </a:r>
            <a:r>
              <a:rPr lang="en-US" u="sng" dirty="0">
                <a:hlinkClick r:id="rId2"/>
              </a:rPr>
              <a:t>https://geo.nyu.edu/catalog/nyu_2451_34572</a:t>
            </a:r>
            <a:endParaRPr lang="en-US" u="sng" dirty="0"/>
          </a:p>
          <a:p>
            <a:pPr marL="0" indent="0">
              <a:buNone/>
            </a:pPr>
            <a:r>
              <a:rPr lang="en-US" dirty="0"/>
              <a:t>Toronto data exists  in the week 1 assignment of the course where we scrapped the Wikipedia website.</a:t>
            </a:r>
            <a:endParaRPr lang="en-KE" dirty="0"/>
          </a:p>
          <a:p>
            <a:pPr marL="0" indent="0">
              <a:buNone/>
            </a:pPr>
            <a:endParaRPr lang="en-KE" dirty="0"/>
          </a:p>
        </p:txBody>
      </p:sp>
    </p:spTree>
    <p:extLst>
      <p:ext uri="{BB962C8B-B14F-4D97-AF65-F5344CB8AC3E}">
        <p14:creationId xmlns:p14="http://schemas.microsoft.com/office/powerpoint/2010/main" val="146107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F211-8BA7-4F28-A452-2CA1DC3891A6}"/>
              </a:ext>
            </a:extLst>
          </p:cNvPr>
          <p:cNvSpPr>
            <a:spLocks noGrp="1"/>
          </p:cNvSpPr>
          <p:nvPr>
            <p:ph type="title"/>
          </p:nvPr>
        </p:nvSpPr>
        <p:spPr/>
        <p:txBody>
          <a:bodyPr/>
          <a:lstStyle/>
          <a:p>
            <a:r>
              <a:rPr lang="en-US" dirty="0"/>
              <a:t>Data COLLECTION</a:t>
            </a:r>
            <a:endParaRPr lang="en-KE" dirty="0"/>
          </a:p>
        </p:txBody>
      </p:sp>
      <p:sp>
        <p:nvSpPr>
          <p:cNvPr id="3" name="Content Placeholder 2">
            <a:extLst>
              <a:ext uri="{FF2B5EF4-FFF2-40B4-BE49-F238E27FC236}">
                <a16:creationId xmlns:a16="http://schemas.microsoft.com/office/drawing/2014/main" id="{427B0501-7522-4141-B3B2-887A0FB1A41D}"/>
              </a:ext>
            </a:extLst>
          </p:cNvPr>
          <p:cNvSpPr>
            <a:spLocks noGrp="1"/>
          </p:cNvSpPr>
          <p:nvPr>
            <p:ph idx="1"/>
          </p:nvPr>
        </p:nvSpPr>
        <p:spPr/>
        <p:txBody>
          <a:bodyPr/>
          <a:lstStyle/>
          <a:p>
            <a:pPr marL="0" indent="0">
              <a:buNone/>
            </a:pPr>
            <a:r>
              <a:rPr lang="en-US" dirty="0"/>
              <a:t>The required data is collected in the first parts of the </a:t>
            </a:r>
            <a:r>
              <a:rPr lang="en-US" dirty="0" err="1"/>
              <a:t>Jupyter</a:t>
            </a:r>
            <a:r>
              <a:rPr lang="en-US" dirty="0"/>
              <a:t> Notebook. Toronto boroughs and neighborhoods are scrapped from the Wikipedia link, using the </a:t>
            </a:r>
            <a:r>
              <a:rPr lang="en-US" dirty="0" err="1"/>
              <a:t>BeautifulSoup</a:t>
            </a:r>
            <a:r>
              <a:rPr lang="en-US" dirty="0"/>
              <a:t> package.</a:t>
            </a:r>
            <a:endParaRPr lang="en-KE" dirty="0"/>
          </a:p>
        </p:txBody>
      </p:sp>
    </p:spTree>
    <p:extLst>
      <p:ext uri="{BB962C8B-B14F-4D97-AF65-F5344CB8AC3E}">
        <p14:creationId xmlns:p14="http://schemas.microsoft.com/office/powerpoint/2010/main" val="182348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3C14-1F36-46FC-B645-603326FE4628}"/>
              </a:ext>
            </a:extLst>
          </p:cNvPr>
          <p:cNvSpPr>
            <a:spLocks noGrp="1"/>
          </p:cNvSpPr>
          <p:nvPr>
            <p:ph type="title"/>
          </p:nvPr>
        </p:nvSpPr>
        <p:spPr/>
        <p:txBody>
          <a:bodyPr/>
          <a:lstStyle/>
          <a:p>
            <a:r>
              <a:rPr lang="en-US" dirty="0"/>
              <a:t>TORONTO NEIGHBORHOOD VISUALIZATION</a:t>
            </a:r>
            <a:endParaRPr lang="en-KE" dirty="0"/>
          </a:p>
        </p:txBody>
      </p:sp>
      <p:pic>
        <p:nvPicPr>
          <p:cNvPr id="4" name="Content Placeholder 3">
            <a:extLst>
              <a:ext uri="{FF2B5EF4-FFF2-40B4-BE49-F238E27FC236}">
                <a16:creationId xmlns:a16="http://schemas.microsoft.com/office/drawing/2014/main" id="{0FEF150E-5C56-485B-B4B1-10DE14642FE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5793" y="2193925"/>
            <a:ext cx="6700413" cy="4024313"/>
          </a:xfrm>
          <a:prstGeom prst="rect">
            <a:avLst/>
          </a:prstGeom>
          <a:noFill/>
          <a:ln>
            <a:noFill/>
          </a:ln>
        </p:spPr>
      </p:pic>
    </p:spTree>
    <p:extLst>
      <p:ext uri="{BB962C8B-B14F-4D97-AF65-F5344CB8AC3E}">
        <p14:creationId xmlns:p14="http://schemas.microsoft.com/office/powerpoint/2010/main" val="367947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8001-7CBE-41DC-A022-27347FACD491}"/>
              </a:ext>
            </a:extLst>
          </p:cNvPr>
          <p:cNvSpPr>
            <a:spLocks noGrp="1"/>
          </p:cNvSpPr>
          <p:nvPr>
            <p:ph type="title"/>
          </p:nvPr>
        </p:nvSpPr>
        <p:spPr/>
        <p:txBody>
          <a:bodyPr>
            <a:normAutofit/>
          </a:bodyPr>
          <a:lstStyle/>
          <a:p>
            <a:r>
              <a:rPr lang="en-US" b="1" dirty="0"/>
              <a:t>New York Neighborhoods Visualization</a:t>
            </a:r>
            <a:endParaRPr lang="en-KE" b="1" dirty="0"/>
          </a:p>
        </p:txBody>
      </p:sp>
      <p:pic>
        <p:nvPicPr>
          <p:cNvPr id="4" name="Content Placeholder 3">
            <a:extLst>
              <a:ext uri="{FF2B5EF4-FFF2-40B4-BE49-F238E27FC236}">
                <a16:creationId xmlns:a16="http://schemas.microsoft.com/office/drawing/2014/main" id="{5F58018D-474D-4792-A58F-569C97BD624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5793" y="2193925"/>
            <a:ext cx="6700413" cy="4024313"/>
          </a:xfrm>
          <a:prstGeom prst="rect">
            <a:avLst/>
          </a:prstGeom>
          <a:noFill/>
          <a:ln>
            <a:noFill/>
          </a:ln>
        </p:spPr>
      </p:pic>
    </p:spTree>
    <p:extLst>
      <p:ext uri="{BB962C8B-B14F-4D97-AF65-F5344CB8AC3E}">
        <p14:creationId xmlns:p14="http://schemas.microsoft.com/office/powerpoint/2010/main" val="217245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77A-199C-4F6E-BC71-731AC6C6CCE1}"/>
              </a:ext>
            </a:extLst>
          </p:cNvPr>
          <p:cNvSpPr>
            <a:spLocks noGrp="1"/>
          </p:cNvSpPr>
          <p:nvPr>
            <p:ph type="title"/>
          </p:nvPr>
        </p:nvSpPr>
        <p:spPr/>
        <p:txBody>
          <a:bodyPr/>
          <a:lstStyle/>
          <a:p>
            <a:r>
              <a:rPr lang="en-US" dirty="0"/>
              <a:t>NEW YORK VENUE VISUALIZATION</a:t>
            </a:r>
            <a:endParaRPr lang="en-KE" dirty="0"/>
          </a:p>
        </p:txBody>
      </p:sp>
      <p:pic>
        <p:nvPicPr>
          <p:cNvPr id="4" name="Content Placeholder 3">
            <a:extLst>
              <a:ext uri="{FF2B5EF4-FFF2-40B4-BE49-F238E27FC236}">
                <a16:creationId xmlns:a16="http://schemas.microsoft.com/office/drawing/2014/main" id="{FE6FD4BF-0378-46AD-B186-A0240C98CB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3660" y="2193925"/>
            <a:ext cx="6684680" cy="4024313"/>
          </a:xfrm>
          <a:prstGeom prst="rect">
            <a:avLst/>
          </a:prstGeom>
          <a:noFill/>
          <a:ln>
            <a:noFill/>
          </a:ln>
        </p:spPr>
      </p:pic>
    </p:spTree>
    <p:extLst>
      <p:ext uri="{BB962C8B-B14F-4D97-AF65-F5344CB8AC3E}">
        <p14:creationId xmlns:p14="http://schemas.microsoft.com/office/powerpoint/2010/main" val="154596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B6AB-DA5B-4C5F-A42A-39E1BD10E68A}"/>
              </a:ext>
            </a:extLst>
          </p:cNvPr>
          <p:cNvSpPr>
            <a:spLocks noGrp="1"/>
          </p:cNvSpPr>
          <p:nvPr>
            <p:ph type="title"/>
          </p:nvPr>
        </p:nvSpPr>
        <p:spPr/>
        <p:txBody>
          <a:bodyPr/>
          <a:lstStyle/>
          <a:p>
            <a:r>
              <a:rPr lang="en-US" dirty="0"/>
              <a:t>Toronto Venue Visualization</a:t>
            </a:r>
            <a:br>
              <a:rPr lang="en-KE" dirty="0"/>
            </a:br>
            <a:endParaRPr lang="en-KE" dirty="0"/>
          </a:p>
        </p:txBody>
      </p:sp>
      <p:pic>
        <p:nvPicPr>
          <p:cNvPr id="4" name="Content Placeholder 3">
            <a:extLst>
              <a:ext uri="{FF2B5EF4-FFF2-40B4-BE49-F238E27FC236}">
                <a16:creationId xmlns:a16="http://schemas.microsoft.com/office/drawing/2014/main" id="{952DE2A3-3544-4B49-AF9A-7B4F94FC16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1424" y="2193925"/>
            <a:ext cx="6689152" cy="4024313"/>
          </a:xfrm>
          <a:prstGeom prst="rect">
            <a:avLst/>
          </a:prstGeom>
          <a:noFill/>
          <a:ln>
            <a:noFill/>
          </a:ln>
        </p:spPr>
      </p:pic>
    </p:spTree>
    <p:extLst>
      <p:ext uri="{BB962C8B-B14F-4D97-AF65-F5344CB8AC3E}">
        <p14:creationId xmlns:p14="http://schemas.microsoft.com/office/powerpoint/2010/main" val="369270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B83E-63B4-4206-A61B-73E9FE950054}"/>
              </a:ext>
            </a:extLst>
          </p:cNvPr>
          <p:cNvSpPr>
            <a:spLocks noGrp="1"/>
          </p:cNvSpPr>
          <p:nvPr>
            <p:ph type="title"/>
          </p:nvPr>
        </p:nvSpPr>
        <p:spPr/>
        <p:txBody>
          <a:bodyPr/>
          <a:lstStyle/>
          <a:p>
            <a:r>
              <a:rPr lang="en-US" dirty="0"/>
              <a:t>VENUE ANALYSIS</a:t>
            </a:r>
            <a:endParaRPr lang="en-KE" dirty="0"/>
          </a:p>
        </p:txBody>
      </p:sp>
      <p:sp>
        <p:nvSpPr>
          <p:cNvPr id="3" name="Content Placeholder 2">
            <a:extLst>
              <a:ext uri="{FF2B5EF4-FFF2-40B4-BE49-F238E27FC236}">
                <a16:creationId xmlns:a16="http://schemas.microsoft.com/office/drawing/2014/main" id="{B79A02AC-5B94-4BDA-8B89-9604D167EE65}"/>
              </a:ext>
            </a:extLst>
          </p:cNvPr>
          <p:cNvSpPr>
            <a:spLocks noGrp="1"/>
          </p:cNvSpPr>
          <p:nvPr>
            <p:ph idx="1"/>
          </p:nvPr>
        </p:nvSpPr>
        <p:spPr/>
        <p:txBody>
          <a:bodyPr/>
          <a:lstStyle/>
          <a:p>
            <a:r>
              <a:rPr lang="en-US" dirty="0"/>
              <a:t>The "</a:t>
            </a:r>
            <a:r>
              <a:rPr lang="en-US" dirty="0" err="1"/>
              <a:t>ny_venues</a:t>
            </a:r>
            <a:r>
              <a:rPr lang="en-US" dirty="0"/>
              <a:t>" </a:t>
            </a:r>
            <a:r>
              <a:rPr lang="en-US" dirty="0" err="1"/>
              <a:t>dataframe</a:t>
            </a:r>
            <a:r>
              <a:rPr lang="en-US" dirty="0"/>
              <a:t> has 20537 venues and 466 unique venue types, and the "</a:t>
            </a:r>
            <a:r>
              <a:rPr lang="en-US" dirty="0" err="1"/>
              <a:t>to_venues</a:t>
            </a:r>
            <a:r>
              <a:rPr lang="en-US" dirty="0"/>
              <a:t>" </a:t>
            </a:r>
            <a:r>
              <a:rPr lang="en-US" dirty="0" err="1"/>
              <a:t>dataframe</a:t>
            </a:r>
            <a:r>
              <a:rPr lang="en-US" dirty="0"/>
              <a:t> has 9306 venues and 334 unique venue types. </a:t>
            </a:r>
          </a:p>
          <a:p>
            <a:r>
              <a:rPr lang="en-US" dirty="0"/>
              <a:t>The proportion in number of venues are expected, considering the population and population density of these two cities.</a:t>
            </a:r>
          </a:p>
          <a:p>
            <a:r>
              <a:rPr lang="en-US" dirty="0"/>
              <a:t>However, New York City has slightly more variety of venues than Toronto. This is expected as the population in New York City is much larger than in Toronto, and also the number of neighborhoods in NYC are many.</a:t>
            </a:r>
            <a:endParaRPr lang="en-KE" dirty="0"/>
          </a:p>
          <a:p>
            <a:endParaRPr lang="en-KE" dirty="0"/>
          </a:p>
          <a:p>
            <a:pPr marL="0" indent="0">
              <a:buNone/>
            </a:pPr>
            <a:endParaRPr lang="en-KE" dirty="0"/>
          </a:p>
        </p:txBody>
      </p:sp>
    </p:spTree>
    <p:extLst>
      <p:ext uri="{BB962C8B-B14F-4D97-AF65-F5344CB8AC3E}">
        <p14:creationId xmlns:p14="http://schemas.microsoft.com/office/powerpoint/2010/main" val="2835223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TotalTime>
  <Words>921</Words>
  <Application>Microsoft Office PowerPoint</Application>
  <PresentationFormat>Widescreen</PresentationFormat>
  <Paragraphs>39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Vapor Trail</vt:lpstr>
      <vt:lpstr>ANALYSIS OF NEW YORK CITY AND TORONTO FOR SUTABILITY OF BUSINESS START UPS</vt:lpstr>
      <vt:lpstr>PROJECT IDEA</vt:lpstr>
      <vt:lpstr>PROJECT DATA</vt:lpstr>
      <vt:lpstr>Data COLLECTION</vt:lpstr>
      <vt:lpstr>TORONTO NEIGHBORHOOD VISUALIZATION</vt:lpstr>
      <vt:lpstr>New York Neighborhoods Visualization</vt:lpstr>
      <vt:lpstr>NEW YORK VENUE VISUALIZATION</vt:lpstr>
      <vt:lpstr>Toronto Venue Visualization </vt:lpstr>
      <vt:lpstr>VENUE ANALYSIS</vt:lpstr>
      <vt:lpstr>New YORK CITY NUMBERS OF VENUES PER NEIGHBORHOOD GRAPHS</vt:lpstr>
      <vt:lpstr>TORONTO NUMBER OF VENUES PER NEIGHBORHOOD GRAPHS</vt:lpstr>
      <vt:lpstr>Analysis of venues per neighborhood.</vt:lpstr>
      <vt:lpstr>COMPARING THE NUMBER OF RESTAURANTS IN NYC AND TORONTO PER NEIGHBORHOOD.</vt:lpstr>
      <vt:lpstr>PowerPoint Presentation</vt:lpstr>
      <vt:lpstr>ANALYSIS OF THE NUMBER OF RESTAURANTS PER NEIGHBORHOOD FOR THE TWO CITIES.</vt:lpstr>
      <vt:lpstr>Bars and Clubs Distribution in Each City. </vt:lpstr>
      <vt:lpstr>PowerPoint Presentation</vt:lpstr>
      <vt:lpstr>General Services Distribution in Each City.</vt:lpstr>
      <vt:lpstr>Good neighborhoods for establishing new restaurant venues in Toronto (possible untapped markets): </vt:lpstr>
      <vt:lpstr>Good neighborhoods for establishing new restaurant venues in NYC (not so much competition and good demand)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NEW YORK CITY AND TORONTO FOR SUTABILITY OF BUSINESS START UPS</dc:title>
  <dc:creator>Brian Ronoh</dc:creator>
  <cp:lastModifiedBy>Brian Ronoh</cp:lastModifiedBy>
  <cp:revision>5</cp:revision>
  <dcterms:created xsi:type="dcterms:W3CDTF">2020-02-18T13:25:33Z</dcterms:created>
  <dcterms:modified xsi:type="dcterms:W3CDTF">2020-02-18T14:15:27Z</dcterms:modified>
</cp:coreProperties>
</file>