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1" r:id="rId16"/>
    <p:sldId id="272" r:id="rId17"/>
    <p:sldId id="279" r:id="rId18"/>
    <p:sldId id="270"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94660"/>
  </p:normalViewPr>
  <p:slideViewPr>
    <p:cSldViewPr snapToGrid="0">
      <p:cViewPr varScale="1">
        <p:scale>
          <a:sx n="66" d="100"/>
          <a:sy n="66"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B54CD-EFFD-4902-8A14-123CD52A4910}" type="datetimeFigureOut">
              <a:rPr lang="en-KE" smtClean="0"/>
              <a:t>18/05/2021</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C2F62-5FBE-4936-B25A-5FF214C21AC2}" type="slidenum">
              <a:rPr lang="en-KE" smtClean="0"/>
              <a:t>‹#›</a:t>
            </a:fld>
            <a:endParaRPr lang="en-KE"/>
          </a:p>
        </p:txBody>
      </p:sp>
    </p:spTree>
    <p:extLst>
      <p:ext uri="{BB962C8B-B14F-4D97-AF65-F5344CB8AC3E}">
        <p14:creationId xmlns:p14="http://schemas.microsoft.com/office/powerpoint/2010/main" val="326785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Omnidirectional antennas</a:t>
            </a:r>
            <a:r>
              <a:rPr lang="en-US" dirty="0"/>
              <a:t> receive signals equally from all directions.</a:t>
            </a:r>
            <a:endParaRPr lang="en-KE" dirty="0"/>
          </a:p>
        </p:txBody>
      </p:sp>
      <p:sp>
        <p:nvSpPr>
          <p:cNvPr id="4" name="Slide Number Placeholder 3"/>
          <p:cNvSpPr>
            <a:spLocks noGrp="1"/>
          </p:cNvSpPr>
          <p:nvPr>
            <p:ph type="sldNum" sz="quarter" idx="5"/>
          </p:nvPr>
        </p:nvSpPr>
        <p:spPr/>
        <p:txBody>
          <a:bodyPr/>
          <a:lstStyle/>
          <a:p>
            <a:fld id="{416C2F62-5FBE-4936-B25A-5FF214C21AC2}" type="slidenum">
              <a:rPr lang="en-KE" smtClean="0"/>
              <a:t>13</a:t>
            </a:fld>
            <a:endParaRPr lang="en-KE"/>
          </a:p>
        </p:txBody>
      </p:sp>
    </p:spTree>
    <p:extLst>
      <p:ext uri="{BB962C8B-B14F-4D97-AF65-F5344CB8AC3E}">
        <p14:creationId xmlns:p14="http://schemas.microsoft.com/office/powerpoint/2010/main" val="278786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database was designed to store the user data e.g., vehicle details, personal information, tracking device details and location data.</a:t>
            </a:r>
            <a:endParaRPr lang="en-KE" sz="1800" dirty="0">
              <a:effectLst/>
              <a:latin typeface="Calibri" panose="020F0502020204030204" pitchFamily="34" charset="0"/>
              <a:ea typeface="Calibri" panose="020F0502020204030204" pitchFamily="34" charset="0"/>
            </a:endParaRPr>
          </a:p>
          <a:p>
            <a:endParaRPr lang="en-KE" dirty="0"/>
          </a:p>
        </p:txBody>
      </p:sp>
      <p:sp>
        <p:nvSpPr>
          <p:cNvPr id="4" name="Slide Number Placeholder 3"/>
          <p:cNvSpPr>
            <a:spLocks noGrp="1"/>
          </p:cNvSpPr>
          <p:nvPr>
            <p:ph type="sldNum" sz="quarter" idx="5"/>
          </p:nvPr>
        </p:nvSpPr>
        <p:spPr/>
        <p:txBody>
          <a:bodyPr/>
          <a:lstStyle/>
          <a:p>
            <a:fld id="{416C2F62-5FBE-4936-B25A-5FF214C21AC2}" type="slidenum">
              <a:rPr lang="en-KE" smtClean="0"/>
              <a:t>19</a:t>
            </a:fld>
            <a:endParaRPr lang="en-KE"/>
          </a:p>
        </p:txBody>
      </p:sp>
    </p:spTree>
    <p:extLst>
      <p:ext uri="{BB962C8B-B14F-4D97-AF65-F5344CB8AC3E}">
        <p14:creationId xmlns:p14="http://schemas.microsoft.com/office/powerpoint/2010/main" val="334169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0F32D7-7F06-425B-9AC3-0F3711D84CB0}" type="datetimeFigureOut">
              <a:rPr lang="en-KE" smtClean="0"/>
              <a:t>18/05/2021</a:t>
            </a:fld>
            <a:endParaRPr lang="en-KE"/>
          </a:p>
        </p:txBody>
      </p:sp>
      <p:sp>
        <p:nvSpPr>
          <p:cNvPr id="5" name="Footer Placeholder 4"/>
          <p:cNvSpPr>
            <a:spLocks noGrp="1"/>
          </p:cNvSpPr>
          <p:nvPr>
            <p:ph type="ftr" sz="quarter" idx="11"/>
          </p:nvPr>
        </p:nvSpPr>
        <p:spPr>
          <a:xfrm>
            <a:off x="2416500" y="329307"/>
            <a:ext cx="4973915" cy="309201"/>
          </a:xfrm>
        </p:spPr>
        <p:txBody>
          <a:bodyPr/>
          <a:lstStyle/>
          <a:p>
            <a:endParaRPr lang="en-KE"/>
          </a:p>
        </p:txBody>
      </p:sp>
      <p:sp>
        <p:nvSpPr>
          <p:cNvPr id="6" name="Slide Number Placeholder 5"/>
          <p:cNvSpPr>
            <a:spLocks noGrp="1"/>
          </p:cNvSpPr>
          <p:nvPr>
            <p:ph type="sldNum" sz="quarter" idx="12"/>
          </p:nvPr>
        </p:nvSpPr>
        <p:spPr>
          <a:xfrm>
            <a:off x="1437664" y="798973"/>
            <a:ext cx="811019" cy="503578"/>
          </a:xfrm>
        </p:spPr>
        <p:txBody>
          <a:bodyPr/>
          <a:lstStyle/>
          <a:p>
            <a:fld id="{016F5A9A-5ADF-4E65-B7C5-A2C52CBF64CD}" type="slidenum">
              <a:rPr lang="en-KE" smtClean="0"/>
              <a:t>‹#›</a:t>
            </a:fld>
            <a:endParaRPr lang="en-K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630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F32D7-7F06-425B-9AC3-0F3711D84CB0}" type="datetimeFigureOut">
              <a:rPr lang="en-KE" smtClean="0"/>
              <a:t>18/05/2021</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16F5A9A-5ADF-4E65-B7C5-A2C52CBF64CD}" type="slidenum">
              <a:rPr lang="en-KE" smtClean="0"/>
              <a:t>‹#›</a:t>
            </a:fld>
            <a:endParaRPr lang="en-K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878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F32D7-7F06-425B-9AC3-0F3711D84CB0}" type="datetimeFigureOut">
              <a:rPr lang="en-KE" smtClean="0"/>
              <a:t>18/05/2021</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16F5A9A-5ADF-4E65-B7C5-A2C52CBF64CD}" type="slidenum">
              <a:rPr lang="en-KE" smtClean="0"/>
              <a:t>‹#›</a:t>
            </a:fld>
            <a:endParaRPr lang="en-K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617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F32D7-7F06-425B-9AC3-0F3711D84CB0}" type="datetimeFigureOut">
              <a:rPr lang="en-KE" smtClean="0"/>
              <a:t>18/05/2021</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16F5A9A-5ADF-4E65-B7C5-A2C52CBF64CD}" type="slidenum">
              <a:rPr lang="en-KE" smtClean="0"/>
              <a:t>‹#›</a:t>
            </a:fld>
            <a:endParaRPr lang="en-K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037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F32D7-7F06-425B-9AC3-0F3711D84CB0}" type="datetimeFigureOut">
              <a:rPr lang="en-KE" smtClean="0"/>
              <a:t>18/05/2021</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16F5A9A-5ADF-4E65-B7C5-A2C52CBF64CD}" type="slidenum">
              <a:rPr lang="en-KE" smtClean="0"/>
              <a:t>‹#›</a:t>
            </a:fld>
            <a:endParaRPr lang="en-K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083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0F32D7-7F06-425B-9AC3-0F3711D84CB0}" type="datetimeFigureOut">
              <a:rPr lang="en-KE" smtClean="0"/>
              <a:t>18/05/2021</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16F5A9A-5ADF-4E65-B7C5-A2C52CBF64CD}" type="slidenum">
              <a:rPr lang="en-KE" smtClean="0"/>
              <a:t>‹#›</a:t>
            </a:fld>
            <a:endParaRPr lang="en-K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906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0F32D7-7F06-425B-9AC3-0F3711D84CB0}" type="datetimeFigureOut">
              <a:rPr lang="en-KE" smtClean="0"/>
              <a:t>18/05/2021</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016F5A9A-5ADF-4E65-B7C5-A2C52CBF64CD}" type="slidenum">
              <a:rPr lang="en-KE" smtClean="0"/>
              <a:t>‹#›</a:t>
            </a:fld>
            <a:endParaRPr lang="en-K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785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0F32D7-7F06-425B-9AC3-0F3711D84CB0}" type="datetimeFigureOut">
              <a:rPr lang="en-KE" smtClean="0"/>
              <a:t>18/05/2021</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016F5A9A-5ADF-4E65-B7C5-A2C52CBF64CD}" type="slidenum">
              <a:rPr lang="en-KE" smtClean="0"/>
              <a:t>‹#›</a:t>
            </a:fld>
            <a:endParaRPr lang="en-K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541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F32D7-7F06-425B-9AC3-0F3711D84CB0}" type="datetimeFigureOut">
              <a:rPr lang="en-KE" smtClean="0"/>
              <a:t>18/05/2021</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016F5A9A-5ADF-4E65-B7C5-A2C52CBF64CD}" type="slidenum">
              <a:rPr lang="en-KE" smtClean="0"/>
              <a:t>‹#›</a:t>
            </a:fld>
            <a:endParaRPr lang="en-KE"/>
          </a:p>
        </p:txBody>
      </p:sp>
    </p:spTree>
    <p:extLst>
      <p:ext uri="{BB962C8B-B14F-4D97-AF65-F5344CB8AC3E}">
        <p14:creationId xmlns:p14="http://schemas.microsoft.com/office/powerpoint/2010/main" val="272292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0F32D7-7F06-425B-9AC3-0F3711D84CB0}" type="datetimeFigureOut">
              <a:rPr lang="en-KE" smtClean="0"/>
              <a:t>18/05/2021</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16F5A9A-5ADF-4E65-B7C5-A2C52CBF64CD}" type="slidenum">
              <a:rPr lang="en-KE" smtClean="0"/>
              <a:t>‹#›</a:t>
            </a:fld>
            <a:endParaRPr lang="en-K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63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40F32D7-7F06-425B-9AC3-0F3711D84CB0}" type="datetimeFigureOut">
              <a:rPr lang="en-KE" smtClean="0"/>
              <a:t>18/05/2021</a:t>
            </a:fld>
            <a:endParaRPr lang="en-KE"/>
          </a:p>
        </p:txBody>
      </p:sp>
      <p:sp>
        <p:nvSpPr>
          <p:cNvPr id="6" name="Footer Placeholder 5"/>
          <p:cNvSpPr>
            <a:spLocks noGrp="1"/>
          </p:cNvSpPr>
          <p:nvPr>
            <p:ph type="ftr" sz="quarter" idx="11"/>
          </p:nvPr>
        </p:nvSpPr>
        <p:spPr>
          <a:xfrm>
            <a:off x="1447382" y="318640"/>
            <a:ext cx="5541004" cy="320931"/>
          </a:xfrm>
        </p:spPr>
        <p:txBody>
          <a:bodyPr/>
          <a:lstStyle/>
          <a:p>
            <a:endParaRPr lang="en-KE"/>
          </a:p>
        </p:txBody>
      </p:sp>
      <p:sp>
        <p:nvSpPr>
          <p:cNvPr id="7" name="Slide Number Placeholder 6"/>
          <p:cNvSpPr>
            <a:spLocks noGrp="1"/>
          </p:cNvSpPr>
          <p:nvPr>
            <p:ph type="sldNum" sz="quarter" idx="12"/>
          </p:nvPr>
        </p:nvSpPr>
        <p:spPr/>
        <p:txBody>
          <a:bodyPr/>
          <a:lstStyle/>
          <a:p>
            <a:fld id="{016F5A9A-5ADF-4E65-B7C5-A2C52CBF64CD}" type="slidenum">
              <a:rPr lang="en-KE" smtClean="0"/>
              <a:t>‹#›</a:t>
            </a:fld>
            <a:endParaRPr lang="en-K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971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40F32D7-7F06-425B-9AC3-0F3711D84CB0}" type="datetimeFigureOut">
              <a:rPr lang="en-KE" smtClean="0"/>
              <a:t>18/05/2021</a:t>
            </a:fld>
            <a:endParaRPr lang="en-K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16F5A9A-5ADF-4E65-B7C5-A2C52CBF64CD}" type="slidenum">
              <a:rPr lang="en-KE" smtClean="0"/>
              <a:t>‹#›</a:t>
            </a:fld>
            <a:endParaRPr lang="en-K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031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78D3-845F-4222-BD0B-404CEF2497B2}"/>
              </a:ext>
            </a:extLst>
          </p:cNvPr>
          <p:cNvSpPr>
            <a:spLocks noGrp="1"/>
          </p:cNvSpPr>
          <p:nvPr>
            <p:ph type="ctrTitle"/>
          </p:nvPr>
        </p:nvSpPr>
        <p:spPr/>
        <p:txBody>
          <a:bodyPr>
            <a:normAutofit/>
          </a:bodyPr>
          <a:lstStyle/>
          <a:p>
            <a:r>
              <a:rPr lang="en-US" sz="4400" dirty="0"/>
              <a:t>AN ARDUINO BASED VEHICLE TRACKING SYSTEM USING GPS AND GSM MODULES (TRACKIT)</a:t>
            </a:r>
            <a:endParaRPr lang="en-KE" sz="4400" dirty="0"/>
          </a:p>
        </p:txBody>
      </p:sp>
      <p:sp>
        <p:nvSpPr>
          <p:cNvPr id="3" name="Subtitle 2">
            <a:extLst>
              <a:ext uri="{FF2B5EF4-FFF2-40B4-BE49-F238E27FC236}">
                <a16:creationId xmlns:a16="http://schemas.microsoft.com/office/drawing/2014/main" id="{837A0ADC-A329-443C-B41D-ABCE9B08B1A6}"/>
              </a:ext>
            </a:extLst>
          </p:cNvPr>
          <p:cNvSpPr>
            <a:spLocks noGrp="1"/>
          </p:cNvSpPr>
          <p:nvPr>
            <p:ph type="subTitle" idx="1"/>
          </p:nvPr>
        </p:nvSpPr>
        <p:spPr/>
        <p:txBody>
          <a:bodyPr>
            <a:normAutofit fontScale="85000" lnSpcReduction="20000"/>
          </a:bodyPr>
          <a:lstStyle/>
          <a:p>
            <a:r>
              <a:rPr lang="en-US" sz="2400" dirty="0"/>
              <a:t>BRIAN KIBET RONOH – P15/81773/2017</a:t>
            </a:r>
          </a:p>
          <a:p>
            <a:r>
              <a:rPr lang="en-US" sz="2400" dirty="0"/>
              <a:t>SUPERVISED BY DR. KAHONGE</a:t>
            </a:r>
            <a:endParaRPr lang="en-KE" sz="2400" dirty="0"/>
          </a:p>
          <a:p>
            <a:endParaRPr lang="en-KE" dirty="0"/>
          </a:p>
        </p:txBody>
      </p:sp>
    </p:spTree>
    <p:extLst>
      <p:ext uri="{BB962C8B-B14F-4D97-AF65-F5344CB8AC3E}">
        <p14:creationId xmlns:p14="http://schemas.microsoft.com/office/powerpoint/2010/main" val="1341718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84F1-7D63-4D03-ABB9-4044F4BF058D}"/>
              </a:ext>
            </a:extLst>
          </p:cNvPr>
          <p:cNvSpPr>
            <a:spLocks noGrp="1"/>
          </p:cNvSpPr>
          <p:nvPr>
            <p:ph type="title"/>
          </p:nvPr>
        </p:nvSpPr>
        <p:spPr/>
        <p:txBody>
          <a:bodyPr/>
          <a:lstStyle/>
          <a:p>
            <a:r>
              <a:rPr lang="en-US" dirty="0"/>
              <a:t>Arduino Uno r3</a:t>
            </a:r>
            <a:endParaRPr lang="en-KE" dirty="0"/>
          </a:p>
        </p:txBody>
      </p:sp>
      <p:sp>
        <p:nvSpPr>
          <p:cNvPr id="15" name="Content Placeholder 14">
            <a:extLst>
              <a:ext uri="{FF2B5EF4-FFF2-40B4-BE49-F238E27FC236}">
                <a16:creationId xmlns:a16="http://schemas.microsoft.com/office/drawing/2014/main" id="{46C75A6B-CA54-4AE8-9295-2EABD3850174}"/>
              </a:ext>
            </a:extLst>
          </p:cNvPr>
          <p:cNvSpPr>
            <a:spLocks noGrp="1"/>
          </p:cNvSpPr>
          <p:nvPr>
            <p:ph sz="half" idx="1"/>
          </p:nvPr>
        </p:nvSpPr>
        <p:spPr/>
        <p:txBody>
          <a:bodyPr>
            <a:normAutofit fontScale="92500"/>
          </a:bodyPr>
          <a:lstStyle/>
          <a:p>
            <a:r>
              <a:rPr lang="en-US" b="1" dirty="0"/>
              <a:t>Arduino Uno</a:t>
            </a:r>
            <a:r>
              <a:rPr lang="en-US" dirty="0"/>
              <a:t> is a microcontroller board based on the ATmega328P.</a:t>
            </a:r>
          </a:p>
          <a:p>
            <a:r>
              <a:rPr lang="en-US" dirty="0"/>
              <a:t>It has 14 digital input/output pins (of which 6 can be used as PWM outputs), 6 analog inputs, a 16 MHz ceramic resonator</a:t>
            </a:r>
          </a:p>
          <a:p>
            <a:r>
              <a:rPr lang="en-US" dirty="0"/>
              <a:t>It contains everything needed to support the microcontroller; it is simply connected  to a computer with a USB cable or power it with an AC-to-DC adapter</a:t>
            </a:r>
            <a:endParaRPr lang="en-KE" dirty="0"/>
          </a:p>
        </p:txBody>
      </p:sp>
      <p:sp>
        <p:nvSpPr>
          <p:cNvPr id="16" name="Content Placeholder 15">
            <a:extLst>
              <a:ext uri="{FF2B5EF4-FFF2-40B4-BE49-F238E27FC236}">
                <a16:creationId xmlns:a16="http://schemas.microsoft.com/office/drawing/2014/main" id="{E2436BE2-6918-4C3E-AF5A-998FE5DF0713}"/>
              </a:ext>
            </a:extLst>
          </p:cNvPr>
          <p:cNvSpPr>
            <a:spLocks noGrp="1"/>
          </p:cNvSpPr>
          <p:nvPr>
            <p:ph sz="half" idx="2"/>
          </p:nvPr>
        </p:nvSpPr>
        <p:spPr>
          <a:xfrm>
            <a:off x="6413771" y="2017343"/>
            <a:ext cx="4953000" cy="3143250"/>
          </a:xfrm>
        </p:spPr>
        <p:txBody>
          <a:bodyPr>
            <a:normAutofit fontScale="92500"/>
          </a:bodyPr>
          <a:lstStyle/>
          <a:p>
            <a:endParaRPr lang="en-KE" dirty="0"/>
          </a:p>
        </p:txBody>
      </p:sp>
      <p:pic>
        <p:nvPicPr>
          <p:cNvPr id="12" name="Picture 11">
            <a:extLst>
              <a:ext uri="{FF2B5EF4-FFF2-40B4-BE49-F238E27FC236}">
                <a16:creationId xmlns:a16="http://schemas.microsoft.com/office/drawing/2014/main" id="{256C2405-A1C6-470C-94DA-B47FFD85E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771" y="2017343"/>
            <a:ext cx="4953000" cy="3143250"/>
          </a:xfrm>
          <a:prstGeom prst="rect">
            <a:avLst/>
          </a:prstGeom>
        </p:spPr>
      </p:pic>
    </p:spTree>
    <p:extLst>
      <p:ext uri="{BB962C8B-B14F-4D97-AF65-F5344CB8AC3E}">
        <p14:creationId xmlns:p14="http://schemas.microsoft.com/office/powerpoint/2010/main" val="422611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E082-6DAC-439B-AAB7-3EBC5334235E}"/>
              </a:ext>
            </a:extLst>
          </p:cNvPr>
          <p:cNvSpPr>
            <a:spLocks noGrp="1"/>
          </p:cNvSpPr>
          <p:nvPr>
            <p:ph type="title"/>
          </p:nvPr>
        </p:nvSpPr>
        <p:spPr/>
        <p:txBody>
          <a:bodyPr/>
          <a:lstStyle/>
          <a:p>
            <a:r>
              <a:rPr lang="en-US" dirty="0"/>
              <a:t>SIM 808</a:t>
            </a:r>
            <a:endParaRPr lang="en-KE" dirty="0"/>
          </a:p>
        </p:txBody>
      </p:sp>
      <p:sp>
        <p:nvSpPr>
          <p:cNvPr id="3" name="Content Placeholder 2">
            <a:extLst>
              <a:ext uri="{FF2B5EF4-FFF2-40B4-BE49-F238E27FC236}">
                <a16:creationId xmlns:a16="http://schemas.microsoft.com/office/drawing/2014/main" id="{8D63D472-309A-4AEF-AACD-1D2ECE4E4422}"/>
              </a:ext>
            </a:extLst>
          </p:cNvPr>
          <p:cNvSpPr>
            <a:spLocks noGrp="1"/>
          </p:cNvSpPr>
          <p:nvPr>
            <p:ph sz="half" idx="1"/>
          </p:nvPr>
        </p:nvSpPr>
        <p:spPr>
          <a:xfrm>
            <a:off x="1447330" y="2010878"/>
            <a:ext cx="5258269" cy="3939979"/>
          </a:xfrm>
        </p:spPr>
        <p:txBody>
          <a:bodyPr>
            <a:normAutofit lnSpcReduction="10000"/>
          </a:bodyPr>
          <a:lstStyle/>
          <a:p>
            <a:r>
              <a:rPr lang="en-KE" sz="1800" dirty="0">
                <a:solidFill>
                  <a:srgbClr val="000000"/>
                </a:solidFill>
                <a:effectLst/>
                <a:latin typeface="Times New Roman" panose="02020603050405020304" pitchFamily="18" charset="0"/>
                <a:ea typeface="Times New Roman" panose="02020603050405020304" pitchFamily="18" charset="0"/>
              </a:rPr>
              <a:t>SIM808 module is a complete Quad-Band GSM / GPRS module which combines GPS technology for satellite navigation. </a:t>
            </a:r>
            <a:endParaRPr lang="en-US" sz="1800" dirty="0">
              <a:solidFill>
                <a:srgbClr val="000000"/>
              </a:solidFill>
              <a:effectLst/>
              <a:latin typeface="Times New Roman" panose="02020603050405020304" pitchFamily="18" charset="0"/>
              <a:ea typeface="Times New Roman" panose="02020603050405020304" pitchFamily="18" charset="0"/>
            </a:endParaRPr>
          </a:p>
          <a:p>
            <a:r>
              <a:rPr lang="en-KE" sz="1800" dirty="0">
                <a:solidFill>
                  <a:srgbClr val="000000"/>
                </a:solidFill>
                <a:effectLst/>
                <a:latin typeface="Times New Roman" panose="02020603050405020304" pitchFamily="18" charset="0"/>
                <a:ea typeface="Times New Roman" panose="02020603050405020304" pitchFamily="18" charset="0"/>
              </a:rPr>
              <a:t>It has a SIM application toolkit where SIM card can be inserted. </a:t>
            </a:r>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It supports instructions of AT commands</a:t>
            </a:r>
          </a:p>
          <a:p>
            <a:r>
              <a:rPr lang="en-US" sz="1800" dirty="0">
                <a:solidFill>
                  <a:srgbClr val="000000"/>
                </a:solidFill>
                <a:latin typeface="Times New Roman" panose="02020603050405020304" pitchFamily="18" charset="0"/>
                <a:ea typeface="Times New Roman" panose="02020603050405020304" pitchFamily="18" charset="0"/>
              </a:rPr>
              <a:t>I</a:t>
            </a:r>
            <a:r>
              <a:rPr lang="en-KE" sz="1800" dirty="0">
                <a:solidFill>
                  <a:srgbClr val="000000"/>
                </a:solidFill>
                <a:effectLst/>
                <a:latin typeface="Times New Roman" panose="02020603050405020304" pitchFamily="18" charset="0"/>
                <a:ea typeface="Times New Roman" panose="02020603050405020304" pitchFamily="18" charset="0"/>
              </a:rPr>
              <a:t>t </a:t>
            </a:r>
            <a:r>
              <a:rPr lang="en-US" sz="1800" dirty="0">
                <a:solidFill>
                  <a:srgbClr val="000000"/>
                </a:solidFill>
                <a:latin typeface="Times New Roman" panose="02020603050405020304" pitchFamily="18" charset="0"/>
                <a:ea typeface="Times New Roman" panose="02020603050405020304" pitchFamily="18" charset="0"/>
              </a:rPr>
              <a:t>is </a:t>
            </a:r>
            <a:r>
              <a:rPr lang="en-KE" sz="1800" dirty="0">
                <a:solidFill>
                  <a:srgbClr val="000000"/>
                </a:solidFill>
                <a:effectLst/>
                <a:latin typeface="Times New Roman" panose="02020603050405020304" pitchFamily="18" charset="0"/>
                <a:ea typeface="Times New Roman" panose="02020603050405020304" pitchFamily="18" charset="0"/>
              </a:rPr>
              <a:t>used to configure and communicate with the GPS receiver, in order to call for data about satellite status and geographical positioning and to transfer them to the microcontroller. This is the approach followed in the design of this project. </a:t>
            </a:r>
            <a:endParaRPr lang="en-KE" dirty="0"/>
          </a:p>
        </p:txBody>
      </p:sp>
      <p:pic>
        <p:nvPicPr>
          <p:cNvPr id="6" name="Content Placeholder 5">
            <a:extLst>
              <a:ext uri="{FF2B5EF4-FFF2-40B4-BE49-F238E27FC236}">
                <a16:creationId xmlns:a16="http://schemas.microsoft.com/office/drawing/2014/main" id="{A11C81B8-8E4E-4EC9-9AB7-C0ADEDE9F82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50681" y="2017713"/>
            <a:ext cx="3570662" cy="3441700"/>
          </a:xfrm>
        </p:spPr>
      </p:pic>
    </p:spTree>
    <p:extLst>
      <p:ext uri="{BB962C8B-B14F-4D97-AF65-F5344CB8AC3E}">
        <p14:creationId xmlns:p14="http://schemas.microsoft.com/office/powerpoint/2010/main" val="832310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96F4-8CBB-461B-BAF2-60402FCBD6B5}"/>
              </a:ext>
            </a:extLst>
          </p:cNvPr>
          <p:cNvSpPr>
            <a:spLocks noGrp="1"/>
          </p:cNvSpPr>
          <p:nvPr>
            <p:ph type="title"/>
          </p:nvPr>
        </p:nvSpPr>
        <p:spPr/>
        <p:txBody>
          <a:bodyPr/>
          <a:lstStyle/>
          <a:p>
            <a:r>
              <a:rPr lang="en-US" dirty="0"/>
              <a:t>GPS ACTIVE ANTENNA</a:t>
            </a:r>
            <a:endParaRPr lang="en-KE" dirty="0"/>
          </a:p>
        </p:txBody>
      </p:sp>
      <p:sp>
        <p:nvSpPr>
          <p:cNvPr id="3" name="Content Placeholder 2">
            <a:extLst>
              <a:ext uri="{FF2B5EF4-FFF2-40B4-BE49-F238E27FC236}">
                <a16:creationId xmlns:a16="http://schemas.microsoft.com/office/drawing/2014/main" id="{9F490517-9204-4CE4-A81C-3FAAAA52DC4D}"/>
              </a:ext>
            </a:extLst>
          </p:cNvPr>
          <p:cNvSpPr>
            <a:spLocks noGrp="1"/>
          </p:cNvSpPr>
          <p:nvPr>
            <p:ph sz="half" idx="1"/>
          </p:nvPr>
        </p:nvSpPr>
        <p:spPr/>
        <p:txBody>
          <a:bodyPr>
            <a:normAutofit fontScale="92500"/>
          </a:bodyPr>
          <a:lstStyle/>
          <a:p>
            <a:r>
              <a:rPr lang="en-KE" sz="1800" dirty="0">
                <a:solidFill>
                  <a:srgbClr val="000000"/>
                </a:solidFill>
                <a:effectLst/>
                <a:latin typeface="Times New Roman" panose="02020603050405020304" pitchFamily="18" charset="0"/>
                <a:ea typeface="Times New Roman" panose="02020603050405020304" pitchFamily="18" charset="0"/>
              </a:rPr>
              <a:t>GPS signals are extremely weak and present unique demands on the antenna</a:t>
            </a:r>
            <a:r>
              <a:rPr lang="en-US" sz="1800" dirty="0">
                <a:solidFill>
                  <a:srgbClr val="000000"/>
                </a:solidFill>
                <a:effectLst/>
                <a:latin typeface="Times New Roman" panose="02020603050405020304" pitchFamily="18" charset="0"/>
                <a:ea typeface="Times New Roman" panose="02020603050405020304" pitchFamily="18" charset="0"/>
              </a:rPr>
              <a:t>,</a:t>
            </a:r>
            <a:r>
              <a:rPr lang="en-KE" sz="1800" dirty="0">
                <a:solidFill>
                  <a:srgbClr val="000000"/>
                </a:solidFill>
                <a:effectLst/>
                <a:latin typeface="Times New Roman" panose="02020603050405020304" pitchFamily="18" charset="0"/>
                <a:ea typeface="Times New Roman" panose="02020603050405020304" pitchFamily="18" charset="0"/>
              </a:rPr>
              <a:t> so the choice of antenna plays an important role in GPS performance. </a:t>
            </a:r>
            <a:endParaRPr lang="en-US" sz="1800" dirty="0">
              <a:solidFill>
                <a:srgbClr val="000000"/>
              </a:solidFill>
              <a:effectLst/>
              <a:latin typeface="Times New Roman" panose="02020603050405020304" pitchFamily="18" charset="0"/>
              <a:ea typeface="Times New Roman" panose="02020603050405020304" pitchFamily="18" charset="0"/>
            </a:endParaRPr>
          </a:p>
          <a:p>
            <a:r>
              <a:rPr lang="en-KE" sz="1800" dirty="0">
                <a:solidFill>
                  <a:srgbClr val="000000"/>
                </a:solidFill>
                <a:effectLst/>
                <a:latin typeface="Times New Roman" panose="02020603050405020304" pitchFamily="18" charset="0"/>
                <a:ea typeface="Times New Roman" panose="02020603050405020304" pitchFamily="18" charset="0"/>
              </a:rPr>
              <a:t>A GPS unit needs to have a clear, unobstructed sky view, to best receive the microwave signals that allow it to communicate with satellites</a:t>
            </a:r>
            <a:r>
              <a:rPr lang="en-US" sz="1800" dirty="0">
                <a:solidFill>
                  <a:srgbClr val="000000"/>
                </a:solidFill>
                <a:effectLst/>
                <a:latin typeface="Times New Roman" panose="02020603050405020304" pitchFamily="18" charset="0"/>
                <a:ea typeface="Times New Roman" panose="02020603050405020304" pitchFamily="18" charset="0"/>
              </a:rPr>
              <a:t>.</a:t>
            </a:r>
          </a:p>
          <a:p>
            <a:r>
              <a:rPr lang="en-KE" sz="1800" dirty="0">
                <a:solidFill>
                  <a:srgbClr val="000000"/>
                </a:solidFill>
                <a:effectLst/>
                <a:latin typeface="Times New Roman" panose="02020603050405020304" pitchFamily="18" charset="0"/>
                <a:ea typeface="Times New Roman" panose="02020603050405020304" pitchFamily="18" charset="0"/>
              </a:rPr>
              <a:t>This GPS antenna receives the GPS signal, converts it to a lower frequency which is then sent down the cable. </a:t>
            </a:r>
            <a:endParaRPr lang="en-KE" dirty="0"/>
          </a:p>
        </p:txBody>
      </p:sp>
      <p:pic>
        <p:nvPicPr>
          <p:cNvPr id="5" name="Content Placeholder 4">
            <a:extLst>
              <a:ext uri="{FF2B5EF4-FFF2-40B4-BE49-F238E27FC236}">
                <a16:creationId xmlns:a16="http://schemas.microsoft.com/office/drawing/2014/main" id="{01D25CB4-CB53-486E-80BC-4DAC4593E30D}"/>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7015162" y="2017713"/>
            <a:ext cx="3441700" cy="3441700"/>
          </a:xfrm>
          <a:prstGeom prst="rect">
            <a:avLst/>
          </a:prstGeom>
        </p:spPr>
      </p:pic>
    </p:spTree>
    <p:extLst>
      <p:ext uri="{BB962C8B-B14F-4D97-AF65-F5344CB8AC3E}">
        <p14:creationId xmlns:p14="http://schemas.microsoft.com/office/powerpoint/2010/main" val="600435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84EC-3985-4045-8718-A93EA02AABC6}"/>
              </a:ext>
            </a:extLst>
          </p:cNvPr>
          <p:cNvSpPr>
            <a:spLocks noGrp="1"/>
          </p:cNvSpPr>
          <p:nvPr>
            <p:ph type="title"/>
          </p:nvPr>
        </p:nvSpPr>
        <p:spPr/>
        <p:txBody>
          <a:bodyPr/>
          <a:lstStyle/>
          <a:p>
            <a:r>
              <a:rPr lang="en-US" dirty="0"/>
              <a:t>GSM ANTENNA</a:t>
            </a:r>
            <a:endParaRPr lang="en-KE" dirty="0"/>
          </a:p>
        </p:txBody>
      </p:sp>
      <p:sp>
        <p:nvSpPr>
          <p:cNvPr id="3" name="Content Placeholder 2">
            <a:extLst>
              <a:ext uri="{FF2B5EF4-FFF2-40B4-BE49-F238E27FC236}">
                <a16:creationId xmlns:a16="http://schemas.microsoft.com/office/drawing/2014/main" id="{9EC806C1-D60F-4B64-B107-6A857A5F9340}"/>
              </a:ext>
            </a:extLst>
          </p:cNvPr>
          <p:cNvSpPr>
            <a:spLocks noGrp="1"/>
          </p:cNvSpPr>
          <p:nvPr>
            <p:ph sz="half" idx="1"/>
          </p:nvPr>
        </p:nvSpPr>
        <p:spPr/>
        <p:txBody>
          <a:bodyPr>
            <a:normAutofit fontScale="92500" lnSpcReduction="10000"/>
          </a:bodyPr>
          <a:lstStyle/>
          <a:p>
            <a:r>
              <a:rPr lang="en-KE" sz="1800" dirty="0">
                <a:effectLst/>
                <a:latin typeface="Times New Roman" panose="02020603050405020304" pitchFamily="18" charset="0"/>
                <a:ea typeface="Calibri" panose="020F0502020204030204" pitchFamily="34" charset="0"/>
              </a:rPr>
              <a:t>GSM communications are dependent on antennas. </a:t>
            </a:r>
            <a:endParaRPr lang="en-US" sz="1800" dirty="0">
              <a:effectLst/>
              <a:latin typeface="Times New Roman" panose="02020603050405020304" pitchFamily="18" charset="0"/>
              <a:ea typeface="Calibri" panose="020F0502020204030204" pitchFamily="34" charset="0"/>
            </a:endParaRPr>
          </a:p>
          <a:p>
            <a:r>
              <a:rPr lang="en-KE" sz="1800" dirty="0">
                <a:effectLst/>
                <a:latin typeface="Times New Roman" panose="02020603050405020304" pitchFamily="18" charset="0"/>
                <a:ea typeface="Calibri" panose="020F0502020204030204" pitchFamily="34" charset="0"/>
              </a:rPr>
              <a:t>The antenna is what allows communications signals to be sent and received. </a:t>
            </a:r>
            <a:endParaRPr lang="en-US" sz="1800" dirty="0">
              <a:effectLst/>
              <a:latin typeface="Times New Roman" panose="02020603050405020304" pitchFamily="18" charset="0"/>
              <a:ea typeface="Calibri" panose="020F0502020204030204" pitchFamily="34" charset="0"/>
            </a:endParaRPr>
          </a:p>
          <a:p>
            <a:r>
              <a:rPr lang="en-KE" sz="1800" dirty="0">
                <a:effectLst/>
                <a:latin typeface="Times New Roman" panose="02020603050405020304" pitchFamily="18" charset="0"/>
                <a:ea typeface="Calibri" panose="020F0502020204030204" pitchFamily="34" charset="0"/>
              </a:rPr>
              <a:t>The antenna that </a:t>
            </a:r>
            <a:r>
              <a:rPr lang="en-US" sz="1800" dirty="0">
                <a:effectLst/>
                <a:latin typeface="Times New Roman" panose="02020603050405020304" pitchFamily="18" charset="0"/>
                <a:ea typeface="Calibri" panose="020F0502020204030204" pitchFamily="34" charset="0"/>
              </a:rPr>
              <a:t>I</a:t>
            </a:r>
            <a:r>
              <a:rPr lang="en-KE" sz="1800" dirty="0">
                <a:effectLst/>
                <a:latin typeface="Times New Roman" panose="02020603050405020304" pitchFamily="18" charset="0"/>
                <a:ea typeface="Calibri" panose="020F0502020204030204" pitchFamily="34" charset="0"/>
              </a:rPr>
              <a:t> have used in </a:t>
            </a:r>
            <a:r>
              <a:rPr lang="en-US" sz="1800" dirty="0">
                <a:effectLst/>
                <a:latin typeface="Times New Roman" panose="02020603050405020304" pitchFamily="18" charset="0"/>
                <a:ea typeface="Calibri" panose="020F0502020204030204" pitchFamily="34" charset="0"/>
              </a:rPr>
              <a:t>this</a:t>
            </a:r>
            <a:r>
              <a:rPr lang="en-KE" sz="1800" dirty="0">
                <a:effectLst/>
                <a:latin typeface="Times New Roman" panose="02020603050405020304" pitchFamily="18" charset="0"/>
                <a:ea typeface="Calibri" panose="020F0502020204030204" pitchFamily="34" charset="0"/>
              </a:rPr>
              <a:t> project provides operation at both GSM Quad Band Frequencies with +2dBi gain [10]. </a:t>
            </a:r>
            <a:endParaRPr lang="en-US" sz="1800" dirty="0">
              <a:effectLst/>
              <a:latin typeface="Times New Roman" panose="02020603050405020304" pitchFamily="18" charset="0"/>
              <a:ea typeface="Calibri" panose="020F0502020204030204" pitchFamily="34" charset="0"/>
            </a:endParaRPr>
          </a:p>
          <a:p>
            <a:r>
              <a:rPr lang="en-KE" sz="1800" dirty="0">
                <a:effectLst/>
                <a:latin typeface="Times New Roman" panose="02020603050405020304" pitchFamily="18" charset="0"/>
                <a:ea typeface="Calibri" panose="020F0502020204030204" pitchFamily="34" charset="0"/>
              </a:rPr>
              <a:t>This antenna operates in Quad Band 890/960, 1710/1880 MHz Frequencies and it’s omni-directional. </a:t>
            </a:r>
            <a:endParaRPr lang="en-KE" dirty="0"/>
          </a:p>
        </p:txBody>
      </p:sp>
      <p:pic>
        <p:nvPicPr>
          <p:cNvPr id="5" name="Content Placeholder 4">
            <a:extLst>
              <a:ext uri="{FF2B5EF4-FFF2-40B4-BE49-F238E27FC236}">
                <a16:creationId xmlns:a16="http://schemas.microsoft.com/office/drawing/2014/main" id="{57390917-8936-4BAC-903A-6531446B8FA5}"/>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7015162" y="2017713"/>
            <a:ext cx="3441700" cy="3441700"/>
          </a:xfrm>
          <a:prstGeom prst="rect">
            <a:avLst/>
          </a:prstGeom>
        </p:spPr>
      </p:pic>
    </p:spTree>
    <p:extLst>
      <p:ext uri="{BB962C8B-B14F-4D97-AF65-F5344CB8AC3E}">
        <p14:creationId xmlns:p14="http://schemas.microsoft.com/office/powerpoint/2010/main" val="85154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8811A2-5F4D-4A96-AF97-CBDBEEC36EB4}"/>
              </a:ext>
            </a:extLst>
          </p:cNvPr>
          <p:cNvSpPr>
            <a:spLocks noGrp="1"/>
          </p:cNvSpPr>
          <p:nvPr>
            <p:ph type="title"/>
          </p:nvPr>
        </p:nvSpPr>
        <p:spPr/>
        <p:txBody>
          <a:bodyPr/>
          <a:lstStyle/>
          <a:p>
            <a:r>
              <a:rPr lang="en-US" dirty="0"/>
              <a:t>CIRCUIT DIAGRAM.</a:t>
            </a:r>
            <a:endParaRPr lang="en-KE" dirty="0"/>
          </a:p>
        </p:txBody>
      </p:sp>
      <p:pic>
        <p:nvPicPr>
          <p:cNvPr id="5" name="Picture 4">
            <a:extLst>
              <a:ext uri="{FF2B5EF4-FFF2-40B4-BE49-F238E27FC236}">
                <a16:creationId xmlns:a16="http://schemas.microsoft.com/office/drawing/2014/main" id="{B7FCC17A-5B59-45F4-B561-7DA633BECFD4}"/>
              </a:ext>
            </a:extLst>
          </p:cNvPr>
          <p:cNvPicPr/>
          <p:nvPr/>
        </p:nvPicPr>
        <p:blipFill>
          <a:blip r:embed="rId2"/>
          <a:stretch>
            <a:fillRect/>
          </a:stretch>
        </p:blipFill>
        <p:spPr>
          <a:xfrm>
            <a:off x="1770744" y="1853754"/>
            <a:ext cx="8969678" cy="4808303"/>
          </a:xfrm>
          <a:prstGeom prst="rect">
            <a:avLst/>
          </a:prstGeom>
        </p:spPr>
      </p:pic>
    </p:spTree>
    <p:extLst>
      <p:ext uri="{BB962C8B-B14F-4D97-AF65-F5344CB8AC3E}">
        <p14:creationId xmlns:p14="http://schemas.microsoft.com/office/powerpoint/2010/main" val="2850940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D7EB-E105-4C3A-AD25-F77C7E4B743F}"/>
              </a:ext>
            </a:extLst>
          </p:cNvPr>
          <p:cNvSpPr>
            <a:spLocks noGrp="1"/>
          </p:cNvSpPr>
          <p:nvPr>
            <p:ph type="title"/>
          </p:nvPr>
        </p:nvSpPr>
        <p:spPr>
          <a:xfrm>
            <a:off x="1437065" y="978691"/>
            <a:ext cx="9603275" cy="1049235"/>
          </a:xfrm>
        </p:spPr>
        <p:txBody>
          <a:bodyPr/>
          <a:lstStyle/>
          <a:p>
            <a:r>
              <a:rPr lang="en-US" dirty="0"/>
              <a:t>IMPLEMENTATION/ CONNECTION OF HARDWARE</a:t>
            </a:r>
            <a:endParaRPr lang="en-KE" dirty="0"/>
          </a:p>
        </p:txBody>
      </p:sp>
      <p:pic>
        <p:nvPicPr>
          <p:cNvPr id="3" name="Picture 2">
            <a:extLst>
              <a:ext uri="{FF2B5EF4-FFF2-40B4-BE49-F238E27FC236}">
                <a16:creationId xmlns:a16="http://schemas.microsoft.com/office/drawing/2014/main" id="{06A5D317-6623-4272-B4FC-11FA5A94D5E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3686629" y="-662626"/>
            <a:ext cx="4818742" cy="9888680"/>
          </a:xfrm>
          <a:prstGeom prst="rect">
            <a:avLst/>
          </a:prstGeom>
          <a:noFill/>
          <a:ln>
            <a:noFill/>
          </a:ln>
        </p:spPr>
      </p:pic>
    </p:spTree>
    <p:extLst>
      <p:ext uri="{BB962C8B-B14F-4D97-AF65-F5344CB8AC3E}">
        <p14:creationId xmlns:p14="http://schemas.microsoft.com/office/powerpoint/2010/main" val="113635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9C92-A087-4637-8632-FC7F548CCBD4}"/>
              </a:ext>
            </a:extLst>
          </p:cNvPr>
          <p:cNvSpPr>
            <a:spLocks noGrp="1"/>
          </p:cNvSpPr>
          <p:nvPr>
            <p:ph type="title"/>
          </p:nvPr>
        </p:nvSpPr>
        <p:spPr/>
        <p:txBody>
          <a:bodyPr/>
          <a:lstStyle/>
          <a:p>
            <a:r>
              <a:rPr lang="en-US" dirty="0"/>
              <a:t>HARDWARE IMPLEMENTATION RESULT VIA SERIAL MONITOR.</a:t>
            </a:r>
            <a:endParaRPr lang="en-KE" dirty="0"/>
          </a:p>
        </p:txBody>
      </p:sp>
      <p:pic>
        <p:nvPicPr>
          <p:cNvPr id="3" name="Picture 2">
            <a:extLst>
              <a:ext uri="{FF2B5EF4-FFF2-40B4-BE49-F238E27FC236}">
                <a16:creationId xmlns:a16="http://schemas.microsoft.com/office/drawing/2014/main" id="{4F81B4E3-851C-404E-A1BA-268F0C8430CA}"/>
              </a:ext>
            </a:extLst>
          </p:cNvPr>
          <p:cNvPicPr/>
          <p:nvPr/>
        </p:nvPicPr>
        <p:blipFill>
          <a:blip r:embed="rId2"/>
          <a:stretch>
            <a:fillRect/>
          </a:stretch>
        </p:blipFill>
        <p:spPr>
          <a:xfrm>
            <a:off x="1451579" y="1853754"/>
            <a:ext cx="9603275" cy="4869543"/>
          </a:xfrm>
          <a:prstGeom prst="rect">
            <a:avLst/>
          </a:prstGeom>
        </p:spPr>
      </p:pic>
    </p:spTree>
    <p:extLst>
      <p:ext uri="{BB962C8B-B14F-4D97-AF65-F5344CB8AC3E}">
        <p14:creationId xmlns:p14="http://schemas.microsoft.com/office/powerpoint/2010/main" val="2279316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75329D-46D1-4A57-8109-6078BC5EDA12}"/>
              </a:ext>
            </a:extLst>
          </p:cNvPr>
          <p:cNvSpPr>
            <a:spLocks noGrp="1"/>
          </p:cNvSpPr>
          <p:nvPr>
            <p:ph type="title"/>
          </p:nvPr>
        </p:nvSpPr>
        <p:spPr/>
        <p:txBody>
          <a:bodyPr/>
          <a:lstStyle/>
          <a:p>
            <a:r>
              <a:rPr lang="en-US" dirty="0"/>
              <a:t>HARDWARE IMPLEMENTATION DEMO</a:t>
            </a:r>
            <a:endParaRPr lang="en-KE" dirty="0"/>
          </a:p>
        </p:txBody>
      </p:sp>
      <p:sp>
        <p:nvSpPr>
          <p:cNvPr id="4" name="Text Placeholder 3">
            <a:extLst>
              <a:ext uri="{FF2B5EF4-FFF2-40B4-BE49-F238E27FC236}">
                <a16:creationId xmlns:a16="http://schemas.microsoft.com/office/drawing/2014/main" id="{5346EED1-0A0B-4C5F-9E1C-7792554FFDE3}"/>
              </a:ext>
            </a:extLst>
          </p:cNvPr>
          <p:cNvSpPr>
            <a:spLocks noGrp="1"/>
          </p:cNvSpPr>
          <p:nvPr>
            <p:ph type="body" idx="1"/>
          </p:nvPr>
        </p:nvSpPr>
        <p:spPr/>
        <p:txBody>
          <a:bodyPr/>
          <a:lstStyle/>
          <a:p>
            <a:endParaRPr lang="en-KE"/>
          </a:p>
        </p:txBody>
      </p:sp>
    </p:spTree>
    <p:extLst>
      <p:ext uri="{BB962C8B-B14F-4D97-AF65-F5344CB8AC3E}">
        <p14:creationId xmlns:p14="http://schemas.microsoft.com/office/powerpoint/2010/main" val="1184667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4C-19BE-4FF6-BBC1-CAABF2BF0106}"/>
              </a:ext>
            </a:extLst>
          </p:cNvPr>
          <p:cNvSpPr>
            <a:spLocks noGrp="1"/>
          </p:cNvSpPr>
          <p:nvPr>
            <p:ph type="title"/>
          </p:nvPr>
        </p:nvSpPr>
        <p:spPr/>
        <p:txBody>
          <a:bodyPr/>
          <a:lstStyle/>
          <a:p>
            <a:r>
              <a:rPr lang="en-US" dirty="0"/>
              <a:t>WEB SERVER</a:t>
            </a:r>
            <a:endParaRPr lang="en-KE" dirty="0"/>
          </a:p>
        </p:txBody>
      </p:sp>
      <p:sp>
        <p:nvSpPr>
          <p:cNvPr id="3" name="Content Placeholder 2">
            <a:extLst>
              <a:ext uri="{FF2B5EF4-FFF2-40B4-BE49-F238E27FC236}">
                <a16:creationId xmlns:a16="http://schemas.microsoft.com/office/drawing/2014/main" id="{CD4D7ADF-BFD0-4813-8D0B-7CE8D3AC7F1F}"/>
              </a:ext>
            </a:extLst>
          </p:cNvPr>
          <p:cNvSpPr>
            <a:spLocks noGrp="1"/>
          </p:cNvSpPr>
          <p:nvPr>
            <p:ph idx="1"/>
          </p:nvPr>
        </p:nvSpPr>
        <p:spPr/>
        <p:txBody>
          <a:bodyPr>
            <a:normAutofit lnSpcReduction="10000"/>
          </a:bodyPr>
          <a:lstStyle/>
          <a:p>
            <a:r>
              <a:rPr lang="en-US" dirty="0"/>
              <a:t>The hardware device should be able to send location data to a remote database for storage through GPRS technology. Internet Service providers could not provide a service for local hosting of a database. For this reasons, a remote web server was required to host a database.</a:t>
            </a:r>
          </a:p>
          <a:p>
            <a:r>
              <a:rPr lang="en-US" dirty="0"/>
              <a:t>A MySQL database was used and was hosted in the cloud by </a:t>
            </a:r>
            <a:r>
              <a:rPr lang="en-US" dirty="0" err="1"/>
              <a:t>Hostinger</a:t>
            </a:r>
            <a:r>
              <a:rPr lang="en-US" dirty="0"/>
              <a:t> (000webhost.com) web hosting service company.</a:t>
            </a:r>
          </a:p>
          <a:p>
            <a:r>
              <a:rPr lang="en-US" dirty="0"/>
              <a:t>REST APIs (PHP scripts) were also stored in the server. In this way, the hardware device could store information on the database while the Android app would authenticate users and fetch location data from the database to display on a map.</a:t>
            </a:r>
            <a:endParaRPr lang="en-KE" dirty="0"/>
          </a:p>
        </p:txBody>
      </p:sp>
    </p:spTree>
    <p:extLst>
      <p:ext uri="{BB962C8B-B14F-4D97-AF65-F5344CB8AC3E}">
        <p14:creationId xmlns:p14="http://schemas.microsoft.com/office/powerpoint/2010/main" val="3855473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6199-276B-491E-8452-F1C430D08CEA}"/>
              </a:ext>
            </a:extLst>
          </p:cNvPr>
          <p:cNvSpPr>
            <a:spLocks noGrp="1"/>
          </p:cNvSpPr>
          <p:nvPr>
            <p:ph type="title"/>
          </p:nvPr>
        </p:nvSpPr>
        <p:spPr/>
        <p:txBody>
          <a:bodyPr/>
          <a:lstStyle/>
          <a:p>
            <a:r>
              <a:rPr lang="en-US" dirty="0"/>
              <a:t>DATABASE SCHEMA.</a:t>
            </a:r>
            <a:endParaRPr lang="en-KE" dirty="0"/>
          </a:p>
        </p:txBody>
      </p:sp>
      <p:pic>
        <p:nvPicPr>
          <p:cNvPr id="4" name="Content Placeholder 3">
            <a:extLst>
              <a:ext uri="{FF2B5EF4-FFF2-40B4-BE49-F238E27FC236}">
                <a16:creationId xmlns:a16="http://schemas.microsoft.com/office/drawing/2014/main" id="{155DC9F4-BD01-4E4D-BCA4-7B7B21C76397}"/>
              </a:ext>
            </a:extLst>
          </p:cNvPr>
          <p:cNvPicPr>
            <a:picLocks noGrp="1"/>
          </p:cNvPicPr>
          <p:nvPr>
            <p:ph idx="1"/>
          </p:nvPr>
        </p:nvPicPr>
        <p:blipFill>
          <a:blip r:embed="rId3"/>
          <a:stretch>
            <a:fillRect/>
          </a:stretch>
        </p:blipFill>
        <p:spPr>
          <a:xfrm>
            <a:off x="1451579" y="1853754"/>
            <a:ext cx="9603275" cy="4663160"/>
          </a:xfrm>
          <a:prstGeom prst="rect">
            <a:avLst/>
          </a:prstGeom>
        </p:spPr>
      </p:pic>
    </p:spTree>
    <p:extLst>
      <p:ext uri="{BB962C8B-B14F-4D97-AF65-F5344CB8AC3E}">
        <p14:creationId xmlns:p14="http://schemas.microsoft.com/office/powerpoint/2010/main" val="260893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19BB72-BD67-4047-8780-6D2CD8A8010C}"/>
              </a:ext>
            </a:extLst>
          </p:cNvPr>
          <p:cNvPicPr>
            <a:picLocks noChangeAspect="1"/>
          </p:cNvPicPr>
          <p:nvPr/>
        </p:nvPicPr>
        <p:blipFill>
          <a:blip r:embed="rId2"/>
          <a:stretch>
            <a:fillRect/>
          </a:stretch>
        </p:blipFill>
        <p:spPr>
          <a:xfrm>
            <a:off x="676275" y="352425"/>
            <a:ext cx="10839450" cy="6153150"/>
          </a:xfrm>
          <a:prstGeom prst="rect">
            <a:avLst/>
          </a:prstGeom>
        </p:spPr>
      </p:pic>
    </p:spTree>
    <p:extLst>
      <p:ext uri="{BB962C8B-B14F-4D97-AF65-F5344CB8AC3E}">
        <p14:creationId xmlns:p14="http://schemas.microsoft.com/office/powerpoint/2010/main" val="3465797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0A2E-F394-4020-A2FA-6F8E7DD29D3E}"/>
              </a:ext>
            </a:extLst>
          </p:cNvPr>
          <p:cNvSpPr>
            <a:spLocks noGrp="1"/>
          </p:cNvSpPr>
          <p:nvPr>
            <p:ph type="title"/>
          </p:nvPr>
        </p:nvSpPr>
        <p:spPr/>
        <p:txBody>
          <a:bodyPr/>
          <a:lstStyle/>
          <a:p>
            <a:r>
              <a:rPr lang="en-US" dirty="0"/>
              <a:t>ANDROID APPLICATION.</a:t>
            </a:r>
            <a:endParaRPr lang="en-KE" dirty="0"/>
          </a:p>
        </p:txBody>
      </p:sp>
      <p:sp>
        <p:nvSpPr>
          <p:cNvPr id="3" name="Content Placeholder 2">
            <a:extLst>
              <a:ext uri="{FF2B5EF4-FFF2-40B4-BE49-F238E27FC236}">
                <a16:creationId xmlns:a16="http://schemas.microsoft.com/office/drawing/2014/main" id="{7C102A63-611C-4BA4-A55E-268ABF8A58BB}"/>
              </a:ext>
            </a:extLst>
          </p:cNvPr>
          <p:cNvSpPr>
            <a:spLocks noGrp="1"/>
          </p:cNvSpPr>
          <p:nvPr>
            <p:ph idx="1"/>
          </p:nvPr>
        </p:nvSpPr>
        <p:spPr>
          <a:xfrm>
            <a:off x="1451579" y="1973944"/>
            <a:ext cx="10522707" cy="4238170"/>
          </a:xfrm>
        </p:spPr>
        <p:txBody>
          <a:bodyPr>
            <a:normAutofit fontScale="92500" lnSpcReduction="10000"/>
          </a:bodyPr>
          <a:lstStyle/>
          <a:p>
            <a:r>
              <a:rPr lang="en-KE" sz="1800" dirty="0">
                <a:effectLst/>
                <a:latin typeface="Times New Roman" panose="02020603050405020304" pitchFamily="18" charset="0"/>
                <a:ea typeface="Calibri" panose="020F0502020204030204" pitchFamily="34" charset="0"/>
              </a:rPr>
              <a:t>The focus here was to design and build the Android application and connect it to the </a:t>
            </a:r>
            <a:r>
              <a:rPr lang="en-US" sz="1800" dirty="0">
                <a:effectLst/>
                <a:latin typeface="Times New Roman" panose="02020603050405020304" pitchFamily="18" charset="0"/>
                <a:ea typeface="Calibri" panose="020F0502020204030204" pitchFamily="34" charset="0"/>
              </a:rPr>
              <a:t>MySQL database and display the location on Google map. </a:t>
            </a:r>
          </a:p>
          <a:p>
            <a:pPr algn="just">
              <a:lnSpc>
                <a:spcPct val="115000"/>
              </a:lnSpc>
              <a:spcBef>
                <a:spcPts val="1200"/>
              </a:spcBef>
              <a:spcAft>
                <a:spcPts val="800"/>
              </a:spcAft>
            </a:pPr>
            <a:r>
              <a:rPr lang="en-KE" sz="1800" dirty="0">
                <a:effectLst/>
                <a:latin typeface="Times New Roman" panose="02020603050405020304" pitchFamily="18" charset="0"/>
                <a:ea typeface="Calibri" panose="020F0502020204030204" pitchFamily="34" charset="0"/>
              </a:rPr>
              <a:t>Taking into consideration the tracking information stored in the database and what was expected to be displayed to the user, the application settled on </a:t>
            </a:r>
            <a:r>
              <a:rPr lang="en-US" sz="1800" dirty="0">
                <a:effectLst/>
                <a:latin typeface="Times New Roman" panose="02020603050405020304" pitchFamily="18" charset="0"/>
                <a:ea typeface="Calibri" panose="020F0502020204030204" pitchFamily="34" charset="0"/>
              </a:rPr>
              <a:t>the following main activities: </a:t>
            </a:r>
            <a:endParaRPr lang="en-KE" sz="1800" dirty="0">
              <a:effectLst/>
              <a:latin typeface="Calibri" panose="020F0502020204030204" pitchFamily="34" charset="0"/>
              <a:ea typeface="Calibri" panose="020F0502020204030204" pitchFamily="34" charset="0"/>
            </a:endParaRPr>
          </a:p>
          <a:p>
            <a:pPr marL="800100" lvl="1" indent="-342900" algn="just">
              <a:lnSpc>
                <a:spcPct val="115000"/>
              </a:lnSpc>
              <a:spcBef>
                <a:spcPts val="1200"/>
              </a:spcBef>
              <a:buFont typeface="+mj-lt"/>
              <a:buAutoNum type="romanLcPeriod"/>
            </a:pPr>
            <a:r>
              <a:rPr lang="en-KE" sz="1600" dirty="0">
                <a:effectLst/>
                <a:latin typeface="Times New Roman" panose="02020603050405020304" pitchFamily="18" charset="0"/>
                <a:ea typeface="Calibri" panose="020F0502020204030204" pitchFamily="34" charset="0"/>
              </a:rPr>
              <a:t>Login Activity</a:t>
            </a:r>
            <a:r>
              <a:rPr lang="en-US" sz="1600" dirty="0">
                <a:effectLst/>
                <a:latin typeface="Times New Roman" panose="02020603050405020304" pitchFamily="18" charset="0"/>
                <a:ea typeface="Calibri" panose="020F0502020204030204" pitchFamily="34" charset="0"/>
              </a:rPr>
              <a:t>.</a:t>
            </a:r>
            <a:endParaRPr lang="en-KE" sz="1600" dirty="0">
              <a:effectLst/>
              <a:latin typeface="Calibri" panose="020F0502020204030204" pitchFamily="34" charset="0"/>
              <a:ea typeface="Calibri" panose="020F0502020204030204" pitchFamily="34" charset="0"/>
            </a:endParaRPr>
          </a:p>
          <a:p>
            <a:pPr marL="800100" lvl="1" indent="-342900" algn="just">
              <a:lnSpc>
                <a:spcPct val="115000"/>
              </a:lnSpc>
              <a:spcBef>
                <a:spcPts val="1200"/>
              </a:spcBef>
              <a:buFont typeface="+mj-lt"/>
              <a:buAutoNum type="romanLcPeriod"/>
            </a:pPr>
            <a:r>
              <a:rPr lang="en-US" sz="1600" dirty="0">
                <a:effectLst/>
                <a:latin typeface="Times New Roman" panose="02020603050405020304" pitchFamily="18" charset="0"/>
                <a:ea typeface="Calibri" panose="020F0502020204030204" pitchFamily="34" charset="0"/>
              </a:rPr>
              <a:t>Register Activities.</a:t>
            </a:r>
            <a:endParaRPr lang="en-KE" sz="1600" dirty="0">
              <a:effectLst/>
              <a:latin typeface="Calibri" panose="020F0502020204030204" pitchFamily="34" charset="0"/>
              <a:ea typeface="Calibri" panose="020F0502020204030204" pitchFamily="34" charset="0"/>
            </a:endParaRPr>
          </a:p>
          <a:p>
            <a:pPr marL="800100" lvl="1" indent="-342900" algn="just">
              <a:lnSpc>
                <a:spcPct val="115000"/>
              </a:lnSpc>
              <a:spcBef>
                <a:spcPts val="1200"/>
              </a:spcBef>
              <a:buFont typeface="+mj-lt"/>
              <a:buAutoNum type="romanLcPeriod"/>
            </a:pPr>
            <a:r>
              <a:rPr lang="en-US" sz="1600" dirty="0">
                <a:effectLst/>
                <a:latin typeface="Times New Roman" panose="02020603050405020304" pitchFamily="18" charset="0"/>
                <a:ea typeface="Calibri" panose="020F0502020204030204" pitchFamily="34" charset="0"/>
              </a:rPr>
              <a:t>Car Details activity.</a:t>
            </a:r>
            <a:endParaRPr lang="en-KE" sz="1600" dirty="0">
              <a:effectLst/>
              <a:latin typeface="Calibri" panose="020F0502020204030204" pitchFamily="34" charset="0"/>
              <a:ea typeface="Calibri" panose="020F0502020204030204" pitchFamily="34" charset="0"/>
            </a:endParaRPr>
          </a:p>
          <a:p>
            <a:pPr marL="800100" lvl="1" indent="-342900" algn="just">
              <a:lnSpc>
                <a:spcPct val="115000"/>
              </a:lnSpc>
              <a:spcBef>
                <a:spcPts val="1200"/>
              </a:spcBef>
              <a:buFont typeface="+mj-lt"/>
              <a:buAutoNum type="romanLcPeriod"/>
            </a:pPr>
            <a:r>
              <a:rPr lang="en-US" sz="1600" dirty="0">
                <a:effectLst/>
                <a:latin typeface="Times New Roman" panose="02020603050405020304" pitchFamily="18" charset="0"/>
                <a:ea typeface="Calibri" panose="020F0502020204030204" pitchFamily="34" charset="0"/>
              </a:rPr>
              <a:t>Map Activity</a:t>
            </a:r>
            <a:endParaRPr lang="en-KE" sz="1600" dirty="0">
              <a:effectLst/>
              <a:latin typeface="Calibri" panose="020F0502020204030204" pitchFamily="34" charset="0"/>
              <a:ea typeface="Calibri" panose="020F0502020204030204" pitchFamily="34" charset="0"/>
            </a:endParaRPr>
          </a:p>
          <a:p>
            <a:pPr marL="800100" lvl="1" indent="-342900" algn="just">
              <a:lnSpc>
                <a:spcPct val="115000"/>
              </a:lnSpc>
              <a:spcBef>
                <a:spcPts val="1200"/>
              </a:spcBef>
              <a:buFont typeface="+mj-lt"/>
              <a:buAutoNum type="romanLcPeriod"/>
            </a:pPr>
            <a:r>
              <a:rPr lang="en-US" sz="1600" dirty="0">
                <a:effectLst/>
                <a:latin typeface="Times New Roman" panose="02020603050405020304" pitchFamily="18" charset="0"/>
                <a:ea typeface="Calibri" panose="020F0502020204030204" pitchFamily="34" charset="0"/>
              </a:rPr>
              <a:t>Location History Activity</a:t>
            </a:r>
            <a:endParaRPr lang="en-KE" sz="1600" dirty="0">
              <a:effectLst/>
              <a:latin typeface="Calibri" panose="020F0502020204030204" pitchFamily="34" charset="0"/>
              <a:ea typeface="Calibri" panose="020F0502020204030204" pitchFamily="34" charset="0"/>
            </a:endParaRPr>
          </a:p>
          <a:p>
            <a:pPr marL="800100" lvl="1" indent="-342900" algn="just">
              <a:lnSpc>
                <a:spcPct val="115000"/>
              </a:lnSpc>
              <a:spcBef>
                <a:spcPts val="1200"/>
              </a:spcBef>
              <a:buFont typeface="+mj-lt"/>
              <a:buAutoNum type="romanLcPeriod"/>
            </a:pPr>
            <a:r>
              <a:rPr lang="en-US" sz="1600" dirty="0">
                <a:effectLst/>
                <a:latin typeface="Times New Roman" panose="02020603050405020304" pitchFamily="18" charset="0"/>
                <a:ea typeface="Calibri" panose="020F0502020204030204" pitchFamily="34" charset="0"/>
              </a:rPr>
              <a:t>Tracking Device Details</a:t>
            </a:r>
            <a:endParaRPr lang="en-KE" sz="1600" dirty="0">
              <a:effectLst/>
              <a:latin typeface="Calibri" panose="020F0502020204030204" pitchFamily="34" charset="0"/>
              <a:ea typeface="Calibri" panose="020F0502020204030204" pitchFamily="34" charset="0"/>
            </a:endParaRPr>
          </a:p>
          <a:p>
            <a:pPr marL="800100" lvl="1" indent="-342900" algn="just">
              <a:lnSpc>
                <a:spcPct val="115000"/>
              </a:lnSpc>
              <a:spcBef>
                <a:spcPts val="1200"/>
              </a:spcBef>
              <a:spcAft>
                <a:spcPts val="800"/>
              </a:spcAft>
              <a:buFont typeface="+mj-lt"/>
              <a:buAutoNum type="romanLcPeriod"/>
            </a:pPr>
            <a:r>
              <a:rPr lang="en-US" sz="1600" dirty="0">
                <a:effectLst/>
                <a:latin typeface="Times New Roman" panose="02020603050405020304" pitchFamily="18" charset="0"/>
                <a:ea typeface="Calibri" panose="020F0502020204030204" pitchFamily="34" charset="0"/>
              </a:rPr>
              <a:t>Help Page activity</a:t>
            </a:r>
            <a:endParaRPr lang="en-KE"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39928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D95BDE-B835-4E97-9033-AB877F556E99}"/>
              </a:ext>
            </a:extLst>
          </p:cNvPr>
          <p:cNvSpPr>
            <a:spLocks noGrp="1"/>
          </p:cNvSpPr>
          <p:nvPr>
            <p:ph type="title"/>
          </p:nvPr>
        </p:nvSpPr>
        <p:spPr/>
        <p:txBody>
          <a:bodyPr/>
          <a:lstStyle/>
          <a:p>
            <a:r>
              <a:rPr lang="en-US" dirty="0"/>
              <a:t>APPLICATION DEMO</a:t>
            </a:r>
            <a:endParaRPr lang="en-KE" dirty="0"/>
          </a:p>
        </p:txBody>
      </p:sp>
      <p:sp>
        <p:nvSpPr>
          <p:cNvPr id="5" name="Text Placeholder 4">
            <a:extLst>
              <a:ext uri="{FF2B5EF4-FFF2-40B4-BE49-F238E27FC236}">
                <a16:creationId xmlns:a16="http://schemas.microsoft.com/office/drawing/2014/main" id="{C230753F-E540-4BFF-A1FB-9EBCF6DBD1F9}"/>
              </a:ext>
            </a:extLst>
          </p:cNvPr>
          <p:cNvSpPr>
            <a:spLocks noGrp="1"/>
          </p:cNvSpPr>
          <p:nvPr>
            <p:ph type="body" idx="1"/>
          </p:nvPr>
        </p:nvSpPr>
        <p:spPr/>
        <p:txBody>
          <a:bodyPr/>
          <a:lstStyle/>
          <a:p>
            <a:endParaRPr lang="en-KE" dirty="0"/>
          </a:p>
        </p:txBody>
      </p:sp>
      <p:pic>
        <p:nvPicPr>
          <p:cNvPr id="3" name="Picture 2">
            <a:extLst>
              <a:ext uri="{FF2B5EF4-FFF2-40B4-BE49-F238E27FC236}">
                <a16:creationId xmlns:a16="http://schemas.microsoft.com/office/drawing/2014/main" id="{C34D57F9-F453-4845-A872-2DAE782D0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297" y="217765"/>
            <a:ext cx="2964217" cy="6422470"/>
          </a:xfrm>
          <a:prstGeom prst="rect">
            <a:avLst/>
          </a:prstGeom>
        </p:spPr>
      </p:pic>
    </p:spTree>
    <p:extLst>
      <p:ext uri="{BB962C8B-B14F-4D97-AF65-F5344CB8AC3E}">
        <p14:creationId xmlns:p14="http://schemas.microsoft.com/office/powerpoint/2010/main" val="804426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695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7E03-95BB-4CA6-82CE-4775CED65F7F}"/>
              </a:ext>
            </a:extLst>
          </p:cNvPr>
          <p:cNvSpPr>
            <a:spLocks noGrp="1"/>
          </p:cNvSpPr>
          <p:nvPr>
            <p:ph type="title"/>
          </p:nvPr>
        </p:nvSpPr>
        <p:spPr/>
        <p:txBody>
          <a:bodyPr/>
          <a:lstStyle/>
          <a:p>
            <a:r>
              <a:rPr lang="en-US" dirty="0"/>
              <a:t>CHALLENGES AND LIMITATIONS</a:t>
            </a:r>
            <a:endParaRPr lang="en-KE" dirty="0"/>
          </a:p>
        </p:txBody>
      </p:sp>
      <p:sp>
        <p:nvSpPr>
          <p:cNvPr id="3" name="Content Placeholder 2">
            <a:extLst>
              <a:ext uri="{FF2B5EF4-FFF2-40B4-BE49-F238E27FC236}">
                <a16:creationId xmlns:a16="http://schemas.microsoft.com/office/drawing/2014/main" id="{7281D37C-3D07-441F-B74C-FC922EE80588}"/>
              </a:ext>
            </a:extLst>
          </p:cNvPr>
          <p:cNvSpPr>
            <a:spLocks noGrp="1"/>
          </p:cNvSpPr>
          <p:nvPr>
            <p:ph idx="1"/>
          </p:nvPr>
        </p:nvSpPr>
        <p:spPr/>
        <p:txBody>
          <a:bodyPr>
            <a:normAutofit/>
          </a:bodyPr>
          <a:lstStyle/>
          <a:p>
            <a:r>
              <a:rPr lang="en-KE" sz="2100" dirty="0">
                <a:effectLst/>
                <a:latin typeface="Times New Roman" panose="02020603050405020304" pitchFamily="18" charset="0"/>
                <a:ea typeface="Calibri" panose="020F0502020204030204" pitchFamily="34" charset="0"/>
              </a:rPr>
              <a:t>For the GPS to work properly, it needs to have a clear view of the sky. That is, it is unlikely to work indoor or may even have problem outside where it has no clear path of transmitting to and receiving signal from satellites. Therefore, due to obstacles like tall buildings or such infrastructure which block view of the sky, often causes multipath error to the receiving signal of the GPS receiver. As a result, location seems to appear to jump from one place to another leading to inaccurate results. Thus, incorrect values of latitude and longitude are sent to the server, for displaying in the Google map on error being initialized.</a:t>
            </a:r>
            <a:endParaRPr lang="en-KE" sz="2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27008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1598-FF26-4360-9C9A-9556859987A8}"/>
              </a:ext>
            </a:extLst>
          </p:cNvPr>
          <p:cNvSpPr>
            <a:spLocks noGrp="1"/>
          </p:cNvSpPr>
          <p:nvPr>
            <p:ph type="title"/>
          </p:nvPr>
        </p:nvSpPr>
        <p:spPr/>
        <p:txBody>
          <a:bodyPr/>
          <a:lstStyle/>
          <a:p>
            <a:r>
              <a:rPr lang="en-US" dirty="0"/>
              <a:t>RECOMMENDATIONS FOR FURTHER WORK</a:t>
            </a:r>
            <a:endParaRPr lang="en-KE" dirty="0"/>
          </a:p>
        </p:txBody>
      </p:sp>
      <p:sp>
        <p:nvSpPr>
          <p:cNvPr id="3" name="Content Placeholder 2">
            <a:extLst>
              <a:ext uri="{FF2B5EF4-FFF2-40B4-BE49-F238E27FC236}">
                <a16:creationId xmlns:a16="http://schemas.microsoft.com/office/drawing/2014/main" id="{83880859-7D2A-4B26-B49D-B9D59A91646A}"/>
              </a:ext>
            </a:extLst>
          </p:cNvPr>
          <p:cNvSpPr>
            <a:spLocks noGrp="1"/>
          </p:cNvSpPr>
          <p:nvPr>
            <p:ph idx="1"/>
          </p:nvPr>
        </p:nvSpPr>
        <p:spPr>
          <a:xfrm>
            <a:off x="1451579" y="2015732"/>
            <a:ext cx="9603275" cy="4037749"/>
          </a:xfrm>
        </p:spPr>
        <p:txBody>
          <a:bodyPr>
            <a:noAutofit/>
          </a:bodyPr>
          <a:lstStyle/>
          <a:p>
            <a:pPr marL="0" indent="0">
              <a:lnSpc>
                <a:spcPct val="107000"/>
              </a:lnSpc>
              <a:spcAft>
                <a:spcPts val="800"/>
              </a:spcAft>
              <a:buNone/>
            </a:pPr>
            <a:r>
              <a:rPr lang="en-KE" sz="2100" dirty="0">
                <a:effectLst/>
                <a:latin typeface="Times New Roman" panose="02020603050405020304" pitchFamily="18" charset="0"/>
                <a:ea typeface="Calibri" panose="020F0502020204030204" pitchFamily="34" charset="0"/>
              </a:rPr>
              <a:t>This project has demonstrated that IoT-based tracking is technically feasible for fleet management and vehicle tracking. Future projects can explore the following:</a:t>
            </a:r>
            <a:endParaRPr lang="en-KE" sz="2100" dirty="0">
              <a:effectLst/>
              <a:latin typeface="Calibri" panose="020F0502020204030204" pitchFamily="34" charset="0"/>
              <a:ea typeface="Calibri" panose="020F0502020204030204" pitchFamily="34" charset="0"/>
            </a:endParaRPr>
          </a:p>
          <a:p>
            <a:pPr marL="800100" lvl="1" indent="-342900">
              <a:buFont typeface="+mj-lt"/>
              <a:buAutoNum type="alphaLcParenR"/>
            </a:pPr>
            <a:r>
              <a:rPr lang="en-KE" sz="2100" dirty="0">
                <a:solidFill>
                  <a:srgbClr val="000000"/>
                </a:solidFill>
                <a:effectLst/>
                <a:latin typeface="Times New Roman" panose="02020603050405020304" pitchFamily="18" charset="0"/>
                <a:ea typeface="Calibri" panose="020F0502020204030204" pitchFamily="34" charset="0"/>
              </a:rPr>
              <a:t>Reduction of the size of the tracking device by using GPS+GSM on the same module. </a:t>
            </a:r>
          </a:p>
          <a:p>
            <a:pPr marL="800100" lvl="1" indent="-342900">
              <a:buFont typeface="+mj-lt"/>
              <a:buAutoNum type="alphaLcParenR"/>
            </a:pPr>
            <a:r>
              <a:rPr lang="en-KE" sz="2100" dirty="0">
                <a:solidFill>
                  <a:srgbClr val="000000"/>
                </a:solidFill>
                <a:effectLst/>
                <a:latin typeface="Times New Roman" panose="02020603050405020304" pitchFamily="18" charset="0"/>
                <a:ea typeface="Calibri" panose="020F0502020204030204" pitchFamily="34" charset="0"/>
              </a:rPr>
              <a:t>With the help of high sensitivity vibration sensors, accident detection can be integrated with the system. Upon detection, the system should send the location to the owner, nearest hospitals or the police.</a:t>
            </a:r>
            <a:endParaRPr lang="en-US" sz="2100" dirty="0">
              <a:solidFill>
                <a:srgbClr val="000000"/>
              </a:solidFill>
              <a:effectLst/>
              <a:latin typeface="Times New Roman" panose="02020603050405020304" pitchFamily="18" charset="0"/>
              <a:ea typeface="Calibri" panose="020F0502020204030204" pitchFamily="34" charset="0"/>
            </a:endParaRPr>
          </a:p>
          <a:p>
            <a:pPr marL="800100" lvl="1" indent="-342900">
              <a:buFont typeface="+mj-lt"/>
              <a:buAutoNum type="alphaLcParenR"/>
            </a:pPr>
            <a:r>
              <a:rPr lang="en-KE" sz="2100" dirty="0">
                <a:latin typeface="Times New Roman" panose="02020603050405020304" pitchFamily="18" charset="0"/>
              </a:rPr>
              <a:t>Upon reporting the vehicle stolen, the owner can be able to lock the car remotely and disable the engine to avoid further movement.</a:t>
            </a:r>
          </a:p>
        </p:txBody>
      </p:sp>
    </p:spTree>
    <p:extLst>
      <p:ext uri="{BB962C8B-B14F-4D97-AF65-F5344CB8AC3E}">
        <p14:creationId xmlns:p14="http://schemas.microsoft.com/office/powerpoint/2010/main" val="424112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C0A3-5D83-4F63-9223-50F9CB2CAEC5}"/>
              </a:ext>
            </a:extLst>
          </p:cNvPr>
          <p:cNvSpPr>
            <a:spLocks noGrp="1"/>
          </p:cNvSpPr>
          <p:nvPr>
            <p:ph type="title"/>
          </p:nvPr>
        </p:nvSpPr>
        <p:spPr/>
        <p:txBody>
          <a:bodyPr/>
          <a:lstStyle/>
          <a:p>
            <a:r>
              <a:rPr lang="en-US" dirty="0"/>
              <a:t>Problem DEFINITION.</a:t>
            </a:r>
            <a:endParaRPr lang="en-KE" dirty="0"/>
          </a:p>
        </p:txBody>
      </p:sp>
      <p:sp>
        <p:nvSpPr>
          <p:cNvPr id="3" name="Content Placeholder 2">
            <a:extLst>
              <a:ext uri="{FF2B5EF4-FFF2-40B4-BE49-F238E27FC236}">
                <a16:creationId xmlns:a16="http://schemas.microsoft.com/office/drawing/2014/main" id="{12F41CF7-918A-4168-9818-7CF5574E10E8}"/>
              </a:ext>
            </a:extLst>
          </p:cNvPr>
          <p:cNvSpPr>
            <a:spLocks noGrp="1"/>
          </p:cNvSpPr>
          <p:nvPr>
            <p:ph idx="1"/>
          </p:nvPr>
        </p:nvSpPr>
        <p:spPr>
          <a:xfrm>
            <a:off x="1451578" y="1853754"/>
            <a:ext cx="9603275" cy="3450613"/>
          </a:xfrm>
        </p:spPr>
        <p:txBody>
          <a:bodyPr>
            <a:noAutofit/>
          </a:bodyPr>
          <a:lstStyle/>
          <a:p>
            <a:pPr marL="0" indent="0">
              <a:buNone/>
            </a:pPr>
            <a:r>
              <a:rPr lang="en-KE" sz="1800" dirty="0">
                <a:effectLst/>
                <a:latin typeface="Times New Roman" panose="02020603050405020304" pitchFamily="18" charset="0"/>
                <a:ea typeface="Calibri" panose="020F0502020204030204" pitchFamily="34" charset="0"/>
              </a:rPr>
              <a:t>The number of vehicles are drastically increasing, and security flaws is becoming a major issue. The global issue related to a constantly increasing crime rate needs to be urgently addressed by both developed and developing countries. In 2018, private car theft rate for Kenya was 0.9 cases per 100,000 population (1370 cases). Though Kenya private car theft rate fluctuated substantially in recent years, it tended to decrease through 2004 - 2018 period ending at 0.9 cases per 100,000 population in 2018 </a:t>
            </a:r>
            <a:r>
              <a:rPr lang="en-KE" sz="1800" dirty="0">
                <a:effectLst/>
                <a:latin typeface="Calibri" panose="020F0502020204030204" pitchFamily="34" charset="0"/>
                <a:ea typeface="Calibri" panose="020F0502020204030204" pitchFamily="34" charset="0"/>
              </a:rPr>
              <a:t>(Kenya Private car theft rate, 2003-2020 - knoema.com, 2021)</a:t>
            </a:r>
            <a:r>
              <a:rPr lang="en-KE" sz="1800" dirty="0">
                <a:effectLst/>
                <a:latin typeface="Times New Roman" panose="02020603050405020304" pitchFamily="18" charset="0"/>
                <a:ea typeface="Calibri" panose="020F0502020204030204" pitchFamily="34" charset="0"/>
              </a:rPr>
              <a:t>. The figure doesn’t account for unreported stolen vehicles – many owners don’t report stolen cars as they don’t believe they’ll get them back. If not recovered soon, stolen vehicles are generally sold, revamped or even burned if the resale price is considered to be too low. Once a vehicle is stolen, it becomes hard to locate it and track it, which considerably decreases the chances of recovering it. Hence, there is need for fleet-based companies, individuals and companies to use a tracking system to track and trace their cars in case of theft or monitor misuse by employees. In this work, I propose the design and implementation of a car tracking anti-theft system that will protect and secure vehicles.</a:t>
            </a:r>
            <a:endParaRPr lang="en-KE"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370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97D4-A84F-491B-802E-64CE8726C64C}"/>
              </a:ext>
            </a:extLst>
          </p:cNvPr>
          <p:cNvSpPr>
            <a:spLocks noGrp="1"/>
          </p:cNvSpPr>
          <p:nvPr>
            <p:ph type="title"/>
          </p:nvPr>
        </p:nvSpPr>
        <p:spPr/>
        <p:txBody>
          <a:bodyPr/>
          <a:lstStyle/>
          <a:p>
            <a:r>
              <a:rPr lang="en-US" dirty="0"/>
              <a:t>Introduction.</a:t>
            </a:r>
            <a:endParaRPr lang="en-KE" dirty="0"/>
          </a:p>
        </p:txBody>
      </p:sp>
      <p:sp>
        <p:nvSpPr>
          <p:cNvPr id="3" name="Content Placeholder 2">
            <a:extLst>
              <a:ext uri="{FF2B5EF4-FFF2-40B4-BE49-F238E27FC236}">
                <a16:creationId xmlns:a16="http://schemas.microsoft.com/office/drawing/2014/main" id="{17E5FC29-8BB9-4905-A81C-A5AFF08B35B8}"/>
              </a:ext>
            </a:extLst>
          </p:cNvPr>
          <p:cNvSpPr>
            <a:spLocks noGrp="1"/>
          </p:cNvSpPr>
          <p:nvPr>
            <p:ph idx="1"/>
          </p:nvPr>
        </p:nvSpPr>
        <p:spPr/>
        <p:txBody>
          <a:bodyPr/>
          <a:lstStyle/>
          <a:p>
            <a:r>
              <a:rPr lang="en-US" b="1" dirty="0"/>
              <a:t>Vehicle tracking systems</a:t>
            </a:r>
            <a:r>
              <a:rPr lang="en-US" dirty="0"/>
              <a:t> are devices fitted into </a:t>
            </a:r>
            <a:r>
              <a:rPr lang="en-US" b="1" dirty="0"/>
              <a:t>vehicles</a:t>
            </a:r>
            <a:r>
              <a:rPr lang="en-US" dirty="0"/>
              <a:t> that allow real time information to be sent back to a central server. They have many beneficial uses. A </a:t>
            </a:r>
            <a:r>
              <a:rPr lang="en-US" b="1" dirty="0"/>
              <a:t>vehicle tracking system's</a:t>
            </a:r>
            <a:r>
              <a:rPr lang="en-US" dirty="0"/>
              <a:t> most obvious use is to constantly know the vehicle’s position.</a:t>
            </a:r>
          </a:p>
          <a:p>
            <a:r>
              <a:rPr lang="en-US" dirty="0" err="1"/>
              <a:t>TrackIt</a:t>
            </a:r>
            <a:r>
              <a:rPr lang="en-US" dirty="0"/>
              <a:t> is an Arduino based solution with an Android user interface which allows corporate/fleet owners/individuals to track, trace and monitor their vehicles in real time using GSM, GPS and GPRS technology.</a:t>
            </a:r>
            <a:endParaRPr lang="en-KE" dirty="0"/>
          </a:p>
        </p:txBody>
      </p:sp>
    </p:spTree>
    <p:extLst>
      <p:ext uri="{BB962C8B-B14F-4D97-AF65-F5344CB8AC3E}">
        <p14:creationId xmlns:p14="http://schemas.microsoft.com/office/powerpoint/2010/main" val="53924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2920-5D31-48A3-B131-D3B003B0652A}"/>
              </a:ext>
            </a:extLst>
          </p:cNvPr>
          <p:cNvSpPr>
            <a:spLocks noGrp="1"/>
          </p:cNvSpPr>
          <p:nvPr>
            <p:ph type="title"/>
          </p:nvPr>
        </p:nvSpPr>
        <p:spPr/>
        <p:txBody>
          <a:bodyPr/>
          <a:lstStyle/>
          <a:p>
            <a:r>
              <a:rPr lang="en-US" dirty="0"/>
              <a:t>SCOPE AND POSSIBLE APPLICATIONS</a:t>
            </a:r>
            <a:endParaRPr lang="en-KE" dirty="0"/>
          </a:p>
        </p:txBody>
      </p:sp>
      <p:sp>
        <p:nvSpPr>
          <p:cNvPr id="3" name="Content Placeholder 2">
            <a:extLst>
              <a:ext uri="{FF2B5EF4-FFF2-40B4-BE49-F238E27FC236}">
                <a16:creationId xmlns:a16="http://schemas.microsoft.com/office/drawing/2014/main" id="{68121E3A-B3C7-4D49-B67F-F3ED9389C157}"/>
              </a:ext>
            </a:extLst>
          </p:cNvPr>
          <p:cNvSpPr>
            <a:spLocks noGrp="1"/>
          </p:cNvSpPr>
          <p:nvPr>
            <p:ph idx="1"/>
          </p:nvPr>
        </p:nvSpPr>
        <p:spPr/>
        <p:txBody>
          <a:bodyPr>
            <a:normAutofit/>
          </a:bodyPr>
          <a:lstStyle/>
          <a:p>
            <a:r>
              <a:rPr lang="en-US" dirty="0"/>
              <a:t>Systematic transportation management – system to alert when automobile is approaching.</a:t>
            </a:r>
          </a:p>
          <a:p>
            <a:r>
              <a:rPr lang="en-US" dirty="0"/>
              <a:t>Car renting businesses – Monitor the vehicle in agreement terms.</a:t>
            </a:r>
          </a:p>
          <a:p>
            <a:r>
              <a:rPr lang="en-US" dirty="0"/>
              <a:t>Logistics, cargo distribution and transportation – fleet management.</a:t>
            </a:r>
          </a:p>
          <a:p>
            <a:r>
              <a:rPr lang="en-US" dirty="0"/>
              <a:t>Public service – to avoid misuse of government/company vehicles.</a:t>
            </a:r>
          </a:p>
          <a:p>
            <a:r>
              <a:rPr lang="en-US" dirty="0"/>
              <a:t>Asset tracking – expensive assets can be tracked and traced in case of theft.</a:t>
            </a:r>
          </a:p>
          <a:p>
            <a:r>
              <a:rPr lang="en-US" dirty="0"/>
              <a:t>Private </a:t>
            </a:r>
            <a:r>
              <a:rPr lang="en-US" dirty="0" err="1"/>
              <a:t>yatches</a:t>
            </a:r>
            <a:r>
              <a:rPr lang="en-US" dirty="0"/>
              <a:t> and fishing boats – to locate in case of an emergency</a:t>
            </a:r>
            <a:endParaRPr lang="en-KE" dirty="0"/>
          </a:p>
        </p:txBody>
      </p:sp>
    </p:spTree>
    <p:extLst>
      <p:ext uri="{BB962C8B-B14F-4D97-AF65-F5344CB8AC3E}">
        <p14:creationId xmlns:p14="http://schemas.microsoft.com/office/powerpoint/2010/main" val="1668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8B9A-7B01-4505-B7ED-1AD05E284178}"/>
              </a:ext>
            </a:extLst>
          </p:cNvPr>
          <p:cNvSpPr>
            <a:spLocks noGrp="1"/>
          </p:cNvSpPr>
          <p:nvPr>
            <p:ph type="title"/>
          </p:nvPr>
        </p:nvSpPr>
        <p:spPr/>
        <p:txBody>
          <a:bodyPr/>
          <a:lstStyle/>
          <a:p>
            <a:r>
              <a:rPr lang="en-US" dirty="0"/>
              <a:t>HOW IT WORKS.</a:t>
            </a:r>
            <a:endParaRPr lang="en-KE" dirty="0"/>
          </a:p>
        </p:txBody>
      </p:sp>
      <p:pic>
        <p:nvPicPr>
          <p:cNvPr id="5" name="Picture 4">
            <a:extLst>
              <a:ext uri="{FF2B5EF4-FFF2-40B4-BE49-F238E27FC236}">
                <a16:creationId xmlns:a16="http://schemas.microsoft.com/office/drawing/2014/main" id="{3873E186-E708-4AE2-AFD0-1F06AEAFD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8" y="1966840"/>
            <a:ext cx="12099023" cy="4420311"/>
          </a:xfrm>
          <a:prstGeom prst="rect">
            <a:avLst/>
          </a:prstGeom>
        </p:spPr>
      </p:pic>
    </p:spTree>
    <p:extLst>
      <p:ext uri="{BB962C8B-B14F-4D97-AF65-F5344CB8AC3E}">
        <p14:creationId xmlns:p14="http://schemas.microsoft.com/office/powerpoint/2010/main" val="173069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61C480-270C-47B6-9299-D407E2190C24}"/>
              </a:ext>
            </a:extLst>
          </p:cNvPr>
          <p:cNvSpPr>
            <a:spLocks noGrp="1"/>
          </p:cNvSpPr>
          <p:nvPr>
            <p:ph type="title"/>
          </p:nvPr>
        </p:nvSpPr>
        <p:spPr/>
        <p:txBody>
          <a:bodyPr/>
          <a:lstStyle/>
          <a:p>
            <a:r>
              <a:rPr lang="en-US" dirty="0" err="1"/>
              <a:t>FeATURES</a:t>
            </a:r>
            <a:r>
              <a:rPr lang="en-US" dirty="0"/>
              <a:t> OF THE SYSTEM.</a:t>
            </a:r>
            <a:endParaRPr lang="en-KE" dirty="0"/>
          </a:p>
        </p:txBody>
      </p:sp>
      <p:sp>
        <p:nvSpPr>
          <p:cNvPr id="4" name="Content Placeholder 3">
            <a:extLst>
              <a:ext uri="{FF2B5EF4-FFF2-40B4-BE49-F238E27FC236}">
                <a16:creationId xmlns:a16="http://schemas.microsoft.com/office/drawing/2014/main" id="{FF0EF376-2752-46CF-AA98-1125C60E3CEF}"/>
              </a:ext>
            </a:extLst>
          </p:cNvPr>
          <p:cNvSpPr>
            <a:spLocks noGrp="1"/>
          </p:cNvSpPr>
          <p:nvPr>
            <p:ph idx="1"/>
          </p:nvPr>
        </p:nvSpPr>
        <p:spPr/>
        <p:txBody>
          <a:bodyPr/>
          <a:lstStyle/>
          <a:p>
            <a:r>
              <a:rPr lang="en-US" dirty="0"/>
              <a:t>The Android interface plots the current location on a map.</a:t>
            </a:r>
          </a:p>
          <a:p>
            <a:r>
              <a:rPr lang="en-US" dirty="0"/>
              <a:t>The Android interface shows a location history by plotting all the locations travelled on the day queried by the user.</a:t>
            </a:r>
          </a:p>
          <a:p>
            <a:r>
              <a:rPr lang="en-US" dirty="0"/>
              <a:t>The system has a report feature where users can share a drafted report message to social media accounts and optionally call 911 in case of theft.</a:t>
            </a:r>
          </a:p>
          <a:p>
            <a:r>
              <a:rPr lang="en-US" dirty="0"/>
              <a:t>The IoT device sends an SMS containing location details to the user in case of absence of internet connectivity.</a:t>
            </a:r>
          </a:p>
          <a:p>
            <a:endParaRPr lang="en-KE" dirty="0"/>
          </a:p>
        </p:txBody>
      </p:sp>
    </p:spTree>
    <p:extLst>
      <p:ext uri="{BB962C8B-B14F-4D97-AF65-F5344CB8AC3E}">
        <p14:creationId xmlns:p14="http://schemas.microsoft.com/office/powerpoint/2010/main" val="265663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38D1-927A-4B1A-8DD3-54DF53EDA0F8}"/>
              </a:ext>
            </a:extLst>
          </p:cNvPr>
          <p:cNvSpPr>
            <a:spLocks noGrp="1"/>
          </p:cNvSpPr>
          <p:nvPr>
            <p:ph type="title"/>
          </p:nvPr>
        </p:nvSpPr>
        <p:spPr>
          <a:xfrm>
            <a:off x="1451579" y="804519"/>
            <a:ext cx="9603275" cy="1065224"/>
          </a:xfrm>
        </p:spPr>
        <p:txBody>
          <a:bodyPr/>
          <a:lstStyle/>
          <a:p>
            <a:r>
              <a:rPr lang="en-US" dirty="0"/>
              <a:t>SYSTEM OVERVIEW – block diagram</a:t>
            </a:r>
            <a:endParaRPr lang="en-KE" dirty="0"/>
          </a:p>
        </p:txBody>
      </p:sp>
      <p:pic>
        <p:nvPicPr>
          <p:cNvPr id="4" name="Picture 3">
            <a:extLst>
              <a:ext uri="{FF2B5EF4-FFF2-40B4-BE49-F238E27FC236}">
                <a16:creationId xmlns:a16="http://schemas.microsoft.com/office/drawing/2014/main" id="{47D58EA6-394E-4FDA-BFCC-403B95C8D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596" y="1869743"/>
            <a:ext cx="9603275" cy="4026089"/>
          </a:xfrm>
          <a:prstGeom prst="rect">
            <a:avLst/>
          </a:prstGeom>
        </p:spPr>
      </p:pic>
    </p:spTree>
    <p:extLst>
      <p:ext uri="{BB962C8B-B14F-4D97-AF65-F5344CB8AC3E}">
        <p14:creationId xmlns:p14="http://schemas.microsoft.com/office/powerpoint/2010/main" val="1416766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88EB-EB12-44E0-BFC1-A8C858AAF1DF}"/>
              </a:ext>
            </a:extLst>
          </p:cNvPr>
          <p:cNvSpPr>
            <a:spLocks noGrp="1"/>
          </p:cNvSpPr>
          <p:nvPr>
            <p:ph type="title"/>
          </p:nvPr>
        </p:nvSpPr>
        <p:spPr/>
        <p:txBody>
          <a:bodyPr/>
          <a:lstStyle/>
          <a:p>
            <a:r>
              <a:rPr lang="en-US" dirty="0"/>
              <a:t>HARDWARE COMPONENTS.</a:t>
            </a:r>
            <a:endParaRPr lang="en-KE" dirty="0"/>
          </a:p>
        </p:txBody>
      </p:sp>
      <p:sp>
        <p:nvSpPr>
          <p:cNvPr id="3" name="Content Placeholder 2">
            <a:extLst>
              <a:ext uri="{FF2B5EF4-FFF2-40B4-BE49-F238E27FC236}">
                <a16:creationId xmlns:a16="http://schemas.microsoft.com/office/drawing/2014/main" id="{CA0ACCD8-0B54-4039-8EEE-130CDFCC8278}"/>
              </a:ext>
            </a:extLst>
          </p:cNvPr>
          <p:cNvSpPr>
            <a:spLocks noGrp="1"/>
          </p:cNvSpPr>
          <p:nvPr>
            <p:ph idx="1"/>
          </p:nvPr>
        </p:nvSpPr>
        <p:spPr/>
        <p:txBody>
          <a:bodyPr/>
          <a:lstStyle/>
          <a:p>
            <a:r>
              <a:rPr lang="en-US" dirty="0"/>
              <a:t>Arduino Uno R3</a:t>
            </a:r>
          </a:p>
          <a:p>
            <a:r>
              <a:rPr lang="en-US" dirty="0"/>
              <a:t>SIM 808 </a:t>
            </a:r>
          </a:p>
          <a:p>
            <a:r>
              <a:rPr lang="en-US" dirty="0"/>
              <a:t>GPS antenna</a:t>
            </a:r>
          </a:p>
          <a:p>
            <a:r>
              <a:rPr lang="en-US" dirty="0"/>
              <a:t>GSM antenna</a:t>
            </a:r>
          </a:p>
          <a:p>
            <a:r>
              <a:rPr lang="en-US" dirty="0"/>
              <a:t>Male-Female Dupont connecting wires.</a:t>
            </a:r>
          </a:p>
          <a:p>
            <a:r>
              <a:rPr lang="en-US" dirty="0"/>
              <a:t>Power supply – 9V-2A power adapter</a:t>
            </a:r>
            <a:endParaRPr lang="en-KE" dirty="0"/>
          </a:p>
        </p:txBody>
      </p:sp>
    </p:spTree>
    <p:extLst>
      <p:ext uri="{BB962C8B-B14F-4D97-AF65-F5344CB8AC3E}">
        <p14:creationId xmlns:p14="http://schemas.microsoft.com/office/powerpoint/2010/main" val="18412740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278</TotalTime>
  <Words>1325</Words>
  <Application>Microsoft Office PowerPoint</Application>
  <PresentationFormat>Widescreen</PresentationFormat>
  <Paragraphs>78</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Gill Sans MT</vt:lpstr>
      <vt:lpstr>Times New Roman</vt:lpstr>
      <vt:lpstr>Gallery</vt:lpstr>
      <vt:lpstr>AN ARDUINO BASED VEHICLE TRACKING SYSTEM USING GPS AND GSM MODULES (TRACKIT)</vt:lpstr>
      <vt:lpstr>PowerPoint Presentation</vt:lpstr>
      <vt:lpstr>Problem DEFINITION.</vt:lpstr>
      <vt:lpstr>Introduction.</vt:lpstr>
      <vt:lpstr>SCOPE AND POSSIBLE APPLICATIONS</vt:lpstr>
      <vt:lpstr>HOW IT WORKS.</vt:lpstr>
      <vt:lpstr>FeATURES OF THE SYSTEM.</vt:lpstr>
      <vt:lpstr>SYSTEM OVERVIEW – block diagram</vt:lpstr>
      <vt:lpstr>HARDWARE COMPONENTS.</vt:lpstr>
      <vt:lpstr>Arduino Uno r3</vt:lpstr>
      <vt:lpstr>SIM 808</vt:lpstr>
      <vt:lpstr>GPS ACTIVE ANTENNA</vt:lpstr>
      <vt:lpstr>GSM ANTENNA</vt:lpstr>
      <vt:lpstr>CIRCUIT DIAGRAM.</vt:lpstr>
      <vt:lpstr>IMPLEMENTATION/ CONNECTION OF HARDWARE</vt:lpstr>
      <vt:lpstr>HARDWARE IMPLEMENTATION RESULT VIA SERIAL MONITOR.</vt:lpstr>
      <vt:lpstr>HARDWARE IMPLEMENTATION DEMO</vt:lpstr>
      <vt:lpstr>WEB SERVER</vt:lpstr>
      <vt:lpstr>DATABASE SCHEMA.</vt:lpstr>
      <vt:lpstr>ANDROID APPLICATION.</vt:lpstr>
      <vt:lpstr>APPLICATION DEMO</vt:lpstr>
      <vt:lpstr>PowerPoint Presentation</vt:lpstr>
      <vt:lpstr>CHALLENGES AND LIMITATIONS</vt:lpstr>
      <vt:lpstr>RECOMMENDATIONS FOR 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ARDUINO BASED VEHICLE TRACKING SYSTEM USING GPS AND GSM MODULES</dc:title>
  <dc:creator>Brian Ronoh</dc:creator>
  <cp:lastModifiedBy>Brian Ronoh</cp:lastModifiedBy>
  <cp:revision>24</cp:revision>
  <dcterms:created xsi:type="dcterms:W3CDTF">2021-05-15T18:56:12Z</dcterms:created>
  <dcterms:modified xsi:type="dcterms:W3CDTF">2021-05-18T18:49:52Z</dcterms:modified>
</cp:coreProperties>
</file>