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6"/>
    <p:sldId id="257" r:id="rId47"/>
    <p:sldId id="258" r:id="rId48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 Light" charset="1" panose="00000300000000000000"/>
      <p:regular r:id="rId10"/>
    </p:embeddedFont>
    <p:embeddedFont>
      <p:font typeface="Telegraf Light Bold" charset="1" panose="00000600000000000000"/>
      <p:regular r:id="rId11"/>
    </p:embeddedFont>
    <p:embeddedFont>
      <p:font typeface="Telegraf" charset="1" panose="00000500000000000000"/>
      <p:regular r:id="rId12"/>
    </p:embeddedFont>
    <p:embeddedFont>
      <p:font typeface="Telegraf Bold" charset="1" panose="00000800000000000000"/>
      <p:regular r:id="rId13"/>
    </p:embeddedFont>
    <p:embeddedFont>
      <p:font typeface="Red Hat Display" charset="1" panose="02010503040201060303"/>
      <p:regular r:id="rId14"/>
    </p:embeddedFont>
    <p:embeddedFont>
      <p:font typeface="Red Hat Display Bold" charset="1" panose="02010803040201060303"/>
      <p:regular r:id="rId15"/>
    </p:embeddedFont>
    <p:embeddedFont>
      <p:font typeface="Red Hat Display Italics" charset="1" panose="020105030402010D0303"/>
      <p:regular r:id="rId16"/>
    </p:embeddedFont>
    <p:embeddedFont>
      <p:font typeface="Red Hat Display Bold Italics" charset="1" panose="020108030402010D0303"/>
      <p:regular r:id="rId17"/>
    </p:embeddedFont>
    <p:embeddedFont>
      <p:font typeface="Nourd Light" charset="1" panose="00000400000000000000"/>
      <p:regular r:id="rId18"/>
    </p:embeddedFont>
    <p:embeddedFont>
      <p:font typeface="Nourd Light Bold" charset="1" panose="00000600000000000000"/>
      <p:regular r:id="rId19"/>
    </p:embeddedFont>
    <p:embeddedFont>
      <p:font typeface="Montserrat Semi-Bold" charset="1" panose="00000700000000000000"/>
      <p:regular r:id="rId20"/>
    </p:embeddedFont>
    <p:embeddedFont>
      <p:font typeface="Montserrat Semi-Bold Bold" charset="1" panose="00000800000000000000"/>
      <p:regular r:id="rId21"/>
    </p:embeddedFont>
    <p:embeddedFont>
      <p:font typeface="Montserrat Semi-Bold Italics" charset="1" panose="00000700000000000000"/>
      <p:regular r:id="rId22"/>
    </p:embeddedFont>
    <p:embeddedFont>
      <p:font typeface="Montserrat Semi-Bold Bold Italics" charset="1" panose="00000800000000000000"/>
      <p:regular r:id="rId23"/>
    </p:embeddedFont>
    <p:embeddedFont>
      <p:font typeface="Araboto" charset="1" panose="02000500000000000000"/>
      <p:regular r:id="rId24"/>
    </p:embeddedFont>
    <p:embeddedFont>
      <p:font typeface="Araboto Bold" charset="1" panose="02000500000000000000"/>
      <p:regular r:id="rId25"/>
    </p:embeddedFont>
    <p:embeddedFont>
      <p:font typeface="Garet" charset="1" panose="00000000000000000000"/>
      <p:regular r:id="rId26"/>
    </p:embeddedFont>
    <p:embeddedFont>
      <p:font typeface="Garet Bold" charset="1" panose="00000000000000000000"/>
      <p:regular r:id="rId27"/>
    </p:embeddedFont>
    <p:embeddedFont>
      <p:font typeface="Garet Italics" charset="1" panose="00000000000000000000"/>
      <p:regular r:id="rId28"/>
    </p:embeddedFont>
    <p:embeddedFont>
      <p:font typeface="Garet Bold Italics" charset="1" panose="00000000000000000000"/>
      <p:regular r:id="rId29"/>
    </p:embeddedFont>
    <p:embeddedFont>
      <p:font typeface="Roca Two" charset="1" panose="00000500000000000000"/>
      <p:regular r:id="rId30"/>
    </p:embeddedFont>
    <p:embeddedFont>
      <p:font typeface="Roca Two Bold" charset="1" panose="00000800000000000000"/>
      <p:regular r:id="rId31"/>
    </p:embeddedFont>
    <p:embeddedFont>
      <p:font typeface="Roca Two Italics" charset="1" panose="00000400000000000000"/>
      <p:regular r:id="rId32"/>
    </p:embeddedFont>
    <p:embeddedFont>
      <p:font typeface="Roca Two Bold Italics" charset="1" panose="00000800000000000000"/>
      <p:regular r:id="rId33"/>
    </p:embeddedFont>
    <p:embeddedFont>
      <p:font typeface="Canva Sans" charset="1" panose="020B0503030501040103"/>
      <p:regular r:id="rId34"/>
    </p:embeddedFont>
    <p:embeddedFont>
      <p:font typeface="Canva Sans Bold" charset="1" panose="020B0803030501040103"/>
      <p:regular r:id="rId35"/>
    </p:embeddedFont>
    <p:embeddedFont>
      <p:font typeface="Canva Sans Italics" charset="1" panose="020B0503030501040103"/>
      <p:regular r:id="rId36"/>
    </p:embeddedFont>
    <p:embeddedFont>
      <p:font typeface="Canva Sans Bold Italics" charset="1" panose="020B0803030501040103"/>
      <p:regular r:id="rId37"/>
    </p:embeddedFont>
    <p:embeddedFont>
      <p:font typeface="Open Sans" charset="1" panose="020B0606030504020204"/>
      <p:regular r:id="rId38"/>
    </p:embeddedFont>
    <p:embeddedFont>
      <p:font typeface="Open Sans Bold" charset="1" panose="020B0806030504020204"/>
      <p:regular r:id="rId39"/>
    </p:embeddedFont>
    <p:embeddedFont>
      <p:font typeface="Open Sans Italics" charset="1" panose="020B0606030504020204"/>
      <p:regular r:id="rId40"/>
    </p:embeddedFont>
    <p:embeddedFont>
      <p:font typeface="Open Sans Bold Italics" charset="1" panose="020B0806030504020204"/>
      <p:regular r:id="rId41"/>
    </p:embeddedFont>
    <p:embeddedFont>
      <p:font typeface="Open Sans Light" charset="1" panose="020B0306030504020204"/>
      <p:regular r:id="rId42"/>
    </p:embeddedFont>
    <p:embeddedFont>
      <p:font typeface="Open Sans Light Italics" charset="1" panose="020B0306030504020204"/>
      <p:regular r:id="rId43"/>
    </p:embeddedFont>
    <p:embeddedFont>
      <p:font typeface="Open Sans Ultra-Bold" charset="1" panose="00000000000000000000"/>
      <p:regular r:id="rId44"/>
    </p:embeddedFont>
    <p:embeddedFont>
      <p:font typeface="Open Sans Ultra-Bold Italics" charset="1" panose="000000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slides/slide1.xml" Type="http://schemas.openxmlformats.org/officeDocument/2006/relationships/slide"/><Relationship Id="rId47" Target="slides/slide2.xml" Type="http://schemas.openxmlformats.org/officeDocument/2006/relationships/slide"/><Relationship Id="rId48" Target="slides/slide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80681" y="2129940"/>
            <a:ext cx="4410057" cy="4963642"/>
            <a:chOff x="0" y="0"/>
            <a:chExt cx="1572978" cy="177043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572978" cy="1770431"/>
            </a:xfrm>
            <a:custGeom>
              <a:avLst/>
              <a:gdLst/>
              <a:ahLst/>
              <a:cxnLst/>
              <a:rect r="r" b="b" t="t" l="l"/>
              <a:pathLst>
                <a:path h="1770431" w="1572978">
                  <a:moveTo>
                    <a:pt x="35110" y="0"/>
                  </a:moveTo>
                  <a:lnTo>
                    <a:pt x="1537868" y="0"/>
                  </a:lnTo>
                  <a:cubicBezTo>
                    <a:pt x="1547180" y="0"/>
                    <a:pt x="1556110" y="3699"/>
                    <a:pt x="1562695" y="10284"/>
                  </a:cubicBezTo>
                  <a:cubicBezTo>
                    <a:pt x="1569279" y="16868"/>
                    <a:pt x="1572978" y="25798"/>
                    <a:pt x="1572978" y="35110"/>
                  </a:cubicBezTo>
                  <a:lnTo>
                    <a:pt x="1572978" y="1735321"/>
                  </a:lnTo>
                  <a:cubicBezTo>
                    <a:pt x="1572978" y="1744632"/>
                    <a:pt x="1569279" y="1753563"/>
                    <a:pt x="1562695" y="1760147"/>
                  </a:cubicBezTo>
                  <a:cubicBezTo>
                    <a:pt x="1556110" y="1766732"/>
                    <a:pt x="1547180" y="1770431"/>
                    <a:pt x="1537868" y="1770431"/>
                  </a:cubicBezTo>
                  <a:lnTo>
                    <a:pt x="35110" y="1770431"/>
                  </a:lnTo>
                  <a:cubicBezTo>
                    <a:pt x="25798" y="1770431"/>
                    <a:pt x="16868" y="1766732"/>
                    <a:pt x="10284" y="1760147"/>
                  </a:cubicBezTo>
                  <a:cubicBezTo>
                    <a:pt x="3699" y="1753563"/>
                    <a:pt x="0" y="1744632"/>
                    <a:pt x="0" y="1735321"/>
                  </a:cubicBezTo>
                  <a:lnTo>
                    <a:pt x="0" y="35110"/>
                  </a:lnTo>
                  <a:cubicBezTo>
                    <a:pt x="0" y="25798"/>
                    <a:pt x="3699" y="16868"/>
                    <a:pt x="10284" y="10284"/>
                  </a:cubicBezTo>
                  <a:cubicBezTo>
                    <a:pt x="16868" y="3699"/>
                    <a:pt x="25798" y="0"/>
                    <a:pt x="351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solidFill>
                <a:srgbClr val="0A0A0A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9988" y="746910"/>
            <a:ext cx="6590800" cy="54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>
                <a:solidFill>
                  <a:srgbClr val="202020"/>
                </a:solidFill>
                <a:latin typeface="Roca Two"/>
              </a:rPr>
              <a:t>GUNDUA PROJECT STATUS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42430" y="4048658"/>
            <a:ext cx="2540593" cy="22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9"/>
              </a:lnSpc>
            </a:pPr>
            <a:r>
              <a:rPr lang="en-US" sz="1599">
                <a:solidFill>
                  <a:srgbClr val="202020"/>
                </a:solidFill>
                <a:latin typeface="Telegraf"/>
              </a:rPr>
              <a:t>Text summarization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42430" y="4613729"/>
            <a:ext cx="253862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9"/>
              </a:lnSpc>
            </a:pPr>
            <a:r>
              <a:rPr lang="en-US" sz="1599">
                <a:solidFill>
                  <a:srgbClr val="202020"/>
                </a:solidFill>
                <a:latin typeface="Telegraf"/>
              </a:rPr>
              <a:t>Case Categorization</a:t>
            </a:r>
          </a:p>
          <a:p>
            <a:pPr>
              <a:lnSpc>
                <a:spcPts val="15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942430" y="5153161"/>
            <a:ext cx="1891170" cy="22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9"/>
              </a:lnSpc>
            </a:pPr>
            <a:r>
              <a:rPr lang="en-US" sz="1599">
                <a:solidFill>
                  <a:srgbClr val="202020"/>
                </a:solidFill>
                <a:latin typeface="Telegraf"/>
              </a:rPr>
              <a:t>Similarity Search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237028" y="2427380"/>
            <a:ext cx="1230220" cy="1230220"/>
            <a:chOff x="0" y="0"/>
            <a:chExt cx="1640293" cy="164029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398771" y="510860"/>
              <a:ext cx="842751" cy="542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3"/>
                </a:lnSpc>
              </a:pPr>
              <a:r>
                <a:rPr lang="en-US" sz="2295">
                  <a:solidFill>
                    <a:srgbClr val="202020"/>
                  </a:solidFill>
                  <a:latin typeface="Telegraf Bold"/>
                </a:rPr>
                <a:t>69%</a:t>
              </a:r>
            </a:p>
          </p:txBody>
        </p: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0" y="0"/>
              <a:ext cx="1640293" cy="1640293"/>
              <a:chOff x="0" y="0"/>
              <a:chExt cx="2540000" cy="254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06835"/>
                    </a:lnTo>
                    <a:cubicBezTo>
                      <a:pt x="986864" y="305288"/>
                      <a:pt x="666611" y="488915"/>
                      <a:pt x="493233" y="788185"/>
                    </a:cubicBezTo>
                    <a:cubicBezTo>
                      <a:pt x="319854" y="1087454"/>
                      <a:pt x="319854" y="1456616"/>
                      <a:pt x="493233" y="1755885"/>
                    </a:cubicBezTo>
                    <a:cubicBezTo>
                      <a:pt x="666611" y="2055155"/>
                      <a:pt x="986864" y="2238782"/>
                      <a:pt x="1332725" y="2237235"/>
                    </a:cubicBezTo>
                    <a:cubicBezTo>
                      <a:pt x="1678586" y="2238782"/>
                      <a:pt x="1998839" y="2055155"/>
                      <a:pt x="2172217" y="1755885"/>
                    </a:cubicBezTo>
                    <a:cubicBezTo>
                      <a:pt x="2345596" y="1456616"/>
                      <a:pt x="2345596" y="1087454"/>
                      <a:pt x="2172217" y="788185"/>
                    </a:cubicBezTo>
                    <a:cubicBezTo>
                      <a:pt x="1998839" y="488915"/>
                      <a:pt x="1678586" y="305288"/>
                      <a:pt x="1332725" y="306835"/>
                    </a:cubicBezTo>
                    <a:close/>
                  </a:path>
                </a:pathLst>
              </a:custGeom>
              <a:solidFill>
                <a:srgbClr val="D7E9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136915" y="4175"/>
                <a:ext cx="2446695" cy="2654661"/>
              </a:xfrm>
              <a:custGeom>
                <a:avLst/>
                <a:gdLst/>
                <a:ahLst/>
                <a:cxnLst/>
                <a:rect r="r" b="b" t="t" l="l"/>
                <a:pathLst>
                  <a:path h="2654661" w="2446695">
                    <a:moveTo>
                      <a:pt x="1306267" y="7688"/>
                    </a:moveTo>
                    <a:cubicBezTo>
                      <a:pt x="1896808" y="88976"/>
                      <a:pt x="2351339" y="570049"/>
                      <a:pt x="2399016" y="1164248"/>
                    </a:cubicBezTo>
                    <a:cubicBezTo>
                      <a:pt x="2446694" y="1758448"/>
                      <a:pt x="2074686" y="2305841"/>
                      <a:pt x="1504662" y="2480251"/>
                    </a:cubicBezTo>
                    <a:cubicBezTo>
                      <a:pt x="934638" y="2654661"/>
                      <a:pt x="320023" y="2409144"/>
                      <a:pt x="27052" y="1889996"/>
                    </a:cubicBezTo>
                    <a:cubicBezTo>
                      <a:pt x="0" y="1842557"/>
                      <a:pt x="398" y="1784270"/>
                      <a:pt x="28096" y="1737205"/>
                    </a:cubicBezTo>
                    <a:cubicBezTo>
                      <a:pt x="55794" y="1690140"/>
                      <a:pt x="106557" y="1661493"/>
                      <a:pt x="161164" y="1662111"/>
                    </a:cubicBezTo>
                    <a:cubicBezTo>
                      <a:pt x="215771" y="1662728"/>
                      <a:pt x="265873" y="1692516"/>
                      <a:pt x="292500" y="1740195"/>
                    </a:cubicBezTo>
                    <a:cubicBezTo>
                      <a:pt x="515158" y="2134747"/>
                      <a:pt x="982265" y="2321340"/>
                      <a:pt x="1415483" y="2188789"/>
                    </a:cubicBezTo>
                    <a:cubicBezTo>
                      <a:pt x="1848702" y="2056237"/>
                      <a:pt x="2131428" y="1640218"/>
                      <a:pt x="2095193" y="1188627"/>
                    </a:cubicBezTo>
                    <a:cubicBezTo>
                      <a:pt x="2058958" y="737035"/>
                      <a:pt x="1713514" y="371420"/>
                      <a:pt x="1264703" y="309641"/>
                    </a:cubicBezTo>
                    <a:cubicBezTo>
                      <a:pt x="1210570" y="302436"/>
                      <a:pt x="1164430" y="266818"/>
                      <a:pt x="1143754" y="216273"/>
                    </a:cubicBezTo>
                    <a:cubicBezTo>
                      <a:pt x="1123078" y="165729"/>
                      <a:pt x="1131026" y="107984"/>
                      <a:pt x="1164590" y="64906"/>
                    </a:cubicBezTo>
                    <a:cubicBezTo>
                      <a:pt x="1198153" y="21827"/>
                      <a:pt x="1252201" y="0"/>
                      <a:pt x="1306267" y="7688"/>
                    </a:cubicBezTo>
                    <a:close/>
                  </a:path>
                </a:pathLst>
              </a:custGeom>
              <a:solidFill>
                <a:srgbClr val="0A0A0A"/>
              </a:solidFill>
            </p:spPr>
          </p:sp>
        </p:grp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950235">
            <a:off x="-903257" y="5941324"/>
            <a:ext cx="2239781" cy="292608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940460" y="5619489"/>
            <a:ext cx="2540593" cy="22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9"/>
              </a:lnSpc>
            </a:pPr>
            <a:r>
              <a:rPr lang="en-US" sz="1599">
                <a:solidFill>
                  <a:srgbClr val="202020"/>
                </a:solidFill>
                <a:latin typeface="Telegraf"/>
              </a:rPr>
              <a:t> Transcription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42765" y="6697980"/>
            <a:ext cx="2538623" cy="22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9"/>
              </a:lnSpc>
            </a:pPr>
            <a:r>
              <a:rPr lang="en-US" sz="1599">
                <a:solidFill>
                  <a:srgbClr val="202020"/>
                </a:solidFill>
                <a:latin typeface="Telegraf"/>
              </a:rPr>
              <a:t>Data Repo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40460" y="6162040"/>
            <a:ext cx="253862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9"/>
              </a:lnSpc>
            </a:pPr>
            <a:r>
              <a:rPr lang="en-US" sz="1599">
                <a:solidFill>
                  <a:srgbClr val="202020"/>
                </a:solidFill>
                <a:latin typeface="Telegraf"/>
              </a:rPr>
              <a:t>Case Linking</a:t>
            </a:r>
          </a:p>
          <a:p>
            <a:pPr>
              <a:lnSpc>
                <a:spcPts val="159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217563" y="0"/>
            <a:ext cx="1416025" cy="333375"/>
            <a:chOff x="0" y="0"/>
            <a:chExt cx="1888033" cy="444500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06210" cy="444500"/>
            </a:xfrm>
            <a:prstGeom prst="rect">
              <a:avLst/>
            </a:prstGeom>
          </p:spPr>
        </p:pic>
        <p:sp>
          <p:nvSpPr>
            <p:cNvPr name="TextBox 20" id="20"/>
            <p:cNvSpPr txBox="true"/>
            <p:nvPr/>
          </p:nvSpPr>
          <p:spPr>
            <a:xfrm rot="0">
              <a:off x="662762" y="1333"/>
              <a:ext cx="1225271" cy="391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6"/>
                </a:lnSpc>
              </a:pPr>
              <a:r>
                <a:rPr lang="en-US" sz="1682">
                  <a:solidFill>
                    <a:srgbClr val="0A0A0A"/>
                  </a:solidFill>
                  <a:latin typeface="Open Sans"/>
                </a:rPr>
                <a:t>GUNDUA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F39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" y="2154249"/>
            <a:ext cx="9753600" cy="4729149"/>
            <a:chOff x="0" y="0"/>
            <a:chExt cx="3768005" cy="1826962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768005" cy="1826962"/>
            </a:xfrm>
            <a:custGeom>
              <a:avLst/>
              <a:gdLst/>
              <a:ahLst/>
              <a:cxnLst/>
              <a:rect r="r" b="b" t="t" l="l"/>
              <a:pathLst>
                <a:path h="1826962" w="3768005">
                  <a:moveTo>
                    <a:pt x="0" y="0"/>
                  </a:moveTo>
                  <a:lnTo>
                    <a:pt x="3768005" y="0"/>
                  </a:lnTo>
                  <a:lnTo>
                    <a:pt x="3768005" y="1826962"/>
                  </a:lnTo>
                  <a:lnTo>
                    <a:pt x="0" y="1826962"/>
                  </a:lnTo>
                  <a:close/>
                </a:path>
              </a:pathLst>
            </a:custGeom>
            <a:solidFill>
              <a:srgbClr val="FBFB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7" y="6316108"/>
            <a:ext cx="9753600" cy="1524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4022164" y="6549096"/>
            <a:ext cx="9753605" cy="69169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7" y="3027704"/>
            <a:ext cx="9753600" cy="974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27900" y="2690354"/>
            <a:ext cx="8425693" cy="24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32662" y="2154249"/>
            <a:ext cx="78933" cy="471759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4372407" y="2685432"/>
            <a:ext cx="0" cy="4186407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4771022" y="2695141"/>
            <a:ext cx="105771" cy="4188257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5335160" y="2154249"/>
            <a:ext cx="92657" cy="4729288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5794527" y="2681043"/>
            <a:ext cx="0" cy="4223096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300630" y="2685432"/>
            <a:ext cx="0" cy="4197966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6777915" y="2154249"/>
            <a:ext cx="34469" cy="4729253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>
            <a:off x="7333663" y="2746716"/>
            <a:ext cx="0" cy="4128881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>
            <a:off x="-15" y="4778635"/>
            <a:ext cx="9705625" cy="4723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8319072" y="2154249"/>
            <a:ext cx="0" cy="4729149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8741772" y="2685592"/>
            <a:ext cx="92382" cy="4197806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9246244" y="2685432"/>
            <a:ext cx="0" cy="4186407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7" y="4160679"/>
            <a:ext cx="9753600" cy="1567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0" y="5250611"/>
            <a:ext cx="9753600" cy="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-7" y="5777644"/>
            <a:ext cx="9753600" cy="1143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3039246" y="3166374"/>
            <a:ext cx="1249397" cy="299169"/>
            <a:chOff x="0" y="0"/>
            <a:chExt cx="1697218" cy="406400"/>
          </a:xfrm>
        </p:grpSpPr>
        <p:sp>
          <p:nvSpPr>
            <p:cNvPr name="Freeform 25" id="25"/>
            <p:cNvSpPr/>
            <p:nvPr/>
          </p:nvSpPr>
          <p:spPr>
            <a:xfrm flipH="false" flipV="false">
              <a:off x="203200" y="-326"/>
              <a:ext cx="1290818" cy="407051"/>
            </a:xfrm>
            <a:custGeom>
              <a:avLst/>
              <a:gdLst/>
              <a:ahLst/>
              <a:cxnLst/>
              <a:rect r="r" b="b" t="t" l="l"/>
              <a:pathLst>
                <a:path h="407051" w="1290818">
                  <a:moveTo>
                    <a:pt x="1290818" y="326"/>
                  </a:moveTo>
                  <a:cubicBezTo>
                    <a:pt x="1218005" y="0"/>
                    <a:pt x="1150583" y="38659"/>
                    <a:pt x="1114082" y="101663"/>
                  </a:cubicBezTo>
                  <a:cubicBezTo>
                    <a:pt x="1077582" y="164667"/>
                    <a:pt x="1077582" y="242385"/>
                    <a:pt x="1114082" y="305389"/>
                  </a:cubicBezTo>
                  <a:cubicBezTo>
                    <a:pt x="1150583" y="368393"/>
                    <a:pt x="1218005" y="407052"/>
                    <a:pt x="129081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63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882346" y="3185424"/>
            <a:ext cx="2253605" cy="294102"/>
            <a:chOff x="0" y="0"/>
            <a:chExt cx="3114106" cy="40640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203200" y="-326"/>
              <a:ext cx="2707706" cy="407051"/>
            </a:xfrm>
            <a:custGeom>
              <a:avLst/>
              <a:gdLst/>
              <a:ahLst/>
              <a:cxnLst/>
              <a:rect r="r" b="b" t="t" l="l"/>
              <a:pathLst>
                <a:path h="407051" w="2707706">
                  <a:moveTo>
                    <a:pt x="2707706" y="326"/>
                  </a:moveTo>
                  <a:cubicBezTo>
                    <a:pt x="2634894" y="0"/>
                    <a:pt x="2567472" y="38659"/>
                    <a:pt x="2530971" y="101663"/>
                  </a:cubicBezTo>
                  <a:cubicBezTo>
                    <a:pt x="2494470" y="164667"/>
                    <a:pt x="2494470" y="242385"/>
                    <a:pt x="2530971" y="305389"/>
                  </a:cubicBezTo>
                  <a:cubicBezTo>
                    <a:pt x="2567472" y="368393"/>
                    <a:pt x="2634894" y="407052"/>
                    <a:pt x="2707706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  <a:ln>
              <a:noFill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6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936336" y="3175556"/>
            <a:ext cx="1738293" cy="299169"/>
            <a:chOff x="0" y="0"/>
            <a:chExt cx="2690970" cy="463129"/>
          </a:xfrm>
        </p:grpSpPr>
        <p:sp>
          <p:nvSpPr>
            <p:cNvPr name="Freeform 31" id="31"/>
            <p:cNvSpPr/>
            <p:nvPr/>
          </p:nvSpPr>
          <p:spPr>
            <a:xfrm flipH="false" flipV="false">
              <a:off x="203200" y="-371"/>
              <a:ext cx="2284569" cy="463872"/>
            </a:xfrm>
            <a:custGeom>
              <a:avLst/>
              <a:gdLst/>
              <a:ahLst/>
              <a:cxnLst/>
              <a:rect r="r" b="b" t="t" l="l"/>
              <a:pathLst>
                <a:path h="463872" w="2284569">
                  <a:moveTo>
                    <a:pt x="2284569" y="371"/>
                  </a:moveTo>
                  <a:cubicBezTo>
                    <a:pt x="2201593" y="0"/>
                    <a:pt x="2124760" y="44055"/>
                    <a:pt x="2083164" y="115853"/>
                  </a:cubicBezTo>
                  <a:cubicBezTo>
                    <a:pt x="2041568" y="187652"/>
                    <a:pt x="2041568" y="276219"/>
                    <a:pt x="2083164" y="348018"/>
                  </a:cubicBezTo>
                  <a:cubicBezTo>
                    <a:pt x="2124760" y="419817"/>
                    <a:pt x="2201593" y="463872"/>
                    <a:pt x="2284569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703270" y="2696440"/>
            <a:ext cx="73467" cy="4207616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2170094" y="2681043"/>
            <a:ext cx="0" cy="4185659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H="true">
            <a:off x="2548196" y="2154249"/>
            <a:ext cx="15691" cy="4729381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3505117" y="4347368"/>
            <a:ext cx="3536950" cy="294102"/>
            <a:chOff x="0" y="0"/>
            <a:chExt cx="4887476" cy="406400"/>
          </a:xfrm>
        </p:grpSpPr>
        <p:sp>
          <p:nvSpPr>
            <p:cNvPr name="Freeform 37" id="37"/>
            <p:cNvSpPr/>
            <p:nvPr/>
          </p:nvSpPr>
          <p:spPr>
            <a:xfrm flipH="false" flipV="false">
              <a:off x="203200" y="-326"/>
              <a:ext cx="4481076" cy="407051"/>
            </a:xfrm>
            <a:custGeom>
              <a:avLst/>
              <a:gdLst/>
              <a:ahLst/>
              <a:cxnLst/>
              <a:rect r="r" b="b" t="t" l="l"/>
              <a:pathLst>
                <a:path h="407051" w="4481076">
                  <a:moveTo>
                    <a:pt x="4481076" y="326"/>
                  </a:moveTo>
                  <a:cubicBezTo>
                    <a:pt x="4408263" y="0"/>
                    <a:pt x="4340841" y="38659"/>
                    <a:pt x="4304340" y="101663"/>
                  </a:cubicBezTo>
                  <a:cubicBezTo>
                    <a:pt x="4267840" y="164667"/>
                    <a:pt x="4267840" y="242385"/>
                    <a:pt x="4304340" y="305389"/>
                  </a:cubicBezTo>
                  <a:cubicBezTo>
                    <a:pt x="4340841" y="368393"/>
                    <a:pt x="4408263" y="407052"/>
                    <a:pt x="4481076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  <a:ln>
              <a:noFill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6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532646" y="4344834"/>
            <a:ext cx="2970748" cy="299169"/>
            <a:chOff x="0" y="0"/>
            <a:chExt cx="4598876" cy="463129"/>
          </a:xfrm>
        </p:grpSpPr>
        <p:sp>
          <p:nvSpPr>
            <p:cNvPr name="Freeform 40" id="40"/>
            <p:cNvSpPr/>
            <p:nvPr/>
          </p:nvSpPr>
          <p:spPr>
            <a:xfrm flipH="false" flipV="false">
              <a:off x="203200" y="-371"/>
              <a:ext cx="4192476" cy="463872"/>
            </a:xfrm>
            <a:custGeom>
              <a:avLst/>
              <a:gdLst/>
              <a:ahLst/>
              <a:cxnLst/>
              <a:rect r="r" b="b" t="t" l="l"/>
              <a:pathLst>
                <a:path h="463872" w="4192476">
                  <a:moveTo>
                    <a:pt x="4192476" y="371"/>
                  </a:moveTo>
                  <a:cubicBezTo>
                    <a:pt x="4109500" y="0"/>
                    <a:pt x="4032667" y="44055"/>
                    <a:pt x="3991071" y="115853"/>
                  </a:cubicBezTo>
                  <a:cubicBezTo>
                    <a:pt x="3949475" y="187652"/>
                    <a:pt x="3949475" y="276219"/>
                    <a:pt x="3991071" y="348018"/>
                  </a:cubicBezTo>
                  <a:cubicBezTo>
                    <a:pt x="4032667" y="419817"/>
                    <a:pt x="4109500" y="463872"/>
                    <a:pt x="4192476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16675" y="3179046"/>
            <a:ext cx="1294920" cy="28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"/>
              </a:lnSpc>
            </a:pPr>
            <a:r>
              <a:rPr lang="en-US" sz="1080">
                <a:solidFill>
                  <a:srgbClr val="003080"/>
                </a:solidFill>
                <a:latin typeface="Garet"/>
              </a:rPr>
              <a:t>Text</a:t>
            </a:r>
          </a:p>
          <a:p>
            <a:pPr>
              <a:lnSpc>
                <a:spcPts val="1134"/>
              </a:lnSpc>
            </a:pPr>
            <a:r>
              <a:rPr lang="en-US" sz="1080">
                <a:solidFill>
                  <a:srgbClr val="003080"/>
                </a:solidFill>
                <a:latin typeface="Garet"/>
              </a:rPr>
              <a:t> summarization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6675" y="3698675"/>
            <a:ext cx="1380645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4"/>
              </a:lnSpc>
            </a:pPr>
            <a:r>
              <a:rPr lang="en-US" sz="1299">
                <a:solidFill>
                  <a:srgbClr val="003080"/>
                </a:solidFill>
                <a:latin typeface="Garet"/>
              </a:rPr>
              <a:t>Case </a:t>
            </a:r>
          </a:p>
          <a:p>
            <a:pPr>
              <a:lnSpc>
                <a:spcPts val="1364"/>
              </a:lnSpc>
            </a:pPr>
            <a:r>
              <a:rPr lang="en-US" sz="1299">
                <a:solidFill>
                  <a:srgbClr val="003080"/>
                </a:solidFill>
                <a:latin typeface="Garet"/>
              </a:rPr>
              <a:t>Categorization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4300" y="4258455"/>
            <a:ext cx="961545" cy="3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4"/>
              </a:lnSpc>
            </a:pPr>
            <a:r>
              <a:rPr lang="en-US" sz="1299">
                <a:solidFill>
                  <a:srgbClr val="003080"/>
                </a:solidFill>
                <a:latin typeface="Garet"/>
              </a:rPr>
              <a:t>Similarity</a:t>
            </a:r>
          </a:p>
          <a:p>
            <a:pPr>
              <a:lnSpc>
                <a:spcPts val="1364"/>
              </a:lnSpc>
            </a:pPr>
            <a:r>
              <a:rPr lang="en-US" sz="1299">
                <a:solidFill>
                  <a:srgbClr val="003080"/>
                </a:solidFill>
                <a:latin typeface="Garet"/>
              </a:rPr>
              <a:t> Search</a:t>
            </a:r>
            <a:r>
              <a:rPr lang="en-US" sz="1299">
                <a:solidFill>
                  <a:srgbClr val="003080"/>
                </a:solidFill>
                <a:latin typeface="Garet"/>
              </a:rPr>
              <a:t>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6675" y="4878183"/>
            <a:ext cx="1215987" cy="18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4"/>
              </a:lnSpc>
            </a:pPr>
            <a:r>
              <a:rPr lang="en-US" sz="1299">
                <a:solidFill>
                  <a:srgbClr val="003080"/>
                </a:solidFill>
                <a:latin typeface="Garet"/>
              </a:rPr>
              <a:t> </a:t>
            </a:r>
            <a:r>
              <a:rPr lang="en-US" sz="1299">
                <a:solidFill>
                  <a:srgbClr val="003080"/>
                </a:solidFill>
                <a:latin typeface="Garet"/>
              </a:rPr>
              <a:t>Transcription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612" y="5426823"/>
            <a:ext cx="1327050" cy="18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4"/>
              </a:lnSpc>
            </a:pPr>
            <a:r>
              <a:rPr lang="en-US" sz="1299">
                <a:solidFill>
                  <a:srgbClr val="003080"/>
                </a:solidFill>
                <a:latin typeface="Garet"/>
              </a:rPr>
              <a:t>Case Linking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633" y="5964008"/>
            <a:ext cx="911187" cy="18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4"/>
              </a:lnSpc>
            </a:pPr>
            <a:r>
              <a:rPr lang="en-US" sz="1299">
                <a:solidFill>
                  <a:srgbClr val="003080"/>
                </a:solidFill>
                <a:latin typeface="Garet"/>
              </a:rPr>
              <a:t>Data Repo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38125" y="2464878"/>
            <a:ext cx="840095" cy="28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6"/>
              </a:lnSpc>
              <a:spcBef>
                <a:spcPct val="0"/>
              </a:spcBef>
            </a:pPr>
            <a:r>
              <a:rPr lang="en-US" sz="1697">
                <a:solidFill>
                  <a:srgbClr val="003080"/>
                </a:solidFill>
                <a:latin typeface="Garet Bold"/>
              </a:rPr>
              <a:t>TASK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31520" y="760095"/>
            <a:ext cx="4617358" cy="60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0"/>
              </a:lnSpc>
            </a:pPr>
            <a:r>
              <a:rPr lang="en-US" sz="4191">
                <a:solidFill>
                  <a:srgbClr val="FFFFFF"/>
                </a:solidFill>
                <a:latin typeface="Garet Bold"/>
              </a:rPr>
              <a:t>GUNDUA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2936336" y="4911870"/>
            <a:ext cx="3149787" cy="294102"/>
            <a:chOff x="0" y="0"/>
            <a:chExt cx="4352480" cy="406400"/>
          </a:xfrm>
        </p:grpSpPr>
        <p:sp>
          <p:nvSpPr>
            <p:cNvPr name="Freeform 51" id="51"/>
            <p:cNvSpPr/>
            <p:nvPr/>
          </p:nvSpPr>
          <p:spPr>
            <a:xfrm flipH="false" flipV="false">
              <a:off x="203200" y="-326"/>
              <a:ext cx="3946080" cy="407051"/>
            </a:xfrm>
            <a:custGeom>
              <a:avLst/>
              <a:gdLst/>
              <a:ahLst/>
              <a:cxnLst/>
              <a:rect r="r" b="b" t="t" l="l"/>
              <a:pathLst>
                <a:path h="407051" w="3946080">
                  <a:moveTo>
                    <a:pt x="3946080" y="326"/>
                  </a:moveTo>
                  <a:cubicBezTo>
                    <a:pt x="3873267" y="0"/>
                    <a:pt x="3805846" y="38659"/>
                    <a:pt x="3769345" y="101663"/>
                  </a:cubicBezTo>
                  <a:cubicBezTo>
                    <a:pt x="3732844" y="164667"/>
                    <a:pt x="3732844" y="242385"/>
                    <a:pt x="3769345" y="305389"/>
                  </a:cubicBezTo>
                  <a:cubicBezTo>
                    <a:pt x="3805846" y="368393"/>
                    <a:pt x="3873267" y="407052"/>
                    <a:pt x="3946080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  <a:ln>
              <a:noFill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6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3" id="53"/>
          <p:cNvSpPr/>
          <p:nvPr/>
        </p:nvSpPr>
        <p:spPr>
          <a:xfrm>
            <a:off x="2958444" y="2681043"/>
            <a:ext cx="9725" cy="4223096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4" id="54"/>
          <p:cNvGrpSpPr/>
          <p:nvPr/>
        </p:nvGrpSpPr>
        <p:grpSpPr>
          <a:xfrm rot="0">
            <a:off x="2968169" y="4901178"/>
            <a:ext cx="2412020" cy="299169"/>
            <a:chOff x="0" y="0"/>
            <a:chExt cx="3733936" cy="463129"/>
          </a:xfrm>
        </p:grpSpPr>
        <p:sp>
          <p:nvSpPr>
            <p:cNvPr name="Freeform 55" id="55"/>
            <p:cNvSpPr/>
            <p:nvPr/>
          </p:nvSpPr>
          <p:spPr>
            <a:xfrm flipH="false" flipV="false">
              <a:off x="203200" y="-371"/>
              <a:ext cx="3327536" cy="463872"/>
            </a:xfrm>
            <a:custGeom>
              <a:avLst/>
              <a:gdLst/>
              <a:ahLst/>
              <a:cxnLst/>
              <a:rect r="r" b="b" t="t" l="l"/>
              <a:pathLst>
                <a:path h="463872" w="3327536">
                  <a:moveTo>
                    <a:pt x="3327536" y="371"/>
                  </a:moveTo>
                  <a:cubicBezTo>
                    <a:pt x="3244559" y="0"/>
                    <a:pt x="3167726" y="44055"/>
                    <a:pt x="3126130" y="115853"/>
                  </a:cubicBezTo>
                  <a:cubicBezTo>
                    <a:pt x="3084534" y="187652"/>
                    <a:pt x="3084534" y="276219"/>
                    <a:pt x="3126130" y="348018"/>
                  </a:cubicBezTo>
                  <a:cubicBezTo>
                    <a:pt x="3167726" y="419817"/>
                    <a:pt x="3244559" y="463872"/>
                    <a:pt x="3327536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7D0A7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  <a:r>
                <a:rPr lang="en-US" sz="900">
                  <a:solidFill>
                    <a:srgbClr val="003080"/>
                  </a:solidFill>
                  <a:latin typeface="Garet Bold"/>
                </a:rPr>
                <a:t>70%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968169" y="3709988"/>
            <a:ext cx="2629105" cy="294102"/>
            <a:chOff x="0" y="0"/>
            <a:chExt cx="3632984" cy="406400"/>
          </a:xfrm>
        </p:grpSpPr>
        <p:sp>
          <p:nvSpPr>
            <p:cNvPr name="Freeform 58" id="58"/>
            <p:cNvSpPr/>
            <p:nvPr/>
          </p:nvSpPr>
          <p:spPr>
            <a:xfrm flipH="false" flipV="false">
              <a:off x="203200" y="-326"/>
              <a:ext cx="3226584" cy="407051"/>
            </a:xfrm>
            <a:custGeom>
              <a:avLst/>
              <a:gdLst/>
              <a:ahLst/>
              <a:cxnLst/>
              <a:rect r="r" b="b" t="t" l="l"/>
              <a:pathLst>
                <a:path h="407051" w="3226584">
                  <a:moveTo>
                    <a:pt x="3226584" y="326"/>
                  </a:moveTo>
                  <a:cubicBezTo>
                    <a:pt x="3153771" y="0"/>
                    <a:pt x="3086350" y="38659"/>
                    <a:pt x="3049849" y="101663"/>
                  </a:cubicBezTo>
                  <a:cubicBezTo>
                    <a:pt x="3013348" y="164667"/>
                    <a:pt x="3013348" y="242385"/>
                    <a:pt x="3049849" y="305389"/>
                  </a:cubicBezTo>
                  <a:cubicBezTo>
                    <a:pt x="3086350" y="368393"/>
                    <a:pt x="3153771" y="407052"/>
                    <a:pt x="3226584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  <a:ln>
              <a:noFill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6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2889358" y="3724133"/>
            <a:ext cx="2118324" cy="299169"/>
            <a:chOff x="0" y="0"/>
            <a:chExt cx="3279278" cy="463129"/>
          </a:xfrm>
        </p:grpSpPr>
        <p:sp>
          <p:nvSpPr>
            <p:cNvPr name="Freeform 61" id="61"/>
            <p:cNvSpPr/>
            <p:nvPr/>
          </p:nvSpPr>
          <p:spPr>
            <a:xfrm flipH="false" flipV="false">
              <a:off x="203200" y="-371"/>
              <a:ext cx="2872878" cy="463872"/>
            </a:xfrm>
            <a:custGeom>
              <a:avLst/>
              <a:gdLst/>
              <a:ahLst/>
              <a:cxnLst/>
              <a:rect r="r" b="b" t="t" l="l"/>
              <a:pathLst>
                <a:path h="463872" w="2872878">
                  <a:moveTo>
                    <a:pt x="2872878" y="371"/>
                  </a:moveTo>
                  <a:cubicBezTo>
                    <a:pt x="2789901" y="0"/>
                    <a:pt x="2713068" y="44055"/>
                    <a:pt x="2671472" y="115853"/>
                  </a:cubicBezTo>
                  <a:cubicBezTo>
                    <a:pt x="2629876" y="187652"/>
                    <a:pt x="2629876" y="276219"/>
                    <a:pt x="2671472" y="348018"/>
                  </a:cubicBezTo>
                  <a:cubicBezTo>
                    <a:pt x="2713068" y="419817"/>
                    <a:pt x="2789901" y="463872"/>
                    <a:pt x="2872878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3663944" y="5395379"/>
            <a:ext cx="3378123" cy="294102"/>
            <a:chOff x="0" y="0"/>
            <a:chExt cx="4668003" cy="406400"/>
          </a:xfrm>
        </p:grpSpPr>
        <p:sp>
          <p:nvSpPr>
            <p:cNvPr name="Freeform 64" id="64"/>
            <p:cNvSpPr/>
            <p:nvPr/>
          </p:nvSpPr>
          <p:spPr>
            <a:xfrm flipH="false" flipV="false">
              <a:off x="203200" y="-326"/>
              <a:ext cx="4261603" cy="407051"/>
            </a:xfrm>
            <a:custGeom>
              <a:avLst/>
              <a:gdLst/>
              <a:ahLst/>
              <a:cxnLst/>
              <a:rect r="r" b="b" t="t" l="l"/>
              <a:pathLst>
                <a:path h="407051" w="4261603">
                  <a:moveTo>
                    <a:pt x="4261603" y="326"/>
                  </a:moveTo>
                  <a:cubicBezTo>
                    <a:pt x="4188790" y="0"/>
                    <a:pt x="4121368" y="38659"/>
                    <a:pt x="4084867" y="101663"/>
                  </a:cubicBezTo>
                  <a:cubicBezTo>
                    <a:pt x="4048367" y="164667"/>
                    <a:pt x="4048367" y="242385"/>
                    <a:pt x="4084867" y="305389"/>
                  </a:cubicBezTo>
                  <a:cubicBezTo>
                    <a:pt x="4121368" y="368393"/>
                    <a:pt x="4188790" y="407052"/>
                    <a:pt x="4261603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  <a:ln>
              <a:noFill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6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3663944" y="5388723"/>
            <a:ext cx="2839450" cy="299169"/>
            <a:chOff x="0" y="0"/>
            <a:chExt cx="4395619" cy="463129"/>
          </a:xfrm>
        </p:grpSpPr>
        <p:sp>
          <p:nvSpPr>
            <p:cNvPr name="Freeform 67" id="67"/>
            <p:cNvSpPr/>
            <p:nvPr/>
          </p:nvSpPr>
          <p:spPr>
            <a:xfrm flipH="false" flipV="false">
              <a:off x="203200" y="-371"/>
              <a:ext cx="3989219" cy="463872"/>
            </a:xfrm>
            <a:custGeom>
              <a:avLst/>
              <a:gdLst/>
              <a:ahLst/>
              <a:cxnLst/>
              <a:rect r="r" b="b" t="t" l="l"/>
              <a:pathLst>
                <a:path h="463872" w="3989219">
                  <a:moveTo>
                    <a:pt x="3989219" y="371"/>
                  </a:moveTo>
                  <a:cubicBezTo>
                    <a:pt x="3906243" y="0"/>
                    <a:pt x="3829410" y="44055"/>
                    <a:pt x="3787814" y="115853"/>
                  </a:cubicBezTo>
                  <a:cubicBezTo>
                    <a:pt x="3746218" y="187652"/>
                    <a:pt x="3746218" y="276219"/>
                    <a:pt x="3787814" y="348018"/>
                  </a:cubicBezTo>
                  <a:cubicBezTo>
                    <a:pt x="3829410" y="419817"/>
                    <a:pt x="3906243" y="463872"/>
                    <a:pt x="3989219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AutoShape 69" id="69"/>
          <p:cNvSpPr/>
          <p:nvPr/>
        </p:nvSpPr>
        <p:spPr>
          <a:xfrm>
            <a:off x="3939088" y="2154156"/>
            <a:ext cx="0" cy="4721441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0" id="70"/>
          <p:cNvGrpSpPr/>
          <p:nvPr/>
        </p:nvGrpSpPr>
        <p:grpSpPr>
          <a:xfrm rot="0">
            <a:off x="3505117" y="4344834"/>
            <a:ext cx="2390700" cy="299169"/>
            <a:chOff x="0" y="0"/>
            <a:chExt cx="3700931" cy="463129"/>
          </a:xfrm>
        </p:grpSpPr>
        <p:sp>
          <p:nvSpPr>
            <p:cNvPr name="Freeform 71" id="71"/>
            <p:cNvSpPr/>
            <p:nvPr/>
          </p:nvSpPr>
          <p:spPr>
            <a:xfrm flipH="false" flipV="false">
              <a:off x="203200" y="-371"/>
              <a:ext cx="3294531" cy="463872"/>
            </a:xfrm>
            <a:custGeom>
              <a:avLst/>
              <a:gdLst/>
              <a:ahLst/>
              <a:cxnLst/>
              <a:rect r="r" b="b" t="t" l="l"/>
              <a:pathLst>
                <a:path h="463872" w="3294531">
                  <a:moveTo>
                    <a:pt x="3294531" y="371"/>
                  </a:moveTo>
                  <a:cubicBezTo>
                    <a:pt x="3211555" y="0"/>
                    <a:pt x="3134722" y="44055"/>
                    <a:pt x="3093126" y="115853"/>
                  </a:cubicBezTo>
                  <a:cubicBezTo>
                    <a:pt x="3051530" y="187652"/>
                    <a:pt x="3051530" y="276219"/>
                    <a:pt x="3093126" y="348018"/>
                  </a:cubicBezTo>
                  <a:cubicBezTo>
                    <a:pt x="3134722" y="419817"/>
                    <a:pt x="3211555" y="463872"/>
                    <a:pt x="3294531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7D0A7"/>
            </a:solidFill>
            <a:ln>
              <a:noFill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945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3080"/>
                  </a:solidFill>
                  <a:latin typeface="Garet Bold"/>
                </a:rPr>
                <a:t>81</a:t>
              </a:r>
              <a:r>
                <a:rPr lang="en-US" sz="900" u="none">
                  <a:solidFill>
                    <a:srgbClr val="003080"/>
                  </a:solidFill>
                  <a:latin typeface="Garet Bold"/>
                </a:rPr>
                <a:t>%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3663944" y="5388723"/>
            <a:ext cx="2231873" cy="299169"/>
            <a:chOff x="0" y="0"/>
            <a:chExt cx="3455058" cy="463129"/>
          </a:xfrm>
        </p:grpSpPr>
        <p:sp>
          <p:nvSpPr>
            <p:cNvPr name="Freeform 74" id="74"/>
            <p:cNvSpPr/>
            <p:nvPr/>
          </p:nvSpPr>
          <p:spPr>
            <a:xfrm flipH="false" flipV="false">
              <a:off x="203200" y="-371"/>
              <a:ext cx="3048658" cy="463872"/>
            </a:xfrm>
            <a:custGeom>
              <a:avLst/>
              <a:gdLst/>
              <a:ahLst/>
              <a:cxnLst/>
              <a:rect r="r" b="b" t="t" l="l"/>
              <a:pathLst>
                <a:path h="463872" w="3048658">
                  <a:moveTo>
                    <a:pt x="3048658" y="371"/>
                  </a:moveTo>
                  <a:cubicBezTo>
                    <a:pt x="2965682" y="0"/>
                    <a:pt x="2888849" y="44055"/>
                    <a:pt x="2847253" y="115853"/>
                  </a:cubicBezTo>
                  <a:cubicBezTo>
                    <a:pt x="2805657" y="187652"/>
                    <a:pt x="2805657" y="276219"/>
                    <a:pt x="2847253" y="348018"/>
                  </a:cubicBezTo>
                  <a:cubicBezTo>
                    <a:pt x="2888849" y="419817"/>
                    <a:pt x="2965682" y="463872"/>
                    <a:pt x="3048658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7D0A7"/>
            </a:solidFill>
            <a:ln>
              <a:noFill/>
            </a:ln>
          </p:spPr>
        </p:sp>
        <p:sp>
          <p:nvSpPr>
            <p:cNvPr name="TextBox 75" id="75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945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3080"/>
                  </a:solidFill>
                  <a:latin typeface="Garet Bold"/>
                </a:rPr>
                <a:t>65</a:t>
              </a:r>
              <a:r>
                <a:rPr lang="en-US" sz="900" u="none">
                  <a:solidFill>
                    <a:srgbClr val="003080"/>
                  </a:solidFill>
                  <a:latin typeface="Garet Bold"/>
                </a:rPr>
                <a:t>%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2958444" y="5905540"/>
            <a:ext cx="5087427" cy="294102"/>
            <a:chOff x="0" y="0"/>
            <a:chExt cx="7029976" cy="406400"/>
          </a:xfrm>
        </p:grpSpPr>
        <p:sp>
          <p:nvSpPr>
            <p:cNvPr name="Freeform 77" id="77"/>
            <p:cNvSpPr/>
            <p:nvPr/>
          </p:nvSpPr>
          <p:spPr>
            <a:xfrm flipH="false" flipV="false">
              <a:off x="203200" y="-326"/>
              <a:ext cx="6623576" cy="407051"/>
            </a:xfrm>
            <a:custGeom>
              <a:avLst/>
              <a:gdLst/>
              <a:ahLst/>
              <a:cxnLst/>
              <a:rect r="r" b="b" t="t" l="l"/>
              <a:pathLst>
                <a:path h="407051" w="6623576">
                  <a:moveTo>
                    <a:pt x="6623576" y="326"/>
                  </a:moveTo>
                  <a:cubicBezTo>
                    <a:pt x="6550763" y="0"/>
                    <a:pt x="6483341" y="38659"/>
                    <a:pt x="6446841" y="101663"/>
                  </a:cubicBezTo>
                  <a:cubicBezTo>
                    <a:pt x="6410340" y="164667"/>
                    <a:pt x="6410340" y="242385"/>
                    <a:pt x="6446841" y="305389"/>
                  </a:cubicBezTo>
                  <a:cubicBezTo>
                    <a:pt x="6483341" y="368393"/>
                    <a:pt x="6550763" y="407052"/>
                    <a:pt x="6623576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  <a:ln>
              <a:noFill/>
            </a:ln>
          </p:spPr>
        </p:sp>
        <p:sp>
          <p:nvSpPr>
            <p:cNvPr name="TextBox 78" id="78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6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2968169" y="5889087"/>
            <a:ext cx="3562144" cy="299169"/>
            <a:chOff x="0" y="0"/>
            <a:chExt cx="5514389" cy="463129"/>
          </a:xfrm>
        </p:grpSpPr>
        <p:sp>
          <p:nvSpPr>
            <p:cNvPr name="Freeform 80" id="80"/>
            <p:cNvSpPr/>
            <p:nvPr/>
          </p:nvSpPr>
          <p:spPr>
            <a:xfrm flipH="false" flipV="false">
              <a:off x="203200" y="-371"/>
              <a:ext cx="5107989" cy="463872"/>
            </a:xfrm>
            <a:custGeom>
              <a:avLst/>
              <a:gdLst/>
              <a:ahLst/>
              <a:cxnLst/>
              <a:rect r="r" b="b" t="t" l="l"/>
              <a:pathLst>
                <a:path h="463872" w="5107989">
                  <a:moveTo>
                    <a:pt x="5107989" y="371"/>
                  </a:moveTo>
                  <a:cubicBezTo>
                    <a:pt x="5025012" y="0"/>
                    <a:pt x="4948179" y="44055"/>
                    <a:pt x="4906583" y="115853"/>
                  </a:cubicBezTo>
                  <a:cubicBezTo>
                    <a:pt x="4864987" y="187652"/>
                    <a:pt x="4864987" y="276219"/>
                    <a:pt x="4906583" y="348018"/>
                  </a:cubicBezTo>
                  <a:cubicBezTo>
                    <a:pt x="4948179" y="419817"/>
                    <a:pt x="5025012" y="463872"/>
                    <a:pt x="5107989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AutoShape 82" id="82"/>
          <p:cNvSpPr/>
          <p:nvPr/>
        </p:nvSpPr>
        <p:spPr>
          <a:xfrm>
            <a:off x="3527883" y="2681032"/>
            <a:ext cx="0" cy="4190886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3" id="83"/>
          <p:cNvGrpSpPr/>
          <p:nvPr/>
        </p:nvGrpSpPr>
        <p:grpSpPr>
          <a:xfrm rot="0">
            <a:off x="1497320" y="3174821"/>
            <a:ext cx="2517899" cy="299169"/>
            <a:chOff x="0" y="0"/>
            <a:chExt cx="3897842" cy="463129"/>
          </a:xfrm>
        </p:grpSpPr>
        <p:sp>
          <p:nvSpPr>
            <p:cNvPr name="Freeform 84" id="84"/>
            <p:cNvSpPr/>
            <p:nvPr/>
          </p:nvSpPr>
          <p:spPr>
            <a:xfrm flipH="false" flipV="false">
              <a:off x="203200" y="-371"/>
              <a:ext cx="3491442" cy="463872"/>
            </a:xfrm>
            <a:custGeom>
              <a:avLst/>
              <a:gdLst/>
              <a:ahLst/>
              <a:cxnLst/>
              <a:rect r="r" b="b" t="t" l="l"/>
              <a:pathLst>
                <a:path h="463872" w="3491442">
                  <a:moveTo>
                    <a:pt x="3491442" y="371"/>
                  </a:moveTo>
                  <a:cubicBezTo>
                    <a:pt x="3408465" y="0"/>
                    <a:pt x="3331632" y="44055"/>
                    <a:pt x="3290036" y="115853"/>
                  </a:cubicBezTo>
                  <a:cubicBezTo>
                    <a:pt x="3248440" y="187652"/>
                    <a:pt x="3248440" y="276219"/>
                    <a:pt x="3290036" y="348018"/>
                  </a:cubicBezTo>
                  <a:cubicBezTo>
                    <a:pt x="3331632" y="419817"/>
                    <a:pt x="3408465" y="463872"/>
                    <a:pt x="3491442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7D0A7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  <a:r>
                <a:rPr lang="en-US" sz="900">
                  <a:solidFill>
                    <a:srgbClr val="003080"/>
                  </a:solidFill>
                  <a:latin typeface="Garet Bold"/>
                </a:rPr>
                <a:t>75%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2705626" y="5889087"/>
            <a:ext cx="2891648" cy="299169"/>
            <a:chOff x="0" y="0"/>
            <a:chExt cx="4476425" cy="463129"/>
          </a:xfrm>
        </p:grpSpPr>
        <p:sp>
          <p:nvSpPr>
            <p:cNvPr name="Freeform 87" id="87"/>
            <p:cNvSpPr/>
            <p:nvPr/>
          </p:nvSpPr>
          <p:spPr>
            <a:xfrm flipH="false" flipV="false">
              <a:off x="203200" y="-371"/>
              <a:ext cx="4070025" cy="463872"/>
            </a:xfrm>
            <a:custGeom>
              <a:avLst/>
              <a:gdLst/>
              <a:ahLst/>
              <a:cxnLst/>
              <a:rect r="r" b="b" t="t" l="l"/>
              <a:pathLst>
                <a:path h="463872" w="4070025">
                  <a:moveTo>
                    <a:pt x="4070025" y="371"/>
                  </a:moveTo>
                  <a:cubicBezTo>
                    <a:pt x="3987048" y="0"/>
                    <a:pt x="3910216" y="44055"/>
                    <a:pt x="3868620" y="115853"/>
                  </a:cubicBezTo>
                  <a:cubicBezTo>
                    <a:pt x="3827024" y="187652"/>
                    <a:pt x="3827024" y="276219"/>
                    <a:pt x="3868620" y="348018"/>
                  </a:cubicBezTo>
                  <a:cubicBezTo>
                    <a:pt x="3910216" y="419817"/>
                    <a:pt x="3987048" y="463872"/>
                    <a:pt x="4070025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7D0A7"/>
            </a:solidFill>
            <a:ln>
              <a:noFill/>
            </a:ln>
          </p:spPr>
        </p:sp>
        <p:sp>
          <p:nvSpPr>
            <p:cNvPr name="TextBox 88" id="88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945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3080"/>
                  </a:solidFill>
                  <a:latin typeface="Garet Bold"/>
                </a:rPr>
                <a:t>65</a:t>
              </a:r>
              <a:r>
                <a:rPr lang="en-US" sz="900" u="none">
                  <a:solidFill>
                    <a:srgbClr val="003080"/>
                  </a:solidFill>
                  <a:latin typeface="Garet Bold"/>
                </a:rPr>
                <a:t>%</a:t>
              </a: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2936336" y="4901178"/>
            <a:ext cx="1738293" cy="299169"/>
            <a:chOff x="0" y="0"/>
            <a:chExt cx="2690970" cy="463129"/>
          </a:xfrm>
        </p:grpSpPr>
        <p:sp>
          <p:nvSpPr>
            <p:cNvPr name="Freeform 90" id="90"/>
            <p:cNvSpPr/>
            <p:nvPr/>
          </p:nvSpPr>
          <p:spPr>
            <a:xfrm flipH="false" flipV="false">
              <a:off x="203200" y="-371"/>
              <a:ext cx="2284569" cy="463872"/>
            </a:xfrm>
            <a:custGeom>
              <a:avLst/>
              <a:gdLst/>
              <a:ahLst/>
              <a:cxnLst/>
              <a:rect r="r" b="b" t="t" l="l"/>
              <a:pathLst>
                <a:path h="463872" w="2284569">
                  <a:moveTo>
                    <a:pt x="2284569" y="371"/>
                  </a:moveTo>
                  <a:cubicBezTo>
                    <a:pt x="2201593" y="0"/>
                    <a:pt x="2124760" y="44055"/>
                    <a:pt x="2083164" y="115853"/>
                  </a:cubicBezTo>
                  <a:cubicBezTo>
                    <a:pt x="2041568" y="187652"/>
                    <a:pt x="2041568" y="276219"/>
                    <a:pt x="2083164" y="348018"/>
                  </a:cubicBezTo>
                  <a:cubicBezTo>
                    <a:pt x="2124760" y="419817"/>
                    <a:pt x="2201593" y="463872"/>
                    <a:pt x="2284569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94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2866223" y="6459935"/>
            <a:ext cx="1323320" cy="299169"/>
            <a:chOff x="0" y="0"/>
            <a:chExt cx="2048570" cy="463129"/>
          </a:xfrm>
        </p:grpSpPr>
        <p:sp>
          <p:nvSpPr>
            <p:cNvPr name="Freeform 93" id="93"/>
            <p:cNvSpPr/>
            <p:nvPr/>
          </p:nvSpPr>
          <p:spPr>
            <a:xfrm flipH="false" flipV="false">
              <a:off x="203200" y="-371"/>
              <a:ext cx="1642170" cy="463872"/>
            </a:xfrm>
            <a:custGeom>
              <a:avLst/>
              <a:gdLst/>
              <a:ahLst/>
              <a:cxnLst/>
              <a:rect r="r" b="b" t="t" l="l"/>
              <a:pathLst>
                <a:path h="463872" w="1642170">
                  <a:moveTo>
                    <a:pt x="1642170" y="371"/>
                  </a:moveTo>
                  <a:cubicBezTo>
                    <a:pt x="1559193" y="0"/>
                    <a:pt x="1482360" y="44055"/>
                    <a:pt x="1440764" y="115853"/>
                  </a:cubicBezTo>
                  <a:cubicBezTo>
                    <a:pt x="1399168" y="187652"/>
                    <a:pt x="1399168" y="276219"/>
                    <a:pt x="1440764" y="348018"/>
                  </a:cubicBezTo>
                  <a:cubicBezTo>
                    <a:pt x="1482360" y="419817"/>
                    <a:pt x="1559193" y="463872"/>
                    <a:pt x="1642170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7D0A7"/>
            </a:solidFill>
            <a:ln>
              <a:noFill/>
            </a:ln>
          </p:spPr>
        </p:sp>
        <p:sp>
          <p:nvSpPr>
            <p:cNvPr name="TextBox 94" id="94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945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3080"/>
                  </a:solidFill>
                  <a:latin typeface="Garet Bold"/>
                </a:rPr>
                <a:t>WHERE WE ARE AT</a:t>
              </a: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4674628" y="6478985"/>
            <a:ext cx="922646" cy="299169"/>
            <a:chOff x="0" y="0"/>
            <a:chExt cx="1428305" cy="463129"/>
          </a:xfrm>
        </p:grpSpPr>
        <p:sp>
          <p:nvSpPr>
            <p:cNvPr name="Freeform 96" id="96"/>
            <p:cNvSpPr/>
            <p:nvPr/>
          </p:nvSpPr>
          <p:spPr>
            <a:xfrm flipH="false" flipV="false">
              <a:off x="203200" y="-371"/>
              <a:ext cx="1021905" cy="463872"/>
            </a:xfrm>
            <a:custGeom>
              <a:avLst/>
              <a:gdLst/>
              <a:ahLst/>
              <a:cxnLst/>
              <a:rect r="r" b="b" t="t" l="l"/>
              <a:pathLst>
                <a:path h="463872" w="1021905">
                  <a:moveTo>
                    <a:pt x="1021905" y="371"/>
                  </a:moveTo>
                  <a:cubicBezTo>
                    <a:pt x="938928" y="0"/>
                    <a:pt x="862095" y="44055"/>
                    <a:pt x="820499" y="115853"/>
                  </a:cubicBezTo>
                  <a:cubicBezTo>
                    <a:pt x="778903" y="187652"/>
                    <a:pt x="778903" y="276219"/>
                    <a:pt x="820499" y="348018"/>
                  </a:cubicBezTo>
                  <a:cubicBezTo>
                    <a:pt x="862095" y="419817"/>
                    <a:pt x="938928" y="463872"/>
                    <a:pt x="1021905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  <a:r>
                <a:rPr lang="en-US" sz="900">
                  <a:solidFill>
                    <a:srgbClr val="FFFFFF"/>
                  </a:solidFill>
                  <a:latin typeface="Garet Bold"/>
                </a:rPr>
                <a:t>PROJECTION</a:t>
              </a: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5856439" y="6465002"/>
            <a:ext cx="1293909" cy="294102"/>
            <a:chOff x="0" y="0"/>
            <a:chExt cx="1787967" cy="406400"/>
          </a:xfrm>
        </p:grpSpPr>
        <p:sp>
          <p:nvSpPr>
            <p:cNvPr name="Freeform 99" id="99"/>
            <p:cNvSpPr/>
            <p:nvPr/>
          </p:nvSpPr>
          <p:spPr>
            <a:xfrm flipH="false" flipV="false">
              <a:off x="203200" y="-326"/>
              <a:ext cx="1381567" cy="407051"/>
            </a:xfrm>
            <a:custGeom>
              <a:avLst/>
              <a:gdLst/>
              <a:ahLst/>
              <a:cxnLst/>
              <a:rect r="r" b="b" t="t" l="l"/>
              <a:pathLst>
                <a:path h="407051" w="1381567">
                  <a:moveTo>
                    <a:pt x="1381567" y="326"/>
                  </a:moveTo>
                  <a:cubicBezTo>
                    <a:pt x="1308754" y="0"/>
                    <a:pt x="1241332" y="38659"/>
                    <a:pt x="1204832" y="101663"/>
                  </a:cubicBezTo>
                  <a:cubicBezTo>
                    <a:pt x="1168331" y="164667"/>
                    <a:pt x="1168331" y="242385"/>
                    <a:pt x="1204832" y="305389"/>
                  </a:cubicBezTo>
                  <a:cubicBezTo>
                    <a:pt x="1241332" y="368393"/>
                    <a:pt x="1308754" y="407052"/>
                    <a:pt x="1381567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EFE7"/>
            </a:solidFill>
            <a:ln>
              <a:noFill/>
            </a:ln>
          </p:spPr>
        </p:sp>
        <p:sp>
          <p:nvSpPr>
            <p:cNvPr name="TextBox 100" id="100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 marL="0" indent="0" lvl="0">
                <a:lnSpc>
                  <a:spcPts val="735"/>
                </a:lnSpc>
                <a:spcBef>
                  <a:spcPct val="0"/>
                </a:spcBef>
              </a:pPr>
              <a:r>
                <a:rPr lang="en-US" sz="700">
                  <a:solidFill>
                    <a:srgbClr val="000000"/>
                  </a:solidFill>
                  <a:latin typeface="Garet"/>
                </a:rPr>
                <a:t>PROJECT  COMPLETION</a:t>
              </a:r>
            </a:p>
          </p:txBody>
        </p:sp>
      </p:grpSp>
      <p:sp>
        <p:nvSpPr>
          <p:cNvPr name="TextBox 101" id="101"/>
          <p:cNvSpPr txBox="true"/>
          <p:nvPr/>
        </p:nvSpPr>
        <p:spPr>
          <a:xfrm rot="0">
            <a:off x="3750617" y="2322257"/>
            <a:ext cx="1579781" cy="20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"/>
              </a:lnSpc>
              <a:spcBef>
                <a:spcPct val="0"/>
              </a:spcBef>
            </a:pPr>
            <a:r>
              <a:rPr lang="en-US" sz="1250" spc="62">
                <a:solidFill>
                  <a:srgbClr val="000000"/>
                </a:solidFill>
                <a:latin typeface="Montserrat Semi-Bold Bold"/>
              </a:rPr>
              <a:t>QUARTER 1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5375373" y="2284168"/>
            <a:ext cx="1579781" cy="20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"/>
              </a:lnSpc>
              <a:spcBef>
                <a:spcPct val="0"/>
              </a:spcBef>
            </a:pPr>
            <a:r>
              <a:rPr lang="en-US" sz="1250" spc="62">
                <a:solidFill>
                  <a:srgbClr val="000000"/>
                </a:solidFill>
                <a:latin typeface="Montserrat Semi-Bold Bold"/>
              </a:rPr>
              <a:t>QUARTER 2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6725003" y="2284168"/>
            <a:ext cx="1579781" cy="20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"/>
              </a:lnSpc>
              <a:spcBef>
                <a:spcPct val="0"/>
              </a:spcBef>
            </a:pPr>
            <a:r>
              <a:rPr lang="en-US" sz="1250" spc="62">
                <a:solidFill>
                  <a:srgbClr val="000000"/>
                </a:solidFill>
                <a:latin typeface="Montserrat Semi-Bold Bold"/>
              </a:rPr>
              <a:t>QUARTER 3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8079103" y="2284168"/>
            <a:ext cx="1579781" cy="20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"/>
              </a:lnSpc>
              <a:spcBef>
                <a:spcPct val="0"/>
              </a:spcBef>
            </a:pPr>
            <a:r>
              <a:rPr lang="en-US" sz="1250" spc="62">
                <a:solidFill>
                  <a:srgbClr val="000000"/>
                </a:solidFill>
                <a:latin typeface="Montserrat Semi-Bold Bold"/>
              </a:rPr>
              <a:t>QUARTER 4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3939088" y="274936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JAN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4306894" y="274936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FEB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4777999" y="274936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MAR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5335160" y="274936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APR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5856439" y="27651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MAY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6300630" y="27651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JUNE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6812384" y="27651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JULY</a:t>
            </a:r>
          </a:p>
        </p:txBody>
      </p:sp>
      <p:sp>
        <p:nvSpPr>
          <p:cNvPr name="AutoShape 112" id="112"/>
          <p:cNvSpPr/>
          <p:nvPr/>
        </p:nvSpPr>
        <p:spPr>
          <a:xfrm flipH="true">
            <a:off x="7845417" y="2685432"/>
            <a:ext cx="0" cy="4198071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3" id="113"/>
          <p:cNvGrpSpPr/>
          <p:nvPr/>
        </p:nvGrpSpPr>
        <p:grpSpPr>
          <a:xfrm rot="0">
            <a:off x="2364070" y="3723398"/>
            <a:ext cx="2008337" cy="299169"/>
            <a:chOff x="0" y="0"/>
            <a:chExt cx="3109012" cy="463129"/>
          </a:xfrm>
        </p:grpSpPr>
        <p:sp>
          <p:nvSpPr>
            <p:cNvPr name="Freeform 114" id="114"/>
            <p:cNvSpPr/>
            <p:nvPr/>
          </p:nvSpPr>
          <p:spPr>
            <a:xfrm flipH="false" flipV="false">
              <a:off x="203200" y="-371"/>
              <a:ext cx="2702612" cy="463872"/>
            </a:xfrm>
            <a:custGeom>
              <a:avLst/>
              <a:gdLst/>
              <a:ahLst/>
              <a:cxnLst/>
              <a:rect r="r" b="b" t="t" l="l"/>
              <a:pathLst>
                <a:path h="463872" w="2702612">
                  <a:moveTo>
                    <a:pt x="2702612" y="371"/>
                  </a:moveTo>
                  <a:cubicBezTo>
                    <a:pt x="2619635" y="0"/>
                    <a:pt x="2542802" y="44055"/>
                    <a:pt x="2501206" y="115853"/>
                  </a:cubicBezTo>
                  <a:cubicBezTo>
                    <a:pt x="2459611" y="187652"/>
                    <a:pt x="2459611" y="276219"/>
                    <a:pt x="2501206" y="348018"/>
                  </a:cubicBezTo>
                  <a:cubicBezTo>
                    <a:pt x="2542802" y="419817"/>
                    <a:pt x="2619635" y="463872"/>
                    <a:pt x="2702612" y="463500"/>
                  </a:cubicBezTo>
                  <a:lnTo>
                    <a:pt x="0" y="463500"/>
                  </a:lnTo>
                  <a:cubicBezTo>
                    <a:pt x="82977" y="463872"/>
                    <a:pt x="159810" y="419817"/>
                    <a:pt x="201406" y="348018"/>
                  </a:cubicBezTo>
                  <a:cubicBezTo>
                    <a:pt x="243002" y="276219"/>
                    <a:pt x="243002" y="187652"/>
                    <a:pt x="201406" y="115853"/>
                  </a:cubicBezTo>
                  <a:cubicBezTo>
                    <a:pt x="159810" y="44055"/>
                    <a:pt x="82977" y="0"/>
                    <a:pt x="0" y="371"/>
                  </a:cubicBezTo>
                  <a:close/>
                </a:path>
              </a:pathLst>
            </a:custGeom>
            <a:solidFill>
              <a:srgbClr val="07D0A7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9525"/>
              <a:ext cx="812800" cy="396875"/>
            </a:xfrm>
            <a:prstGeom prst="rect">
              <a:avLst/>
            </a:prstGeom>
          </p:spPr>
          <p:txBody>
            <a:bodyPr anchor="ctr" rtlCol="false" tIns="77526" lIns="77526" bIns="77526" rIns="77526"/>
            <a:lstStyle/>
            <a:p>
              <a:pPr algn="r">
                <a:lnSpc>
                  <a:spcPts val="945"/>
                </a:lnSpc>
              </a:pPr>
              <a:r>
                <a:rPr lang="en-US" sz="900">
                  <a:solidFill>
                    <a:srgbClr val="003080"/>
                  </a:solidFill>
                  <a:latin typeface="Garet Bold"/>
                </a:rPr>
                <a:t>60%</a:t>
              </a:r>
            </a:p>
          </p:txBody>
        </p:sp>
      </p:grpSp>
      <p:sp>
        <p:nvSpPr>
          <p:cNvPr name="AutoShape 116" id="116"/>
          <p:cNvSpPr/>
          <p:nvPr/>
        </p:nvSpPr>
        <p:spPr>
          <a:xfrm>
            <a:off x="14633" y="3684387"/>
            <a:ext cx="9753593" cy="0"/>
          </a:xfrm>
          <a:prstGeom prst="line">
            <a:avLst/>
          </a:prstGeom>
          <a:ln cap="flat" w="95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7" id="117"/>
          <p:cNvSpPr txBox="true"/>
          <p:nvPr/>
        </p:nvSpPr>
        <p:spPr>
          <a:xfrm rot="0">
            <a:off x="7333663" y="2777940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AUG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7845417" y="2777940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SEPT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8319072" y="27651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OCT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8741772" y="27651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NOV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9260531" y="27651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DEC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2436436" y="2322257"/>
            <a:ext cx="1579781" cy="20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"/>
              </a:lnSpc>
              <a:spcBef>
                <a:spcPct val="0"/>
              </a:spcBef>
            </a:pPr>
            <a:r>
              <a:rPr lang="en-US" sz="1250" spc="62">
                <a:solidFill>
                  <a:srgbClr val="000000"/>
                </a:solidFill>
                <a:latin typeface="Montserrat Semi-Bold Bold"/>
              </a:rPr>
              <a:t>QUARTER 4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1125845" y="2322257"/>
            <a:ext cx="1579781" cy="20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"/>
              </a:lnSpc>
              <a:spcBef>
                <a:spcPct val="0"/>
              </a:spcBef>
            </a:pPr>
            <a:r>
              <a:rPr lang="en-US" sz="1250" spc="62">
                <a:solidFill>
                  <a:srgbClr val="000000"/>
                </a:solidFill>
                <a:latin typeface="Montserrat Semi-Bold Bold"/>
              </a:rPr>
              <a:t>QUARTER 3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3505117" y="2777940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DEC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2996643" y="2796990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NOV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2527751" y="28065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OCT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2134386" y="2796990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SEPT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1715960" y="2783902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AUG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1294020" y="2765115"/>
            <a:ext cx="459367" cy="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"/>
              </a:lnSpc>
              <a:spcBef>
                <a:spcPct val="0"/>
              </a:spcBef>
            </a:pPr>
            <a:r>
              <a:rPr lang="en-US" sz="999" spc="49">
                <a:solidFill>
                  <a:srgbClr val="000000"/>
                </a:solidFill>
                <a:latin typeface="Montserrat Semi-Bold Bold"/>
              </a:rPr>
              <a:t>JUL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7864" y="3267094"/>
            <a:ext cx="1451291" cy="1451291"/>
            <a:chOff x="0" y="0"/>
            <a:chExt cx="1935055" cy="19350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36492" y="646473"/>
              <a:ext cx="862072" cy="594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100E0E"/>
                  </a:solidFill>
                  <a:latin typeface="Araboto Bold"/>
                </a:rPr>
                <a:t>69%</a:t>
              </a:r>
            </a:p>
          </p:txBody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1935055" cy="1935055"/>
              <a:chOff x="0" y="0"/>
              <a:chExt cx="2540000" cy="254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281435"/>
                    </a:lnTo>
                    <a:cubicBezTo>
                      <a:pt x="977762" y="279848"/>
                      <a:pt x="649082" y="468307"/>
                      <a:pt x="471141" y="775452"/>
                    </a:cubicBezTo>
                    <a:cubicBezTo>
                      <a:pt x="293200" y="1082597"/>
                      <a:pt x="293200" y="1461473"/>
                      <a:pt x="471141" y="1768618"/>
                    </a:cubicBezTo>
                    <a:cubicBezTo>
                      <a:pt x="649082" y="2075763"/>
                      <a:pt x="977762" y="2264223"/>
                      <a:pt x="1332725" y="2262635"/>
                    </a:cubicBezTo>
                    <a:cubicBezTo>
                      <a:pt x="1687688" y="2264223"/>
                      <a:pt x="2016368" y="2075763"/>
                      <a:pt x="2194309" y="1768618"/>
                    </a:cubicBezTo>
                    <a:cubicBezTo>
                      <a:pt x="2372250" y="1461473"/>
                      <a:pt x="2372250" y="1082597"/>
                      <a:pt x="2194309" y="775452"/>
                    </a:cubicBezTo>
                    <a:cubicBezTo>
                      <a:pt x="2016368" y="468307"/>
                      <a:pt x="1687688" y="279848"/>
                      <a:pt x="1332725" y="28143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>
                <a:off x="89184" y="0"/>
                <a:ext cx="2520997" cy="2659227"/>
              </a:xfrm>
              <a:custGeom>
                <a:avLst/>
                <a:gdLst/>
                <a:ahLst/>
                <a:cxnLst/>
                <a:rect r="r" b="b" t="t" l="l"/>
                <a:pathLst>
                  <a:path h="2659227" w="2520997">
                    <a:moveTo>
                      <a:pt x="1180816" y="0"/>
                    </a:moveTo>
                    <a:cubicBezTo>
                      <a:pt x="1820673" y="0"/>
                      <a:pt x="2360606" y="476015"/>
                      <a:pt x="2440802" y="1110827"/>
                    </a:cubicBezTo>
                    <a:cubicBezTo>
                      <a:pt x="2520997" y="1745639"/>
                      <a:pt x="2116407" y="2340975"/>
                      <a:pt x="1496652" y="2500101"/>
                    </a:cubicBezTo>
                    <a:cubicBezTo>
                      <a:pt x="876897" y="2659227"/>
                      <a:pt x="235547" y="2332443"/>
                      <a:pt x="0" y="1737518"/>
                    </a:cubicBezTo>
                    <a:lnTo>
                      <a:pt x="259779" y="1634664"/>
                    </a:lnTo>
                    <a:cubicBezTo>
                      <a:pt x="443506" y="2098705"/>
                      <a:pt x="943759" y="2353597"/>
                      <a:pt x="1427168" y="2229478"/>
                    </a:cubicBezTo>
                    <a:cubicBezTo>
                      <a:pt x="1910577" y="2105360"/>
                      <a:pt x="2226157" y="1640998"/>
                      <a:pt x="2163605" y="1145845"/>
                    </a:cubicBezTo>
                    <a:cubicBezTo>
                      <a:pt x="2101052" y="650692"/>
                      <a:pt x="1679905" y="279400"/>
                      <a:pt x="1180816" y="279400"/>
                    </a:cubicBezTo>
                    <a:close/>
                  </a:path>
                </a:pathLst>
              </a:custGeom>
              <a:solidFill>
                <a:srgbClr val="0A0A0A"/>
              </a:solidFill>
            </p:spPr>
          </p:sp>
        </p:grpSp>
      </p:grpSp>
      <p:sp>
        <p:nvSpPr>
          <p:cNvPr name="AutoShape 7" id="7"/>
          <p:cNvSpPr/>
          <p:nvPr/>
        </p:nvSpPr>
        <p:spPr>
          <a:xfrm rot="0">
            <a:off x="7497033" y="6407288"/>
            <a:ext cx="135879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926930" y="1568300"/>
            <a:ext cx="5273159" cy="45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8"/>
              </a:lnSpc>
            </a:pPr>
            <a:r>
              <a:rPr lang="en-US" sz="3428" spc="34">
                <a:solidFill>
                  <a:srgbClr val="100E0E"/>
                </a:solidFill>
                <a:latin typeface="Nourd Light"/>
              </a:rPr>
              <a:t>Overal Status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58719" y="2322194"/>
            <a:ext cx="2261246" cy="26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98"/>
              </a:lnSpc>
            </a:pPr>
            <a:r>
              <a:rPr lang="en-US" sz="2098" spc="20">
                <a:solidFill>
                  <a:srgbClr val="100E0E"/>
                </a:solidFill>
                <a:latin typeface="Red Hat Display Bold"/>
              </a:rPr>
              <a:t> Summary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67981" y="3657600"/>
            <a:ext cx="168924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18"/>
              </a:lnSpc>
              <a:spcBef>
                <a:spcPct val="0"/>
              </a:spcBef>
            </a:pPr>
            <a:r>
              <a:rPr lang="en-US" sz="2098" spc="20">
                <a:solidFill>
                  <a:srgbClr val="100E0E"/>
                </a:solidFill>
                <a:latin typeface="Red Hat Display Bold"/>
              </a:rPr>
              <a:t>69% of the project is done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17563" y="0"/>
            <a:ext cx="1416025" cy="333375"/>
            <a:chOff x="0" y="0"/>
            <a:chExt cx="1888033" cy="444500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06210" cy="444500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662762" y="1333"/>
              <a:ext cx="1225271" cy="391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6"/>
                </a:lnSpc>
              </a:pPr>
              <a:r>
                <a:rPr lang="en-US" sz="1682">
                  <a:solidFill>
                    <a:srgbClr val="0A0A0A"/>
                  </a:solidFill>
                  <a:latin typeface="Open Sans"/>
                </a:rPr>
                <a:t>GUNDUA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DAFi_WzDUDU</dc:identifier>
  <dcterms:modified xsi:type="dcterms:W3CDTF">2011-08-01T06:04:30Z</dcterms:modified>
  <cp:revision>1</cp:revision>
  <dc:title>Gundua progress status </dc:title>
</cp:coreProperties>
</file>