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50" r:id="rId2"/>
    <p:sldId id="1223" r:id="rId3"/>
    <p:sldId id="1224" r:id="rId4"/>
    <p:sldId id="1226" r:id="rId5"/>
    <p:sldId id="1225" r:id="rId6"/>
    <p:sldId id="1227" r:id="rId7"/>
    <p:sldId id="1228" r:id="rId8"/>
    <p:sldId id="1229" r:id="rId9"/>
    <p:sldId id="1234" r:id="rId10"/>
    <p:sldId id="1235" r:id="rId11"/>
    <p:sldId id="1236" r:id="rId12"/>
    <p:sldId id="1237" r:id="rId13"/>
    <p:sldId id="1230" r:id="rId14"/>
    <p:sldId id="1231" r:id="rId15"/>
    <p:sldId id="1240" r:id="rId16"/>
    <p:sldId id="1232" r:id="rId17"/>
  </p:sldIdLst>
  <p:sldSz cx="12192000" cy="6858000"/>
  <p:notesSz cx="7315200" cy="96012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181" autoAdjust="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4143588" y="0"/>
            <a:ext cx="3169920" cy="481727"/>
          </a:xfrm>
          <a:prstGeom prst="rect">
            <a:avLst/>
          </a:prstGeom>
        </p:spPr>
        <p:txBody>
          <a:bodyPr vert="horz" lIns="91440" tIns="45720" rIns="91440" bIns="45720" rtlCol="0"/>
          <a:lstStyle>
            <a:lvl1pPr algn="r">
              <a:defRPr sz="1200"/>
            </a:lvl1pPr>
          </a:lstStyle>
          <a:p>
            <a:fld id="{2A337F7A-38DC-447A-8694-1ED994673694}" type="datetimeFigureOut">
              <a:rPr lang="en-KE" smtClean="0"/>
              <a:t>04/05/2023</a:t>
            </a:fld>
            <a:endParaRPr lang="en-KE"/>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9119474"/>
            <a:ext cx="3169920" cy="481726"/>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4143588" y="9119474"/>
            <a:ext cx="3169920" cy="481726"/>
          </a:xfrm>
          <a:prstGeom prst="rect">
            <a:avLst/>
          </a:prstGeom>
        </p:spPr>
        <p:txBody>
          <a:bodyPr vert="horz" lIns="91440" tIns="45720" rIns="91440" bIns="45720" rtlCol="0" anchor="b"/>
          <a:lstStyle>
            <a:lvl1pPr algn="r">
              <a:defRPr sz="1200"/>
            </a:lvl1pPr>
          </a:lstStyle>
          <a:p>
            <a:fld id="{87AAC8AC-0ACC-4BC1-A978-F41E9F395D8D}" type="slidenum">
              <a:rPr lang="en-KE" smtClean="0"/>
              <a:t>‹#›</a:t>
            </a:fld>
            <a:endParaRPr lang="en-KE"/>
          </a:p>
        </p:txBody>
      </p:sp>
    </p:spTree>
    <p:extLst>
      <p:ext uri="{BB962C8B-B14F-4D97-AF65-F5344CB8AC3E}">
        <p14:creationId xmlns:p14="http://schemas.microsoft.com/office/powerpoint/2010/main" val="25953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89EF-8FF0-8085-8A6F-2FCBF8F12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5053D4DA-5762-1E8A-986B-91359BD0D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0494A003-384B-25FA-1364-AB1C2436E79E}"/>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5" name="Footer Placeholder 4">
            <a:extLst>
              <a:ext uri="{FF2B5EF4-FFF2-40B4-BE49-F238E27FC236}">
                <a16:creationId xmlns:a16="http://schemas.microsoft.com/office/drawing/2014/main" id="{8D1863F0-2388-3565-FA05-A8372F694B9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C9273AF-2E1B-6713-DDC5-690AAB7F2949}"/>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1518107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6E11-BDA2-A9E8-E9BF-415C749E9B5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ED99BC2-4395-4777-2DCD-B12EAE482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03BD538-1C26-B624-8FD6-33A44EF8377F}"/>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5" name="Footer Placeholder 4">
            <a:extLst>
              <a:ext uri="{FF2B5EF4-FFF2-40B4-BE49-F238E27FC236}">
                <a16:creationId xmlns:a16="http://schemas.microsoft.com/office/drawing/2014/main" id="{BE4E3BD5-9A15-9178-62B3-4CDFD06ACC3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BF3F684-6B92-D740-1BD5-A1A8A94A1F54}"/>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388979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D2D11-3DDB-0A20-EF2E-24E21B39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303FD58C-4B0D-325E-F12A-FE51C4246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EC4F958-A31F-D1A3-A40F-D0B4F42BF314}"/>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5" name="Footer Placeholder 4">
            <a:extLst>
              <a:ext uri="{FF2B5EF4-FFF2-40B4-BE49-F238E27FC236}">
                <a16:creationId xmlns:a16="http://schemas.microsoft.com/office/drawing/2014/main" id="{3777136B-E422-3A3C-0EF9-102A3ABADD0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4F55E42-34A3-7999-1E2E-E6DD9AB8BE78}"/>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4166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29DF-2D96-B86D-A87D-0F217F338DE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E62010A-42F4-2154-71FF-4C2CE4D7B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2D8A024-B0D7-BE13-9576-5837CBDF870C}"/>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5" name="Footer Placeholder 4">
            <a:extLst>
              <a:ext uri="{FF2B5EF4-FFF2-40B4-BE49-F238E27FC236}">
                <a16:creationId xmlns:a16="http://schemas.microsoft.com/office/drawing/2014/main" id="{E7590080-EF2B-CC16-143A-6BC65380CB9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227F160-1307-C95E-CB14-C96C2DFBFF81}"/>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112311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8C43-D522-5A45-5CAE-859DA6BFB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DA3F550D-F054-9813-03AC-D4134B1E9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CB3FF-6468-B2E4-D319-6722C2697123}"/>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5" name="Footer Placeholder 4">
            <a:extLst>
              <a:ext uri="{FF2B5EF4-FFF2-40B4-BE49-F238E27FC236}">
                <a16:creationId xmlns:a16="http://schemas.microsoft.com/office/drawing/2014/main" id="{E3D62948-EA01-7922-008E-190A6644FE4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C08304A-9610-054E-1DB8-186018CD6D3E}"/>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127755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D9C5-121B-C4C2-9475-A3E3A44B586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351131C-4019-7897-4488-7566446E9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CF0B607E-2B82-ED33-9A94-C4ADA20AD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C9745CB9-AC6C-F3DF-9236-B8B2DC595C62}"/>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6" name="Footer Placeholder 5">
            <a:extLst>
              <a:ext uri="{FF2B5EF4-FFF2-40B4-BE49-F238E27FC236}">
                <a16:creationId xmlns:a16="http://schemas.microsoft.com/office/drawing/2014/main" id="{1BE5EDF5-F750-7C7C-F62C-C33418E7C9A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7E0B413-FF2E-1B53-9A75-8AFFEC443938}"/>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146736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3800-88D7-0F4A-60F6-B58991BC43FD}"/>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B0BED1D-1E13-146E-E1F6-31B12ADE0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8515E2-74CA-2ED0-B3DD-11315C5A6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CFC68886-4C10-B47D-FF79-9187C5FAD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B2E78-804F-933E-96F1-AC7382B9B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646D7AD-F022-A245-0842-F6E277127775}"/>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8" name="Footer Placeholder 7">
            <a:extLst>
              <a:ext uri="{FF2B5EF4-FFF2-40B4-BE49-F238E27FC236}">
                <a16:creationId xmlns:a16="http://schemas.microsoft.com/office/drawing/2014/main" id="{5DDAD8CA-AD0B-6C9B-CB08-A5866A9CD4AA}"/>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F0F521D9-4F5E-E197-E138-A096BAF8EBDB}"/>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71470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3F2D-EB51-A0B4-BC6D-BEC733FEE5D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4F60C4E-5E82-B587-DE3F-E7E22832525C}"/>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4" name="Footer Placeholder 3">
            <a:extLst>
              <a:ext uri="{FF2B5EF4-FFF2-40B4-BE49-F238E27FC236}">
                <a16:creationId xmlns:a16="http://schemas.microsoft.com/office/drawing/2014/main" id="{CD20E49F-2894-3483-F357-167DAF8A2671}"/>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7BC5F7A-28FB-4F9A-0FE2-4D7A568CD106}"/>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266585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3B0FF-7002-53E9-0BDB-A612D215590B}"/>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3" name="Footer Placeholder 2">
            <a:extLst>
              <a:ext uri="{FF2B5EF4-FFF2-40B4-BE49-F238E27FC236}">
                <a16:creationId xmlns:a16="http://schemas.microsoft.com/office/drawing/2014/main" id="{6BFA1236-77DA-150E-CBE0-1AF187FB3D2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C664A347-C20A-9A9B-AFAA-6FD7A753BAA2}"/>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213621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D7E5-7F1C-C743-3939-5F7984993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99F5621D-8E1C-754D-6BA0-CCC9B1314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824886B-4F6F-EB7F-2A5F-8C3DECAAF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E4779-385F-F3FF-1323-6D0620593995}"/>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6" name="Footer Placeholder 5">
            <a:extLst>
              <a:ext uri="{FF2B5EF4-FFF2-40B4-BE49-F238E27FC236}">
                <a16:creationId xmlns:a16="http://schemas.microsoft.com/office/drawing/2014/main" id="{9570AD5F-1ECD-4E0C-7A16-F7E5CC71E57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0E7953E-998B-9664-9724-0869C2CB15DB}"/>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169273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A2DD-5FF6-E026-A4F8-2566642CF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8466DA84-0015-F572-8954-B83A97517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20E758F-B3C5-AA1D-6E90-A52D9416D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B657A-53C8-526D-02DC-A82A4867A4E9}"/>
              </a:ext>
            </a:extLst>
          </p:cNvPr>
          <p:cNvSpPr>
            <a:spLocks noGrp="1"/>
          </p:cNvSpPr>
          <p:nvPr>
            <p:ph type="dt" sz="half" idx="10"/>
          </p:nvPr>
        </p:nvSpPr>
        <p:spPr/>
        <p:txBody>
          <a:bodyPr/>
          <a:lstStyle/>
          <a:p>
            <a:fld id="{C3F6B955-9A3B-48CA-ACEC-4A9E0CD9FFF5}" type="datetimeFigureOut">
              <a:rPr lang="en-KE" smtClean="0"/>
              <a:t>04/05/2023</a:t>
            </a:fld>
            <a:endParaRPr lang="en-KE"/>
          </a:p>
        </p:txBody>
      </p:sp>
      <p:sp>
        <p:nvSpPr>
          <p:cNvPr id="6" name="Footer Placeholder 5">
            <a:extLst>
              <a:ext uri="{FF2B5EF4-FFF2-40B4-BE49-F238E27FC236}">
                <a16:creationId xmlns:a16="http://schemas.microsoft.com/office/drawing/2014/main" id="{EEF3BFEF-4625-77EB-734A-4F6CAB6338D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7181845-49DF-ED4C-21C4-E7D93DB83C5B}"/>
              </a:ext>
            </a:extLst>
          </p:cNvPr>
          <p:cNvSpPr>
            <a:spLocks noGrp="1"/>
          </p:cNvSpPr>
          <p:nvPr>
            <p:ph type="sldNum" sz="quarter" idx="12"/>
          </p:nvPr>
        </p:nvSpPr>
        <p:spPr/>
        <p:txBody>
          <a:bodyPr/>
          <a:lstStyle/>
          <a:p>
            <a:fld id="{63C3324E-F0DD-4290-8CBC-C831F3371CDC}" type="slidenum">
              <a:rPr lang="en-KE" smtClean="0"/>
              <a:t>‹#›</a:t>
            </a:fld>
            <a:endParaRPr lang="en-KE"/>
          </a:p>
        </p:txBody>
      </p:sp>
    </p:spTree>
    <p:extLst>
      <p:ext uri="{BB962C8B-B14F-4D97-AF65-F5344CB8AC3E}">
        <p14:creationId xmlns:p14="http://schemas.microsoft.com/office/powerpoint/2010/main" val="304616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26DFB-5435-4390-6254-DA641B99A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B5A6EAE-DA83-D286-67C5-D2373D601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43BFA23-169C-FD27-9742-73B0C5A02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6B955-9A3B-48CA-ACEC-4A9E0CD9FFF5}" type="datetimeFigureOut">
              <a:rPr lang="en-KE" smtClean="0"/>
              <a:t>04/05/2023</a:t>
            </a:fld>
            <a:endParaRPr lang="en-KE"/>
          </a:p>
        </p:txBody>
      </p:sp>
      <p:sp>
        <p:nvSpPr>
          <p:cNvPr id="5" name="Footer Placeholder 4">
            <a:extLst>
              <a:ext uri="{FF2B5EF4-FFF2-40B4-BE49-F238E27FC236}">
                <a16:creationId xmlns:a16="http://schemas.microsoft.com/office/drawing/2014/main" id="{914D0295-5A96-B6EB-8CD7-AAD502B9B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5A222C86-F191-50F7-AC47-4EE8F8E46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3324E-F0DD-4290-8CBC-C831F3371CDC}" type="slidenum">
              <a:rPr lang="en-KE" smtClean="0"/>
              <a:t>‹#›</a:t>
            </a:fld>
            <a:endParaRPr lang="en-KE"/>
          </a:p>
        </p:txBody>
      </p:sp>
    </p:spTree>
    <p:extLst>
      <p:ext uri="{BB962C8B-B14F-4D97-AF65-F5344CB8AC3E}">
        <p14:creationId xmlns:p14="http://schemas.microsoft.com/office/powerpoint/2010/main" val="1067449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SAG2.jpg">
            <a:extLst>
              <a:ext uri="{FF2B5EF4-FFF2-40B4-BE49-F238E27FC236}">
                <a16:creationId xmlns:a16="http://schemas.microsoft.com/office/drawing/2014/main" id="{1F147B7C-3DA3-9F2A-9951-217B5A545A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8471" y="100853"/>
            <a:ext cx="8875059" cy="665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84-EA2C-E20A-5998-BB0712BC2CBA}"/>
              </a:ext>
            </a:extLst>
          </p:cNvPr>
          <p:cNvSpPr>
            <a:spLocks noGrp="1"/>
          </p:cNvSpPr>
          <p:nvPr>
            <p:ph type="title"/>
          </p:nvPr>
        </p:nvSpPr>
        <p:spPr/>
        <p:txBody>
          <a:bodyPr/>
          <a:lstStyle/>
          <a:p>
            <a:pPr algn="ct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a:t>
            </a:r>
            <a:endParaRPr lang="en-KE"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61BCCC-5779-7272-0829-D427D50D2FDC}"/>
              </a:ext>
            </a:extLst>
          </p:cNvPr>
          <p:cNvSpPr>
            <a:spLocks noGrp="1"/>
          </p:cNvSpPr>
          <p:nvPr>
            <p:ph idx="1"/>
          </p:nvPr>
        </p:nvSpPr>
        <p:spPr/>
        <p:txBody>
          <a:bodyPr>
            <a:normAutofit/>
          </a:bodyPr>
          <a:lstStyle/>
          <a:p>
            <a:pPr>
              <a:lnSpc>
                <a:spcPct val="107000"/>
              </a:lnSpc>
              <a:spcAft>
                <a:spcPts val="800"/>
              </a:spcAft>
            </a:pPr>
            <a:r>
              <a:rPr lang="en-US" sz="48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Day three</a:t>
            </a:r>
            <a:r>
              <a:rPr lang="en-US" sz="4800"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KE" sz="4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effectLst/>
                <a:latin typeface="Times New Roman" panose="02020603050405020304" pitchFamily="18" charset="0"/>
                <a:ea typeface="Calibri" panose="020F0502020204030204" pitchFamily="34" charset="0"/>
              </a:rPr>
              <a:t>Management of Cyber Security: </a:t>
            </a:r>
            <a:r>
              <a:rPr lang="en-US" sz="2400" dirty="0">
                <a:solidFill>
                  <a:srgbClr val="000000"/>
                </a:solidFill>
                <a:effectLst/>
                <a:latin typeface="Times New Roman" panose="02020603050405020304" pitchFamily="18" charset="0"/>
                <a:ea typeface="Calibri" panose="020F0502020204030204" pitchFamily="34" charset="0"/>
              </a:rPr>
              <a:t>Cyber Security Risk Framework</a:t>
            </a:r>
            <a:endParaRPr lang="en-US" sz="2400" dirty="0">
              <a:solidFill>
                <a:srgbClr val="283339"/>
              </a:solidFill>
              <a:effectLst/>
              <a:latin typeface="Tahoma" panose="020B060403050404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effectLst/>
                <a:latin typeface="Times New Roman" panose="02020603050405020304" pitchFamily="18" charset="0"/>
                <a:ea typeface="Calibri" panose="020F0502020204030204" pitchFamily="34" charset="0"/>
              </a:rPr>
              <a:t>Management of Cyber Security: </a:t>
            </a:r>
            <a:r>
              <a:rPr lang="en-US" sz="2400" dirty="0">
                <a:solidFill>
                  <a:srgbClr val="000000"/>
                </a:solidFill>
                <a:effectLst/>
                <a:latin typeface="Times New Roman" panose="02020603050405020304" pitchFamily="18" charset="0"/>
                <a:ea typeface="Calibri" panose="020F0502020204030204" pitchFamily="34" charset="0"/>
              </a:rPr>
              <a:t>Developing Cyber Resilience</a:t>
            </a:r>
            <a:endParaRPr lang="en-US" sz="2400" dirty="0">
              <a:solidFill>
                <a:srgbClr val="283339"/>
              </a:solidFill>
              <a:latin typeface="Tahoma" panose="020B060403050404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Business Continuity Management</a:t>
            </a:r>
            <a:endParaRPr lang="en-US" sz="2400" dirty="0">
              <a:solidFill>
                <a:srgbClr val="283339"/>
              </a:solidFill>
              <a:effectLst/>
              <a:latin typeface="Tahoma" panose="020B060403050404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K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73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84-EA2C-E20A-5998-BB0712BC2CBA}"/>
              </a:ext>
            </a:extLst>
          </p:cNvPr>
          <p:cNvSpPr>
            <a:spLocks noGrp="1"/>
          </p:cNvSpPr>
          <p:nvPr>
            <p:ph type="title"/>
          </p:nvPr>
        </p:nvSpPr>
        <p:spPr/>
        <p:txBody>
          <a:bodyPr/>
          <a:lstStyle/>
          <a:p>
            <a:pPr algn="ct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a:t>
            </a:r>
            <a:endParaRPr lang="en-KE"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61BCCC-5779-7272-0829-D427D50D2FDC}"/>
              </a:ext>
            </a:extLst>
          </p:cNvPr>
          <p:cNvSpPr>
            <a:spLocks noGrp="1"/>
          </p:cNvSpPr>
          <p:nvPr>
            <p:ph idx="1"/>
          </p:nvPr>
        </p:nvSpPr>
        <p:spPr/>
        <p:txBody>
          <a:bodyPr>
            <a:normAutofit/>
          </a:bodyPr>
          <a:lstStyle/>
          <a:p>
            <a:pPr>
              <a:lnSpc>
                <a:spcPts val="1200"/>
              </a:lnSpc>
              <a:spcAft>
                <a:spcPts val="800"/>
              </a:spcAft>
            </a:pPr>
            <a:endParaRPr lang="en-US" sz="48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endParaRPr>
          </a:p>
          <a:p>
            <a:pPr>
              <a:lnSpc>
                <a:spcPts val="1200"/>
              </a:lnSpc>
              <a:spcAft>
                <a:spcPts val="800"/>
              </a:spcAft>
            </a:pPr>
            <a:r>
              <a:rPr lang="en-US" sz="48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Day four</a:t>
            </a:r>
            <a:endParaRPr lang="en-KE" sz="4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Business Continuity Management</a:t>
            </a:r>
            <a:endParaRPr lang="en-US" sz="2400" dirty="0">
              <a:solidFill>
                <a:srgbClr val="283339"/>
              </a:solidFill>
              <a:effectLst/>
              <a:latin typeface="Tahoma" panose="020B060403050404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Cybersecurity Legal and Regulatory Framework in Kenya</a:t>
            </a:r>
          </a:p>
          <a:p>
            <a:pPr lvl="2">
              <a:lnSpc>
                <a:spcPct val="107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Incident Handling</a:t>
            </a:r>
            <a:endParaRPr lang="en-US" sz="2400" dirty="0">
              <a:solidFill>
                <a:srgbClr val="000000"/>
              </a:solidFill>
              <a:latin typeface="Times New Roman" panose="02020603050405020304" pitchFamily="18" charset="0"/>
              <a:ea typeface="Calibri" panose="020F0502020204030204" pitchFamily="34" charset="0"/>
            </a:endParaRPr>
          </a:p>
          <a:p>
            <a:pPr marL="0" lvl="0" indent="0">
              <a:lnSpc>
                <a:spcPct val="107000"/>
              </a:lnSpc>
              <a:spcAft>
                <a:spcPts val="800"/>
              </a:spcAft>
              <a:buNone/>
            </a:pPr>
            <a:endParaRPr lang="en-US" sz="4800" dirty="0">
              <a:solidFill>
                <a:srgbClr val="283339"/>
              </a:solidFill>
              <a:latin typeface="Tahoma" panose="020B060403050404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KE"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6600" dirty="0"/>
          </a:p>
        </p:txBody>
      </p:sp>
    </p:spTree>
    <p:extLst>
      <p:ext uri="{BB962C8B-B14F-4D97-AF65-F5344CB8AC3E}">
        <p14:creationId xmlns:p14="http://schemas.microsoft.com/office/powerpoint/2010/main" val="215198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84-EA2C-E20A-5998-BB0712BC2CBA}"/>
              </a:ext>
            </a:extLst>
          </p:cNvPr>
          <p:cNvSpPr>
            <a:spLocks noGrp="1"/>
          </p:cNvSpPr>
          <p:nvPr>
            <p:ph type="title"/>
          </p:nvPr>
        </p:nvSpPr>
        <p:spPr/>
        <p:txBody>
          <a:bodyPr/>
          <a:lstStyle/>
          <a:p>
            <a:pPr algn="ct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a:t>
            </a:r>
            <a:endParaRPr lang="en-KE"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61BCCC-5779-7272-0829-D427D50D2FDC}"/>
              </a:ext>
            </a:extLst>
          </p:cNvPr>
          <p:cNvSpPr>
            <a:spLocks noGrp="1"/>
          </p:cNvSpPr>
          <p:nvPr>
            <p:ph idx="1"/>
          </p:nvPr>
        </p:nvSpPr>
        <p:spPr/>
        <p:txBody>
          <a:bodyPr>
            <a:normAutofit/>
          </a:bodyPr>
          <a:lstStyle/>
          <a:p>
            <a:pPr>
              <a:lnSpc>
                <a:spcPts val="1200"/>
              </a:lnSpc>
              <a:spcAft>
                <a:spcPts val="800"/>
              </a:spcAft>
            </a:pPr>
            <a:endParaRPr lang="en-US" sz="48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endParaRPr>
          </a:p>
          <a:p>
            <a:pPr>
              <a:lnSpc>
                <a:spcPts val="1200"/>
              </a:lnSpc>
              <a:spcAft>
                <a:spcPts val="800"/>
              </a:spcAft>
            </a:pPr>
            <a:r>
              <a:rPr lang="en-US" sz="48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Day five</a:t>
            </a:r>
            <a:endParaRPr lang="en-KE" sz="4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Cyber Security Case Studies</a:t>
            </a:r>
            <a:endParaRPr lang="en-US" sz="2400" dirty="0">
              <a:solidFill>
                <a:srgbClr val="283339"/>
              </a:solidFill>
              <a:effectLst/>
              <a:latin typeface="Tahoma" panose="020B0604030504040204" pitchFamily="34" charset="0"/>
              <a:ea typeface="Calibri" panose="020F0502020204030204" pitchFamily="34" charset="0"/>
              <a:cs typeface="Times New Roman" panose="02020603050405020304" pitchFamily="18" charset="0"/>
            </a:endParaRPr>
          </a:p>
          <a:p>
            <a:pPr lvl="2">
              <a:lnSpc>
                <a:spcPct val="115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Debriefing, Action Planning</a:t>
            </a:r>
            <a:endParaRPr lang="en-KE" sz="24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2400" dirty="0">
                <a:solidFill>
                  <a:srgbClr val="000000"/>
                </a:solidFill>
                <a:effectLst/>
                <a:latin typeface="Times New Roman" panose="02020603050405020304" pitchFamily="18" charset="0"/>
                <a:ea typeface="Calibri" panose="020F0502020204030204" pitchFamily="34" charset="0"/>
              </a:rPr>
              <a:t>Evaluation and Closure</a:t>
            </a:r>
            <a:endParaRPr lang="en-US" sz="2400" dirty="0">
              <a:solidFill>
                <a:srgbClr val="283339"/>
              </a:solidFill>
              <a:latin typeface="Tahoma" panose="020B0604030504040204" pitchFamily="34" charset="0"/>
              <a:ea typeface="Calibri" panose="020F0502020204030204" pitchFamily="34" charset="0"/>
              <a:cs typeface="Times New Roman" panose="02020603050405020304" pitchFamily="18" charset="0"/>
            </a:endParaRPr>
          </a:p>
          <a:p>
            <a:pPr lvl="2"/>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Official Course Closing</a:t>
            </a:r>
            <a:endParaRPr lang="en-K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KE" sz="6600" dirty="0"/>
          </a:p>
        </p:txBody>
      </p:sp>
    </p:spTree>
    <p:extLst>
      <p:ext uri="{BB962C8B-B14F-4D97-AF65-F5344CB8AC3E}">
        <p14:creationId xmlns:p14="http://schemas.microsoft.com/office/powerpoint/2010/main" val="270625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BB4D-3AAD-2541-5726-C3EC8FEFD4DA}"/>
              </a:ext>
            </a:extLst>
          </p:cNvPr>
          <p:cNvSpPr>
            <a:spLocks noGrp="1"/>
          </p:cNvSpPr>
          <p:nvPr>
            <p:ph type="title"/>
          </p:nvPr>
        </p:nvSpPr>
        <p:spPr/>
        <p:txBody>
          <a:bodyPr/>
          <a:lstStyle/>
          <a:p>
            <a:pPr algn="ctr"/>
            <a:r>
              <a:rPr lang="en-GB" sz="4400" b="1" dirty="0">
                <a:solidFill>
                  <a:srgbClr val="0000FF"/>
                </a:solidFill>
                <a:effectLst/>
                <a:latin typeface="Times New Roman" panose="02020603050405020304" pitchFamily="18" charset="0"/>
                <a:ea typeface="Calibri" panose="020F0502020204030204" pitchFamily="34" charset="0"/>
              </a:rPr>
              <a:t>CYBER RESILIENCE TRAINING </a:t>
            </a:r>
            <a:br>
              <a:rPr lang="en-GB" sz="4400" b="1" dirty="0">
                <a:solidFill>
                  <a:srgbClr val="0000FF"/>
                </a:solidFill>
                <a:effectLst/>
                <a:latin typeface="Times New Roman" panose="02020603050405020304" pitchFamily="18" charset="0"/>
                <a:ea typeface="Calibri" panose="020F0502020204030204" pitchFamily="34" charset="0"/>
              </a:rPr>
            </a:br>
            <a:r>
              <a:rPr lang="en-US" b="1" dirty="0">
                <a:solidFill>
                  <a:srgbClr val="0000FF"/>
                </a:solidFill>
                <a:latin typeface="Times New Roman" panose="02020603050405020304" pitchFamily="18" charset="0"/>
              </a:rPr>
              <a:t>for Non-Technical Executives</a:t>
            </a:r>
            <a:endParaRPr lang="en-KE" b="1" dirty="0">
              <a:solidFill>
                <a:srgbClr val="0000FF"/>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362DBF28-C3F2-1AB7-4E79-2933CDEC59E5}"/>
              </a:ext>
            </a:extLst>
          </p:cNvPr>
          <p:cNvSpPr>
            <a:spLocks noGrp="1"/>
          </p:cNvSpPr>
          <p:nvPr>
            <p:ph idx="1"/>
          </p:nvPr>
        </p:nvSpPr>
        <p:spPr/>
        <p:txBody>
          <a:bodyPr/>
          <a:lstStyle/>
          <a:p>
            <a:pPr>
              <a:spcBef>
                <a:spcPts val="0"/>
              </a:spcBef>
              <a:spcAft>
                <a:spcPts val="800"/>
              </a:spcAft>
            </a:pPr>
            <a:r>
              <a:rPr lang="en-US" dirty="0">
                <a:effectLst/>
              </a:rPr>
              <a:t>Overall cybersecurity awareness</a:t>
            </a:r>
          </a:p>
          <a:p>
            <a:pPr>
              <a:spcBef>
                <a:spcPts val="0"/>
              </a:spcBef>
              <a:spcAft>
                <a:spcPts val="800"/>
              </a:spcAft>
            </a:pPr>
            <a:r>
              <a:rPr lang="en-US" dirty="0">
                <a:effectLst/>
              </a:rPr>
              <a:t>The role of non-tech leaders in cybersecurity management</a:t>
            </a:r>
          </a:p>
          <a:p>
            <a:pPr>
              <a:spcBef>
                <a:spcPts val="0"/>
              </a:spcBef>
              <a:spcAft>
                <a:spcPts val="800"/>
              </a:spcAft>
            </a:pPr>
            <a:r>
              <a:rPr lang="en-US" dirty="0">
                <a:effectLst/>
              </a:rPr>
              <a:t>Actionable ideas to increase cyber resilience</a:t>
            </a:r>
          </a:p>
          <a:p>
            <a:pPr>
              <a:spcBef>
                <a:spcPts val="0"/>
              </a:spcBef>
              <a:spcAft>
                <a:spcPts val="800"/>
              </a:spcAft>
            </a:pPr>
            <a:r>
              <a:rPr lang="en-US" dirty="0">
                <a:effectLst/>
              </a:rPr>
              <a:t>How to measure the organization's cyber-safety level and how it is changing over time</a:t>
            </a:r>
          </a:p>
          <a:p>
            <a:pPr>
              <a:spcBef>
                <a:spcPts val="0"/>
              </a:spcBef>
              <a:spcAft>
                <a:spcPts val="800"/>
              </a:spcAft>
            </a:pPr>
            <a:r>
              <a:rPr lang="en-US" dirty="0">
                <a:effectLst/>
              </a:rPr>
              <a:t>How to speak the language of cybersecurity to enable informed conversations with your technology teams and colleagues, and ensure your organization is as cybersecure as possible</a:t>
            </a:r>
          </a:p>
          <a:p>
            <a:endParaRPr lang="en-KE" dirty="0"/>
          </a:p>
        </p:txBody>
      </p:sp>
    </p:spTree>
    <p:extLst>
      <p:ext uri="{BB962C8B-B14F-4D97-AF65-F5344CB8AC3E}">
        <p14:creationId xmlns:p14="http://schemas.microsoft.com/office/powerpoint/2010/main" val="407889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88FA-5B09-8856-7C88-5D56E0774FA4}"/>
              </a:ext>
            </a:extLst>
          </p:cNvPr>
          <p:cNvSpPr>
            <a:spLocks noGrp="1"/>
          </p:cNvSpPr>
          <p:nvPr>
            <p:ph type="title"/>
          </p:nvPr>
        </p:nvSpPr>
        <p:spPr/>
        <p:txBody>
          <a:bodyPr>
            <a:normAutofit/>
          </a:bodyPr>
          <a:lstStyle/>
          <a:p>
            <a:pPr algn="ctr"/>
            <a:r>
              <a:rPr lang="en-US" sz="6600" b="1" dirty="0">
                <a:solidFill>
                  <a:srgbClr val="0000FF"/>
                </a:solidFill>
                <a:effectLst>
                  <a:outerShdw blurRad="38100" dist="38100" dir="2700000" algn="tl">
                    <a:srgbClr val="000000">
                      <a:alpha val="43137"/>
                    </a:srgbClr>
                  </a:outerShdw>
                </a:effectLst>
              </a:rPr>
              <a:t>Resources</a:t>
            </a:r>
            <a:endParaRPr lang="en-KE" sz="6600"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C2166DF-61DE-A98A-4FEF-0C46AAD02EF0}"/>
              </a:ext>
            </a:extLst>
          </p:cNvPr>
          <p:cNvSpPr>
            <a:spLocks noGrp="1"/>
          </p:cNvSpPr>
          <p:nvPr>
            <p:ph idx="1"/>
          </p:nvPr>
        </p:nvSpPr>
        <p:spPr/>
        <p:txBody>
          <a:bodyPr>
            <a:normAutofit fontScale="92500" lnSpcReduction="20000"/>
          </a:bodyPr>
          <a:lstStyle/>
          <a:p>
            <a:pPr marL="228600">
              <a:lnSpc>
                <a:spcPct val="107000"/>
              </a:lnSpc>
              <a:spcAft>
                <a:spcPts val="800"/>
              </a:spcAft>
            </a:pPr>
            <a:r>
              <a:rPr lang="en-US" sz="2400" b="1" u="sng" dirty="0">
                <a:effectLst/>
                <a:latin typeface="Tahoma" panose="020B0604030504040204" pitchFamily="34" charset="0"/>
                <a:ea typeface="Calibri" panose="020F0502020204030204" pitchFamily="34" charset="0"/>
                <a:cs typeface="Times New Roman" panose="02020603050405020304" pitchFamily="18" charset="0"/>
              </a:rPr>
              <a:t>Lab</a:t>
            </a:r>
          </a:p>
          <a:p>
            <a:pPr lvl="2">
              <a:lnSpc>
                <a:spcPct val="107000"/>
              </a:lnSpc>
              <a:spcAft>
                <a:spcPts val="800"/>
              </a:spcAft>
              <a:buFont typeface="+mj-lt"/>
              <a:buAutoNum type="arabicPeriod"/>
            </a:pPr>
            <a:r>
              <a:rPr lang="en-US" sz="2400" dirty="0">
                <a:latin typeface="Tahoma" panose="020B0604030504040204" pitchFamily="34" charset="0"/>
                <a:cs typeface="Times New Roman" panose="02020603050405020304" pitchFamily="18" charset="0"/>
              </a:rPr>
              <a:t>Cyber Range</a:t>
            </a:r>
          </a:p>
          <a:p>
            <a:pPr marL="228600">
              <a:lnSpc>
                <a:spcPct val="107000"/>
              </a:lnSpc>
              <a:spcAft>
                <a:spcPts val="800"/>
              </a:spcAft>
            </a:pPr>
            <a:endParaRPr lang="en-US" sz="2400" b="1" u="sng" dirty="0">
              <a:latin typeface="Tahoma" panose="020B060403050404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2400" b="1" u="sng" dirty="0">
                <a:effectLst/>
                <a:latin typeface="Tahoma" panose="020B0604030504040204" pitchFamily="34" charset="0"/>
                <a:ea typeface="Calibri" panose="020F0502020204030204" pitchFamily="34" charset="0"/>
                <a:cs typeface="Times New Roman" panose="02020603050405020304" pitchFamily="18" charset="0"/>
              </a:rPr>
              <a:t>Equipment</a:t>
            </a:r>
            <a:r>
              <a:rPr lang="en-US" sz="2400" dirty="0">
                <a:effectLst/>
                <a:latin typeface="Tahoma" panose="020B0604030504040204" pitchFamily="34" charset="0"/>
                <a:ea typeface="Calibri" panose="020F0502020204030204" pitchFamily="34" charset="0"/>
                <a:cs typeface="Times New Roman" panose="02020603050405020304" pitchFamily="18" charset="0"/>
              </a:rPr>
              <a:t> </a:t>
            </a:r>
            <a:endParaRPr lang="en-KE"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arabicPeriod"/>
            </a:pPr>
            <a:r>
              <a:rPr lang="en-US" sz="2400" dirty="0">
                <a:effectLst/>
                <a:latin typeface="Tahoma" panose="020B0604030504040204" pitchFamily="34" charset="0"/>
                <a:ea typeface="Calibri" panose="020F0502020204030204" pitchFamily="34" charset="0"/>
                <a:cs typeface="Times New Roman" panose="02020603050405020304" pitchFamily="18" charset="0"/>
              </a:rPr>
              <a:t>Two high-end Laptops</a:t>
            </a:r>
            <a:endParaRPr lang="en-KE"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SzPts val="1000"/>
              <a:buFont typeface="Wingdings" panose="05000000000000000000" pitchFamily="2" charset="2"/>
              <a:buChar char=""/>
              <a:tabLst>
                <a:tab pos="1828800" algn="l"/>
              </a:tabLst>
            </a:pPr>
            <a:r>
              <a:rPr lang="en-US" sz="2400" dirty="0">
                <a:effectLst/>
                <a:latin typeface="Tahoma" panose="020B0604030504040204" pitchFamily="34" charset="0"/>
                <a:ea typeface="Calibri" panose="020F0502020204030204" pitchFamily="34" charset="0"/>
                <a:cs typeface="Times New Roman" panose="02020603050405020304" pitchFamily="18" charset="0"/>
              </a:rPr>
              <a:t>Servers</a:t>
            </a:r>
            <a:endParaRPr lang="en-KE"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arabicPeriod"/>
            </a:pPr>
            <a:r>
              <a:rPr lang="en-US" sz="2400" dirty="0">
                <a:effectLst/>
                <a:latin typeface="Tahoma" panose="020B0604030504040204" pitchFamily="34" charset="0"/>
                <a:ea typeface="Calibri" panose="020F0502020204030204" pitchFamily="34" charset="0"/>
                <a:cs typeface="Times New Roman" panose="02020603050405020304" pitchFamily="18" charset="0"/>
              </a:rPr>
              <a:t>Wireless Router</a:t>
            </a:r>
            <a:endParaRPr lang="en-KE"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arabicPeriod"/>
            </a:pPr>
            <a:r>
              <a:rPr lang="en-US" sz="2400" dirty="0">
                <a:effectLst/>
                <a:latin typeface="Tahoma" panose="020B0604030504040204" pitchFamily="34" charset="0"/>
                <a:ea typeface="Calibri" panose="020F0502020204030204" pitchFamily="34" charset="0"/>
                <a:cs typeface="Times New Roman" panose="02020603050405020304" pitchFamily="18" charset="0"/>
              </a:rPr>
              <a:t>Instructors’ laptop</a:t>
            </a:r>
            <a:endParaRPr lang="en-KE"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arabicPeriod"/>
            </a:pPr>
            <a:r>
              <a:rPr lang="en-US" sz="2400" dirty="0">
                <a:effectLst/>
                <a:latin typeface="Tahoma" panose="020B0604030504040204" pitchFamily="34" charset="0"/>
                <a:ea typeface="Calibri" panose="020F0502020204030204" pitchFamily="34" charset="0"/>
                <a:cs typeface="Times New Roman" panose="02020603050405020304" pitchFamily="18" charset="0"/>
              </a:rPr>
              <a:t>Projection</a:t>
            </a:r>
            <a:endParaRPr lang="en-KE"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pPr>
            <a:r>
              <a:rPr lang="en-US" sz="2400" dirty="0">
                <a:effectLst/>
                <a:latin typeface="Tahoma" panose="020B0604030504040204" pitchFamily="34" charset="0"/>
                <a:ea typeface="Calibri" panose="020F0502020204030204" pitchFamily="34" charset="0"/>
                <a:cs typeface="Times New Roman" panose="02020603050405020304" pitchFamily="18" charset="0"/>
              </a:rPr>
              <a:t>All participant to bring in own laptops</a:t>
            </a:r>
            <a:endParaRPr lang="en-KE"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4800" dirty="0"/>
          </a:p>
        </p:txBody>
      </p:sp>
    </p:spTree>
    <p:extLst>
      <p:ext uri="{BB962C8B-B14F-4D97-AF65-F5344CB8AC3E}">
        <p14:creationId xmlns:p14="http://schemas.microsoft.com/office/powerpoint/2010/main" val="400968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8643FF-D675-27C0-C546-98237397AC42}"/>
              </a:ext>
            </a:extLst>
          </p:cNvPr>
          <p:cNvGraphicFramePr>
            <a:graphicFrameLocks noGrp="1"/>
          </p:cNvGraphicFramePr>
          <p:nvPr>
            <p:extLst>
              <p:ext uri="{D42A27DB-BD31-4B8C-83A1-F6EECF244321}">
                <p14:modId xmlns:p14="http://schemas.microsoft.com/office/powerpoint/2010/main" val="1499617278"/>
              </p:ext>
            </p:extLst>
          </p:nvPr>
        </p:nvGraphicFramePr>
        <p:xfrm>
          <a:off x="451513" y="530628"/>
          <a:ext cx="10515600" cy="5974080"/>
        </p:xfrm>
        <a:graphic>
          <a:graphicData uri="http://schemas.openxmlformats.org/drawingml/2006/table">
            <a:tbl>
              <a:tblPr firstRow="1" firstCol="1" bandRow="1">
                <a:tableStyleId>{5C22544A-7EE6-4342-B048-85BDC9FD1C3A}</a:tableStyleId>
              </a:tblPr>
              <a:tblGrid>
                <a:gridCol w="860347">
                  <a:extLst>
                    <a:ext uri="{9D8B030D-6E8A-4147-A177-3AD203B41FA5}">
                      <a16:colId xmlns:a16="http://schemas.microsoft.com/office/drawing/2014/main" val="3059350462"/>
                    </a:ext>
                  </a:extLst>
                </a:gridCol>
                <a:gridCol w="1654253">
                  <a:extLst>
                    <a:ext uri="{9D8B030D-6E8A-4147-A177-3AD203B41FA5}">
                      <a16:colId xmlns:a16="http://schemas.microsoft.com/office/drawing/2014/main" val="2773452827"/>
                    </a:ext>
                  </a:extLst>
                </a:gridCol>
                <a:gridCol w="5927678">
                  <a:extLst>
                    <a:ext uri="{9D8B030D-6E8A-4147-A177-3AD203B41FA5}">
                      <a16:colId xmlns:a16="http://schemas.microsoft.com/office/drawing/2014/main" val="2460588813"/>
                    </a:ext>
                  </a:extLst>
                </a:gridCol>
                <a:gridCol w="1046328">
                  <a:extLst>
                    <a:ext uri="{9D8B030D-6E8A-4147-A177-3AD203B41FA5}">
                      <a16:colId xmlns:a16="http://schemas.microsoft.com/office/drawing/2014/main" val="4546396"/>
                    </a:ext>
                  </a:extLst>
                </a:gridCol>
                <a:gridCol w="1026994">
                  <a:extLst>
                    <a:ext uri="{9D8B030D-6E8A-4147-A177-3AD203B41FA5}">
                      <a16:colId xmlns:a16="http://schemas.microsoft.com/office/drawing/2014/main" val="1796368315"/>
                    </a:ext>
                  </a:extLst>
                </a:gridCol>
              </a:tblGrid>
              <a:tr h="332095">
                <a:tc>
                  <a:txBody>
                    <a:bodyPr/>
                    <a:lstStyle/>
                    <a:p>
                      <a:pPr marL="467995" algn="ct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467995" algn="ctr"/>
                      <a:r>
                        <a:rPr lang="en-US" sz="2400" dirty="0">
                          <a:effectLst/>
                        </a:rPr>
                        <a:t>Activity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467995" algn="ctr"/>
                      <a:r>
                        <a:rPr lang="en-US" sz="2400" dirty="0">
                          <a:effectLst/>
                        </a:rPr>
                        <a:t>Description</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a:r>
                        <a:rPr lang="en-US" sz="2400" dirty="0">
                          <a:effectLst/>
                        </a:rPr>
                        <a:t>≈</a:t>
                      </a:r>
                      <a:r>
                        <a:rPr lang="en-US" sz="1600" dirty="0">
                          <a:effectLst/>
                        </a:rPr>
                        <a:t>Duration</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a:r>
                        <a:rPr lang="en-US" sz="1200" dirty="0">
                          <a:effectLst/>
                        </a:rPr>
                        <a:t>Planned Start Date</a:t>
                      </a:r>
                      <a:endParaRPr lang="en-KE" sz="12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825692962"/>
                  </a:ext>
                </a:extLst>
              </a:tr>
              <a:tr h="317745">
                <a:tc>
                  <a:txBody>
                    <a:bodyPr/>
                    <a:lstStyle/>
                    <a:p>
                      <a:pPr marL="467995" algn="r"/>
                      <a:r>
                        <a:rPr lang="en-US" sz="2800">
                          <a:effectLst/>
                        </a:rPr>
                        <a:t>1</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a:r>
                        <a:rPr lang="en-US" sz="2400" dirty="0">
                          <a:effectLst/>
                        </a:rPr>
                        <a:t>Planning</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r>
                        <a:rPr lang="en-US" sz="2400" dirty="0">
                          <a:effectLst/>
                        </a:rPr>
                        <a:t>Review of system specifications with the stakeholders</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a:r>
                        <a:rPr lang="en-US" sz="2000" dirty="0">
                          <a:effectLst/>
                        </a:rPr>
                        <a:t>3 days</a:t>
                      </a:r>
                      <a:endParaRPr lang="en-KE" sz="20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902962996"/>
                  </a:ext>
                </a:extLst>
              </a:tr>
              <a:tr h="127098">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r>
                        <a:rPr lang="en-US" sz="2400" kern="1200" dirty="0">
                          <a:solidFill>
                            <a:schemeClr val="dk1"/>
                          </a:solidFill>
                          <a:effectLst/>
                          <a:latin typeface="+mn-lt"/>
                          <a:ea typeface="+mn-ea"/>
                          <a:cs typeface="+mn-cs"/>
                        </a:rPr>
                        <a:t>Milestone</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l" defTabSz="914400" rtl="0" eaLnBrk="1" latinLnBrk="0" hangingPunct="1"/>
                      <a:r>
                        <a:rPr lang="en-US" sz="2400" kern="1200" dirty="0">
                          <a:solidFill>
                            <a:schemeClr val="dk1"/>
                          </a:solidFill>
                          <a:effectLst/>
                          <a:latin typeface="+mn-lt"/>
                          <a:ea typeface="+mn-ea"/>
                          <a:cs typeface="+mn-cs"/>
                        </a:rPr>
                        <a:t>Reviewed specification document</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ctr" defTabSz="914400" rtl="0" eaLnBrk="1" latinLnBrk="0" hangingPunct="1"/>
                      <a:r>
                        <a:rPr lang="en-US" sz="2000" kern="1200" dirty="0">
                          <a:solidFill>
                            <a:schemeClr val="dk1"/>
                          </a:solidFill>
                          <a:effectLst/>
                          <a:latin typeface="+mn-lt"/>
                          <a:ea typeface="+mn-ea"/>
                          <a:cs typeface="+mn-cs"/>
                        </a:rPr>
                        <a:t> </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2624580433"/>
                  </a:ext>
                </a:extLst>
              </a:tr>
              <a:tr h="317745">
                <a:tc>
                  <a:txBody>
                    <a:bodyPr/>
                    <a:lstStyle/>
                    <a:p>
                      <a:pPr marL="467995" algn="r"/>
                      <a:r>
                        <a:rPr lang="en-US" sz="2800">
                          <a:effectLst/>
                        </a:rPr>
                        <a:t>2</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r>
                        <a:rPr lang="en-US" sz="2400" kern="1200" dirty="0">
                          <a:solidFill>
                            <a:schemeClr val="dk1"/>
                          </a:solidFill>
                          <a:effectLst/>
                          <a:latin typeface="+mn-lt"/>
                          <a:ea typeface="+mn-ea"/>
                          <a:cs typeface="+mn-cs"/>
                        </a:rPr>
                        <a:t>System Analysis</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l" defTabSz="914400" rtl="0" eaLnBrk="1" latinLnBrk="0" hangingPunct="1"/>
                      <a:r>
                        <a:rPr lang="en-US" sz="2400" kern="1200" dirty="0">
                          <a:solidFill>
                            <a:schemeClr val="dk1"/>
                          </a:solidFill>
                          <a:effectLst/>
                          <a:latin typeface="+mn-lt"/>
                          <a:ea typeface="+mn-ea"/>
                          <a:cs typeface="+mn-cs"/>
                        </a:rPr>
                        <a:t>Analysis of the agreed System Requirements to understand the expected process flows.</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ctr" defTabSz="914400" rtl="0" eaLnBrk="1" latinLnBrk="0" hangingPunct="1"/>
                      <a:r>
                        <a:rPr lang="en-US" sz="2000" kern="1200" dirty="0">
                          <a:solidFill>
                            <a:schemeClr val="dk1"/>
                          </a:solidFill>
                          <a:effectLst/>
                          <a:latin typeface="+mn-lt"/>
                          <a:ea typeface="+mn-ea"/>
                          <a:cs typeface="+mn-cs"/>
                        </a:rPr>
                        <a:t>1 week</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1723450219"/>
                  </a:ext>
                </a:extLst>
              </a:tr>
              <a:tr h="220656">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r>
                        <a:rPr lang="en-US" sz="2400" kern="1200" dirty="0">
                          <a:solidFill>
                            <a:schemeClr val="dk1"/>
                          </a:solidFill>
                          <a:effectLst/>
                          <a:latin typeface="+mn-lt"/>
                          <a:ea typeface="+mn-ea"/>
                          <a:cs typeface="+mn-cs"/>
                        </a:rPr>
                        <a:t>Milestone</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l" defTabSz="914400" rtl="0" eaLnBrk="1" latinLnBrk="0" hangingPunct="1">
                        <a:spcBef>
                          <a:spcPts val="200"/>
                        </a:spcBef>
                        <a:spcAft>
                          <a:spcPts val="100"/>
                        </a:spcAft>
                      </a:pPr>
                      <a:r>
                        <a:rPr lang="en-US" sz="2400" kern="1200" dirty="0">
                          <a:solidFill>
                            <a:schemeClr val="dk1"/>
                          </a:solidFill>
                          <a:effectLst/>
                          <a:latin typeface="+mn-lt"/>
                          <a:ea typeface="+mn-ea"/>
                          <a:cs typeface="+mn-cs"/>
                        </a:rPr>
                        <a:t>Refined specific system requirements document</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ctr" defTabSz="914400" rtl="0" eaLnBrk="1" latinLnBrk="0" hangingPunct="1"/>
                      <a:r>
                        <a:rPr lang="en-US" sz="2000" kern="1200" dirty="0">
                          <a:solidFill>
                            <a:schemeClr val="dk1"/>
                          </a:solidFill>
                          <a:effectLst/>
                          <a:latin typeface="+mn-lt"/>
                          <a:ea typeface="+mn-ea"/>
                          <a:cs typeface="+mn-cs"/>
                        </a:rPr>
                        <a:t> </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1626350896"/>
                  </a:ext>
                </a:extLst>
              </a:tr>
              <a:tr h="423660">
                <a:tc>
                  <a:txBody>
                    <a:bodyPr/>
                    <a:lstStyle/>
                    <a:p>
                      <a:pPr marL="467995" algn="r"/>
                      <a:r>
                        <a:rPr lang="en-US" sz="2800">
                          <a:effectLst/>
                        </a:rPr>
                        <a:t>3</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r>
                        <a:rPr lang="en-US" sz="2400" kern="1200" dirty="0">
                          <a:solidFill>
                            <a:schemeClr val="dk1"/>
                          </a:solidFill>
                          <a:effectLst/>
                          <a:latin typeface="+mn-lt"/>
                          <a:ea typeface="+mn-ea"/>
                          <a:cs typeface="+mn-cs"/>
                        </a:rPr>
                        <a:t>System Design</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l" defTabSz="914400" rtl="0" eaLnBrk="1" latinLnBrk="0" hangingPunct="1"/>
                      <a:r>
                        <a:rPr lang="en-US" sz="2400" kern="1200" dirty="0">
                          <a:solidFill>
                            <a:schemeClr val="dk1"/>
                          </a:solidFill>
                          <a:effectLst/>
                          <a:latin typeface="+mn-lt"/>
                          <a:ea typeface="+mn-ea"/>
                          <a:cs typeface="+mn-cs"/>
                        </a:rPr>
                        <a:t>Designing of the system Architecture, System Process flow diagrams, System database schema</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ctr" defTabSz="914400" rtl="0" eaLnBrk="1" latinLnBrk="0" hangingPunct="1"/>
                      <a:r>
                        <a:rPr lang="en-US" sz="2000" kern="1200" dirty="0">
                          <a:solidFill>
                            <a:schemeClr val="dk1"/>
                          </a:solidFill>
                          <a:effectLst/>
                          <a:latin typeface="+mn-lt"/>
                          <a:ea typeface="+mn-ea"/>
                          <a:cs typeface="+mn-cs"/>
                        </a:rPr>
                        <a:t>1 month</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2038324604"/>
                  </a:ext>
                </a:extLst>
              </a:tr>
              <a:tr h="317745">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r>
                        <a:rPr lang="en-US" sz="2400" kern="1200" dirty="0">
                          <a:solidFill>
                            <a:schemeClr val="dk1"/>
                          </a:solidFill>
                          <a:effectLst/>
                          <a:latin typeface="+mn-lt"/>
                          <a:ea typeface="+mn-ea"/>
                          <a:cs typeface="+mn-cs"/>
                        </a:rPr>
                        <a:t>Milestone</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l" defTabSz="914400" rtl="0" eaLnBrk="1" latinLnBrk="0" hangingPunct="1"/>
                      <a:r>
                        <a:rPr lang="en-US" sz="2400" kern="1200" dirty="0">
                          <a:solidFill>
                            <a:schemeClr val="dk1"/>
                          </a:solidFill>
                          <a:effectLst/>
                          <a:latin typeface="+mn-lt"/>
                          <a:ea typeface="+mn-ea"/>
                          <a:cs typeface="+mn-cs"/>
                        </a:rPr>
                        <a:t>System Architecture ,Process Flow Diagrams, Database schemas, System UI</a:t>
                      </a:r>
                      <a:endParaRPr lang="en-KE" sz="2400" kern="1200" dirty="0">
                        <a:solidFill>
                          <a:schemeClr val="dk1"/>
                        </a:solidFill>
                        <a:effectLst/>
                        <a:latin typeface="+mn-lt"/>
                        <a:ea typeface="+mn-ea"/>
                        <a:cs typeface="+mn-cs"/>
                      </a:endParaRPr>
                    </a:p>
                  </a:txBody>
                  <a:tcPr marL="47662" marR="47662" marT="0" marB="0" anchor="ctr"/>
                </a:tc>
                <a:tc>
                  <a:txBody>
                    <a:bodyPr/>
                    <a:lstStyle/>
                    <a:p>
                      <a:pPr marL="0" indent="0" algn="ctr" defTabSz="914400" rtl="0" eaLnBrk="1" latinLnBrk="0" hangingPunct="1"/>
                      <a:r>
                        <a:rPr lang="en-US" sz="2000" kern="1200" dirty="0">
                          <a:solidFill>
                            <a:schemeClr val="dk1"/>
                          </a:solidFill>
                          <a:effectLst/>
                          <a:latin typeface="+mn-lt"/>
                          <a:ea typeface="+mn-ea"/>
                          <a:cs typeface="+mn-cs"/>
                        </a:rPr>
                        <a:t> </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2583927725"/>
                  </a:ext>
                </a:extLst>
              </a:tr>
              <a:tr h="211830">
                <a:tc>
                  <a:txBody>
                    <a:bodyPr/>
                    <a:lstStyle/>
                    <a:p>
                      <a:pPr marL="467995" algn="r"/>
                      <a:r>
                        <a:rPr lang="en-US" sz="2800">
                          <a:effectLst/>
                        </a:rPr>
                        <a:t>4</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spcBef>
                          <a:spcPts val="200"/>
                        </a:spcBef>
                        <a:spcAft>
                          <a:spcPts val="100"/>
                        </a:spcAft>
                      </a:pPr>
                      <a:r>
                        <a:rPr lang="en-US" sz="2400" kern="1200" dirty="0">
                          <a:solidFill>
                            <a:schemeClr val="dk1"/>
                          </a:solidFill>
                          <a:effectLst/>
                          <a:latin typeface="+mn-lt"/>
                          <a:ea typeface="+mn-ea"/>
                          <a:cs typeface="+mn-cs"/>
                        </a:rPr>
                        <a:t>System Prototyping </a:t>
                      </a:r>
                      <a:endParaRPr lang="en-KE" sz="2400" kern="1200" dirty="0">
                        <a:solidFill>
                          <a:schemeClr val="dk1"/>
                        </a:solidFill>
                        <a:effectLst/>
                        <a:latin typeface="+mn-lt"/>
                        <a:ea typeface="+mn-ea"/>
                        <a:cs typeface="+mn-cs"/>
                      </a:endParaRPr>
                    </a:p>
                  </a:txBody>
                  <a:tcPr marL="47662" marR="47662" marT="0" marB="0" anchor="ctr"/>
                </a:tc>
                <a:tc>
                  <a:txBody>
                    <a:bodyPr/>
                    <a:lstStyle/>
                    <a:p>
                      <a:pPr marL="36195">
                        <a:spcBef>
                          <a:spcPts val="200"/>
                        </a:spcBef>
                        <a:spcAft>
                          <a:spcPts val="100"/>
                        </a:spcAft>
                      </a:pPr>
                      <a:r>
                        <a:rPr lang="en-US" sz="2400" dirty="0">
                          <a:effectLst/>
                        </a:rPr>
                        <a:t>Developing a system prototype</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spcBef>
                          <a:spcPts val="200"/>
                        </a:spcBef>
                        <a:spcAft>
                          <a:spcPts val="100"/>
                        </a:spcAft>
                      </a:pPr>
                      <a:r>
                        <a:rPr lang="en-US" sz="2000" kern="1200" dirty="0">
                          <a:solidFill>
                            <a:schemeClr val="dk1"/>
                          </a:solidFill>
                          <a:effectLst/>
                          <a:latin typeface="+mn-lt"/>
                          <a:ea typeface="+mn-ea"/>
                          <a:cs typeface="+mn-cs"/>
                        </a:rPr>
                        <a:t>2 Weeks</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2638944018"/>
                  </a:ext>
                </a:extLst>
              </a:tr>
              <a:tr h="127098">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36195" algn="ctr">
                        <a:spcBef>
                          <a:spcPts val="200"/>
                        </a:spcBef>
                        <a:spcAft>
                          <a:spcPts val="100"/>
                        </a:spcAft>
                      </a:pPr>
                      <a:r>
                        <a:rPr lang="en-US" sz="2400" dirty="0">
                          <a:effectLst/>
                        </a:rPr>
                        <a:t>Milestone</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36195">
                        <a:spcBef>
                          <a:spcPts val="200"/>
                        </a:spcBef>
                        <a:spcAft>
                          <a:spcPts val="100"/>
                        </a:spcAft>
                      </a:pPr>
                      <a:r>
                        <a:rPr lang="en-US" sz="2400">
                          <a:effectLst/>
                        </a:rPr>
                        <a:t>System prototype</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defTabSz="914400" rtl="0" eaLnBrk="1" latinLnBrk="0" hangingPunct="1">
                        <a:spcBef>
                          <a:spcPts val="200"/>
                        </a:spcBef>
                        <a:spcAft>
                          <a:spcPts val="100"/>
                        </a:spcAft>
                      </a:pPr>
                      <a:r>
                        <a:rPr lang="en-US" sz="2000" kern="1200" dirty="0">
                          <a:solidFill>
                            <a:schemeClr val="dk1"/>
                          </a:solidFill>
                          <a:effectLst/>
                          <a:latin typeface="+mn-lt"/>
                          <a:ea typeface="+mn-ea"/>
                          <a:cs typeface="+mn-cs"/>
                        </a:rPr>
                        <a:t> </a:t>
                      </a:r>
                      <a:endParaRPr lang="en-KE" sz="2000" kern="1200" dirty="0">
                        <a:solidFill>
                          <a:schemeClr val="dk1"/>
                        </a:solidFill>
                        <a:effectLst/>
                        <a:latin typeface="+mn-lt"/>
                        <a:ea typeface="+mn-ea"/>
                        <a:cs typeface="+mn-cs"/>
                      </a:endParaRPr>
                    </a:p>
                  </a:txBody>
                  <a:tcPr marL="47662" marR="47662" marT="0" marB="0" anchor="ctr"/>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3317359878"/>
                  </a:ext>
                </a:extLst>
              </a:tr>
            </a:tbl>
          </a:graphicData>
        </a:graphic>
      </p:graphicFrame>
      <p:sp>
        <p:nvSpPr>
          <p:cNvPr id="5" name="Title 4">
            <a:extLst>
              <a:ext uri="{FF2B5EF4-FFF2-40B4-BE49-F238E27FC236}">
                <a16:creationId xmlns:a16="http://schemas.microsoft.com/office/drawing/2014/main" id="{926BD670-1CEC-49D6-F2DB-BACD4BED8713}"/>
              </a:ext>
            </a:extLst>
          </p:cNvPr>
          <p:cNvSpPr>
            <a:spLocks noGrp="1"/>
          </p:cNvSpPr>
          <p:nvPr>
            <p:ph type="title"/>
          </p:nvPr>
        </p:nvSpPr>
        <p:spPr>
          <a:xfrm>
            <a:off x="838200" y="0"/>
            <a:ext cx="10515600" cy="562923"/>
          </a:xfrm>
        </p:spPr>
        <p:txBody>
          <a:bodyPr>
            <a:normAutofit fontScale="90000"/>
          </a:bodyPr>
          <a:lstStyle/>
          <a:p>
            <a:pPr algn="ctr"/>
            <a:r>
              <a:rPr lang="en-GB" b="1" dirty="0">
                <a:solidFill>
                  <a:srgbClr val="FF0000"/>
                </a:solidFill>
                <a:effectLst>
                  <a:outerShdw blurRad="38100" dist="38100" dir="2700000" algn="tl">
                    <a:srgbClr val="000000">
                      <a:alpha val="43137"/>
                    </a:srgbClr>
                  </a:outerShdw>
                </a:effectLst>
                <a:latin typeface="Tahoma" panose="020B0604030504040204" pitchFamily="34" charset="0"/>
                <a:cs typeface="Arial" panose="020B0604020202020204" pitchFamily="34" charset="0"/>
              </a:rPr>
              <a:t>Schedule and Milestones 1/2</a:t>
            </a:r>
            <a:endParaRPr lang="en-KE" sz="88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0131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8643FF-D675-27C0-C546-98237397AC42}"/>
              </a:ext>
            </a:extLst>
          </p:cNvPr>
          <p:cNvGraphicFramePr>
            <a:graphicFrameLocks noGrp="1"/>
          </p:cNvGraphicFramePr>
          <p:nvPr>
            <p:extLst>
              <p:ext uri="{D42A27DB-BD31-4B8C-83A1-F6EECF244321}">
                <p14:modId xmlns:p14="http://schemas.microsoft.com/office/powerpoint/2010/main" val="1329918753"/>
              </p:ext>
            </p:extLst>
          </p:nvPr>
        </p:nvGraphicFramePr>
        <p:xfrm>
          <a:off x="451513" y="530628"/>
          <a:ext cx="10515600" cy="5145020"/>
        </p:xfrm>
        <a:graphic>
          <a:graphicData uri="http://schemas.openxmlformats.org/drawingml/2006/table">
            <a:tbl>
              <a:tblPr firstRow="1" firstCol="1" bandRow="1">
                <a:tableStyleId>{5C22544A-7EE6-4342-B048-85BDC9FD1C3A}</a:tableStyleId>
              </a:tblPr>
              <a:tblGrid>
                <a:gridCol w="860347">
                  <a:extLst>
                    <a:ext uri="{9D8B030D-6E8A-4147-A177-3AD203B41FA5}">
                      <a16:colId xmlns:a16="http://schemas.microsoft.com/office/drawing/2014/main" val="3059350462"/>
                    </a:ext>
                  </a:extLst>
                </a:gridCol>
                <a:gridCol w="1654253">
                  <a:extLst>
                    <a:ext uri="{9D8B030D-6E8A-4147-A177-3AD203B41FA5}">
                      <a16:colId xmlns:a16="http://schemas.microsoft.com/office/drawing/2014/main" val="2773452827"/>
                    </a:ext>
                  </a:extLst>
                </a:gridCol>
                <a:gridCol w="5927678">
                  <a:extLst>
                    <a:ext uri="{9D8B030D-6E8A-4147-A177-3AD203B41FA5}">
                      <a16:colId xmlns:a16="http://schemas.microsoft.com/office/drawing/2014/main" val="2460588813"/>
                    </a:ext>
                  </a:extLst>
                </a:gridCol>
                <a:gridCol w="1046328">
                  <a:extLst>
                    <a:ext uri="{9D8B030D-6E8A-4147-A177-3AD203B41FA5}">
                      <a16:colId xmlns:a16="http://schemas.microsoft.com/office/drawing/2014/main" val="4546396"/>
                    </a:ext>
                  </a:extLst>
                </a:gridCol>
                <a:gridCol w="1026994">
                  <a:extLst>
                    <a:ext uri="{9D8B030D-6E8A-4147-A177-3AD203B41FA5}">
                      <a16:colId xmlns:a16="http://schemas.microsoft.com/office/drawing/2014/main" val="1796368315"/>
                    </a:ext>
                  </a:extLst>
                </a:gridCol>
              </a:tblGrid>
              <a:tr h="573020">
                <a:tc>
                  <a:txBody>
                    <a:bodyPr/>
                    <a:lstStyle/>
                    <a:p>
                      <a:pPr marL="467995" algn="ct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467995" algn="ctr"/>
                      <a:r>
                        <a:rPr lang="en-US" sz="2400" dirty="0">
                          <a:effectLst/>
                        </a:rPr>
                        <a:t>Activity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467995" algn="ctr"/>
                      <a:r>
                        <a:rPr lang="en-US" sz="2400" dirty="0">
                          <a:effectLst/>
                        </a:rPr>
                        <a:t>Description</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a:r>
                        <a:rPr lang="en-US" sz="2400" dirty="0">
                          <a:effectLst/>
                        </a:rPr>
                        <a:t>≈</a:t>
                      </a:r>
                      <a:r>
                        <a:rPr lang="en-US" sz="1600" dirty="0">
                          <a:effectLst/>
                        </a:rPr>
                        <a:t>Duration</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tc>
                  <a:txBody>
                    <a:bodyPr/>
                    <a:lstStyle/>
                    <a:p>
                      <a:pPr marL="0" indent="0" algn="ctr"/>
                      <a:r>
                        <a:rPr lang="en-US" sz="1200" dirty="0">
                          <a:effectLst/>
                        </a:rPr>
                        <a:t>Planned Start Date</a:t>
                      </a:r>
                      <a:endParaRPr lang="en-KE" sz="12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nchor="ctr"/>
                </a:tc>
                <a:extLst>
                  <a:ext uri="{0D108BD9-81ED-4DB2-BD59-A6C34878D82A}">
                    <a16:rowId xmlns:a16="http://schemas.microsoft.com/office/drawing/2014/main" val="825692962"/>
                  </a:ext>
                </a:extLst>
              </a:tr>
              <a:tr h="211830">
                <a:tc>
                  <a:txBody>
                    <a:bodyPr/>
                    <a:lstStyle/>
                    <a:p>
                      <a:pPr marL="467995" algn="r"/>
                      <a:r>
                        <a:rPr lang="en-US" sz="2800">
                          <a:effectLst/>
                        </a:rPr>
                        <a:t>5</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System Coding</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a:effectLst/>
                        </a:rPr>
                        <a:t>Coding and testing the various sub-modules</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0" indent="0" algn="ctr" defTabSz="914400" rtl="0" eaLnBrk="1" latinLnBrk="0" hangingPunct="1">
                        <a:spcBef>
                          <a:spcPts val="200"/>
                        </a:spcBef>
                        <a:spcAft>
                          <a:spcPts val="100"/>
                        </a:spcAft>
                      </a:pPr>
                      <a:r>
                        <a:rPr lang="en-US" sz="2000" kern="1200" dirty="0">
                          <a:solidFill>
                            <a:schemeClr val="dk1"/>
                          </a:solidFill>
                          <a:effectLst/>
                          <a:latin typeface="+mn-lt"/>
                          <a:ea typeface="+mn-ea"/>
                          <a:cs typeface="+mn-cs"/>
                        </a:rPr>
                        <a:t>4 months</a:t>
                      </a:r>
                      <a:endParaRPr lang="en-KE" sz="2000" kern="1200" dirty="0">
                        <a:solidFill>
                          <a:schemeClr val="dk1"/>
                        </a:solidFill>
                        <a:effectLst/>
                        <a:latin typeface="+mn-lt"/>
                        <a:ea typeface="+mn-ea"/>
                        <a:cs typeface="+mn-cs"/>
                      </a:endParaRPr>
                    </a:p>
                  </a:txBody>
                  <a:tcPr marL="47662" marR="47662" marT="0" marB="0"/>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4194882195"/>
                  </a:ext>
                </a:extLst>
              </a:tr>
              <a:tr h="127098">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Milestone</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a:effectLst/>
                        </a:rPr>
                        <a:t>Iteration of system beta version </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 </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467995"/>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3750392075"/>
                  </a:ext>
                </a:extLst>
              </a:tr>
              <a:tr h="317745">
                <a:tc>
                  <a:txBody>
                    <a:bodyPr/>
                    <a:lstStyle/>
                    <a:p>
                      <a:pPr marL="467995" algn="r"/>
                      <a:r>
                        <a:rPr lang="en-US" sz="2800">
                          <a:effectLst/>
                        </a:rPr>
                        <a:t>6</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err="1">
                          <a:effectLst/>
                        </a:rPr>
                        <a:t>Integration,Testing</a:t>
                      </a:r>
                      <a:r>
                        <a:rPr lang="en-US" sz="2400" dirty="0">
                          <a:effectLst/>
                        </a:rPr>
                        <a:t> &amp; Deployment</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dirty="0">
                          <a:effectLst/>
                        </a:rPr>
                        <a:t>Integration of different components of the system and testing from development to production  environments</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0" indent="0" algn="ctr" defTabSz="914400" rtl="0" eaLnBrk="1" latinLnBrk="0" hangingPunct="1">
                        <a:spcBef>
                          <a:spcPts val="200"/>
                        </a:spcBef>
                        <a:spcAft>
                          <a:spcPts val="100"/>
                        </a:spcAft>
                      </a:pPr>
                      <a:r>
                        <a:rPr lang="en-US" sz="2000" kern="1200" dirty="0">
                          <a:solidFill>
                            <a:schemeClr val="dk1"/>
                          </a:solidFill>
                          <a:effectLst/>
                          <a:latin typeface="+mn-lt"/>
                          <a:ea typeface="+mn-ea"/>
                          <a:cs typeface="+mn-cs"/>
                        </a:rPr>
                        <a:t>1 month</a:t>
                      </a:r>
                      <a:endParaRPr lang="en-KE" sz="2000" kern="1200" dirty="0">
                        <a:solidFill>
                          <a:schemeClr val="dk1"/>
                        </a:solidFill>
                        <a:effectLst/>
                        <a:latin typeface="+mn-lt"/>
                        <a:ea typeface="+mn-ea"/>
                        <a:cs typeface="+mn-cs"/>
                      </a:endParaRPr>
                    </a:p>
                  </a:txBody>
                  <a:tcPr marL="47662" marR="47662" marT="0" marB="0"/>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2983289580"/>
                  </a:ext>
                </a:extLst>
              </a:tr>
              <a:tr h="211830">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Milestone</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a:effectLst/>
                        </a:rPr>
                        <a:t>Test case documents, System Documentations</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0" indent="0" algn="ctr" defTabSz="914400" rtl="0" eaLnBrk="1" latinLnBrk="0" hangingPunct="1">
                        <a:spcBef>
                          <a:spcPts val="200"/>
                        </a:spcBef>
                        <a:spcAft>
                          <a:spcPts val="100"/>
                        </a:spcAft>
                      </a:pPr>
                      <a:r>
                        <a:rPr lang="en-US" sz="2000" kern="1200" dirty="0">
                          <a:solidFill>
                            <a:schemeClr val="dk1"/>
                          </a:solidFill>
                          <a:effectLst/>
                          <a:latin typeface="+mn-lt"/>
                          <a:ea typeface="+mn-ea"/>
                          <a:cs typeface="+mn-cs"/>
                        </a:rPr>
                        <a:t> </a:t>
                      </a:r>
                      <a:endParaRPr lang="en-KE" sz="2000" kern="1200" dirty="0">
                        <a:solidFill>
                          <a:schemeClr val="dk1"/>
                        </a:solidFill>
                        <a:effectLst/>
                        <a:latin typeface="+mn-lt"/>
                        <a:ea typeface="+mn-ea"/>
                        <a:cs typeface="+mn-cs"/>
                      </a:endParaRPr>
                    </a:p>
                  </a:txBody>
                  <a:tcPr marL="47662" marR="47662" marT="0" marB="0"/>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2033362934"/>
                  </a:ext>
                </a:extLst>
              </a:tr>
              <a:tr h="317745">
                <a:tc>
                  <a:txBody>
                    <a:bodyPr/>
                    <a:lstStyle/>
                    <a:p>
                      <a:pPr marL="467995" algn="r"/>
                      <a:r>
                        <a:rPr lang="en-US" sz="2800">
                          <a:effectLst/>
                        </a:rPr>
                        <a:t>7</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User Training</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a:effectLst/>
                        </a:rPr>
                        <a:t>Training of end user</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0" indent="0" algn="ctr" defTabSz="914400" rtl="0" eaLnBrk="1" latinLnBrk="0" hangingPunct="1"/>
                      <a:r>
                        <a:rPr lang="en-US" sz="2000" kern="1200" dirty="0">
                          <a:solidFill>
                            <a:schemeClr val="dk1"/>
                          </a:solidFill>
                          <a:effectLst/>
                          <a:latin typeface="+mn-lt"/>
                          <a:ea typeface="+mn-ea"/>
                          <a:cs typeface="+mn-cs"/>
                        </a:rPr>
                        <a:t>1 week</a:t>
                      </a:r>
                      <a:endParaRPr lang="en-KE" sz="2000" kern="1200" dirty="0">
                        <a:solidFill>
                          <a:schemeClr val="dk1"/>
                        </a:solidFill>
                        <a:effectLst/>
                        <a:latin typeface="+mn-lt"/>
                        <a:ea typeface="+mn-ea"/>
                        <a:cs typeface="+mn-cs"/>
                      </a:endParaRPr>
                    </a:p>
                  </a:txBody>
                  <a:tcPr marL="47662" marR="47662" marT="0" marB="0"/>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2778817308"/>
                  </a:ext>
                </a:extLst>
              </a:tr>
              <a:tr h="127098">
                <a:tc>
                  <a:txBody>
                    <a:bodyPr/>
                    <a:lstStyle/>
                    <a:p>
                      <a:pPr marL="467995" algn="r"/>
                      <a:r>
                        <a:rPr lang="en-US" sz="2800">
                          <a:effectLst/>
                        </a:rPr>
                        <a:t> </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Milestone</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a:effectLst/>
                        </a:rPr>
                        <a:t>Trained users</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0" indent="0" algn="ctr" defTabSz="914400" rtl="0" eaLnBrk="1" latinLnBrk="0" hangingPunct="1"/>
                      <a:r>
                        <a:rPr lang="en-US" sz="2000" kern="1200" dirty="0">
                          <a:solidFill>
                            <a:schemeClr val="dk1"/>
                          </a:solidFill>
                          <a:effectLst/>
                          <a:latin typeface="+mn-lt"/>
                          <a:ea typeface="+mn-ea"/>
                          <a:cs typeface="+mn-cs"/>
                        </a:rPr>
                        <a:t> </a:t>
                      </a:r>
                      <a:endParaRPr lang="en-KE" sz="2000" kern="1200" dirty="0">
                        <a:solidFill>
                          <a:schemeClr val="dk1"/>
                        </a:solidFill>
                        <a:effectLst/>
                        <a:latin typeface="+mn-lt"/>
                        <a:ea typeface="+mn-ea"/>
                        <a:cs typeface="+mn-cs"/>
                      </a:endParaRPr>
                    </a:p>
                  </a:txBody>
                  <a:tcPr marL="47662" marR="47662" marT="0" marB="0"/>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1148640390"/>
                  </a:ext>
                </a:extLst>
              </a:tr>
              <a:tr h="211830">
                <a:tc>
                  <a:txBody>
                    <a:bodyPr/>
                    <a:lstStyle/>
                    <a:p>
                      <a:pPr marL="467995" algn="r"/>
                      <a:r>
                        <a:rPr lang="en-US" sz="2800">
                          <a:effectLst/>
                        </a:rPr>
                        <a:t>8</a:t>
                      </a:r>
                      <a:endParaRPr lang="en-KE" sz="2400" i="1">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lgn="ctr">
                        <a:spcBef>
                          <a:spcPts val="200"/>
                        </a:spcBef>
                        <a:spcAft>
                          <a:spcPts val="100"/>
                        </a:spcAft>
                      </a:pPr>
                      <a:r>
                        <a:rPr lang="en-US" sz="2400" dirty="0">
                          <a:effectLst/>
                        </a:rPr>
                        <a:t>Release Product</a:t>
                      </a:r>
                      <a:endParaRPr lang="en-K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36195">
                        <a:spcBef>
                          <a:spcPts val="200"/>
                        </a:spcBef>
                        <a:spcAft>
                          <a:spcPts val="100"/>
                        </a:spcAft>
                      </a:pPr>
                      <a:r>
                        <a:rPr lang="en-US" sz="2400">
                          <a:effectLst/>
                        </a:rPr>
                        <a:t>Launch of the system and close of the project</a:t>
                      </a:r>
                      <a:endParaRPr lang="en-K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47662" marR="47662" marT="0" marB="0"/>
                </a:tc>
                <a:tc>
                  <a:txBody>
                    <a:bodyPr/>
                    <a:lstStyle/>
                    <a:p>
                      <a:pPr marL="0" indent="0" algn="ctr" defTabSz="914400" rtl="0" eaLnBrk="1" latinLnBrk="0" hangingPunct="1"/>
                      <a:r>
                        <a:rPr lang="en-US" sz="2000" kern="1200" dirty="0">
                          <a:solidFill>
                            <a:schemeClr val="dk1"/>
                          </a:solidFill>
                          <a:effectLst/>
                          <a:latin typeface="+mn-lt"/>
                          <a:ea typeface="+mn-ea"/>
                          <a:cs typeface="+mn-cs"/>
                        </a:rPr>
                        <a:t>1 day</a:t>
                      </a:r>
                      <a:endParaRPr lang="en-KE" sz="2000" kern="1200" dirty="0">
                        <a:solidFill>
                          <a:schemeClr val="dk1"/>
                        </a:solidFill>
                        <a:effectLst/>
                        <a:latin typeface="+mn-lt"/>
                        <a:ea typeface="+mn-ea"/>
                        <a:cs typeface="+mn-cs"/>
                      </a:endParaRPr>
                    </a:p>
                  </a:txBody>
                  <a:tcPr marL="47662" marR="47662" marT="0" marB="0"/>
                </a:tc>
                <a:tc>
                  <a:txBody>
                    <a:bodyPr/>
                    <a:lstStyle/>
                    <a:p>
                      <a:pPr marL="467995"/>
                      <a:r>
                        <a:rPr lang="en-US" sz="2800" dirty="0">
                          <a:effectLst/>
                        </a:rPr>
                        <a:t> </a:t>
                      </a:r>
                      <a:endParaRPr lang="en-KE" sz="2400" i="1" dirty="0">
                        <a:solidFill>
                          <a:srgbClr val="00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47662" marR="47662" marT="0" marB="0"/>
                </a:tc>
                <a:extLst>
                  <a:ext uri="{0D108BD9-81ED-4DB2-BD59-A6C34878D82A}">
                    <a16:rowId xmlns:a16="http://schemas.microsoft.com/office/drawing/2014/main" val="3536005649"/>
                  </a:ext>
                </a:extLst>
              </a:tr>
            </a:tbl>
          </a:graphicData>
        </a:graphic>
      </p:graphicFrame>
      <p:sp>
        <p:nvSpPr>
          <p:cNvPr id="5" name="Title 4">
            <a:extLst>
              <a:ext uri="{FF2B5EF4-FFF2-40B4-BE49-F238E27FC236}">
                <a16:creationId xmlns:a16="http://schemas.microsoft.com/office/drawing/2014/main" id="{926BD670-1CEC-49D6-F2DB-BACD4BED8713}"/>
              </a:ext>
            </a:extLst>
          </p:cNvPr>
          <p:cNvSpPr>
            <a:spLocks noGrp="1"/>
          </p:cNvSpPr>
          <p:nvPr>
            <p:ph type="title"/>
          </p:nvPr>
        </p:nvSpPr>
        <p:spPr>
          <a:xfrm>
            <a:off x="838200" y="0"/>
            <a:ext cx="10515600" cy="562923"/>
          </a:xfrm>
        </p:spPr>
        <p:txBody>
          <a:bodyPr>
            <a:normAutofit fontScale="90000"/>
          </a:bodyPr>
          <a:lstStyle/>
          <a:p>
            <a:pPr algn="ctr"/>
            <a:r>
              <a:rPr lang="en-GB" b="1" dirty="0">
                <a:solidFill>
                  <a:srgbClr val="FF0000"/>
                </a:solidFill>
                <a:effectLst>
                  <a:outerShdw blurRad="38100" dist="38100" dir="2700000" algn="tl">
                    <a:srgbClr val="000000">
                      <a:alpha val="43137"/>
                    </a:srgbClr>
                  </a:outerShdw>
                </a:effectLst>
                <a:latin typeface="Tahoma" panose="020B0604030504040204" pitchFamily="34" charset="0"/>
                <a:cs typeface="Arial" panose="020B0604020202020204" pitchFamily="34" charset="0"/>
              </a:rPr>
              <a:t>Schedule and Milestones 2/2</a:t>
            </a:r>
            <a:endParaRPr lang="en-KE" sz="88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105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60B29-D294-240F-6FE1-C7A545F294C4}"/>
              </a:ext>
            </a:extLst>
          </p:cNvPr>
          <p:cNvSpPr>
            <a:spLocks noGrp="1"/>
          </p:cNvSpPr>
          <p:nvPr>
            <p:ph type="ctrTitle"/>
          </p:nvPr>
        </p:nvSpPr>
        <p:spPr/>
        <p:txBody>
          <a:bodyPr anchor="ctr"/>
          <a:lstStyle/>
          <a:p>
            <a:pPr lvl="0" algn="ctr"/>
            <a:r>
              <a:rPr lang="en-US"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Business Development and IT Consultancy</a:t>
            </a:r>
            <a:endParaRPr lang="en-KE" sz="4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4">
            <a:extLst>
              <a:ext uri="{FF2B5EF4-FFF2-40B4-BE49-F238E27FC236}">
                <a16:creationId xmlns:a16="http://schemas.microsoft.com/office/drawing/2014/main" id="{C589C9F4-80C2-2F00-E6D4-A9DA19147B4F}"/>
              </a:ext>
            </a:extLst>
          </p:cNvPr>
          <p:cNvSpPr>
            <a:spLocks noGrp="1"/>
          </p:cNvSpPr>
          <p:nvPr>
            <p:ph type="subTitle" idx="1"/>
          </p:nvPr>
        </p:nvSpPr>
        <p:spPr/>
        <p:txBody>
          <a:bodyPr anchor="ctr">
            <a:normAutofit lnSpcReduction="10000"/>
          </a:bodyPr>
          <a:lstStyle/>
          <a:p>
            <a:pPr>
              <a:spcBef>
                <a:spcPts val="0"/>
              </a:spcBef>
            </a:pPr>
            <a:r>
              <a:rPr lang="en-US" sz="4000" b="1" dirty="0">
                <a:solidFill>
                  <a:srgbClr val="0000FF"/>
                </a:solidFill>
                <a:effectLst>
                  <a:outerShdw blurRad="38100" dist="38100" dir="2700000" algn="tl">
                    <a:srgbClr val="000000">
                      <a:alpha val="43137"/>
                    </a:srgbClr>
                  </a:outerShdw>
                </a:effectLst>
              </a:rPr>
              <a:t>Customized </a:t>
            </a:r>
            <a:r>
              <a:rPr lang="en-KE" sz="4000" b="1" dirty="0">
                <a:solidFill>
                  <a:srgbClr val="0000FF"/>
                </a:solidFill>
                <a:effectLst>
                  <a:outerShdw blurRad="38100" dist="38100" dir="2700000" algn="tl">
                    <a:srgbClr val="000000">
                      <a:alpha val="43137"/>
                    </a:srgbClr>
                  </a:outerShdw>
                </a:effectLst>
              </a:rPr>
              <a:t>Business Continuity </a:t>
            </a:r>
            <a:endParaRPr lang="en-US" sz="4000" b="1" dirty="0">
              <a:solidFill>
                <a:srgbClr val="0000FF"/>
              </a:solidFill>
              <a:effectLst>
                <a:outerShdw blurRad="38100" dist="38100" dir="2700000" algn="tl">
                  <a:srgbClr val="000000">
                    <a:alpha val="43137"/>
                  </a:srgbClr>
                </a:outerShdw>
              </a:effectLst>
            </a:endParaRPr>
          </a:p>
          <a:p>
            <a:pPr>
              <a:spcBef>
                <a:spcPts val="0"/>
              </a:spcBef>
            </a:pPr>
            <a:r>
              <a:rPr lang="en-US" sz="4000" b="1" dirty="0">
                <a:solidFill>
                  <a:srgbClr val="0000FF"/>
                </a:solidFill>
                <a:effectLst>
                  <a:outerShdw blurRad="38100" dist="38100" dir="2700000" algn="tl">
                    <a:srgbClr val="000000">
                      <a:alpha val="43137"/>
                    </a:srgbClr>
                  </a:outerShdw>
                </a:effectLst>
              </a:rPr>
              <a:t>a</a:t>
            </a:r>
            <a:r>
              <a:rPr lang="en-KE" sz="4000" b="1" dirty="0">
                <a:solidFill>
                  <a:srgbClr val="0000FF"/>
                </a:solidFill>
                <a:effectLst>
                  <a:outerShdw blurRad="38100" dist="38100" dir="2700000" algn="tl">
                    <a:srgbClr val="000000">
                      <a:alpha val="43137"/>
                    </a:srgbClr>
                  </a:outerShdw>
                </a:effectLst>
              </a:rPr>
              <a:t>n</a:t>
            </a:r>
            <a:r>
              <a:rPr lang="en-US" sz="4000" b="1" dirty="0">
                <a:solidFill>
                  <a:srgbClr val="0000FF"/>
                </a:solidFill>
                <a:effectLst>
                  <a:outerShdw blurRad="38100" dist="38100" dir="2700000" algn="tl">
                    <a:srgbClr val="000000">
                      <a:alpha val="43137"/>
                    </a:srgbClr>
                  </a:outerShdw>
                </a:effectLst>
              </a:rPr>
              <a:t>d</a:t>
            </a:r>
          </a:p>
          <a:p>
            <a:pPr>
              <a:spcBef>
                <a:spcPts val="0"/>
              </a:spcBef>
            </a:pPr>
            <a:r>
              <a:rPr lang="en-US" sz="4000" b="1" dirty="0">
                <a:solidFill>
                  <a:srgbClr val="0000FF"/>
                </a:solidFill>
                <a:effectLst>
                  <a:outerShdw blurRad="38100" dist="38100" dir="2700000" algn="tl">
                    <a:srgbClr val="000000">
                      <a:alpha val="43137"/>
                    </a:srgbClr>
                  </a:outerShdw>
                </a:effectLst>
              </a:rPr>
              <a:t> Disaster Recovery Plans development </a:t>
            </a:r>
            <a:endParaRPr lang="en-KE" sz="40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591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4576-8260-7B71-FA22-2C6BC54F53D7}"/>
              </a:ext>
            </a:extLst>
          </p:cNvPr>
          <p:cNvSpPr>
            <a:spLocks noGrp="1"/>
          </p:cNvSpPr>
          <p:nvPr>
            <p:ph type="title"/>
          </p:nvPr>
        </p:nvSpPr>
        <p:spPr/>
        <p:txBody>
          <a:bodyPr>
            <a:normAutofit/>
          </a:bodyPr>
          <a:lstStyle/>
          <a:p>
            <a:pPr algn="ctr"/>
            <a:r>
              <a:rPr lang="en-GB" sz="3200" b="1" dirty="0">
                <a:solidFill>
                  <a:srgbClr val="0000FF"/>
                </a:solidFill>
                <a:effectLst/>
                <a:latin typeface="Times New Roman" panose="02020603050405020304" pitchFamily="18" charset="0"/>
                <a:ea typeface="Calibri" panose="020F0502020204030204" pitchFamily="34" charset="0"/>
              </a:rPr>
              <a:t>CYBER RESILIENCE TRAINING </a:t>
            </a:r>
            <a:endParaRPr lang="en-KE" sz="6600" dirty="0">
              <a:solidFill>
                <a:srgbClr val="0000FF"/>
              </a:solidFill>
            </a:endParaRPr>
          </a:p>
        </p:txBody>
      </p:sp>
      <p:sp>
        <p:nvSpPr>
          <p:cNvPr id="3" name="Content Placeholder 2">
            <a:extLst>
              <a:ext uri="{FF2B5EF4-FFF2-40B4-BE49-F238E27FC236}">
                <a16:creationId xmlns:a16="http://schemas.microsoft.com/office/drawing/2014/main" id="{FB5636C5-5905-4C15-D87F-A1077796D574}"/>
              </a:ext>
            </a:extLst>
          </p:cNvPr>
          <p:cNvSpPr>
            <a:spLocks noGrp="1"/>
          </p:cNvSpPr>
          <p:nvPr>
            <p:ph idx="1"/>
          </p:nvPr>
        </p:nvSpPr>
        <p:spPr/>
        <p:txBody>
          <a:bodyPr>
            <a:normAutofit/>
          </a:bodyPr>
          <a:lstStyle/>
          <a:p>
            <a:pPr>
              <a:lnSpc>
                <a:spcPct val="115000"/>
              </a:lnSpc>
              <a:spcBef>
                <a:spcPts val="1000"/>
              </a:spcBef>
            </a:pPr>
            <a:r>
              <a:rPr lang="en-US" sz="3200" b="1" kern="0" dirty="0">
                <a:solidFill>
                  <a:srgbClr val="000000"/>
                </a:solidFill>
                <a:effectLst/>
                <a:latin typeface="Times New Roman" panose="02020603050405020304" pitchFamily="18" charset="0"/>
                <a:ea typeface="Trebuchet MS" panose="020B0603020202020204" pitchFamily="34" charset="0"/>
                <a:cs typeface="Trebuchet MS" panose="020B0603020202020204" pitchFamily="34" charset="0"/>
              </a:rPr>
              <a:t>Problem</a:t>
            </a:r>
            <a:endParaRPr lang="en-KE" sz="3200" b="1" kern="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p>
            <a:pPr lvl="1">
              <a:lnSpc>
                <a:spcPct val="107000"/>
              </a:lnSpc>
              <a:spcAft>
                <a:spcPts val="800"/>
              </a:spcAft>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The threats of cyber-attacks are becoming real everyday as most organizations move from manual to automated systems.  The coronavirus pandemic has created new challenges for businesses as they adapt to an operating model in which working from home has become the ‘new normal’. Consequently, working from home </a:t>
            </a:r>
            <a:r>
              <a:rPr lang="en-KE" sz="2800" dirty="0">
                <a:effectLst/>
                <a:latin typeface="Times New Roman" panose="02020603050405020304" pitchFamily="18" charset="0"/>
                <a:ea typeface="Times New Roman" panose="02020603050405020304" pitchFamily="18" charset="0"/>
                <a:cs typeface="Times New Roman" panose="02020603050405020304" pitchFamily="18" charset="0"/>
              </a:rPr>
              <a:t>has created major opportunities for hackers. </a:t>
            </a: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The reputational, operational, legal and compliance implications could be considerable if cybersecurity risks are neglected.</a:t>
            </a:r>
            <a:endParaRPr lang="en-KE"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4576-8260-7B71-FA22-2C6BC54F53D7}"/>
              </a:ext>
            </a:extLst>
          </p:cNvPr>
          <p:cNvSpPr>
            <a:spLocks noGrp="1"/>
          </p:cNvSpPr>
          <p:nvPr>
            <p:ph type="title"/>
          </p:nvPr>
        </p:nvSpPr>
        <p:spPr/>
        <p:txBody>
          <a:bodyPr>
            <a:normAutofit/>
          </a:bodyPr>
          <a:lstStyle/>
          <a:p>
            <a:pPr algn="ctr"/>
            <a:r>
              <a:rPr lang="en-GB" sz="3200" b="1" dirty="0">
                <a:solidFill>
                  <a:srgbClr val="0000FF"/>
                </a:solidFill>
                <a:effectLst/>
                <a:latin typeface="Times New Roman" panose="02020603050405020304" pitchFamily="18" charset="0"/>
                <a:ea typeface="Calibri" panose="020F0502020204030204" pitchFamily="34" charset="0"/>
              </a:rPr>
              <a:t>CYBER RESILIENCE TRAINING </a:t>
            </a:r>
            <a:endParaRPr lang="en-KE" sz="6600" dirty="0">
              <a:solidFill>
                <a:srgbClr val="0000FF"/>
              </a:solidFill>
            </a:endParaRPr>
          </a:p>
        </p:txBody>
      </p:sp>
      <p:sp>
        <p:nvSpPr>
          <p:cNvPr id="3" name="Content Placeholder 2">
            <a:extLst>
              <a:ext uri="{FF2B5EF4-FFF2-40B4-BE49-F238E27FC236}">
                <a16:creationId xmlns:a16="http://schemas.microsoft.com/office/drawing/2014/main" id="{FB5636C5-5905-4C15-D87F-A1077796D574}"/>
              </a:ext>
            </a:extLst>
          </p:cNvPr>
          <p:cNvSpPr>
            <a:spLocks noGrp="1"/>
          </p:cNvSpPr>
          <p:nvPr>
            <p:ph idx="1"/>
          </p:nvPr>
        </p:nvSpPr>
        <p:spPr/>
        <p:txBody>
          <a:bodyPr>
            <a:normAutofit/>
          </a:bodyPr>
          <a:lstStyle/>
          <a:p>
            <a:pPr>
              <a:lnSpc>
                <a:spcPct val="115000"/>
              </a:lnSpc>
              <a:spcBef>
                <a:spcPts val="1000"/>
              </a:spcBef>
            </a:pPr>
            <a:r>
              <a:rPr lang="en-US" b="1" kern="0" dirty="0">
                <a:solidFill>
                  <a:srgbClr val="000000"/>
                </a:solidFill>
                <a:effectLst/>
                <a:latin typeface="Times New Roman" panose="02020603050405020304" pitchFamily="18" charset="0"/>
                <a:ea typeface="Trebuchet MS" panose="020B0603020202020204" pitchFamily="34" charset="0"/>
                <a:cs typeface="Trebuchet MS" panose="020B0603020202020204" pitchFamily="34" charset="0"/>
              </a:rPr>
              <a:t>Rationale</a:t>
            </a:r>
            <a:endParaRPr lang="en-KE" b="1" kern="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p>
            <a:pPr lvl="1">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With the increase reliance in technology and a rise in remote working, organizations will need to put greater focus on cybersecurity because of the greater exposure to cyber risk. </a:t>
            </a:r>
            <a:r>
              <a:rPr lang="en-KE" sz="2000" dirty="0">
                <a:effectLst/>
                <a:latin typeface="Times New Roman" panose="02020603050405020304" pitchFamily="18" charset="0"/>
                <a:ea typeface="Times New Roman" panose="02020603050405020304" pitchFamily="18" charset="0"/>
                <a:cs typeface="Times New Roman" panose="02020603050405020304" pitchFamily="18" charset="0"/>
              </a:rPr>
              <a:t>Having the proper tools and systems in place can prevent data breaches and cyber crimes. It’s crucial for organization</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KE" sz="2000" dirty="0">
                <a:effectLst/>
                <a:latin typeface="Times New Roman" panose="02020603050405020304" pitchFamily="18" charset="0"/>
                <a:ea typeface="Times New Roman" panose="02020603050405020304" pitchFamily="18" charset="0"/>
                <a:cs typeface="Times New Roman" panose="02020603050405020304" pitchFamily="18" charset="0"/>
              </a:rPr>
              <a:t> to understand the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available cyber security measures to protect their data and devices. Further the ability to quickly react to unforeseen events will help reduce the impact of a cyberattack.</a:t>
            </a:r>
            <a:endParaRPr lang="en-KE"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1000"/>
              </a:spcBef>
            </a:pPr>
            <a:r>
              <a:rPr lang="en-US" sz="2000" b="1" kern="0" dirty="0">
                <a:solidFill>
                  <a:srgbClr val="000000"/>
                </a:solidFill>
                <a:effectLst/>
                <a:latin typeface="Times New Roman" panose="02020603050405020304" pitchFamily="18" charset="0"/>
                <a:ea typeface="Calibri" panose="020F0502020204030204" pitchFamily="34" charset="0"/>
                <a:cs typeface="Trebuchet MS" panose="020B0603020202020204" pitchFamily="34" charset="0"/>
              </a:rPr>
              <a:t>In this regard, Homeland Tech has organized a five (5) day cyber resilience training program where subject matter experts will focus on security issues organizations should anticipate and how ICT transformation is Impacting Cyber Security within their respective organizations.</a:t>
            </a:r>
            <a:endParaRPr lang="en-KE" sz="2000" b="1" kern="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284323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275B-C482-F8F5-DECD-A5028FD8F6C8}"/>
              </a:ext>
            </a:extLst>
          </p:cNvPr>
          <p:cNvSpPr>
            <a:spLocks noGrp="1"/>
          </p:cNvSpPr>
          <p:nvPr>
            <p:ph type="title"/>
          </p:nvPr>
        </p:nvSpPr>
        <p:spPr/>
        <p:txBody>
          <a:bodyPr/>
          <a:lstStyle/>
          <a:p>
            <a:pPr algn="ctr"/>
            <a:r>
              <a:rPr lang="en-US" sz="4400" b="1" kern="0" dirty="0">
                <a:solidFill>
                  <a:srgbClr val="0000FF"/>
                </a:solidFill>
                <a:effectLst/>
                <a:latin typeface="Times New Roman" panose="02020603050405020304" pitchFamily="18" charset="0"/>
                <a:ea typeface="Trebuchet MS" panose="020B0603020202020204" pitchFamily="34" charset="0"/>
                <a:cs typeface="Trebuchet MS" panose="020B0603020202020204" pitchFamily="34" charset="0"/>
              </a:rPr>
              <a:t>Training Objectives</a:t>
            </a:r>
            <a:endParaRPr lang="en-KE" dirty="0"/>
          </a:p>
        </p:txBody>
      </p:sp>
      <p:sp>
        <p:nvSpPr>
          <p:cNvPr id="3" name="Content Placeholder 2">
            <a:extLst>
              <a:ext uri="{FF2B5EF4-FFF2-40B4-BE49-F238E27FC236}">
                <a16:creationId xmlns:a16="http://schemas.microsoft.com/office/drawing/2014/main" id="{8EB133A2-6D85-814B-3ABE-65E8ACBD7845}"/>
              </a:ext>
            </a:extLst>
          </p:cNvPr>
          <p:cNvSpPr>
            <a:spLocks noGrp="1"/>
          </p:cNvSpPr>
          <p:nvPr>
            <p:ph idx="1"/>
          </p:nvPr>
        </p:nvSpPr>
        <p:spPr/>
        <p:txBody>
          <a:bodyPr>
            <a:normAutofit/>
          </a:bodyPr>
          <a:lstStyle/>
          <a:p>
            <a:pPr marL="800100" lvl="1" indent="-342900">
              <a:lnSpc>
                <a:spcPct val="107000"/>
              </a:lnSpc>
              <a:buFont typeface="Symbol" panose="05050102010706020507" pitchFamily="18" charset="2"/>
              <a:buChar char=""/>
            </a:pPr>
            <a:r>
              <a:rPr lang="en-GB" sz="32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KE" sz="3200" dirty="0" err="1">
                <a:effectLst/>
                <a:latin typeface="Times New Roman" panose="02020603050405020304" pitchFamily="18" charset="0"/>
                <a:ea typeface="Times New Roman" panose="02020603050405020304" pitchFamily="18" charset="0"/>
                <a:cs typeface="Times New Roman" panose="02020603050405020304" pitchFamily="18" charset="0"/>
              </a:rPr>
              <a:t>ighlight</a:t>
            </a:r>
            <a:r>
              <a:rPr lang="en-KE" sz="3200" dirty="0">
                <a:effectLst/>
                <a:latin typeface="Times New Roman" panose="02020603050405020304" pitchFamily="18" charset="0"/>
                <a:ea typeface="Times New Roman" panose="02020603050405020304" pitchFamily="18" charset="0"/>
                <a:cs typeface="Times New Roman" panose="02020603050405020304" pitchFamily="18" charset="0"/>
              </a:rPr>
              <a:t> the range of cyber-attacks experienced globally. </a:t>
            </a:r>
            <a:endParaRPr lang="en-KE" sz="3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KE" sz="3200" dirty="0">
                <a:effectLst/>
                <a:latin typeface="Times New Roman" panose="02020603050405020304" pitchFamily="18" charset="0"/>
                <a:ea typeface="Times New Roman" panose="02020603050405020304" pitchFamily="18" charset="0"/>
                <a:cs typeface="Times New Roman" panose="02020603050405020304" pitchFamily="18" charset="0"/>
              </a:rPr>
              <a:t>Security Issues Experts Should Anticipate</a:t>
            </a:r>
            <a:endParaRPr lang="en-KE" sz="3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3200" dirty="0">
                <a:effectLst/>
                <a:latin typeface="Times New Roman" panose="02020603050405020304" pitchFamily="18" charset="0"/>
                <a:ea typeface="Times New Roman" panose="02020603050405020304" pitchFamily="18" charset="0"/>
                <a:cs typeface="Times New Roman" panose="02020603050405020304" pitchFamily="18" charset="0"/>
              </a:rPr>
              <a:t>Improving cybersecurity within organizations</a:t>
            </a:r>
            <a:endParaRPr lang="en-KE"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5400" dirty="0"/>
          </a:p>
        </p:txBody>
      </p:sp>
    </p:spTree>
    <p:extLst>
      <p:ext uri="{BB962C8B-B14F-4D97-AF65-F5344CB8AC3E}">
        <p14:creationId xmlns:p14="http://schemas.microsoft.com/office/powerpoint/2010/main" val="97241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8943-6B3E-2E28-2AD7-BB229B5893B0}"/>
              </a:ext>
            </a:extLst>
          </p:cNvPr>
          <p:cNvSpPr>
            <a:spLocks noGrp="1"/>
          </p:cNvSpPr>
          <p:nvPr>
            <p:ph type="title"/>
          </p:nvPr>
        </p:nvSpPr>
        <p:spPr/>
        <p:txBody>
          <a:bodyPr/>
          <a:lstStyle/>
          <a:p>
            <a:pPr algn="ctr"/>
            <a:r>
              <a:rPr lang="en-US" sz="4400" b="1" kern="0" dirty="0">
                <a:solidFill>
                  <a:srgbClr val="0000FF"/>
                </a:solidFill>
                <a:effectLst/>
                <a:latin typeface="Times New Roman" panose="02020603050405020304" pitchFamily="18" charset="0"/>
                <a:ea typeface="Trebuchet MS" panose="020B0603020202020204" pitchFamily="34" charset="0"/>
                <a:cs typeface="Trebuchet MS" panose="020B0603020202020204" pitchFamily="34" charset="0"/>
              </a:rPr>
              <a:t>Target Audience</a:t>
            </a:r>
            <a:endParaRPr lang="en-KE" dirty="0">
              <a:solidFill>
                <a:srgbClr val="0000FF"/>
              </a:solidFill>
            </a:endParaRPr>
          </a:p>
        </p:txBody>
      </p:sp>
      <p:sp>
        <p:nvSpPr>
          <p:cNvPr id="3" name="Content Placeholder 2">
            <a:extLst>
              <a:ext uri="{FF2B5EF4-FFF2-40B4-BE49-F238E27FC236}">
                <a16:creationId xmlns:a16="http://schemas.microsoft.com/office/drawing/2014/main" id="{C77F9C54-8949-6DA9-9844-7A26E6EA0EB0}"/>
              </a:ext>
            </a:extLst>
          </p:cNvPr>
          <p:cNvSpPr>
            <a:spLocks noGrp="1"/>
          </p:cNvSpPr>
          <p:nvPr>
            <p:ph idx="1"/>
          </p:nvPr>
        </p:nvSpPr>
        <p:spPr/>
        <p:txBody>
          <a:bodyPr>
            <a:normAutofit/>
          </a:bodyPr>
          <a:lstStyle/>
          <a:p>
            <a:pPr>
              <a:lnSpc>
                <a:spcPct val="107000"/>
              </a:lnSpc>
              <a:spcAft>
                <a:spcPts val="800"/>
              </a:spcAft>
            </a:pPr>
            <a:r>
              <a:rPr lang="en-GB" sz="3600" dirty="0">
                <a:effectLst/>
                <a:latin typeface="Times New Roman" panose="02020603050405020304" pitchFamily="18" charset="0"/>
                <a:ea typeface="Calibri" panose="020F0502020204030204" pitchFamily="34" charset="0"/>
                <a:cs typeface="Times New Roman" panose="02020603050405020304" pitchFamily="18" charset="0"/>
              </a:rPr>
              <a:t>IT Professionals in government and private sector interested in learning more about </a:t>
            </a:r>
            <a:r>
              <a:rPr lang="en-GB" sz="3600" dirty="0">
                <a:effectLst/>
                <a:latin typeface="Times New Roman" panose="02020603050405020304" pitchFamily="18" charset="0"/>
                <a:ea typeface="Times New Roman" panose="02020603050405020304" pitchFamily="18" charset="0"/>
                <a:cs typeface="Times New Roman" panose="02020603050405020304" pitchFamily="18" charset="0"/>
              </a:rPr>
              <a:t>Information Security in view of the growing threats during and after the pandemic.</a:t>
            </a:r>
            <a:endParaRPr lang="en-KE" sz="3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Open Sans" panose="020B0606030504020204" pitchFamily="34" charset="0"/>
              <a:buChar char="•"/>
            </a:pPr>
            <a:r>
              <a:rPr lang="en-KE" sz="3200" dirty="0">
                <a:latin typeface="Times New Roman" panose="02020603050405020304" pitchFamily="18" charset="0"/>
                <a:cs typeface="Times New Roman" panose="02020603050405020304" pitchFamily="18" charset="0"/>
              </a:rPr>
              <a:t>IT System </a:t>
            </a:r>
            <a:r>
              <a:rPr lang="en-US" sz="3200" dirty="0">
                <a:latin typeface="Times New Roman" panose="02020603050405020304" pitchFamily="18" charset="0"/>
                <a:cs typeface="Times New Roman" panose="02020603050405020304" pitchFamily="18" charset="0"/>
              </a:rPr>
              <a:t>Users</a:t>
            </a:r>
            <a:endParaRPr lang="en-KE" sz="3200" dirty="0">
              <a:latin typeface="Times New Roman" panose="02020603050405020304" pitchFamily="18" charset="0"/>
              <a:cs typeface="Times New Roman" panose="02020603050405020304" pitchFamily="18" charset="0"/>
            </a:endParaRPr>
          </a:p>
          <a:p>
            <a:pPr marL="800100" lvl="1" indent="-342900">
              <a:lnSpc>
                <a:spcPct val="107000"/>
              </a:lnSpc>
              <a:spcAft>
                <a:spcPts val="800"/>
              </a:spcAft>
              <a:buFont typeface="Open Sans" panose="020B0606030504020204" pitchFamily="34" charset="0"/>
              <a:buChar char="•"/>
            </a:pPr>
            <a:r>
              <a:rPr lang="en-KE" sz="3200" dirty="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Application Users</a:t>
            </a:r>
            <a:endParaRPr lang="en-K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18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7313-CEE6-8ED4-A040-AC56860B5484}"/>
              </a:ext>
            </a:extLst>
          </p:cNvPr>
          <p:cNvSpPr>
            <a:spLocks noGrp="1"/>
          </p:cNvSpPr>
          <p:nvPr>
            <p:ph type="title"/>
          </p:nvPr>
        </p:nvSpPr>
        <p:spPr/>
        <p:txBody>
          <a:bodyPr/>
          <a:lstStyle/>
          <a:p>
            <a:pPr algn="ctr"/>
            <a:r>
              <a:rPr lang="en-KE" sz="4400" b="1" dirty="0">
                <a:solidFill>
                  <a:srgbClr val="0000FF"/>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cs typeface="Times New Roman" panose="02020603050405020304" pitchFamily="18" charset="0"/>
              </a:rPr>
              <a:t>Prerequisites</a:t>
            </a:r>
            <a:endParaRPr lang="en-KE"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F3C51B4-DDF5-B21A-EDA1-A1E1D4D7CAAD}"/>
              </a:ext>
            </a:extLst>
          </p:cNvPr>
          <p:cNvSpPr>
            <a:spLocks noGrp="1"/>
          </p:cNvSpPr>
          <p:nvPr>
            <p:ph idx="1"/>
          </p:nvPr>
        </p:nvSpPr>
        <p:spPr>
          <a:xfrm>
            <a:off x="838200" y="1815576"/>
            <a:ext cx="10515600" cy="4351338"/>
          </a:xfrm>
        </p:spPr>
        <p:txBody>
          <a:bodyPr>
            <a:normAutofit/>
          </a:bodyPr>
          <a:lstStyle/>
          <a:p>
            <a:pPr marL="342900" lvl="0" indent="-342900">
              <a:lnSpc>
                <a:spcPct val="107000"/>
              </a:lnSpc>
              <a:spcAft>
                <a:spcPts val="800"/>
              </a:spcAft>
              <a:buFont typeface="Open Sans" panose="020B0606030504020204" pitchFamily="34" charset="0"/>
              <a:buChar char="•"/>
            </a:pPr>
            <a:r>
              <a:rPr lang="en-US" sz="3600"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Exposure to IT systems</a:t>
            </a:r>
            <a:endParaRPr lang="en-KE" sz="3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KE" sz="4800" dirty="0"/>
          </a:p>
        </p:txBody>
      </p:sp>
    </p:spTree>
    <p:extLst>
      <p:ext uri="{BB962C8B-B14F-4D97-AF65-F5344CB8AC3E}">
        <p14:creationId xmlns:p14="http://schemas.microsoft.com/office/powerpoint/2010/main" val="115715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84-EA2C-E20A-5998-BB0712BC2CBA}"/>
              </a:ext>
            </a:extLst>
          </p:cNvPr>
          <p:cNvSpPr>
            <a:spLocks noGrp="1"/>
          </p:cNvSpPr>
          <p:nvPr>
            <p:ph type="title"/>
          </p:nvPr>
        </p:nvSpPr>
        <p:spPr/>
        <p:txBody>
          <a:bodyPr/>
          <a:lstStyle/>
          <a:p>
            <a:pPr algn="ct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a:t>
            </a:r>
            <a:endParaRPr lang="en-KE"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61BCCC-5779-7272-0829-D427D50D2FDC}"/>
              </a:ext>
            </a:extLst>
          </p:cNvPr>
          <p:cNvSpPr>
            <a:spLocks noGrp="1"/>
          </p:cNvSpPr>
          <p:nvPr>
            <p:ph idx="1"/>
          </p:nvPr>
        </p:nvSpPr>
        <p:spPr/>
        <p:txBody>
          <a:bodyPr>
            <a:normAutofit/>
          </a:bodyPr>
          <a:lstStyle/>
          <a:p>
            <a:pPr marL="0" indent="0">
              <a:lnSpc>
                <a:spcPts val="1200"/>
              </a:lnSpc>
              <a:spcAft>
                <a:spcPts val="800"/>
              </a:spcAft>
              <a:buNone/>
            </a:pPr>
            <a:endParaRPr lang="en-US" sz="36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endParaRPr>
          </a:p>
          <a:p>
            <a:pPr marL="0" indent="0">
              <a:lnSpc>
                <a:spcPts val="1200"/>
              </a:lnSpc>
              <a:spcAft>
                <a:spcPts val="800"/>
              </a:spcAft>
              <a:buNone/>
            </a:pPr>
            <a:r>
              <a:rPr lang="en-US" sz="36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Day one</a:t>
            </a:r>
            <a:endParaRPr lang="en-KE" sz="36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2800" dirty="0">
                <a:solidFill>
                  <a:srgbClr val="000000"/>
                </a:solidFill>
                <a:effectLst/>
                <a:latin typeface="Times New Roman" panose="02020603050405020304" pitchFamily="18" charset="0"/>
                <a:ea typeface="Calibri" panose="020F0502020204030204" pitchFamily="34" charset="0"/>
              </a:rPr>
              <a:t>Briefing, Course Objectives, Leveling of Expectations</a:t>
            </a:r>
          </a:p>
          <a:p>
            <a:pPr lvl="1"/>
            <a:r>
              <a:rPr lang="en-US" sz="2800" dirty="0">
                <a:effectLst/>
                <a:latin typeface="Times New Roman" panose="02020603050405020304" pitchFamily="18" charset="0"/>
                <a:ea typeface="Calibri" panose="020F0502020204030204" pitchFamily="34" charset="0"/>
              </a:rPr>
              <a:t>ICT Landscape in Kenya</a:t>
            </a:r>
          </a:p>
          <a:p>
            <a:pPr lvl="1"/>
            <a:r>
              <a:rPr lang="en-US" sz="2800" dirty="0">
                <a:latin typeface="Times New Roman" panose="02020603050405020304" pitchFamily="18" charset="0"/>
              </a:rPr>
              <a:t>Cyber Resilience Overview/Review</a:t>
            </a:r>
          </a:p>
          <a:p>
            <a:pPr lvl="1"/>
            <a:r>
              <a:rPr lang="en-US" sz="2800" kern="50" dirty="0">
                <a:solidFill>
                  <a:srgbClr val="000000"/>
                </a:solidFill>
                <a:effectLst/>
                <a:latin typeface="Times New Roman" panose="02020603050405020304" pitchFamily="18" charset="0"/>
                <a:ea typeface="Arial" panose="020B0604020202020204" pitchFamily="34" charset="0"/>
              </a:rPr>
              <a:t>Introduction to Information Security</a:t>
            </a:r>
            <a:endParaRPr lang="en-US" sz="2800" kern="50" dirty="0">
              <a:solidFill>
                <a:srgbClr val="000000"/>
              </a:solidFill>
              <a:latin typeface="Times New Roman" panose="02020603050405020304" pitchFamily="18" charset="0"/>
              <a:ea typeface="Arial" panose="020B0604020202020204" pitchFamily="34" charset="0"/>
            </a:endParaRPr>
          </a:p>
          <a:p>
            <a:pPr lvl="1"/>
            <a:r>
              <a:rPr lang="en-US" sz="2800" dirty="0">
                <a:effectLst/>
                <a:latin typeface="Times New Roman" panose="02020603050405020304" pitchFamily="18" charset="0"/>
                <a:ea typeface="Calibri" panose="020F0502020204030204" pitchFamily="34" charset="0"/>
              </a:rPr>
              <a:t>Management of Cyber Security: Understanding Current cyber security threats.</a:t>
            </a:r>
            <a:endParaRPr lang="en-KE" sz="4400" dirty="0"/>
          </a:p>
        </p:txBody>
      </p:sp>
    </p:spTree>
    <p:extLst>
      <p:ext uri="{BB962C8B-B14F-4D97-AF65-F5344CB8AC3E}">
        <p14:creationId xmlns:p14="http://schemas.microsoft.com/office/powerpoint/2010/main" val="111532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84-EA2C-E20A-5998-BB0712BC2CBA}"/>
              </a:ext>
            </a:extLst>
          </p:cNvPr>
          <p:cNvSpPr>
            <a:spLocks noGrp="1"/>
          </p:cNvSpPr>
          <p:nvPr>
            <p:ph type="title"/>
          </p:nvPr>
        </p:nvSpPr>
        <p:spPr/>
        <p:txBody>
          <a:bodyPr/>
          <a:lstStyle/>
          <a:p>
            <a:pPr algn="ct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KE"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a:t>
            </a:r>
            <a:endParaRPr lang="en-KE" b="1" dirty="0">
              <a:solidFill>
                <a:srgbClr val="0000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61BCCC-5779-7272-0829-D427D50D2FDC}"/>
              </a:ext>
            </a:extLst>
          </p:cNvPr>
          <p:cNvSpPr>
            <a:spLocks noGrp="1"/>
          </p:cNvSpPr>
          <p:nvPr>
            <p:ph idx="1"/>
          </p:nvPr>
        </p:nvSpPr>
        <p:spPr/>
        <p:txBody>
          <a:bodyPr>
            <a:normAutofit/>
          </a:bodyPr>
          <a:lstStyle/>
          <a:p>
            <a:pPr>
              <a:lnSpc>
                <a:spcPts val="1200"/>
              </a:lnSpc>
              <a:spcAft>
                <a:spcPts val="800"/>
              </a:spcAft>
            </a:pPr>
            <a:endParaRPr lang="en-US" sz="18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endParaRPr>
          </a:p>
          <a:p>
            <a:pPr>
              <a:lnSpc>
                <a:spcPts val="1200"/>
              </a:lnSpc>
              <a:spcAft>
                <a:spcPts val="800"/>
              </a:spcAft>
            </a:pPr>
            <a:r>
              <a:rPr lang="en-US" sz="4000" b="1" u="sng" dirty="0">
                <a:solidFill>
                  <a:srgbClr val="283339"/>
                </a:solidFill>
                <a:effectLst/>
                <a:latin typeface="Tahoma" panose="020B0604030504040204" pitchFamily="34" charset="0"/>
                <a:ea typeface="Times New Roman" panose="02020603050405020304" pitchFamily="18" charset="0"/>
                <a:cs typeface="Times New Roman" panose="02020603050405020304" pitchFamily="18" charset="0"/>
              </a:rPr>
              <a:t>Day two</a:t>
            </a:r>
            <a:endParaRPr lang="en-KE" sz="4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KE" dirty="0">
                <a:latin typeface="Times New Roman" panose="02020603050405020304" pitchFamily="18" charset="0"/>
              </a:rPr>
              <a:t>Business Continuity and Disaster Recovery in the Cloud</a:t>
            </a:r>
            <a:endParaRPr lang="en-US" dirty="0">
              <a:latin typeface="Times New Roman" panose="02020603050405020304" pitchFamily="18" charset="0"/>
            </a:endParaRPr>
          </a:p>
          <a:p>
            <a:pPr lvl="1">
              <a:lnSpc>
                <a:spcPct val="107000"/>
              </a:lnSpc>
              <a:spcAft>
                <a:spcPts val="800"/>
              </a:spcAft>
            </a:pPr>
            <a:r>
              <a:rPr lang="en-KE" dirty="0">
                <a:latin typeface="Times New Roman" panose="02020603050405020304" pitchFamily="18" charset="0"/>
              </a:rPr>
              <a:t>Cloud Services for Business Continuity</a:t>
            </a:r>
          </a:p>
          <a:p>
            <a:pPr lvl="1">
              <a:lnSpc>
                <a:spcPct val="107000"/>
              </a:lnSpc>
              <a:spcAft>
                <a:spcPts val="800"/>
              </a:spcAft>
            </a:pPr>
            <a:r>
              <a:rPr lang="en-US" dirty="0">
                <a:latin typeface="Times New Roman" panose="02020603050405020304" pitchFamily="18" charset="0"/>
              </a:rPr>
              <a:t>Management of Cyber Security: Detectio</a:t>
            </a:r>
            <a:r>
              <a:rPr lang="en-US" dirty="0">
                <a:solidFill>
                  <a:srgbClr val="000000"/>
                </a:solidFill>
                <a:effectLst/>
                <a:latin typeface="Times New Roman" panose="02020603050405020304" pitchFamily="18" charset="0"/>
                <a:ea typeface="Calibri" panose="020F0502020204030204" pitchFamily="34" charset="0"/>
              </a:rPr>
              <a:t>n and Control of Threats</a:t>
            </a:r>
          </a:p>
          <a:p>
            <a:pPr lvl="1">
              <a:lnSpc>
                <a:spcPct val="107000"/>
              </a:lnSpc>
              <a:spcAft>
                <a:spcPts val="800"/>
              </a:spcAft>
            </a:pPr>
            <a:r>
              <a:rPr lang="en-US" dirty="0">
                <a:effectLst/>
                <a:latin typeface="Times New Roman" panose="02020603050405020304" pitchFamily="18" charset="0"/>
                <a:ea typeface="Calibri" panose="020F0502020204030204" pitchFamily="34" charset="0"/>
              </a:rPr>
              <a:t>Management of Cyber Security: </a:t>
            </a:r>
            <a:r>
              <a:rPr lang="en-US" dirty="0">
                <a:solidFill>
                  <a:srgbClr val="000000"/>
                </a:solidFill>
                <a:effectLst/>
                <a:latin typeface="Times New Roman" panose="02020603050405020304" pitchFamily="18" charset="0"/>
                <a:ea typeface="Calibri" panose="020F0502020204030204" pitchFamily="34" charset="0"/>
              </a:rPr>
              <a:t>Hacking Techniques and Mitigation Measures</a:t>
            </a:r>
            <a:endParaRPr lang="en-US" dirty="0">
              <a:solidFill>
                <a:srgbClr val="000000"/>
              </a:solidFill>
              <a:latin typeface="Times New Roman" panose="02020603050405020304" pitchFamily="18" charset="0"/>
              <a:ea typeface="Calibri" panose="020F0502020204030204" pitchFamily="34" charset="0"/>
            </a:endParaRPr>
          </a:p>
          <a:p>
            <a:pPr lvl="1">
              <a:lnSpc>
                <a:spcPct val="107000"/>
              </a:lnSpc>
              <a:spcAft>
                <a:spcPts val="800"/>
              </a:spcAft>
            </a:pPr>
            <a:r>
              <a:rPr lang="en-US" dirty="0">
                <a:effectLst/>
                <a:latin typeface="Times New Roman" panose="02020603050405020304" pitchFamily="18" charset="0"/>
                <a:ea typeface="Calibri" panose="020F0502020204030204" pitchFamily="34" charset="0"/>
              </a:rPr>
              <a:t>Management of Cyber Security: </a:t>
            </a:r>
            <a:r>
              <a:rPr lang="en-US" dirty="0">
                <a:solidFill>
                  <a:srgbClr val="000000"/>
                </a:solidFill>
                <a:effectLst/>
                <a:latin typeface="Times New Roman" panose="02020603050405020304" pitchFamily="18" charset="0"/>
                <a:ea typeface="Calibri" panose="020F0502020204030204" pitchFamily="34" charset="0"/>
              </a:rPr>
              <a:t>Hacking Techniques and Mitigation Measures</a:t>
            </a:r>
            <a:endParaRPr lang="en-US" dirty="0">
              <a:solidFill>
                <a:srgbClr val="283339"/>
              </a:solidFill>
              <a:effectLst/>
              <a:latin typeface="Tahoma" panose="020B060403050404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KE" dirty="0"/>
          </a:p>
        </p:txBody>
      </p:sp>
    </p:spTree>
    <p:extLst>
      <p:ext uri="{BB962C8B-B14F-4D97-AF65-F5344CB8AC3E}">
        <p14:creationId xmlns:p14="http://schemas.microsoft.com/office/powerpoint/2010/main" val="2453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7509</TotalTime>
  <Words>725</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Helvetica</vt:lpstr>
      <vt:lpstr>Open Sans</vt:lpstr>
      <vt:lpstr>Symbol</vt:lpstr>
      <vt:lpstr>Tahoma</vt:lpstr>
      <vt:lpstr>Times New Roman</vt:lpstr>
      <vt:lpstr>Trebuchet MS</vt:lpstr>
      <vt:lpstr>Wingdings</vt:lpstr>
      <vt:lpstr>Office Theme</vt:lpstr>
      <vt:lpstr>PowerPoint Presentation</vt:lpstr>
      <vt:lpstr>Business Development and IT Consultancy</vt:lpstr>
      <vt:lpstr>CYBER RESILIENCE TRAINING </vt:lpstr>
      <vt:lpstr>CYBER RESILIENCE TRAINING </vt:lpstr>
      <vt:lpstr>Training Objectives</vt:lpstr>
      <vt:lpstr>Target Audience</vt:lpstr>
      <vt:lpstr>Prerequisites</vt:lpstr>
      <vt:lpstr>IT Application Users</vt:lpstr>
      <vt:lpstr>IT Application Users</vt:lpstr>
      <vt:lpstr>IT Application Users</vt:lpstr>
      <vt:lpstr>IT Application Users</vt:lpstr>
      <vt:lpstr>IT Application Users</vt:lpstr>
      <vt:lpstr>CYBER RESILIENCE TRAINING  for Non-Technical Executives</vt:lpstr>
      <vt:lpstr>Resources</vt:lpstr>
      <vt:lpstr>Schedule and Milestones 1/2</vt:lpstr>
      <vt:lpstr>Schedule and Milestones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ACTIVITIES</dc:title>
  <dc:creator>Mutahi Theuri</dc:creator>
  <cp:lastModifiedBy>Mutahi Theuri</cp:lastModifiedBy>
  <cp:revision>13</cp:revision>
  <cp:lastPrinted>2023-03-22T06:01:46Z</cp:lastPrinted>
  <dcterms:created xsi:type="dcterms:W3CDTF">2023-01-27T07:44:53Z</dcterms:created>
  <dcterms:modified xsi:type="dcterms:W3CDTF">2023-05-04T06:40:43Z</dcterms:modified>
</cp:coreProperties>
</file>