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9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413254"/>
    <a:srgbClr val="0099FF"/>
    <a:srgbClr val="99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DFFB6-9843-4F49-AA52-010A91FE7A49}" v="11" dt="2022-10-28T09:45:42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>
      <p:cViewPr varScale="1">
        <p:scale>
          <a:sx n="82" d="100"/>
          <a:sy n="82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2A210-9B8F-4354-B955-178DD08357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762E-1F5E-4BBE-BCF1-02D2472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6BA7-6E0E-4CC4-8D23-92718486D7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9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1D1221D5-4C8B-45ED-A948-D751CA91D4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 descr="http://1.bp.blogspot.com/-Gte0IE9KKKU/TaH7pfxa1CI/AAAAAAAABSQ/Cg2m96KxKQE/s200/ejus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12192"/>
            <a:ext cx="548680" cy="54868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039" y="-12192"/>
            <a:ext cx="1465655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2247" y="-4589"/>
            <a:ext cx="5865287" cy="54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47796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4924"/>
            <a:ext cx="8229600" cy="682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1D1221D5-4C8B-45ED-A948-D751CA91D4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2" descr="http://1.bp.blogspot.com/-Gte0IE9KKKU/TaH7pfxa1CI/AAAAAAAABSQ/Cg2m96KxKQE/s200/ejus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-12192"/>
            <a:ext cx="548680" cy="548680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039" y="-12192"/>
            <a:ext cx="1465655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2247" y="-4589"/>
            <a:ext cx="5865287" cy="54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28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lab_external/pythontuplevariables.html" TargetMode="External"/><Relationship Id="rId2" Type="http://schemas.openxmlformats.org/officeDocument/2006/relationships/hyperlink" Target="https://www.mathworks.com/help/matlab/matlab_external/pythonnumericvariable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thworks.com/help/matlab/matlab-engine-for-pyth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5867400"/>
          </a:xfrm>
          <a:ln>
            <a:solidFill>
              <a:srgbClr val="FFFF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700" b="1" dirty="0">
                <a:solidFill>
                  <a:srgbClr val="FF0000"/>
                </a:solidFill>
              </a:rPr>
              <a:t>PRE 413: Software Applications for DSP and Communications</a:t>
            </a:r>
            <a:br>
              <a:rPr lang="en-US" sz="3600" b="1" dirty="0">
                <a:solidFill>
                  <a:srgbClr val="FF0000"/>
                </a:solidFill>
              </a:rPr>
            </a:br>
            <a:br>
              <a:rPr lang="en-US" sz="105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1 of Lecture 1</a:t>
            </a:r>
            <a:br>
              <a:rPr lang="en-US" sz="2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Title: </a:t>
            </a:r>
            <a:r>
              <a:rPr lang="en-US" altLang="en-US" sz="2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PRE 413 Course and Deep Learning for DSP and Communications</a:t>
            </a:r>
            <a:br>
              <a:rPr lang="en-US" altLang="en-US" sz="2500" b="1" dirty="0"/>
            </a:br>
            <a:br>
              <a:rPr lang="en-US" altLang="en-US" sz="1000" b="1" dirty="0"/>
            </a:br>
            <a:r>
              <a:rPr lang="en-US" altLang="en-US" sz="2400" b="1" dirty="0">
                <a:solidFill>
                  <a:srgbClr val="7E0000"/>
                </a:solidFill>
                <a:latin typeface="Times New Roman" pitchFamily="18" charset="0"/>
                <a:cs typeface="Times New Roman" pitchFamily="18" charset="0"/>
              </a:rPr>
              <a:t>Instructor: </a:t>
            </a:r>
            <a:r>
              <a:rPr lang="en-US" sz="2400" b="1" dirty="0">
                <a:solidFill>
                  <a:srgbClr val="7E0000"/>
                </a:solidFill>
                <a:latin typeface="Times New Roman" pitchFamily="18" charset="0"/>
                <a:cs typeface="Times New Roman" pitchFamily="18" charset="0"/>
              </a:rPr>
              <a:t>Prof. Mohammed Abo-</a:t>
            </a:r>
            <a:r>
              <a:rPr lang="en-US" sz="2400" b="1" dirty="0" err="1">
                <a:solidFill>
                  <a:srgbClr val="7E0000"/>
                </a:solidFill>
                <a:latin typeface="Times New Roman" pitchFamily="18" charset="0"/>
                <a:cs typeface="Times New Roman" pitchFamily="18" charset="0"/>
              </a:rPr>
              <a:t>Zahhad</a:t>
            </a:r>
            <a:br>
              <a:rPr lang="en-US" sz="2400" b="1" dirty="0">
                <a:solidFill>
                  <a:srgbClr val="7E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7E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7E0000"/>
                </a:solidFill>
                <a:latin typeface="Times New Roman" pitchFamily="18" charset="0"/>
                <a:cs typeface="Times New Roman" pitchFamily="18" charset="0"/>
              </a:rPr>
              <a:t>Student ID: 012022003</a:t>
            </a:r>
            <a:b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Student Name: Kibitok Abraham Bett</a:t>
            </a:r>
            <a:b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FF0000"/>
                </a:solidFill>
              </a:rPr>
              <a:t>Fall 2022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ar-EG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1221D5-4C8B-45ED-A948-D751CA91D438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Deep Learning | Applications | Characteristics and Advanta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10510" r="44905" b="7962"/>
          <a:stretch/>
        </p:blipFill>
        <p:spPr bwMode="auto">
          <a:xfrm>
            <a:off x="152400" y="4872471"/>
            <a:ext cx="1964567" cy="18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5998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Is it possible to use Tensor flow and </a:t>
            </a:r>
            <a:r>
              <a:rPr lang="en-US" sz="2000" b="1" dirty="0" err="1">
                <a:solidFill>
                  <a:srgbClr val="C00000"/>
                </a:solidFill>
              </a:rPr>
              <a:t>Keras</a:t>
            </a:r>
            <a:r>
              <a:rPr lang="en-US" sz="2000" b="1" dirty="0">
                <a:solidFill>
                  <a:srgbClr val="C00000"/>
                </a:solidFill>
              </a:rPr>
              <a:t> environments in MATLAB software? </a:t>
            </a:r>
            <a:endParaRPr lang="en-ZA" sz="2000" dirty="0">
              <a:solidFill>
                <a:schemeClr val="tx1"/>
              </a:solidFill>
              <a:ea typeface="EB Garamond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10</a:t>
            </a:fld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2C070-9BA6-AE11-5397-A34A9780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2" y="1336361"/>
            <a:ext cx="4038599" cy="345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2C806-7890-B73A-EEC1-3585927B83EF}"/>
              </a:ext>
            </a:extLst>
          </p:cNvPr>
          <p:cNvSpPr txBox="1"/>
          <p:nvPr/>
        </p:nvSpPr>
        <p:spPr>
          <a:xfrm>
            <a:off x="3798459" y="1551341"/>
            <a:ext cx="52046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toolbox convertor for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allows importation of pretrained TensorFlow Model and weights as well as export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MATLAB Network 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layergraph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TensorFlow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importKerasNetwork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allows the importation of a pretrained TensorFlow™-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 and its weights from a file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3600A-ABF4-4AF7-D81E-FB47DC1C13F2}"/>
              </a:ext>
            </a:extLst>
          </p:cNvPr>
          <p:cNvSpPr txBox="1"/>
          <p:nvPr/>
        </p:nvSpPr>
        <p:spPr>
          <a:xfrm>
            <a:off x="692020" y="4348041"/>
            <a:ext cx="3194180" cy="37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ONNX format model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C71E8-DC56-8D88-EC63-EBF82B407090}"/>
              </a:ext>
            </a:extLst>
          </p:cNvPr>
          <p:cNvSpPr txBox="1"/>
          <p:nvPr/>
        </p:nvSpPr>
        <p:spPr>
          <a:xfrm>
            <a:off x="184729" y="4944802"/>
            <a:ext cx="8622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Toolbox Converter for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enables the importation of pretrained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and weights to MATLAB.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MATLAB supports importing and exporting open-source deep learning frameworks with the 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Neural Network Exchange (ONNX)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format.</a:t>
            </a:r>
          </a:p>
        </p:txBody>
      </p:sp>
    </p:spTree>
    <p:extLst>
      <p:ext uri="{BB962C8B-B14F-4D97-AF65-F5344CB8AC3E}">
        <p14:creationId xmlns:p14="http://schemas.microsoft.com/office/powerpoint/2010/main" val="3913607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Assignment 1 of Lecture1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89916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Answer the following question by preparing a technical presentation about the deep learning and machine learning topics:</a:t>
            </a:r>
          </a:p>
          <a:p>
            <a:pPr marL="569913" indent="-344488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Compare between deep learning and machine learning? </a:t>
            </a:r>
          </a:p>
          <a:p>
            <a:pPr marL="569913" indent="-344488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Advantages and disadvantages of MATLAB and Python in deep learning field?</a:t>
            </a:r>
          </a:p>
          <a:p>
            <a:pPr marL="569913" indent="-344488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Can MATLAB accept Python Codes and/or Python Code accept MATLAB codes? State some examples (if any)? Search about that in the internet? </a:t>
            </a:r>
          </a:p>
          <a:p>
            <a:pPr marL="569913" indent="-344488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Is it possible to use Tensor flow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Kerrias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environments in MATLAB software? 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452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Compare between deep learning and machine learning?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Answer: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subset of Artificial intelligence that include abstruse statistical techniques to enable machines improve at task with experience.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 of machine learning composed of algorithms that permits software to train itself to perform task, by exposing multilayered neural network to vast amount of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  <a:p>
            <a:pPr marL="569913" indent="-344488"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569913" indent="-344488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734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1 cont..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  <a:p>
            <a:pPr marL="569913" indent="-344488"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569913" indent="-344488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4</a:t>
            </a:fld>
            <a:endParaRPr lang="en-US" sz="24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470C81C-894D-BBF6-FEAF-B2AEAC2F6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60132"/>
              </p:ext>
            </p:extLst>
          </p:nvPr>
        </p:nvGraphicFramePr>
        <p:xfrm>
          <a:off x="213049" y="1088261"/>
          <a:ext cx="8930951" cy="5450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5705">
                  <a:extLst>
                    <a:ext uri="{9D8B030D-6E8A-4147-A177-3AD203B41FA5}">
                      <a16:colId xmlns:a16="http://schemas.microsoft.com/office/drawing/2014/main" val="417960250"/>
                    </a:ext>
                  </a:extLst>
                </a:gridCol>
                <a:gridCol w="4425246">
                  <a:extLst>
                    <a:ext uri="{9D8B030D-6E8A-4147-A177-3AD203B41FA5}">
                      <a16:colId xmlns:a16="http://schemas.microsoft.com/office/drawing/2014/main" val="841434274"/>
                    </a:ext>
                  </a:extLst>
                </a:gridCol>
              </a:tblGrid>
              <a:tr h="476927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82119"/>
                  </a:ext>
                </a:extLst>
              </a:tr>
              <a:tr h="869690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subset of Artificial intelligence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subset of machine learning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60985"/>
                  </a:ext>
                </a:extLst>
              </a:tr>
              <a:tr h="12624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Requires less computing power with greater human intervention.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high computing power with less human intervention.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20903"/>
                  </a:ext>
                </a:extLst>
              </a:tr>
              <a:tr h="1262453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suitable for organized and small data like spread sheets.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process complex and unstructured data like videos and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95380"/>
                  </a:ext>
                </a:extLst>
              </a:tr>
              <a:tr h="1244411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have a single hidden neuron layer.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more than one hidden layer of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4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16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Advantages and disadvantages of MATLAB and Python in deep learning field?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Advantages of MATLAB</a:t>
            </a:r>
          </a:p>
          <a:p>
            <a:pPr marL="342900" lvl="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300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Good at designing and fine-tuning algorithms. It offers a bunch of toolboxes that can help you process different applications. Examples of toolbox include deep learning, signal processing,  robotics and autonomous vehicles.</a:t>
            </a:r>
          </a:p>
          <a:p>
            <a:pPr marL="342900" lvl="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300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Easy and simple when doing operations that involve matrix operations.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sz="230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MATLAB is faster than python while doing some tasks since python is an interpreter language. 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sz="230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Invaluable for signal processing compared to python due to the advanced libraries and packages developed in its toolbox.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sz="230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MathWorks provides an organized community and documentation for assistance.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sz="230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Has a better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Plotting and Visualization which is simple to use  compared to Python</a:t>
            </a:r>
            <a:endParaRPr lang="en-ZA" sz="2300" dirty="0">
              <a:solidFill>
                <a:schemeClr val="tx1"/>
              </a:solidFill>
              <a:latin typeface="Times New Roman" panose="02020603050405020304" pitchFamily="18" charset="0"/>
              <a:ea typeface="EB Garamond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ea typeface="EB Garamond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771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2 cont..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Advantages and disadvantages of MATLAB and Python in deep learning field?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Disadvantages of MATLAB</a:t>
            </a:r>
          </a:p>
          <a:p>
            <a:pPr marL="342900" lvl="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Difficult to use for dataset that has cannot be represented as a numeric feature matrix.</a:t>
            </a:r>
          </a:p>
          <a:p>
            <a:pPr marL="342900" lvl="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Lacks a good open-source community setup compared to python.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MATLAB does not create application deployment tasks like set up files and executables file hence not suitable in making the products. 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Challenging when doing cross compiling or converting its codes to other programming languages</a:t>
            </a:r>
            <a:r>
              <a:rPr lang="en-ZA" sz="2800" dirty="0">
                <a:solidFill>
                  <a:schemeClr val="tx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.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ea typeface="EB Garamond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654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2 cont..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Advantages and disadvantages of MATLAB and Python in deep learning field?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Advantages of Python</a:t>
            </a:r>
          </a:p>
          <a:p>
            <a:pPr marL="342900" lvl="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Provides a good open-source ecosystem hence highly scalable in terms of libraries and solutions.</a:t>
            </a:r>
          </a:p>
          <a:p>
            <a:pPr marL="342900" lvl="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Provides a better handling for problems that don’t come as a simple feature matrix, by using tools like pandas and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ntlk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 libraries, these task can be easily  solved.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It can create application deployment tasks like set up files and executables file hence suitable in making the products. 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dirty="0" err="1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Ipython</a:t>
            </a:r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 Notebooks provides a nice interactive data analysis platform for deep learning algorithms.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Has a comprehensive  and fragmented scientific computing stack Pandas, scikit, NumPy, SciPy, python, &amp; matplotlib that are mostly used scientific computing libraries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ea typeface="EB Garamond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582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2 cont..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Advantages and disadvantages of MATLAB and Python in deep learning field?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Disadvantages of Python</a:t>
            </a:r>
          </a:p>
          <a:p>
            <a:pPr marL="342900" lvl="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When using it, there is a need to install a lot of third-party packages.</a:t>
            </a:r>
          </a:p>
          <a:p>
            <a:pPr marL="342900" lvl="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Some computing stacks are still stuck in python 2.7 making the upgrading task unfeasible.</a:t>
            </a: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</a:rPr>
              <a:t>Slow when used without going into cpython as it is an interpreter language.</a:t>
            </a:r>
          </a:p>
          <a:p>
            <a:pPr algn="l">
              <a:spcBef>
                <a:spcPts val="0"/>
              </a:spcBef>
              <a:buClr>
                <a:srgbClr val="000000"/>
              </a:buClr>
            </a:pPr>
            <a:endParaRPr lang="en-ZA" dirty="0">
              <a:solidFill>
                <a:schemeClr val="tx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ea typeface="EB Garamond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044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6095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Question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Can MATLAB accept Python Codes and/or Python Code accept MATLAB codes? State some examples (if any)? Search about that in the internet?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MATLAB</a:t>
            </a:r>
            <a:r>
              <a:rPr lang="en-US" sz="2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provides a means interfacing with other programming languages through MATLAB External Language Interfaces. Python libraries and method can be directly accessed from MATLAB by adding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py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. prefix to the Python name.  Examples are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Python Numeric Variables in MATLAB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Python Tuple Variables in MATLAB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kern="0" dirty="0">
              <a:solidFill>
                <a:schemeClr val="tx2"/>
              </a:solidFill>
              <a:latin typeface="Times New Roman" panose="02020603050405020304" pitchFamily="18" charset="0"/>
              <a:ea typeface="EB Garamond" panose="00000500000000000000" pitchFamily="2" charset="0"/>
              <a:cs typeface="Times New Roman" panose="02020603050405020304" pitchFamily="18" charset="0"/>
              <a:sym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MATLAB engine </a:t>
            </a:r>
            <a:r>
              <a:rPr lang="en-US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api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 allows you to call MATLAB as a computational engine from other languages including python. It allows execution of MATLAB commands within Python environment without starting MATLAB. 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 MATLAB in python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from python script.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latin typeface="Times New Roman" panose="02020603050405020304" pitchFamily="18" charset="0"/>
              <a:ea typeface="EB Garamond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  <a:ea typeface="EB Garamond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D1221D5-4C8B-45ED-A948-D751CA91D438}" type="slidenum">
              <a:rPr lang="en-US" sz="2400" smtClean="0"/>
              <a:pPr algn="r"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204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2B59F0C1365648AC0682D58F08F523" ma:contentTypeVersion="4" ma:contentTypeDescription="Create a new document." ma:contentTypeScope="" ma:versionID="a59dd61e7ab2006c4a50a8b36c5ad173">
  <xsd:schema xmlns:xsd="http://www.w3.org/2001/XMLSchema" xmlns:xs="http://www.w3.org/2001/XMLSchema" xmlns:p="http://schemas.microsoft.com/office/2006/metadata/properties" xmlns:ns3="79b211de-01c1-463a-bfdf-33e6e43c8439" targetNamespace="http://schemas.microsoft.com/office/2006/metadata/properties" ma:root="true" ma:fieldsID="55f5e1a4542925265006377836f1ea8c" ns3:_="">
    <xsd:import namespace="79b211de-01c1-463a-bfdf-33e6e43c84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211de-01c1-463a-bfdf-33e6e43c8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733D4-E2B5-457F-8A81-7D42E2B96B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03D5D-C399-4F58-82E2-DBF8F7C22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b211de-01c1-463a-bfdf-33e6e43c8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1F5732-9346-4A41-B764-7A4BB90B1057}">
  <ds:schemaRefs>
    <ds:schemaRef ds:uri="79b211de-01c1-463a-bfdf-33e6e43c8439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932</Words>
  <Application>Microsoft Office PowerPoint</Application>
  <PresentationFormat>On-screen Show (4:3)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EB Garamond</vt:lpstr>
      <vt:lpstr>Times New Roman</vt:lpstr>
      <vt:lpstr>1_Office Theme</vt:lpstr>
      <vt:lpstr>PRE 413: Software Applications for DSP and Communications  Assignment 1 of Lecture 1 Lecture Title:  Introduction To PRE 413 Course and Deep Learning for DSP and Communications  Instructor: Prof. Mohammed Abo-Zahhad  Student ID: 012022003  Student Name: Kibitok Abraham Bett  Fall 2022 </vt:lpstr>
      <vt:lpstr>Assignment 1 of Lecture1</vt:lpstr>
      <vt:lpstr>Question 1</vt:lpstr>
      <vt:lpstr>Question 1 cont..</vt:lpstr>
      <vt:lpstr>Question 2</vt:lpstr>
      <vt:lpstr>Question 2 cont..</vt:lpstr>
      <vt:lpstr>Question 2 cont..</vt:lpstr>
      <vt:lpstr>Question 2 cont..</vt:lpstr>
      <vt:lpstr>Question 3</vt:lpstr>
      <vt:lpstr>Question 4</vt:lpstr>
    </vt:vector>
  </TitlesOfParts>
  <Company>Unknown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Noriko Tomuro</dc:creator>
  <cp:lastModifiedBy>abraham.bett</cp:lastModifiedBy>
  <cp:revision>251</cp:revision>
  <dcterms:created xsi:type="dcterms:W3CDTF">2018-08-16T01:52:19Z</dcterms:created>
  <dcterms:modified xsi:type="dcterms:W3CDTF">2022-10-28T09:46:59Z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0x0101001A2B59F0C1365648AC0682D58F08F523</vt:lpwstr>
  </property>
</Properties>
</file>