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84" r:id="rId3"/>
  </p:sldMasterIdLst>
  <p:notesMasterIdLst>
    <p:notesMasterId r:id="rId6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327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6" r:id="rId68"/>
  </p:sldIdLst>
  <p:sldSz cx="9144000" cy="6858000" type="screen4x3"/>
  <p:notesSz cx="6983413" cy="92694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8EA7DE55-1280-5F5A-5A5E-526E09A0D9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2350" y="704850"/>
            <a:ext cx="4937125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2A26C8-EDF6-4A11-CB38-670FD289CB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98500" y="4402138"/>
            <a:ext cx="5584825" cy="4170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5356FC-62D7-4F80-4CF6-0C5725674F6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289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9C8529F-B20A-CDD8-5295-7E7CA6F19B4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52875" y="0"/>
            <a:ext cx="30289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36D9A61-637A-F3EE-C409-B584BDCA662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05863"/>
            <a:ext cx="30289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59C882E-2B2F-A966-1CB6-AC64597F69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52875" y="8805863"/>
            <a:ext cx="30289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9AEFD125-1E43-4B3C-A300-3699950F1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2F32E440-3743-6841-F5E8-EC8757736D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2CC1CE1-AF4C-4C83-ABAA-DFB57DCE473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2EA1EE5A-FE06-4A1A-8DB9-F31317754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376A5C6B-DF14-ACD9-A78C-954C2A66F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A221DA07-2728-72A9-9B51-3CB2ECC4C5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804135D-2FC4-47C3-B409-5096C596BCD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F8DC883C-B182-526A-5BCC-F8BC07ED7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CD31B8E4-C6F2-626F-3802-9672D4742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58D8D3CE-3C89-92F2-BFD3-7C700D0973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DC27FF1-56D9-4418-B302-09267CA2A2B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DD27220-7A1E-BEEB-2BF4-9662E83E2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2E30909E-1DA6-55AD-5AC1-44A4C4DA1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BA46257B-C498-910F-A42D-B8C2344672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6FD8F46-AB69-4988-8EDD-A2A573F0F7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56E08694-1D33-DA88-3CCE-C408ED1C0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E084708E-B9A5-E6E2-411B-58EF29FDD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>
            <a:extLst>
              <a:ext uri="{FF2B5EF4-FFF2-40B4-BE49-F238E27FC236}">
                <a16:creationId xmlns:a16="http://schemas.microsoft.com/office/drawing/2014/main" id="{A8FC875A-0173-A4C4-9750-861AE31D3E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32909E9-1051-4090-A26E-CA6EF58A4EE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1">
            <a:extLst>
              <a:ext uri="{FF2B5EF4-FFF2-40B4-BE49-F238E27FC236}">
                <a16:creationId xmlns:a16="http://schemas.microsoft.com/office/drawing/2014/main" id="{D93F03F7-8669-7A77-F34B-C7EA9C858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79D80B71-535C-34EA-8B12-784597C81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60143E91-FDD0-7535-650A-98C4D8058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C644039-510F-4408-92DE-8D5EF0E48D4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AB613FC0-009B-DB1A-066A-DCC3A1264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ED1E0D7E-F0D0-7930-8D59-4F54E2273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>
            <a:extLst>
              <a:ext uri="{FF2B5EF4-FFF2-40B4-BE49-F238E27FC236}">
                <a16:creationId xmlns:a16="http://schemas.microsoft.com/office/drawing/2014/main" id="{F8BA9D37-FFC0-0DF4-9C85-F778F23E3E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46E8045-6BB7-4FE7-870E-14599C002C0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1">
            <a:extLst>
              <a:ext uri="{FF2B5EF4-FFF2-40B4-BE49-F238E27FC236}">
                <a16:creationId xmlns:a16="http://schemas.microsoft.com/office/drawing/2014/main" id="{046557F4-6452-9D6E-ACD6-BF7A11C9E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B088EED8-7DC2-9AC9-B255-AB3D60C86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EF30D31A-4DDE-8013-AC27-811808380B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5899360-34E5-41A0-A51F-84A53DA246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846D56A8-85D0-5E4B-22E5-1DD6F4632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C513D8B4-88A5-1B91-0C8B-25B92F8C4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>
            <a:extLst>
              <a:ext uri="{FF2B5EF4-FFF2-40B4-BE49-F238E27FC236}">
                <a16:creationId xmlns:a16="http://schemas.microsoft.com/office/drawing/2014/main" id="{2BA40A02-CDF4-EA3E-25AB-9EEB2921B8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2D92ADD-54A2-46F1-821C-D650A6768DF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5" name="Rectangle 1">
            <a:extLst>
              <a:ext uri="{FF2B5EF4-FFF2-40B4-BE49-F238E27FC236}">
                <a16:creationId xmlns:a16="http://schemas.microsoft.com/office/drawing/2014/main" id="{BDAE88F9-E225-4B51-7C5C-7D1890639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9A4D4A9A-0365-89FF-79D8-D46640736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E7F67F62-CAEA-034F-6AD8-EDD2958F3D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D72B38D-95F5-42D3-9A9C-D86FE68980D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E9A38F7E-7D38-7468-7D20-4666B7BE7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899AEC78-2C15-63F2-2198-D43B8D63F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>
            <a:extLst>
              <a:ext uri="{FF2B5EF4-FFF2-40B4-BE49-F238E27FC236}">
                <a16:creationId xmlns:a16="http://schemas.microsoft.com/office/drawing/2014/main" id="{7598AE6E-1D1D-C258-919E-82A7BF3EA1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D0828BDF-A376-40BB-8581-371226E351E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Rectangle 1">
            <a:extLst>
              <a:ext uri="{FF2B5EF4-FFF2-40B4-BE49-F238E27FC236}">
                <a16:creationId xmlns:a16="http://schemas.microsoft.com/office/drawing/2014/main" id="{7A825381-E8D0-213F-F760-7CA1DBF24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5096F144-5B70-3BC1-7650-135A25021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B4794369-A405-500E-31F5-071E6E79F5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E5FEF20-0465-4A0E-A65F-3429E3A3718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A9559A46-C018-6C6C-0815-180AA582F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A59B4F8E-3D98-330E-A3ED-D9592F9D4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>
            <a:extLst>
              <a:ext uri="{FF2B5EF4-FFF2-40B4-BE49-F238E27FC236}">
                <a16:creationId xmlns:a16="http://schemas.microsoft.com/office/drawing/2014/main" id="{913F7FF9-E47B-7679-775F-7E02F75E94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B2939988-2BB2-4062-B63C-28772E93940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858C364C-017A-0E58-4CF9-187EBA315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6C0AA240-CF43-800A-9051-32A41465C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>
            <a:extLst>
              <a:ext uri="{FF2B5EF4-FFF2-40B4-BE49-F238E27FC236}">
                <a16:creationId xmlns:a16="http://schemas.microsoft.com/office/drawing/2014/main" id="{738950B0-B627-D7EB-031C-58B83F6AD8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427FDE3-1FE5-4251-8DA8-941923ACD34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1" name="Rectangle 1">
            <a:extLst>
              <a:ext uri="{FF2B5EF4-FFF2-40B4-BE49-F238E27FC236}">
                <a16:creationId xmlns:a16="http://schemas.microsoft.com/office/drawing/2014/main" id="{5B435FF9-8CC8-7772-43D2-896451FF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30E0E3-A252-75DA-EBDD-5EBEE06F5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>
            <a:extLst>
              <a:ext uri="{FF2B5EF4-FFF2-40B4-BE49-F238E27FC236}">
                <a16:creationId xmlns:a16="http://schemas.microsoft.com/office/drawing/2014/main" id="{DD4E7BFD-B5D4-9CB8-9B59-7D15707BF0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B0F05F67-9F2E-47CC-AEDC-A85BF677E46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801DB7DA-3222-A64C-B409-41219ED83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2DEDDF07-3319-3A25-D264-2B1B8F004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>
            <a:extLst>
              <a:ext uri="{FF2B5EF4-FFF2-40B4-BE49-F238E27FC236}">
                <a16:creationId xmlns:a16="http://schemas.microsoft.com/office/drawing/2014/main" id="{97BEBED0-4D4C-28C0-EEFD-C41C99510E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3A18670-167B-4108-A68E-C6F0E234664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Rectangle 1">
            <a:extLst>
              <a:ext uri="{FF2B5EF4-FFF2-40B4-BE49-F238E27FC236}">
                <a16:creationId xmlns:a16="http://schemas.microsoft.com/office/drawing/2014/main" id="{5D776C95-9953-88C1-9834-DC1E7BBDE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085020DE-8D06-AA0E-75E2-D62B4D3A8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>
            <a:extLst>
              <a:ext uri="{FF2B5EF4-FFF2-40B4-BE49-F238E27FC236}">
                <a16:creationId xmlns:a16="http://schemas.microsoft.com/office/drawing/2014/main" id="{1925A7D8-556F-C8A0-8243-1CAE340326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512039D-9481-485D-B7AC-9A873EAA6A4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B0D4A06B-5244-28E0-288F-A6F48BF83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6481D368-30F6-B6CF-8238-D1A7ACD59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>
            <a:extLst>
              <a:ext uri="{FF2B5EF4-FFF2-40B4-BE49-F238E27FC236}">
                <a16:creationId xmlns:a16="http://schemas.microsoft.com/office/drawing/2014/main" id="{10400C55-557B-FAC1-AA44-9988182DBF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C7B7BBF-C02D-47CB-9CC5-41FCD63A94E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B924C714-214E-5BE1-EC7D-A78987C65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85439A09-AFF0-6C5A-C99E-5CE17D0D6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>
            <a:extLst>
              <a:ext uri="{FF2B5EF4-FFF2-40B4-BE49-F238E27FC236}">
                <a16:creationId xmlns:a16="http://schemas.microsoft.com/office/drawing/2014/main" id="{5137097E-1535-F1FE-B02B-1E99F1877A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9BE6C64-C61E-4554-B149-DCE23F94FD1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508A713B-B34B-1076-FBA7-2ED26CA32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B1CA1490-7661-3A68-26DA-93F88759F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>
            <a:extLst>
              <a:ext uri="{FF2B5EF4-FFF2-40B4-BE49-F238E27FC236}">
                <a16:creationId xmlns:a16="http://schemas.microsoft.com/office/drawing/2014/main" id="{6023E2A2-D2E4-8BB2-FDBF-4157C0104D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E785E79-0A1C-4CF7-859E-3E3084B0BC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5" name="Rectangle 1">
            <a:extLst>
              <a:ext uri="{FF2B5EF4-FFF2-40B4-BE49-F238E27FC236}">
                <a16:creationId xmlns:a16="http://schemas.microsoft.com/office/drawing/2014/main" id="{8F172905-52DE-AB2E-E908-04834ADC1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A8E990BB-3ADE-41E3-E7F6-019D61458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>
            <a:extLst>
              <a:ext uri="{FF2B5EF4-FFF2-40B4-BE49-F238E27FC236}">
                <a16:creationId xmlns:a16="http://schemas.microsoft.com/office/drawing/2014/main" id="{0132C020-7E82-D090-4BA9-EE607D1CAF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E967C22-D00D-486C-BB86-596D1EEB923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5E0D9FC1-044B-6F61-9FDE-58D0C4E53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8D220C19-D2C5-445A-096E-50C1BC3F4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>
            <a:extLst>
              <a:ext uri="{FF2B5EF4-FFF2-40B4-BE49-F238E27FC236}">
                <a16:creationId xmlns:a16="http://schemas.microsoft.com/office/drawing/2014/main" id="{A2CB143A-EDA5-5DCF-61DB-F4A8A26FA0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FD41D0F-4547-4B9D-A840-0D3C848F32B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3" name="Rectangle 1">
            <a:extLst>
              <a:ext uri="{FF2B5EF4-FFF2-40B4-BE49-F238E27FC236}">
                <a16:creationId xmlns:a16="http://schemas.microsoft.com/office/drawing/2014/main" id="{33108FF8-4034-EDF2-8B25-A2DC78D8D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F50966A4-66FA-77A9-C808-0A4D24136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3CE985B3-DA3C-117D-E537-8980F0A24E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50AEE0B8-388D-4162-9CC0-87F4633320E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2BAD7030-5C2C-FC5A-4B9C-2E2805375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E8FD539D-4199-44BD-3694-09190D80A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>
            <a:extLst>
              <a:ext uri="{FF2B5EF4-FFF2-40B4-BE49-F238E27FC236}">
                <a16:creationId xmlns:a16="http://schemas.microsoft.com/office/drawing/2014/main" id="{DD914EB3-34EB-5744-2D80-199F74948D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DAC80016-F3ED-4F81-8E5D-3C36E84D3EA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7" name="Rectangle 1">
            <a:extLst>
              <a:ext uri="{FF2B5EF4-FFF2-40B4-BE49-F238E27FC236}">
                <a16:creationId xmlns:a16="http://schemas.microsoft.com/office/drawing/2014/main" id="{713C1936-1B52-E432-B7CC-D1D6099A3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2B5A6301-B24D-B8C4-5D41-A04CF2A27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>
            <a:extLst>
              <a:ext uri="{FF2B5EF4-FFF2-40B4-BE49-F238E27FC236}">
                <a16:creationId xmlns:a16="http://schemas.microsoft.com/office/drawing/2014/main" id="{BC04BC6F-46FD-ABA2-CCD3-FBA427FD90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0D293A13-E9B5-4EC9-B159-59FFC245272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1" name="Rectangle 1">
            <a:extLst>
              <a:ext uri="{FF2B5EF4-FFF2-40B4-BE49-F238E27FC236}">
                <a16:creationId xmlns:a16="http://schemas.microsoft.com/office/drawing/2014/main" id="{9E28D22C-5082-E1CA-6107-BA2BDC63B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F3EBA23F-6208-2F6F-636D-DFA9C4C8E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>
            <a:extLst>
              <a:ext uri="{FF2B5EF4-FFF2-40B4-BE49-F238E27FC236}">
                <a16:creationId xmlns:a16="http://schemas.microsoft.com/office/drawing/2014/main" id="{AA7C90E3-6062-DAAB-EEFC-51E60168EB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92242C1-29CA-4EB2-97CE-E51957BFAF9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5" name="Rectangle 1">
            <a:extLst>
              <a:ext uri="{FF2B5EF4-FFF2-40B4-BE49-F238E27FC236}">
                <a16:creationId xmlns:a16="http://schemas.microsoft.com/office/drawing/2014/main" id="{0939E6E4-A5D5-BAA9-05D5-4F40A28CC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7337F1A8-40D6-2950-95F0-74B92F71E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>
            <a:extLst>
              <a:ext uri="{FF2B5EF4-FFF2-40B4-BE49-F238E27FC236}">
                <a16:creationId xmlns:a16="http://schemas.microsoft.com/office/drawing/2014/main" id="{806F5ED9-8BB4-3C2E-D355-CDF0CA654F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B49A0EB-DA89-47C5-AE58-7C9AABEDA9E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9" name="Rectangle 1">
            <a:extLst>
              <a:ext uri="{FF2B5EF4-FFF2-40B4-BE49-F238E27FC236}">
                <a16:creationId xmlns:a16="http://schemas.microsoft.com/office/drawing/2014/main" id="{32B613E6-13C4-CB38-1D85-C6D8A7E39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5A03CC9D-B680-B213-5662-85198CA7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>
            <a:extLst>
              <a:ext uri="{FF2B5EF4-FFF2-40B4-BE49-F238E27FC236}">
                <a16:creationId xmlns:a16="http://schemas.microsoft.com/office/drawing/2014/main" id="{FDC9C71B-55DD-6ABE-19B0-C6097A583E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6910345-BE67-4C9F-A6E1-947D8C3C4FE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1">
            <a:extLst>
              <a:ext uri="{FF2B5EF4-FFF2-40B4-BE49-F238E27FC236}">
                <a16:creationId xmlns:a16="http://schemas.microsoft.com/office/drawing/2014/main" id="{F73810EB-739A-3C5E-9DB6-3FCECD0D8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50120A7E-9A5F-3804-A4DA-38BFE032D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>
            <a:extLst>
              <a:ext uri="{FF2B5EF4-FFF2-40B4-BE49-F238E27FC236}">
                <a16:creationId xmlns:a16="http://schemas.microsoft.com/office/drawing/2014/main" id="{FFB94A5C-0412-C56B-DFAF-AE1162EE50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EFFDEAE-E4AE-4ECC-9EFF-A0532D9EFD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7" name="Rectangle 1">
            <a:extLst>
              <a:ext uri="{FF2B5EF4-FFF2-40B4-BE49-F238E27FC236}">
                <a16:creationId xmlns:a16="http://schemas.microsoft.com/office/drawing/2014/main" id="{C88B7F3E-9E10-1448-B3A7-0F0DCF585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83697EC2-D411-00C1-8905-795CB74F0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>
            <a:extLst>
              <a:ext uri="{FF2B5EF4-FFF2-40B4-BE49-F238E27FC236}">
                <a16:creationId xmlns:a16="http://schemas.microsoft.com/office/drawing/2014/main" id="{50E37F24-8093-EBDD-55D6-6DE6426A19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297D294-480E-4C64-B4EF-E8C655BE764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5" name="Rectangle 1">
            <a:extLst>
              <a:ext uri="{FF2B5EF4-FFF2-40B4-BE49-F238E27FC236}">
                <a16:creationId xmlns:a16="http://schemas.microsoft.com/office/drawing/2014/main" id="{CA396E48-CA84-A4F9-2D4B-ACA5517E7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DE97AB90-B290-4EE0-C1CB-5F388E63A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>
            <a:extLst>
              <a:ext uri="{FF2B5EF4-FFF2-40B4-BE49-F238E27FC236}">
                <a16:creationId xmlns:a16="http://schemas.microsoft.com/office/drawing/2014/main" id="{C7438D93-E43C-53DC-2BF2-FD21923ADF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EABDE4A-7CE8-4DC6-B271-968B5241508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FE5320D1-4E76-D0F8-5850-801339BE3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577C74EE-EF5D-86E7-6571-1ACF621FE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>
            <a:extLst>
              <a:ext uri="{FF2B5EF4-FFF2-40B4-BE49-F238E27FC236}">
                <a16:creationId xmlns:a16="http://schemas.microsoft.com/office/drawing/2014/main" id="{C7438D93-E43C-53DC-2BF2-FD21923ADF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EABDE4A-7CE8-4DC6-B271-968B5241508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FE5320D1-4E76-D0F8-5850-801339BE3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577C74EE-EF5D-86E7-6571-1ACF621FE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550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>
            <a:extLst>
              <a:ext uri="{FF2B5EF4-FFF2-40B4-BE49-F238E27FC236}">
                <a16:creationId xmlns:a16="http://schemas.microsoft.com/office/drawing/2014/main" id="{1CE4C99B-FFD4-342D-D909-136798D3BF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0A132E6A-E813-4B4E-B558-98A1BA51115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3" name="Rectangle 1">
            <a:extLst>
              <a:ext uri="{FF2B5EF4-FFF2-40B4-BE49-F238E27FC236}">
                <a16:creationId xmlns:a16="http://schemas.microsoft.com/office/drawing/2014/main" id="{35341DD4-2D81-38BA-D4D5-B355CE5EF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749E3A43-879E-F206-6721-8B3E723BC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E5E98A4F-B30C-6B6C-90D4-15E98B5E17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7DFD717-2142-4AD7-A305-AAC4466EE61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A73606A1-215C-F17D-F9F4-EFDF76BA4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0E077F68-8E23-5ACA-1370-1024B59D4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>
            <a:extLst>
              <a:ext uri="{FF2B5EF4-FFF2-40B4-BE49-F238E27FC236}">
                <a16:creationId xmlns:a16="http://schemas.microsoft.com/office/drawing/2014/main" id="{5DF7A889-83A7-997B-C96E-587B6AC1F2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4B27786-F97F-4F39-8D8B-C345A297C99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1" name="Rectangle 1">
            <a:extLst>
              <a:ext uri="{FF2B5EF4-FFF2-40B4-BE49-F238E27FC236}">
                <a16:creationId xmlns:a16="http://schemas.microsoft.com/office/drawing/2014/main" id="{D32EFCDC-6D01-77F6-3D8F-6A7256AB7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DD5FB356-AF7A-8805-7480-842115D8E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>
            <a:extLst>
              <a:ext uri="{FF2B5EF4-FFF2-40B4-BE49-F238E27FC236}">
                <a16:creationId xmlns:a16="http://schemas.microsoft.com/office/drawing/2014/main" id="{D2A2DCC8-C79B-44CC-A343-E423E20072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6C0B2B3-2D0A-4D69-85A1-0BDF2F61A3A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5" name="Rectangle 1">
            <a:extLst>
              <a:ext uri="{FF2B5EF4-FFF2-40B4-BE49-F238E27FC236}">
                <a16:creationId xmlns:a16="http://schemas.microsoft.com/office/drawing/2014/main" id="{3ECB79BE-F929-A2AE-09C9-12A511979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BF4FB442-CDC1-28EA-652C-98B780CA0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>
            <a:extLst>
              <a:ext uri="{FF2B5EF4-FFF2-40B4-BE49-F238E27FC236}">
                <a16:creationId xmlns:a16="http://schemas.microsoft.com/office/drawing/2014/main" id="{BC9437A3-0245-4166-8AF6-FED52F9C92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4FF05E5-D3B3-45F5-909C-110CA771DCC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9" name="Rectangle 1">
            <a:extLst>
              <a:ext uri="{FF2B5EF4-FFF2-40B4-BE49-F238E27FC236}">
                <a16:creationId xmlns:a16="http://schemas.microsoft.com/office/drawing/2014/main" id="{A80FCDA3-6DE8-1D2D-4E6C-116E8C38C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BB271AEF-20DA-E923-FB5C-2FDFF0756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>
            <a:extLst>
              <a:ext uri="{FF2B5EF4-FFF2-40B4-BE49-F238E27FC236}">
                <a16:creationId xmlns:a16="http://schemas.microsoft.com/office/drawing/2014/main" id="{1EC5F1E4-96EB-BCB4-A3EB-2D4C6141E5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7B7EBB6-68BE-4505-8861-5DD1DBD1783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3" name="Rectangle 1">
            <a:extLst>
              <a:ext uri="{FF2B5EF4-FFF2-40B4-BE49-F238E27FC236}">
                <a16:creationId xmlns:a16="http://schemas.microsoft.com/office/drawing/2014/main" id="{847D2797-5BDA-9BA6-AF9B-818FC2757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38F85964-148A-2A8F-83EA-7CE2DC5B2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>
            <a:extLst>
              <a:ext uri="{FF2B5EF4-FFF2-40B4-BE49-F238E27FC236}">
                <a16:creationId xmlns:a16="http://schemas.microsoft.com/office/drawing/2014/main" id="{34E424B0-BAA4-E69E-76CB-627D105A40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99EF13B-35C8-4F0E-8CCB-8B947943E64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7" name="Rectangle 1">
            <a:extLst>
              <a:ext uri="{FF2B5EF4-FFF2-40B4-BE49-F238E27FC236}">
                <a16:creationId xmlns:a16="http://schemas.microsoft.com/office/drawing/2014/main" id="{02B250FE-599A-A889-F094-10EED883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21C9156D-C11D-7616-4721-EB5D9F3F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>
            <a:extLst>
              <a:ext uri="{FF2B5EF4-FFF2-40B4-BE49-F238E27FC236}">
                <a16:creationId xmlns:a16="http://schemas.microsoft.com/office/drawing/2014/main" id="{92A0C67A-E60E-D093-305F-6D8F1382F7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7F78E6C-FC7A-4C45-AEB3-DB921054901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Rectangle 1">
            <a:extLst>
              <a:ext uri="{FF2B5EF4-FFF2-40B4-BE49-F238E27FC236}">
                <a16:creationId xmlns:a16="http://schemas.microsoft.com/office/drawing/2014/main" id="{539F2063-3D5A-B179-783E-EB393B066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CEE38644-F587-DD18-45A1-F248A7D14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>
            <a:extLst>
              <a:ext uri="{FF2B5EF4-FFF2-40B4-BE49-F238E27FC236}">
                <a16:creationId xmlns:a16="http://schemas.microsoft.com/office/drawing/2014/main" id="{F763C4B7-EE2F-4D91-08D5-1665EEC305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A9B9E53-F4D9-40B1-BC85-470487F523A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5" name="Rectangle 1">
            <a:extLst>
              <a:ext uri="{FF2B5EF4-FFF2-40B4-BE49-F238E27FC236}">
                <a16:creationId xmlns:a16="http://schemas.microsoft.com/office/drawing/2014/main" id="{9902ED40-EF43-6601-04F8-AD0D51931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4EA80A5A-ED16-CA1F-49BA-70C0450BF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>
            <a:extLst>
              <a:ext uri="{FF2B5EF4-FFF2-40B4-BE49-F238E27FC236}">
                <a16:creationId xmlns:a16="http://schemas.microsoft.com/office/drawing/2014/main" id="{AE59BE28-4CC1-1D9B-F958-1BF1C6BED4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486B875-7FCA-43B2-AFCC-98816E897E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1">
            <a:extLst>
              <a:ext uri="{FF2B5EF4-FFF2-40B4-BE49-F238E27FC236}">
                <a16:creationId xmlns:a16="http://schemas.microsoft.com/office/drawing/2014/main" id="{6E9B5C89-1026-779F-6322-6669330FB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F610C7E5-F312-F80C-3D20-E841D6722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>
            <a:extLst>
              <a:ext uri="{FF2B5EF4-FFF2-40B4-BE49-F238E27FC236}">
                <a16:creationId xmlns:a16="http://schemas.microsoft.com/office/drawing/2014/main" id="{4C09872D-CCD3-53CC-BC11-7D252F69A9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3B8FF5C-CBCF-4899-AF9D-EA7E493BD29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Rectangle 1">
            <a:extLst>
              <a:ext uri="{FF2B5EF4-FFF2-40B4-BE49-F238E27FC236}">
                <a16:creationId xmlns:a16="http://schemas.microsoft.com/office/drawing/2014/main" id="{67CF95FB-2697-0C6D-B820-427C7AA73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E90B66F9-E310-9C62-92BE-31C4D46DB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>
            <a:extLst>
              <a:ext uri="{FF2B5EF4-FFF2-40B4-BE49-F238E27FC236}">
                <a16:creationId xmlns:a16="http://schemas.microsoft.com/office/drawing/2014/main" id="{C876099F-57EA-E5E3-ABC0-9047816DD4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FBC45BB-3910-43CA-9CB8-C4C5BDBACF7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Rectangle 1">
            <a:extLst>
              <a:ext uri="{FF2B5EF4-FFF2-40B4-BE49-F238E27FC236}">
                <a16:creationId xmlns:a16="http://schemas.microsoft.com/office/drawing/2014/main" id="{CAA41790-7BE7-711B-2D86-D05CC9EA0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E09D8634-4C95-695E-F04C-00844696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>
            <a:extLst>
              <a:ext uri="{FF2B5EF4-FFF2-40B4-BE49-F238E27FC236}">
                <a16:creationId xmlns:a16="http://schemas.microsoft.com/office/drawing/2014/main" id="{E7D8BDDB-4B3A-F23A-7BCD-3DC34D08C9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9BE2EBF-8D66-48D7-9D32-FA324A0DDE6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9D6C094B-0621-B177-B875-4F388CE59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474AE271-E90C-71FA-0460-7EDC11714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>
            <a:extLst>
              <a:ext uri="{FF2B5EF4-FFF2-40B4-BE49-F238E27FC236}">
                <a16:creationId xmlns:a16="http://schemas.microsoft.com/office/drawing/2014/main" id="{6B565BBB-06DB-BE47-A0AD-000EAF907C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29406F76-3210-457D-BD30-4200762E699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3" name="Rectangle 1">
            <a:extLst>
              <a:ext uri="{FF2B5EF4-FFF2-40B4-BE49-F238E27FC236}">
                <a16:creationId xmlns:a16="http://schemas.microsoft.com/office/drawing/2014/main" id="{B39C52F4-199D-531D-25A9-1F3D00C5B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04DF4042-52F6-7C3C-FB37-B5656CFA2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>
            <a:extLst>
              <a:ext uri="{FF2B5EF4-FFF2-40B4-BE49-F238E27FC236}">
                <a16:creationId xmlns:a16="http://schemas.microsoft.com/office/drawing/2014/main" id="{99CC68D5-EF09-281A-5A0C-8FCD1E3AAB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40A7C9B-03F5-477D-B729-8A38F60CF2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7" name="Rectangle 1">
            <a:extLst>
              <a:ext uri="{FF2B5EF4-FFF2-40B4-BE49-F238E27FC236}">
                <a16:creationId xmlns:a16="http://schemas.microsoft.com/office/drawing/2014/main" id="{7AB26AE5-C0D7-8E06-FE84-B3722798C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777F7186-CFF2-5D36-8079-38AD330C5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>
            <a:extLst>
              <a:ext uri="{FF2B5EF4-FFF2-40B4-BE49-F238E27FC236}">
                <a16:creationId xmlns:a16="http://schemas.microsoft.com/office/drawing/2014/main" id="{8E9533C1-6A2E-6F29-D451-F5EE395731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EA298D4-0E70-4508-B1B5-3C6E302B194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1">
            <a:extLst>
              <a:ext uri="{FF2B5EF4-FFF2-40B4-BE49-F238E27FC236}">
                <a16:creationId xmlns:a16="http://schemas.microsoft.com/office/drawing/2014/main" id="{9DA8CC1F-44CA-9C60-7179-097696F54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5FBD54BF-0BB8-E5A5-8639-A892C50B4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>
            <a:extLst>
              <a:ext uri="{FF2B5EF4-FFF2-40B4-BE49-F238E27FC236}">
                <a16:creationId xmlns:a16="http://schemas.microsoft.com/office/drawing/2014/main" id="{434CA38D-86BC-75D8-6080-72A456BBF7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91CB0E2-CF5C-43CD-A5C0-3B355328863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5" name="Rectangle 1">
            <a:extLst>
              <a:ext uri="{FF2B5EF4-FFF2-40B4-BE49-F238E27FC236}">
                <a16:creationId xmlns:a16="http://schemas.microsoft.com/office/drawing/2014/main" id="{8827AC7B-602F-DB9C-835A-BD302D013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3F8F86FA-5DE0-2429-6FBD-5EF7AD060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>
            <a:extLst>
              <a:ext uri="{FF2B5EF4-FFF2-40B4-BE49-F238E27FC236}">
                <a16:creationId xmlns:a16="http://schemas.microsoft.com/office/drawing/2014/main" id="{6DB376A1-5C5F-2EF5-F439-F59AA29C90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5B6C295-DC39-44FD-A472-854B4B8C33E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59" name="Rectangle 1">
            <a:extLst>
              <a:ext uri="{FF2B5EF4-FFF2-40B4-BE49-F238E27FC236}">
                <a16:creationId xmlns:a16="http://schemas.microsoft.com/office/drawing/2014/main" id="{BD5D0E8A-1E55-CC29-8139-97F3AA0AE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B45A67B4-CE2E-45F9-8B29-4DCD25BDB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>
            <a:extLst>
              <a:ext uri="{FF2B5EF4-FFF2-40B4-BE49-F238E27FC236}">
                <a16:creationId xmlns:a16="http://schemas.microsoft.com/office/drawing/2014/main" id="{BCBDF617-61FA-223E-09EE-DD63E2F496C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D5A2211-EA67-419A-B3FC-5DB48AB586E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3" name="Rectangle 1">
            <a:extLst>
              <a:ext uri="{FF2B5EF4-FFF2-40B4-BE49-F238E27FC236}">
                <a16:creationId xmlns:a16="http://schemas.microsoft.com/office/drawing/2014/main" id="{908DE189-B368-0D50-C30B-607D0B99F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29EB0C99-8D51-6C03-25A9-C33CA574D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>
            <a:extLst>
              <a:ext uri="{FF2B5EF4-FFF2-40B4-BE49-F238E27FC236}">
                <a16:creationId xmlns:a16="http://schemas.microsoft.com/office/drawing/2014/main" id="{CF029C9B-32AE-D004-55D2-CAFA20AFB7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927A51D-1FF2-4ED3-96A1-89B590156C5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7" name="Rectangle 1">
            <a:extLst>
              <a:ext uri="{FF2B5EF4-FFF2-40B4-BE49-F238E27FC236}">
                <a16:creationId xmlns:a16="http://schemas.microsoft.com/office/drawing/2014/main" id="{D7B4827E-50ED-3D32-1B73-41D3EF768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2F6A8F50-9836-B563-E808-CBEAA76D0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>
            <a:extLst>
              <a:ext uri="{FF2B5EF4-FFF2-40B4-BE49-F238E27FC236}">
                <a16:creationId xmlns:a16="http://schemas.microsoft.com/office/drawing/2014/main" id="{0609B279-7EC2-A15E-B57F-6424907D25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4495CDDA-1814-45E5-BD60-87AF0FF658F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1" name="Rectangle 1">
            <a:extLst>
              <a:ext uri="{FF2B5EF4-FFF2-40B4-BE49-F238E27FC236}">
                <a16:creationId xmlns:a16="http://schemas.microsoft.com/office/drawing/2014/main" id="{CD64F946-6D3A-A91E-6801-3F8C5A6CF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0B88CA42-D271-C10C-6CB4-BE5E3DFE9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>
            <a:extLst>
              <a:ext uri="{FF2B5EF4-FFF2-40B4-BE49-F238E27FC236}">
                <a16:creationId xmlns:a16="http://schemas.microsoft.com/office/drawing/2014/main" id="{096DCABD-5E42-17E2-583D-226A9F4451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D3B4A97D-3B0C-4F04-BBE5-65FE3F916C1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5" name="Rectangle 1">
            <a:extLst>
              <a:ext uri="{FF2B5EF4-FFF2-40B4-BE49-F238E27FC236}">
                <a16:creationId xmlns:a16="http://schemas.microsoft.com/office/drawing/2014/main" id="{F868744C-BBFB-7248-4ED5-D3D7502F99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E97FB84F-BD14-0C4E-C608-C05C39F86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>
            <a:extLst>
              <a:ext uri="{FF2B5EF4-FFF2-40B4-BE49-F238E27FC236}">
                <a16:creationId xmlns:a16="http://schemas.microsoft.com/office/drawing/2014/main" id="{24EEFA62-1553-8A01-CB10-29DE0EEBB1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FEA74A08-CF0B-4BEB-946B-0F6E6E89D1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79" name="Rectangle 1">
            <a:extLst>
              <a:ext uri="{FF2B5EF4-FFF2-40B4-BE49-F238E27FC236}">
                <a16:creationId xmlns:a16="http://schemas.microsoft.com/office/drawing/2014/main" id="{3D140462-6EDA-CD33-7C7C-68DDA73D1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E64ABDFC-5805-64F0-947F-40B97AF6D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832DC2DB-9BF3-4B71-801A-BF2B84BF5A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5ACE7C8-C1F3-40EC-BCD7-0443FADB063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A8E0A07A-157D-95D1-969C-108E37187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8037C9CD-E139-D934-B38A-C8C6E8056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>
            <a:extLst>
              <a:ext uri="{FF2B5EF4-FFF2-40B4-BE49-F238E27FC236}">
                <a16:creationId xmlns:a16="http://schemas.microsoft.com/office/drawing/2014/main" id="{B1F5F53F-57DC-99AE-20F4-D43702458A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E622DBE-5895-43E7-BA0F-D9026FA489C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3" name="Rectangle 1">
            <a:extLst>
              <a:ext uri="{FF2B5EF4-FFF2-40B4-BE49-F238E27FC236}">
                <a16:creationId xmlns:a16="http://schemas.microsoft.com/office/drawing/2014/main" id="{2655FC08-3C00-7B68-3F88-34AEE9FF6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id="{BF50797A-5225-D743-F788-49439A815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>
            <a:extLst>
              <a:ext uri="{FF2B5EF4-FFF2-40B4-BE49-F238E27FC236}">
                <a16:creationId xmlns:a16="http://schemas.microsoft.com/office/drawing/2014/main" id="{6AA08D38-801C-1F7F-0701-E4DCA54D7E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461E6CD-E4DD-4F5A-8206-9AD808F68E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7" name="Rectangle 1">
            <a:extLst>
              <a:ext uri="{FF2B5EF4-FFF2-40B4-BE49-F238E27FC236}">
                <a16:creationId xmlns:a16="http://schemas.microsoft.com/office/drawing/2014/main" id="{69C188D4-16E7-8FFE-F37B-CFE16516D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id="{07305123-AB3C-D2AE-365E-A5E425E86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>
            <a:extLst>
              <a:ext uri="{FF2B5EF4-FFF2-40B4-BE49-F238E27FC236}">
                <a16:creationId xmlns:a16="http://schemas.microsoft.com/office/drawing/2014/main" id="{E13C4811-A52E-1661-2211-5D3FBA2925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F7191264-253A-41B8-A5FA-D6E9627200D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1">
            <a:extLst>
              <a:ext uri="{FF2B5EF4-FFF2-40B4-BE49-F238E27FC236}">
                <a16:creationId xmlns:a16="http://schemas.microsoft.com/office/drawing/2014/main" id="{7B47FCCA-6194-E0A2-8E5F-F53F02CC4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5886F294-9B77-AD4B-29F6-94B9257C4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>
            <a:extLst>
              <a:ext uri="{FF2B5EF4-FFF2-40B4-BE49-F238E27FC236}">
                <a16:creationId xmlns:a16="http://schemas.microsoft.com/office/drawing/2014/main" id="{79D5CD7D-0A3A-B649-4714-E34605D92A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7FC259C-A543-4E41-888E-FD31D698FE7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5" name="Rectangle 1">
            <a:extLst>
              <a:ext uri="{FF2B5EF4-FFF2-40B4-BE49-F238E27FC236}">
                <a16:creationId xmlns:a16="http://schemas.microsoft.com/office/drawing/2014/main" id="{62E18F39-45D1-47DB-3D46-8189110AE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Rectangle 2">
            <a:extLst>
              <a:ext uri="{FF2B5EF4-FFF2-40B4-BE49-F238E27FC236}">
                <a16:creationId xmlns:a16="http://schemas.microsoft.com/office/drawing/2014/main" id="{53A93C2A-498A-E42D-2EA8-6C83BF695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>
            <a:extLst>
              <a:ext uri="{FF2B5EF4-FFF2-40B4-BE49-F238E27FC236}">
                <a16:creationId xmlns:a16="http://schemas.microsoft.com/office/drawing/2014/main" id="{04F01299-1986-2E4C-DEFB-C7B531584C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72C670A-8282-416C-90F7-BE64FC979E1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9" name="Rectangle 1">
            <a:extLst>
              <a:ext uri="{FF2B5EF4-FFF2-40B4-BE49-F238E27FC236}">
                <a16:creationId xmlns:a16="http://schemas.microsoft.com/office/drawing/2014/main" id="{B24D9C1B-B0B0-1213-E855-B30FBBE5A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Rectangle 2">
            <a:extLst>
              <a:ext uri="{FF2B5EF4-FFF2-40B4-BE49-F238E27FC236}">
                <a16:creationId xmlns:a16="http://schemas.microsoft.com/office/drawing/2014/main" id="{79FC7C9C-6417-7184-E42A-11E35AA8D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>
            <a:extLst>
              <a:ext uri="{FF2B5EF4-FFF2-40B4-BE49-F238E27FC236}">
                <a16:creationId xmlns:a16="http://schemas.microsoft.com/office/drawing/2014/main" id="{1D271EF4-C8A3-A64E-81FB-03500532A7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F7F0EC58-A6CF-4135-A818-7667C3EEAD0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1" name="Rectangle 1">
            <a:extLst>
              <a:ext uri="{FF2B5EF4-FFF2-40B4-BE49-F238E27FC236}">
                <a16:creationId xmlns:a16="http://schemas.microsoft.com/office/drawing/2014/main" id="{06963622-3340-49E3-AF9E-2D2A3D857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DC12ECD3-7889-78AC-B76D-770490D19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2263607F-4542-FC2B-1454-12FE162371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C99360A-1129-4176-96DF-F3060916D2E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A7FBBB11-22BA-3F0A-CCDD-B4D687AE5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76F10FEA-1C34-E348-9E3E-118D1163B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816CFA17-B151-3AEF-599F-844F256AE0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699D4B8-EAD6-45A4-8039-F54F3B28419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3699E727-D24C-713E-A523-C0DCDC481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458BB14A-99A9-8EF2-8F25-B28D53648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DBB1F218-5F25-CAB6-EF27-296ED643B4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F312ADCF-63EA-418B-8759-3300CE3CE40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64E96D36-4454-1372-1900-0E632F87E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B1407BB1-AF46-78FC-148E-F77B040C3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64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4EFEC-4764-03D2-36FA-DF8B4B55FF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5D2C3-4066-448F-81C3-22F3072F4DA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095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57692-482E-24E2-D681-7EB0431980F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E92F7-A2D6-42B4-9165-D66ABA58E6A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346075"/>
            <a:ext cx="1941512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46075"/>
            <a:ext cx="5675313" cy="574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737D7-9A5C-8055-B091-011B9D6F436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FF156-41CC-4221-BA9D-0A6C210E028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7867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859B09F-7896-0B48-CF97-9CB0AABCC8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FA13B-DEC2-4B4B-A78A-6FAABE1FA86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1140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A1B9F77-105B-C8A1-A2B7-7F3ED45550D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095D7-F40B-4017-8E3D-EEA5FB77D99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229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3212A9-9717-C5B4-5DC8-37EE7F5D038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C08A-5BB6-48DF-B1BF-C648225E680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5931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08413" cy="4797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0013" y="1295400"/>
            <a:ext cx="3808412" cy="4797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3D2AB8D-41A8-EE7B-65E3-F1704EF4F3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DA75A-345F-44C3-B025-291A31D63E6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5173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EF2F89-3016-18BF-79AB-22884ECDA3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7B959-D5B3-4273-A054-F5AB8B60D6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6432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13FF310-7DE1-6CFA-BEF1-11C15351DE1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388FA-6879-4862-8228-45261EF7ACD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93389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F6E932EB-6AC2-8426-195E-DBDC9B4E8E7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48963-4378-4E8F-BBF7-40EBC508A65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67405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A250230-7DE3-4096-3786-A769293B91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75CFA-CC5E-45ED-BA02-602BC09620A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210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571F4-666B-460F-8038-4FD1CBC63F8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BF0D3-7BC3-4CDB-93F1-852117EEDA5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01607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3829928-3A31-BEF5-7E41-B4307CD601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32967-F86F-4DD4-A89D-270A6DB0482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8451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AF92954-C6B1-9638-3ABC-E122CE55688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9E209-7B87-412F-AAF9-1A67C26F6FD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76120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346075"/>
            <a:ext cx="1941512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46075"/>
            <a:ext cx="5675313" cy="574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8A5D7FF-94BB-FDB7-2D6E-95E3CB9556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526A4-CD4E-4A2D-A59D-5E5DDB6D415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7362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8463-4B55-EAAC-219D-7AB6D9CB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AEEB-1BF8-99BF-BB8F-509D15ED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3110-0B33-4EC2-8EB2-8301684F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0030A-63D4-45B4-8480-FD944665A2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6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5227-3F02-1BAE-2394-59DBDDE2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2AFC-BF82-6BE1-72EE-2F42FE01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59C0-AF89-75EF-44D6-0111BD98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98B7-BAFA-4CA4-A357-ACE02877B6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521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925C-CD59-A9D3-DC86-0CDA89AF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9418-1079-D4E5-3A4B-0A163FE5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BAF6-EEDD-E41C-6101-F330D7C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6479B-B914-4A67-8B96-E44EB104D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414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1CD-AA56-66D1-1C9C-47BD499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F883-AB45-0E93-3F9A-14BDE712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797B-8060-1EB0-10C9-70CDD5C6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979E2-6E60-4868-B968-25958A2B55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024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2A2C-B256-56AD-694C-7535D00C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E300B-B218-281D-34A6-714F639E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D8542-CCDD-9F2E-A200-0C67761A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D00CC-1302-4B11-B325-97544245B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778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7BF82-19A7-CE65-0D67-2A6A2BBC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B39F-56D2-520A-525F-35DF830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5FAF3-9D9D-D24C-EE3C-4249FEE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23F40-C172-4719-BD64-30276FBC5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673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55ADE-34E8-2237-F231-AC791302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94935-688B-BDDC-0A78-17DC334F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6E29C-A2B9-C938-614C-766E2C78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1C7F1-121E-4B1B-ADD7-1608F4EBE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2DC60-7FB9-DC69-F782-ADEA3AC5C7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A46C3-301C-44D3-AD94-5F981EA980C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6029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2C39-8282-0A44-1456-BFEC08A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2CD8D-DC36-4EBD-60C9-416CD5B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983C-0AAC-B121-A61A-D0EBC987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AEFBC-4D79-478B-B02D-1DD4F4007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022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45CDF-77A0-52A4-0151-426022B7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83D6-5BF8-60E4-E567-553E50D3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1BEF0-98E4-D50D-F72E-67651CF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77C0C-EC12-4719-BCE8-9A134A89D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8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5114-816E-7F96-6D9F-7F531307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3051-F1FC-84AF-312F-484458DB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3C18-0C55-D628-E87B-F5F44A3B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780-8389-455B-84E3-833E3A22E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739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B9C-0423-6668-4584-59C402FE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196C-0511-79DD-47A4-E117D786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4533-8D37-F410-16A9-BF1EA9FE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168D2-2907-4A7C-BF82-0E4A04E02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97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08413" cy="4797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0013" y="1295400"/>
            <a:ext cx="3808412" cy="4797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5E4046-3898-0663-A79A-18AC97A184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636FE-C9EB-472E-BF35-2EF85CA1044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2860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EF278C-FE95-63B6-2451-7EEEECF361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4585B-0E1E-4051-AC7A-1655F87DCB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8432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138DED-98F3-232E-B810-51AB46009A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23829-2355-442B-9422-2CC09FB764D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0811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1790605-DF3D-3306-27D9-F3B8DCBE0C8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1A0B9-0F08-4FE9-A4B3-E6412A1A1B6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09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7EACDA-7AFD-E654-3608-8201CD15AD7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6FA6-F5D8-46C3-9B34-5B3D0A12BDE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928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F79BB0-F533-4532-2AE4-AD1AB632A58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2B2D1-D7F6-4A09-9412-CCFFA06F15F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98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FFFFCC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549BF66-B18E-4A58-534A-0C8EC179C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7163" y="346075"/>
            <a:ext cx="6799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04A9A99D-C1FF-D9C7-E7B5-6E0A9A060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7692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FD724B4-41AA-E8EA-B99C-55BC70242E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534400" y="6411913"/>
            <a:ext cx="5302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450"/>
              </a:spcBef>
              <a:buSzPct val="100000"/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E494D699-5BEF-4CB8-BFCF-2F132CC1A5CC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FFFFCC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>
            <a:extLst>
              <a:ext uri="{FF2B5EF4-FFF2-40B4-BE49-F238E27FC236}">
                <a16:creationId xmlns:a16="http://schemas.microsoft.com/office/drawing/2014/main" id="{D9F64726-7826-917F-0AB3-92A082005911}"/>
              </a:ext>
            </a:extLst>
          </p:cNvPr>
          <p:cNvGrpSpPr>
            <a:grpSpLocks/>
          </p:cNvGrpSpPr>
          <p:nvPr/>
        </p:nvGrpSpPr>
        <p:grpSpPr bwMode="auto">
          <a:xfrm>
            <a:off x="0" y="547688"/>
            <a:ext cx="9005888" cy="1049337"/>
            <a:chOff x="0" y="345"/>
            <a:chExt cx="5673" cy="661"/>
          </a:xfrm>
        </p:grpSpPr>
        <p:grpSp>
          <p:nvGrpSpPr>
            <p:cNvPr id="4102" name="Group 2">
              <a:extLst>
                <a:ext uri="{FF2B5EF4-FFF2-40B4-BE49-F238E27FC236}">
                  <a16:creationId xmlns:a16="http://schemas.microsoft.com/office/drawing/2014/main" id="{03A3E25B-F61B-416A-7BF8-7031B6D8E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413"/>
              <a:ext cx="447" cy="297"/>
              <a:chOff x="185" y="413"/>
              <a:chExt cx="447" cy="297"/>
            </a:xfrm>
          </p:grpSpPr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037C68D-D787-33FA-B930-B9D5D3A2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413"/>
                <a:ext cx="274" cy="297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ts val="450"/>
                  </a:spcBef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62" name="Rectangle 4">
                <a:extLst>
                  <a:ext uri="{FF2B5EF4-FFF2-40B4-BE49-F238E27FC236}">
                    <a16:creationId xmlns:a16="http://schemas.microsoft.com/office/drawing/2014/main" id="{771F4F24-E943-495B-320A-6C28C1B03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413"/>
                <a:ext cx="205" cy="29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ts val="450"/>
                  </a:spcBef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4103" name="Group 5">
              <a:extLst>
                <a:ext uri="{FF2B5EF4-FFF2-40B4-BE49-F238E27FC236}">
                  <a16:creationId xmlns:a16="http://schemas.microsoft.com/office/drawing/2014/main" id="{EE57811E-7916-36D6-0FA5-6FBD13164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679"/>
              <a:ext cx="464" cy="297"/>
              <a:chOff x="263" y="679"/>
              <a:chExt cx="464" cy="297"/>
            </a:xfrm>
          </p:grpSpPr>
          <p:sp>
            <p:nvSpPr>
              <p:cNvPr id="2059" name="Rectangle 6">
                <a:extLst>
                  <a:ext uri="{FF2B5EF4-FFF2-40B4-BE49-F238E27FC236}">
                    <a16:creationId xmlns:a16="http://schemas.microsoft.com/office/drawing/2014/main" id="{1DCA4DE8-3CC6-F334-6995-49FD17656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679"/>
                <a:ext cx="264" cy="297"/>
              </a:xfrm>
              <a:prstGeom prst="rect">
                <a:avLst/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ts val="450"/>
                  </a:spcBef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60" name="Rectangle 7">
                <a:extLst>
                  <a:ext uri="{FF2B5EF4-FFF2-40B4-BE49-F238E27FC236}">
                    <a16:creationId xmlns:a16="http://schemas.microsoft.com/office/drawing/2014/main" id="{A997296C-EDD5-2FBE-EE4E-D4111D254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679"/>
                <a:ext cx="231" cy="29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ts val="450"/>
                  </a:spcBef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056" name="Rectangle 8">
              <a:extLst>
                <a:ext uri="{FF2B5EF4-FFF2-40B4-BE49-F238E27FC236}">
                  <a16:creationId xmlns:a16="http://schemas.microsoft.com/office/drawing/2014/main" id="{0CFD60FE-E749-10D3-AC8F-153E3111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3"/>
              <a:ext cx="351" cy="264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7" name="Rectangle 9">
              <a:extLst>
                <a:ext uri="{FF2B5EF4-FFF2-40B4-BE49-F238E27FC236}">
                  <a16:creationId xmlns:a16="http://schemas.microsoft.com/office/drawing/2014/main" id="{951FF822-B477-64CF-76EF-F51C6362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345"/>
              <a:ext cx="18" cy="661"/>
            </a:xfrm>
            <a:prstGeom prst="rect">
              <a:avLst/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8" name="Rectangle 10">
              <a:extLst>
                <a:ext uri="{FF2B5EF4-FFF2-40B4-BE49-F238E27FC236}">
                  <a16:creationId xmlns:a16="http://schemas.microsoft.com/office/drawing/2014/main" id="{E8E85108-BDCF-716E-BA48-CDDAD9B1A7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863"/>
              <a:ext cx="5474" cy="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099" name="Rectangle 11">
            <a:extLst>
              <a:ext uri="{FF2B5EF4-FFF2-40B4-BE49-F238E27FC236}">
                <a16:creationId xmlns:a16="http://schemas.microsoft.com/office/drawing/2014/main" id="{78BC74F7-EBC3-B553-E76D-71F5B6032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7163" y="346075"/>
            <a:ext cx="6799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B5919DC9-2257-928A-0E88-D9EA25D72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7692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3248F758-5236-6209-E4C0-D2B5EDE96B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397625"/>
            <a:ext cx="19018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55000"/>
              <a:defRPr sz="1400">
                <a:solidFill>
                  <a:srgbClr val="1C1C1C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fld id="{D6DB05AB-B797-4F02-8EDC-9494BC6194D9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3333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0A9560A9-F78B-0D4C-4E20-0AEDB857F3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94A57C3F-7E77-045A-D3D5-133B990DC7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B51F-1DE8-19F0-D12E-A68A1558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charset="0"/>
              </a:defRPr>
            </a:lvl1pPr>
          </a:lstStyle>
          <a:p>
            <a:pPr>
              <a:defRPr/>
            </a:pPr>
            <a:fld id="{4E6262CF-3676-4026-8E10-B7801B3F5637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D580-7F58-0688-C32C-372C2B711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3EB4-1D31-EC68-1171-605342C0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4961B0EB-AE7F-4F9C-8E07-9DFEEAB9A049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F6499C59-07CE-F4C7-4F4D-D603C309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2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55000"/>
            </a:pPr>
            <a:r>
              <a:rPr lang="en-GB" altLang="en-US" sz="3200" b="1" dirty="0">
                <a:solidFill>
                  <a:srgbClr val="333399"/>
                </a:solidFill>
              </a:rPr>
              <a:t>Chapter 2 - Communication</a:t>
            </a:r>
            <a:r>
              <a:rPr lang="en-US" altLang="en-US" sz="3200" b="1" dirty="0">
                <a:solidFill>
                  <a:srgbClr val="0000FF"/>
                </a:solidFill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435FB17A-DB23-0714-9D55-6FBC4704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FE5C8CC3-130C-473F-88D8-B53F98111494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10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10EFCA88-06F3-5708-7AE0-300F3924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C2490B8C-4CE1-0393-4B32-46764A16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434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a typical message as it appears on the network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A0C4E0DF-25AA-8977-0AEC-6E244F93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8" t="44411" r="24345" b="39275"/>
          <a:stretch>
            <a:fillRect/>
          </a:stretch>
        </p:blipFill>
        <p:spPr bwMode="auto">
          <a:xfrm>
            <a:off x="457200" y="381000"/>
            <a:ext cx="81534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EA126BDE-4196-0B26-3851-0BE82EF2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05000675-EA68-41C4-AFE4-FDA63F8AA2C4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11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095395DA-06BD-11D7-16EA-719E9555E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B0EC9AF-2AFF-53F3-AC47-99E3A69A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0200" indent="-327025"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41313"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012825" indent="-317500"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02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b.	The TCP/IP Reference Model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TCP/IP - Transmission Control Protocol/Internet Protocol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Used by ARPANET and its successor the Internet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Design goals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ability to connect multiple networks (internetworking) in a seamless way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network should be able to survive loss of subnet hardware, i.e., the connection must remain intact as long as the source and destination machines are properly functioning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Flexible architecture to accommodate requirements of different applications - ranging from transferring files to real-time speech transmission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These requirements led to the choice of a packet-switching network based on a connectionless internetwork layer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Has 4 (or 5 depending on how you see it) layers: Application, Transport, Internet (Internetwork), Host-to-network (some split it into Physical and Data Link)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0595EA28-ECFC-63BC-E376-4BA6E97BB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8C53BCA1-BF4B-4919-B12F-CDE0D4DD94EA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AC753028-15D8-E17B-C996-A885AAF2C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60D60169-9C36-D961-B142-5963A75C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7175"/>
            <a:ext cx="79248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7" name="Rectangle 4">
            <a:extLst>
              <a:ext uri="{FF2B5EF4-FFF2-40B4-BE49-F238E27FC236}">
                <a16:creationId xmlns:a16="http://schemas.microsoft.com/office/drawing/2014/main" id="{BB79F83F-AC94-54B2-5858-93A1784E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4025" indent="-454025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OSI and TCP/IP Layers Correspondence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E3DE36D5-DF93-6C36-6C8E-2B1836AA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C6865204-6964-4419-A69C-EB17C19CA33D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48BF1D7D-16B6-C139-5407-49ACA605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68C6AAC0-48E9-390C-3672-917FA61B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69925" indent="-3286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37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Layers involved in various hosts (TCP/IP)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When a message is sent from device A to device B, it may pass through many intermediate nodes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intermediate nodes usually involve the first three layers</a:t>
            </a: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2FA28655-1455-CF8F-801C-9C9F68A0B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483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83AFCC8C-58B2-CE7B-8E19-ACDCF754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AF5F28C7-F20E-4C84-A438-F592A8ECF392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EB69D84-3D26-50E7-7E61-4F338C9F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52400"/>
            <a:ext cx="9004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88925" indent="-288925"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81025" indent="-290513"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96938" indent="-311150"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Middleware Protocols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middleware is an application that contains general-purpose protocols to provide services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Example of middleware services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Authentication and authorization services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Distributed transactions (commit protocols; locking mechanisms) 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Middleware communication protocols (calling a procedure or invoking an object remotely, synchronizing streams for real-time data, multicast services) - see later in this Chapter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Hence an adapted reference model for networked communications is required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6F4437C3-5126-1B8F-101C-8293FCCD5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DF9D1E26-2BFB-4D72-ADF9-555D1F0989F8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9A405286-EAA3-F70A-35A5-DC252A2E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62000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8" name="Rectangle 3">
            <a:extLst>
              <a:ext uri="{FF2B5EF4-FFF2-40B4-BE49-F238E27FC236}">
                <a16:creationId xmlns:a16="http://schemas.microsoft.com/office/drawing/2014/main" id="{A6C00CB8-3651-462E-7A89-7E2599F5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543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17500" indent="-314325"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500"/>
              </a:spcBef>
              <a:buSzPct val="55000"/>
            </a:pPr>
            <a:r>
              <a:rPr lang="en-US" altLang="en-US" sz="2000" b="1" i="1">
                <a:solidFill>
                  <a:srgbClr val="000000"/>
                </a:solidFill>
              </a:rPr>
              <a:t>an adapted reference model for networked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01BB1FD-3C21-2BD1-5AA8-EB9A05BD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24F24FF3-C951-4B2B-84C0-8F37591D61B5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16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4B9EF2A-2C1F-85BA-6263-AAC8D2DA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"/>
            <a:ext cx="680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>
                <a:solidFill>
                  <a:srgbClr val="333399"/>
                </a:solidFill>
              </a:rPr>
              <a:t>4.2 Remote Procedure Call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BDD33A6F-FECC-D5BA-3299-57F3FD24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609600"/>
            <a:ext cx="866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57225" indent="-2905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first distributed systems were based on explicit message exchange between processes through the use of explicit </a:t>
            </a:r>
            <a:r>
              <a:rPr lang="en-US" altLang="en-US" sz="2200">
                <a:solidFill>
                  <a:srgbClr val="3333CC"/>
                </a:solidFill>
              </a:rPr>
              <a:t>send</a:t>
            </a:r>
            <a:r>
              <a:rPr lang="en-US" altLang="en-US" sz="2200">
                <a:solidFill>
                  <a:srgbClr val="000000"/>
                </a:solidFill>
              </a:rPr>
              <a:t> and </a:t>
            </a:r>
            <a:r>
              <a:rPr lang="en-US" altLang="en-US" sz="2200">
                <a:solidFill>
                  <a:srgbClr val="3333CC"/>
                </a:solidFill>
              </a:rPr>
              <a:t>receive</a:t>
            </a:r>
            <a:r>
              <a:rPr lang="en-US" altLang="en-US" sz="2200">
                <a:solidFill>
                  <a:srgbClr val="000000"/>
                </a:solidFill>
              </a:rPr>
              <a:t> procedures; but do not allow </a:t>
            </a:r>
            <a:r>
              <a:rPr lang="en-US" altLang="en-US" sz="2200">
                <a:solidFill>
                  <a:srgbClr val="0047FF"/>
                </a:solidFill>
              </a:rPr>
              <a:t>access transparency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In 1984, Birrel and Nelson introduced a different way of handling communication: RPC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It allows a program to call a procedure located on another machine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Simple and elegant, but there are implementation problems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calling and called procedures run in </a:t>
            </a:r>
            <a:r>
              <a:rPr lang="en-US" altLang="en-US" sz="2200">
                <a:solidFill>
                  <a:srgbClr val="0047FF"/>
                </a:solidFill>
              </a:rPr>
              <a:t>different address spaces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Parameters and results have to be exchanged; what if the machines are not identical?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What happens if both machines crash?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39543969-46DE-54CE-4F8E-EF7FE6AE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FA6544BA-F89E-4F73-8CF1-6A8D0696DDE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17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18CE87C9-4415-07D6-1D3D-45D7869C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417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125"/>
              </a:spcBef>
              <a:buSzPct val="100000"/>
            </a:pPr>
            <a:r>
              <a:rPr lang="en-US" altLang="en-US" i="1">
                <a:solidFill>
                  <a:srgbClr val="000000"/>
                </a:solidFill>
              </a:rPr>
              <a:t>parameter passing in a local procedure call: the stack before the call to read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2137148-4E49-41EC-AF52-22A148FB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5625" indent="-3016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143000" indent="-273050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99"/>
                </a:solidFill>
              </a:rPr>
              <a:t>Conventional Procedure Call, i.e., on a single machine</a:t>
            </a:r>
          </a:p>
          <a:p>
            <a:pPr lvl="1" eaLnBrk="1" hangingPunct="1">
              <a:spcBef>
                <a:spcPts val="50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e.g. count = read (fd, buf, bytes); a C like statement, where</a:t>
            </a:r>
          </a:p>
          <a:p>
            <a:pPr lvl="3" eaLnBrk="1" hangingPunct="1">
              <a:spcBef>
                <a:spcPts val="500"/>
              </a:spcBef>
              <a:buSzPct val="55000"/>
            </a:pPr>
            <a:r>
              <a:rPr lang="en-US" altLang="en-US" sz="2000" i="1">
                <a:solidFill>
                  <a:srgbClr val="000000"/>
                </a:solidFill>
              </a:rPr>
              <a:t>fd</a:t>
            </a:r>
            <a:r>
              <a:rPr lang="en-US" altLang="en-US" sz="2000">
                <a:solidFill>
                  <a:srgbClr val="000000"/>
                </a:solidFill>
              </a:rPr>
              <a:t> is an integer indicating a file</a:t>
            </a:r>
          </a:p>
          <a:p>
            <a:pPr lvl="3" eaLnBrk="1" hangingPunct="1">
              <a:spcBef>
                <a:spcPts val="500"/>
              </a:spcBef>
              <a:buSzPct val="55000"/>
            </a:pPr>
            <a:r>
              <a:rPr lang="en-US" altLang="en-US" sz="2000" i="1">
                <a:solidFill>
                  <a:srgbClr val="000000"/>
                </a:solidFill>
              </a:rPr>
              <a:t>buf</a:t>
            </a:r>
            <a:r>
              <a:rPr lang="en-US" altLang="en-US" sz="2000">
                <a:solidFill>
                  <a:srgbClr val="000000"/>
                </a:solidFill>
              </a:rPr>
              <a:t> is an array of characters into which data are read</a:t>
            </a:r>
          </a:p>
          <a:p>
            <a:pPr lvl="3" eaLnBrk="1" hangingPunct="1">
              <a:spcBef>
                <a:spcPts val="500"/>
              </a:spcBef>
              <a:buSzPct val="55000"/>
            </a:pPr>
            <a:r>
              <a:rPr lang="en-US" altLang="en-US" sz="2000" i="1">
                <a:solidFill>
                  <a:srgbClr val="000000"/>
                </a:solidFill>
              </a:rPr>
              <a:t>bytes</a:t>
            </a:r>
            <a:r>
              <a:rPr lang="en-US" altLang="en-US" sz="2000">
                <a:solidFill>
                  <a:srgbClr val="000000"/>
                </a:solidFill>
              </a:rPr>
              <a:t> is the number of bytes to be read</a:t>
            </a:r>
          </a:p>
        </p:txBody>
      </p:sp>
      <p:pic>
        <p:nvPicPr>
          <p:cNvPr id="33797" name="Picture 4">
            <a:extLst>
              <a:ext uri="{FF2B5EF4-FFF2-40B4-BE49-F238E27FC236}">
                <a16:creationId xmlns:a16="http://schemas.microsoft.com/office/drawing/2014/main" id="{77D2D940-8F38-1054-BB25-8BCD8E5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286000"/>
            <a:ext cx="29654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8" name="Picture 5">
            <a:extLst>
              <a:ext uri="{FF2B5EF4-FFF2-40B4-BE49-F238E27FC236}">
                <a16:creationId xmlns:a16="http://schemas.microsoft.com/office/drawing/2014/main" id="{FEDDEF38-BE2F-B629-D104-8F103395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2541588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9" name="Rectangle 6">
            <a:extLst>
              <a:ext uri="{FF2B5EF4-FFF2-40B4-BE49-F238E27FC236}">
                <a16:creationId xmlns:a16="http://schemas.microsoft.com/office/drawing/2014/main" id="{14DC0220-DB8D-9A65-2CD9-E83BAE5E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29083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125"/>
              </a:spcBef>
              <a:buSzPct val="55000"/>
            </a:pPr>
            <a:r>
              <a:rPr lang="en-US" altLang="en-US" i="1">
                <a:solidFill>
                  <a:srgbClr val="000000"/>
                </a:solidFill>
              </a:rPr>
              <a:t>the stack while the called procedure is active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3F11E3F9-1521-7348-34AF-B0761A06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81200"/>
            <a:ext cx="1549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125"/>
              </a:spcBef>
              <a:buSzPct val="55000"/>
            </a:pPr>
            <a:r>
              <a:rPr lang="en-US" altLang="en-US" i="1">
                <a:solidFill>
                  <a:srgbClr val="000000"/>
                </a:solidFill>
              </a:rPr>
              <a:t>Stack pointer</a:t>
            </a: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EC21E964-AD77-7E1A-A5B5-55759BA5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0"/>
            <a:ext cx="8501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Parameters can be </a:t>
            </a:r>
            <a:r>
              <a:rPr lang="en-US" altLang="en-US" sz="2200">
                <a:solidFill>
                  <a:srgbClr val="3333CC"/>
                </a:solidFill>
              </a:rPr>
              <a:t>call-by-value</a:t>
            </a:r>
            <a:r>
              <a:rPr lang="en-US" altLang="en-US" sz="2200">
                <a:solidFill>
                  <a:srgbClr val="000000"/>
                </a:solidFill>
              </a:rPr>
              <a:t> (fd and bytes) or </a:t>
            </a:r>
            <a:r>
              <a:rPr lang="en-US" altLang="en-US" sz="2200">
                <a:solidFill>
                  <a:srgbClr val="3333CC"/>
                </a:solidFill>
              </a:rPr>
              <a:t>call-by reference</a:t>
            </a:r>
            <a:r>
              <a:rPr lang="en-US" altLang="en-US" sz="2200">
                <a:solidFill>
                  <a:srgbClr val="000000"/>
                </a:solidFill>
              </a:rPr>
              <a:t> (buf) or in some languages </a:t>
            </a:r>
            <a:r>
              <a:rPr lang="en-US" altLang="en-US" sz="2200">
                <a:solidFill>
                  <a:srgbClr val="3333CC"/>
                </a:solidFill>
              </a:rPr>
              <a:t>call-by-copy/restore</a:t>
            </a:r>
          </a:p>
        </p:txBody>
      </p:sp>
      <p:sp>
        <p:nvSpPr>
          <p:cNvPr id="33802" name="Rectangle 9">
            <a:extLst>
              <a:ext uri="{FF2B5EF4-FFF2-40B4-BE49-F238E27FC236}">
                <a16:creationId xmlns:a16="http://schemas.microsoft.com/office/drawing/2014/main" id="{EA723B70-83A0-8CBE-F47B-614E08F4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125"/>
              </a:spcBef>
              <a:buSzPct val="55000"/>
            </a:pPr>
            <a:r>
              <a:rPr lang="en-US" altLang="en-US" i="1">
                <a:solidFill>
                  <a:srgbClr val="000000"/>
                </a:solidFill>
              </a:rPr>
              <a:t>Stack pointer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8386C9DB-E55D-E8EF-328D-F9BEF49A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32A24E3-0147-4A4B-803D-B59D9E62D9D1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18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88C5A323-9C0D-5001-2293-74D300F4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670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principle of RPC between a client and server program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B79AFA54-5460-CECD-D81F-1B49B41D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905000"/>
            <a:ext cx="619601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4821" name="Rectangle 4">
            <a:extLst>
              <a:ext uri="{FF2B5EF4-FFF2-40B4-BE49-F238E27FC236}">
                <a16:creationId xmlns:a16="http://schemas.microsoft.com/office/drawing/2014/main" id="{525016D8-A526-163A-A318-0CB99B40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3333CC"/>
                </a:solidFill>
              </a:rPr>
              <a:t>Client and Server Stubs</a:t>
            </a: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A470E962-E518-CE61-39E3-BB6BC4F7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7200"/>
            <a:ext cx="8890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5625" indent="-3016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RPC would like to make a remote procedure call look the same as a local one; it should be transparent, i.e., the calling procedure should not know that the called procedure is executing on a different machine or vice versa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endParaRPr lang="en-US" altLang="en-US" sz="2200" b="1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When a program is compiled, it uses different versions of library functions called </a:t>
            </a:r>
            <a:r>
              <a:rPr lang="en-US" altLang="en-US" sz="2200">
                <a:solidFill>
                  <a:srgbClr val="3333CC"/>
                </a:solidFill>
              </a:rPr>
              <a:t>client stubs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</a:t>
            </a:r>
            <a:r>
              <a:rPr lang="en-US" altLang="en-US" sz="2200">
                <a:solidFill>
                  <a:srgbClr val="3333CC"/>
                </a:solidFill>
              </a:rPr>
              <a:t>server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stub</a:t>
            </a:r>
            <a:r>
              <a:rPr lang="en-US" altLang="en-US" sz="2200">
                <a:solidFill>
                  <a:srgbClr val="000000"/>
                </a:solidFill>
              </a:rPr>
              <a:t> is the server-side equivalent of a client</a:t>
            </a:r>
            <a:r>
              <a:rPr lang="en-US" altLang="en-US" sz="2200">
                <a:solidFill>
                  <a:srgbClr val="3333CC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</a:rPr>
              <a:t>stub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A18F6D35-804A-A56D-9593-2F1F3857A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939ACFD-6833-4FA3-A66F-CCBDAF1CE91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19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C8229E3-E536-157F-087F-B439303B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52400"/>
            <a:ext cx="875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6225" indent="-276225"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99"/>
                </a:solidFill>
              </a:rPr>
              <a:t>Steps of a Remote Procedure Call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3F8F205-DD20-879A-4F20-76FA9A74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87582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6225" indent="-276225"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784225" indent="-495300"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  <a:tab pos="9928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Client procedure calls client stub in the normal way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Client stub builds a message and calls the local OS (packing parameters into a message is called </a:t>
            </a:r>
            <a:r>
              <a:rPr lang="en-US" altLang="en-US" sz="2200">
                <a:solidFill>
                  <a:srgbClr val="3333CC"/>
                </a:solidFill>
              </a:rPr>
              <a:t>parameter marshaling</a:t>
            </a:r>
            <a:r>
              <a:rPr lang="en-US" altLang="en-US" sz="220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Client's OS sends the message to the remote OS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Remote OS gives the message to the server stub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Server stub unpacks the parameters and calls the server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Server does the work and returns the result to the stub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Server stub packs it in a message and calls the local OS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Server's OS sends the message to the client's OS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Client's OS gives the message to the </a:t>
            </a:r>
            <a:r>
              <a:rPr lang="en-US" altLang="en-US" sz="2200">
                <a:solidFill>
                  <a:srgbClr val="0047FF"/>
                </a:solidFill>
              </a:rPr>
              <a:t>client stub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rabicPeriod"/>
            </a:pPr>
            <a:r>
              <a:rPr lang="en-US" altLang="en-US" sz="2200">
                <a:solidFill>
                  <a:srgbClr val="000000"/>
                </a:solidFill>
              </a:rPr>
              <a:t>Stub unpacks the result and returns to client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Hence, for the client remote services are accessed by making ordinary (local) procedure calls; not by calling </a:t>
            </a:r>
            <a:r>
              <a:rPr lang="en-US" altLang="en-US" sz="2200">
                <a:solidFill>
                  <a:srgbClr val="3333CC"/>
                </a:solidFill>
              </a:rPr>
              <a:t>send</a:t>
            </a:r>
            <a:r>
              <a:rPr lang="en-US" altLang="en-US" sz="2200">
                <a:solidFill>
                  <a:srgbClr val="000000"/>
                </a:solidFill>
              </a:rPr>
              <a:t> and </a:t>
            </a:r>
            <a:r>
              <a:rPr lang="en-US" altLang="en-US" sz="2200">
                <a:solidFill>
                  <a:srgbClr val="3333CC"/>
                </a:solidFill>
              </a:rPr>
              <a:t>receive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D3CE5AE6-0B49-1EDE-79CD-B3E41E32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248400"/>
            <a:ext cx="8758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6225" indent="-276225"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225" algn="l"/>
                <a:tab pos="733425" algn="l"/>
                <a:tab pos="1190625" algn="l"/>
                <a:tab pos="1647825" algn="l"/>
                <a:tab pos="2105025" algn="l"/>
                <a:tab pos="2562225" algn="l"/>
                <a:tab pos="3019425" algn="l"/>
                <a:tab pos="3476625" algn="l"/>
                <a:tab pos="3933825" algn="l"/>
                <a:tab pos="4391025" algn="l"/>
                <a:tab pos="4848225" algn="l"/>
                <a:tab pos="5305425" algn="l"/>
                <a:tab pos="5762625" algn="l"/>
                <a:tab pos="6219825" algn="l"/>
                <a:tab pos="6677025" algn="l"/>
                <a:tab pos="7134225" algn="l"/>
                <a:tab pos="7591425" algn="l"/>
                <a:tab pos="8048625" algn="l"/>
                <a:tab pos="8505825" algn="l"/>
                <a:tab pos="8963025" algn="l"/>
                <a:tab pos="9420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2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"/>
            </a:pPr>
            <a:r>
              <a:rPr lang="en-US" altLang="en-US" sz="2000" b="1" i="1">
                <a:solidFill>
                  <a:srgbClr val="4CB453"/>
                </a:solidFill>
              </a:rPr>
              <a:t>server machine vs server process; client machine vs client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8E6A6FF9-5440-8745-1DC7-074538CC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073CA5FB-4046-48F8-A4BC-3D599BA3B15A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C7781FFB-FC3C-653C-525D-C21B6448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43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800" b="1">
                <a:solidFill>
                  <a:srgbClr val="333399"/>
                </a:solidFill>
              </a:rPr>
              <a:t>Introduction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2273E0B-4C21-99B5-4B6C-5CC4DFCE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610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8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Interprocess communication is at the heart of all distributed systems</a:t>
            </a:r>
          </a:p>
          <a:p>
            <a:pPr eaLnBrk="1" hangingPunct="1">
              <a:spcBef>
                <a:spcPts val="8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Communication in distributed systems is based on message passing as offered by the underlying network as opposed to using shared memory</a:t>
            </a:r>
          </a:p>
          <a:p>
            <a:pPr eaLnBrk="1" hangingPunct="1">
              <a:spcBef>
                <a:spcPts val="8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Modern distributed systems consist of thousands of processes scattered across an unreliable network such as the Internet</a:t>
            </a:r>
          </a:p>
          <a:p>
            <a:pPr eaLnBrk="1" hangingPunct="1">
              <a:spcBef>
                <a:spcPts val="8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Unless the primitive communication facilities of the network are replaced by more advanced ones, development of large scale Distributed Systems becomes extremely difficult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3EFE5A22-D29E-FBAB-019B-F8429BBD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372F4B20-D1AB-4B53-92A3-85360344016B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20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3CA0DBAC-683A-868F-60A5-806301CF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steps involved in doing remote computation through RPC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CABB3E04-6E6A-4F96-D5C4-FD3B2715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4" t="41541" r="17531" b="36253"/>
          <a:stretch>
            <a:fillRect/>
          </a:stretch>
        </p:blipFill>
        <p:spPr bwMode="auto">
          <a:xfrm>
            <a:off x="228600" y="1828800"/>
            <a:ext cx="8867775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6869" name="Rectangle 4">
            <a:extLst>
              <a:ext uri="{FF2B5EF4-FFF2-40B4-BE49-F238E27FC236}">
                <a16:creationId xmlns:a16="http://schemas.microsoft.com/office/drawing/2014/main" id="{EF40967C-CC79-AD83-E6A9-53A3D396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95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99"/>
                </a:solidFill>
              </a:rPr>
              <a:t>Parameter Passing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D4D2EB26-4DC1-CEF8-9F61-AD9B91B6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3400"/>
            <a:ext cx="8721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8800" indent="-300038"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62013" indent="-303213"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016000" algn="l"/>
                <a:tab pos="1473200" algn="l"/>
                <a:tab pos="1930400" algn="l"/>
                <a:tab pos="2387600" algn="l"/>
                <a:tab pos="2844800" algn="l"/>
                <a:tab pos="3302000" algn="l"/>
                <a:tab pos="3759200" algn="l"/>
                <a:tab pos="4216400" algn="l"/>
                <a:tab pos="4673600" algn="l"/>
                <a:tab pos="5130800" algn="l"/>
                <a:tab pos="5588000" algn="l"/>
                <a:tab pos="6045200" algn="l"/>
                <a:tab pos="6502400" algn="l"/>
                <a:tab pos="6959600" algn="l"/>
                <a:tab pos="7416800" algn="l"/>
                <a:tab pos="7874000" algn="l"/>
                <a:tab pos="8331200" algn="l"/>
                <a:tab pos="8788400" algn="l"/>
                <a:tab pos="9245600" algn="l"/>
                <a:tab pos="9702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550"/>
              </a:spcBef>
              <a:buSzPct val="55000"/>
            </a:pPr>
            <a:r>
              <a:rPr lang="en-US" altLang="en-US" sz="2200" b="1">
                <a:solidFill>
                  <a:srgbClr val="333399"/>
                </a:solidFill>
              </a:rPr>
              <a:t>1. Passing Value Parameters</a:t>
            </a:r>
          </a:p>
          <a:p>
            <a:pPr lvl="2"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e.g.,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</a:rPr>
              <a:t>consider a remote procedure </a:t>
            </a:r>
            <a:r>
              <a:rPr lang="en-US" altLang="en-US" sz="2200">
                <a:solidFill>
                  <a:srgbClr val="333399"/>
                </a:solidFill>
              </a:rPr>
              <a:t>add(i, j),</a:t>
            </a:r>
            <a:r>
              <a:rPr lang="en-US" altLang="en-US" sz="2200">
                <a:solidFill>
                  <a:srgbClr val="000000"/>
                </a:solidFill>
              </a:rPr>
              <a:t> where </a:t>
            </a:r>
            <a:r>
              <a:rPr lang="en-US" altLang="en-US" sz="2200">
                <a:solidFill>
                  <a:srgbClr val="333399"/>
                </a:solidFill>
              </a:rPr>
              <a:t>i</a:t>
            </a:r>
            <a:r>
              <a:rPr lang="en-US" altLang="en-US" sz="2200">
                <a:solidFill>
                  <a:srgbClr val="000000"/>
                </a:solidFill>
              </a:rPr>
              <a:t> and </a:t>
            </a:r>
            <a:r>
              <a:rPr lang="en-US" altLang="en-US" sz="2200">
                <a:solidFill>
                  <a:srgbClr val="333399"/>
                </a:solidFill>
              </a:rPr>
              <a:t>j</a:t>
            </a:r>
            <a:r>
              <a:rPr lang="en-US" altLang="en-US" sz="2200">
                <a:solidFill>
                  <a:srgbClr val="000000"/>
                </a:solidFill>
              </a:rPr>
              <a:t> are integer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804261A4-51C7-DFE7-96B3-7DC875CDD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C35812FC-D88C-4905-B416-BD3B61FC51D6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21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BDD4D68-94A3-0562-B1BA-74F48C24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801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5625" indent="-3016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above discussion applies if the server and the client machines are identical</a:t>
            </a:r>
          </a:p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But that is not the case in large distributed systems</a:t>
            </a:r>
          </a:p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machines may differ in data representation (e.g., IBM mainframes use </a:t>
            </a:r>
            <a:r>
              <a:rPr lang="en-US" altLang="en-US" sz="2200">
                <a:solidFill>
                  <a:srgbClr val="3333CC"/>
                </a:solidFill>
              </a:rPr>
              <a:t>EBCDIC</a:t>
            </a:r>
            <a:r>
              <a:rPr lang="en-US" altLang="en-US" sz="2200">
                <a:solidFill>
                  <a:srgbClr val="000000"/>
                </a:solidFill>
              </a:rPr>
              <a:t> whereas IBM PCs use </a:t>
            </a:r>
            <a:r>
              <a:rPr lang="en-US" altLang="en-US" sz="2200">
                <a:solidFill>
                  <a:srgbClr val="3333CC"/>
                </a:solidFill>
              </a:rPr>
              <a:t>ASCII</a:t>
            </a:r>
            <a:r>
              <a:rPr lang="en-US" altLang="en-US" sz="220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There are also differences in representing integers(1’s complement or 2’s complement) and floating-point numbers</a:t>
            </a:r>
          </a:p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Byte numbering may be different (from right to left in Pentium called </a:t>
            </a:r>
            <a:r>
              <a:rPr lang="en-US" altLang="en-US" sz="2200">
                <a:solidFill>
                  <a:srgbClr val="3333CC"/>
                </a:solidFill>
              </a:rPr>
              <a:t>little endian</a:t>
            </a:r>
            <a:r>
              <a:rPr lang="en-US" altLang="en-US" sz="2200">
                <a:solidFill>
                  <a:srgbClr val="000000"/>
                </a:solidFill>
              </a:rPr>
              <a:t> and left to right in SPARC, </a:t>
            </a:r>
            <a:r>
              <a:rPr lang="en-US" altLang="en-US" sz="2200">
                <a:solidFill>
                  <a:srgbClr val="3333CC"/>
                </a:solidFill>
              </a:rPr>
              <a:t>big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endian</a:t>
            </a:r>
            <a:r>
              <a:rPr lang="en-US" altLang="en-US" sz="220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e.g.</a:t>
            </a:r>
          </a:p>
          <a:p>
            <a:pPr lvl="1"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Consider a procedure with two parameters, an integer and a four-character string; each one 32-bit word (5, “JILL”)</a:t>
            </a:r>
          </a:p>
          <a:p>
            <a:pPr lvl="1" eaLnBrk="1" hangingPunct="1"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sender is Intel and the receiver is SPARC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0691CD8C-E153-4DAE-6F3C-B8ED103B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B6CDAE4F-8F26-4538-A7E4-46AAC578B62D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D1A8DAA5-F7D9-E97B-AEDD-F32FB994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700"/>
            <a:ext cx="36957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Rectangle 3">
            <a:extLst>
              <a:ext uri="{FF2B5EF4-FFF2-40B4-BE49-F238E27FC236}">
                <a16:creationId xmlns:a16="http://schemas.microsoft.com/office/drawing/2014/main" id="{681C3AAB-D302-D4FD-113F-9388B4F2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09800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66700" indent="-263525"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250"/>
              </a:spcBef>
              <a:buSzPct val="55000"/>
            </a:pPr>
            <a:r>
              <a:rPr lang="en-US" altLang="en-US" sz="2000" i="1">
                <a:solidFill>
                  <a:srgbClr val="000000"/>
                </a:solidFill>
              </a:rPr>
              <a:t>Original message on the Pentium</a:t>
            </a:r>
          </a:p>
          <a:p>
            <a:pPr algn="ctr" eaLnBrk="1" hangingPunct="1">
              <a:lnSpc>
                <a:spcPct val="90000"/>
              </a:lnSpc>
              <a:spcBef>
                <a:spcPts val="250"/>
              </a:spcBef>
              <a:buSzPct val="55000"/>
            </a:pPr>
            <a:r>
              <a:rPr lang="en-US" altLang="en-US" sz="2000" i="1">
                <a:solidFill>
                  <a:srgbClr val="000000"/>
                </a:solidFill>
              </a:rPr>
              <a:t>(the numbers in boxes indicate the address of each byte)</a:t>
            </a: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CAA63D2C-375A-3B35-428C-7C896039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8100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8" name="Rectangle 5">
            <a:extLst>
              <a:ext uri="{FF2B5EF4-FFF2-40B4-BE49-F238E27FC236}">
                <a16:creationId xmlns:a16="http://schemas.microsoft.com/office/drawing/2014/main" id="{0F40A216-6325-FFDC-BF36-5A943A26F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66700" indent="-263525"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250"/>
              </a:spcBef>
              <a:buSzPct val="55000"/>
            </a:pPr>
            <a:r>
              <a:rPr lang="en-US" altLang="en-US" sz="2000" i="1">
                <a:solidFill>
                  <a:srgbClr val="000000"/>
                </a:solidFill>
              </a:rPr>
              <a:t>The message after receipt on the SPARC; wrong integer (2</a:t>
            </a:r>
            <a:r>
              <a:rPr lang="en-US" altLang="en-US" sz="2000" i="1" baseline="30000">
                <a:solidFill>
                  <a:srgbClr val="000000"/>
                </a:solidFill>
              </a:rPr>
              <a:t>24</a:t>
            </a:r>
            <a:r>
              <a:rPr lang="en-US" altLang="en-US" sz="2000" i="1">
                <a:solidFill>
                  <a:srgbClr val="000000"/>
                </a:solidFill>
              </a:rPr>
              <a:t>+2</a:t>
            </a:r>
            <a:r>
              <a:rPr lang="en-US" altLang="en-US" sz="2000" i="1" baseline="30000">
                <a:solidFill>
                  <a:srgbClr val="000000"/>
                </a:solidFill>
              </a:rPr>
              <a:t>26</a:t>
            </a:r>
            <a:r>
              <a:rPr lang="en-US" altLang="en-US" sz="2000" i="1">
                <a:solidFill>
                  <a:srgbClr val="000000"/>
                </a:solidFill>
              </a:rPr>
              <a:t> = 83,886,080), but correct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8B85B735-040B-BEEC-A733-AD1B6116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BE9C06DE-C826-4562-B9B0-60FB7412F6D1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7CA4C23-52FA-231D-9580-3E4226F14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528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66700" indent="-263525"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250"/>
              </a:spcBef>
              <a:buSzPct val="55000"/>
            </a:pPr>
            <a:r>
              <a:rPr lang="en-US" altLang="en-US" sz="2000" b="1" i="1">
                <a:solidFill>
                  <a:srgbClr val="000000"/>
                </a:solidFill>
              </a:rPr>
              <a:t>     the message after being inverted (correct integer but wrong string)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9FE9B60-A65A-68A5-0543-CB42260CF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45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63525" indent="-263525"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one approach is to invert the bytes of each word after receipt</a:t>
            </a:r>
          </a:p>
        </p:txBody>
      </p:sp>
      <p:pic>
        <p:nvPicPr>
          <p:cNvPr id="39941" name="Picture 4">
            <a:extLst>
              <a:ext uri="{FF2B5EF4-FFF2-40B4-BE49-F238E27FC236}">
                <a16:creationId xmlns:a16="http://schemas.microsoft.com/office/drawing/2014/main" id="{B085A9A5-E040-68C6-9B75-C93AFB13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38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942" name="Rectangle 5">
            <a:extLst>
              <a:ext uri="{FF2B5EF4-FFF2-40B4-BE49-F238E27FC236}">
                <a16:creationId xmlns:a16="http://schemas.microsoft.com/office/drawing/2014/main" id="{085A5079-E3F4-D3D9-3261-B42BE458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962400"/>
            <a:ext cx="8245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0375" indent="-460375"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"/>
            </a:pPr>
            <a:r>
              <a:rPr lang="en-US" altLang="en-US" sz="2200" i="1">
                <a:solidFill>
                  <a:srgbClr val="0047FF"/>
                </a:solidFill>
              </a:rPr>
              <a:t>Additional information</a:t>
            </a:r>
            <a:r>
              <a:rPr lang="en-US" altLang="en-US" sz="2200">
                <a:solidFill>
                  <a:srgbClr val="000000"/>
                </a:solidFill>
              </a:rPr>
              <a:t> is required to tell which is an integer and which is a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E7800AEA-7E7C-8A1A-8270-AAE64933A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EA9CC13-6A45-4228-AE30-1700D01CEB60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8F9F14E-B061-B4CF-B5BA-4649C07D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01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413"/>
              </a:spcBef>
              <a:buSzPct val="55000"/>
            </a:pPr>
            <a:r>
              <a:rPr lang="en-US" altLang="en-US" sz="2200" b="1">
                <a:solidFill>
                  <a:srgbClr val="333399"/>
                </a:solidFill>
              </a:rPr>
              <a:t>2. Passing Reference Parameters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71F9C7D-04F1-D4FF-A961-172D754A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1000"/>
            <a:ext cx="8801100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5625" indent="-3016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62013" indent="-303213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Assume the parameter is a pointer to an array</a:t>
            </a:r>
          </a:p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Copy the array into the message and send it to the server</a:t>
            </a:r>
          </a:p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</a:t>
            </a:r>
            <a:r>
              <a:rPr lang="en-US" altLang="en-US" sz="2200">
                <a:solidFill>
                  <a:srgbClr val="0047FF"/>
                </a:solidFill>
              </a:rPr>
              <a:t>server stub</a:t>
            </a:r>
            <a:r>
              <a:rPr lang="en-US" altLang="en-US" sz="2200">
                <a:solidFill>
                  <a:srgbClr val="000000"/>
                </a:solidFill>
              </a:rPr>
              <a:t> can then call the server with a pointer to this array</a:t>
            </a:r>
          </a:p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server then makes any changes to the array and sends it back to the client stub which copies it to the client</a:t>
            </a:r>
          </a:p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This is in effect </a:t>
            </a:r>
            <a:r>
              <a:rPr lang="en-US" altLang="en-US" sz="2200">
                <a:solidFill>
                  <a:srgbClr val="0047FF"/>
                </a:solidFill>
              </a:rPr>
              <a:t>call-by-copy/restore</a:t>
            </a:r>
          </a:p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Optimization of the method</a:t>
            </a:r>
          </a:p>
          <a:p>
            <a:pPr lvl="2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One of the copy operations can be eliminated if the stub knows whether the parameter is input or output to the server</a:t>
            </a:r>
          </a:p>
          <a:p>
            <a:pPr lvl="2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If it is an input to the server (e.g., in a call to </a:t>
            </a:r>
            <a:r>
              <a:rPr lang="en-US" altLang="en-US" sz="2200" i="1">
                <a:solidFill>
                  <a:srgbClr val="000000"/>
                </a:solidFill>
              </a:rPr>
              <a:t>write</a:t>
            </a:r>
            <a:r>
              <a:rPr lang="en-US" altLang="en-US" sz="2200">
                <a:solidFill>
                  <a:srgbClr val="000000"/>
                </a:solidFill>
              </a:rPr>
              <a:t>), it need not be copied back</a:t>
            </a:r>
          </a:p>
          <a:p>
            <a:pPr lvl="2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If it is an output, it need not be sent over in the first place; only send the size</a:t>
            </a:r>
          </a:p>
          <a:p>
            <a:pPr lvl="1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above procedure can handle pointers to simple arrays and structures, but difficult to generalize it to an arbitrary data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30482C67-C974-F3C9-6F12-426E7FCD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72E22737-26CF-4FC9-B0FF-F95B83A91F2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4F0D300-6597-B8BC-B591-2EA70A7CF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72200"/>
            <a:ext cx="311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6425"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1125"/>
              </a:spcBef>
              <a:buSzPct val="100000"/>
            </a:pPr>
            <a:r>
              <a:rPr lang="en-US" altLang="en-US" i="1">
                <a:solidFill>
                  <a:srgbClr val="000000"/>
                </a:solidFill>
              </a:rPr>
              <a:t>the corresponding message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6E1C8F2-6DF5-8518-1B23-2576D70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928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99"/>
                </a:solidFill>
              </a:rPr>
              <a:t>Parameter Specification and Stub Generation</a:t>
            </a: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58F7145F-48F1-65E5-3447-DFD3961C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90788"/>
            <a:ext cx="350520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0" name="Picture 5">
            <a:extLst>
              <a:ext uri="{FF2B5EF4-FFF2-40B4-BE49-F238E27FC236}">
                <a16:creationId xmlns:a16="http://schemas.microsoft.com/office/drawing/2014/main" id="{F1828F10-92DF-D96A-E517-3E4B3BA3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971800"/>
            <a:ext cx="1992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991" name="Rectangle 6">
            <a:extLst>
              <a:ext uri="{FF2B5EF4-FFF2-40B4-BE49-F238E27FC236}">
                <a16:creationId xmlns:a16="http://schemas.microsoft.com/office/drawing/2014/main" id="{F9700CFB-0975-8B3D-BC22-BDE946AA8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5625" indent="-3016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Assume a word is 4 bytes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One possibility is to transmit the character in the rightmost byte, a float as a whole word, and an array as a group of words equal to the array length preceded by a word giving the length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i="1" dirty="0">
                <a:solidFill>
                  <a:srgbClr val="000000"/>
                </a:solidFill>
              </a:rPr>
              <a:t>This way both client stub and server stub can understand outgoing and incoming messages</a:t>
            </a: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2FDC53F8-C20F-303B-1765-3ECB1CA4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381000"/>
            <a:ext cx="892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54025" indent="-200025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caller and the callee need to use the same protocol (format of messages) and the same steps; with such rules the client and server stubs can assemble, communicate, and interpret messages correctly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consider the following example; the procedure foobar has 3 parameters: a character, a floating point number, and an array of 5 integers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D127CD2A-4F56-F20C-6C28-4DA18E9DA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40AF1321-8715-4812-B2BE-460C2EEEBE1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26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0AC5349-A6E3-3F2F-1584-814A9169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8799513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5625" indent="-3016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Other issues that need the agreement of the client and the server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How are simple data structures like integers (e.g. 2’s complement), characters (e.g. 16-bit Unicode), Booleans, ... represented?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Endianess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Which transport protocol to use - the connection-oriented TCP or the unreliable connectionless UDP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4C43971E-6B1C-0C82-774B-1C118CD4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316C2FC5-B610-4DD0-9D9A-CCDF4B3921B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27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8BF8BAD-7641-6124-24FD-819FC870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928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57200" indent="-1984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760413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041400" indent="-2730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414463" indent="-3476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871663" indent="-347663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328863" indent="-347663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786063" indent="-347663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243263" indent="-347663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ts val="550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Asynchronous RPC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shortcoming of the original model: no need of blocking for the client in some cases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two cases</a:t>
            </a:r>
          </a:p>
          <a:p>
            <a:pPr lvl="3" eaLnBrk="1" hangingPunct="1">
              <a:lnSpc>
                <a:spcPct val="95000"/>
              </a:lnSpc>
              <a:spcBef>
                <a:spcPts val="550"/>
              </a:spcBef>
              <a:buSzPct val="55000"/>
            </a:pPr>
            <a:r>
              <a:rPr lang="en-US" altLang="en-US" sz="2200">
                <a:solidFill>
                  <a:srgbClr val="000000"/>
                </a:solidFill>
              </a:rPr>
              <a:t>1. if there is no result to be returned</a:t>
            </a:r>
          </a:p>
          <a:p>
            <a:pPr lvl="4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e.g., inserting records in a database, ...</a:t>
            </a:r>
          </a:p>
          <a:p>
            <a:pPr lvl="4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server immediately sends an ack promising that it will carryout the request</a:t>
            </a:r>
          </a:p>
          <a:p>
            <a:pPr lvl="4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client can now proceed without blocking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24947C4-1A73-B12E-4293-199F1E15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lphaLcParenR"/>
            </a:pPr>
            <a:r>
              <a:rPr lang="en-US" altLang="en-US" sz="2000" b="1" i="1">
                <a:solidFill>
                  <a:srgbClr val="000000"/>
                </a:solidFill>
              </a:rPr>
              <a:t>the interconnection between client and server in a traditional RPC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55000"/>
              <a:buFont typeface="Times New Roman" panose="02020603050405020304" pitchFamily="18" charset="0"/>
              <a:buAutoNum type="alphaLcParenR"/>
            </a:pPr>
            <a:r>
              <a:rPr lang="en-US" altLang="en-US" sz="2000" b="1" i="1">
                <a:solidFill>
                  <a:srgbClr val="000000"/>
                </a:solidFill>
              </a:rPr>
              <a:t>the interaction using asynchronous RPC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BA5E935F-2847-012E-907B-C343F04C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38500"/>
            <a:ext cx="8839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84043457-2ACE-5FB0-EFA8-E6B8004A2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1E5BD33E-E41C-434F-A96F-A1C36252922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28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17D8638-82D4-38BE-BF35-76B3B2147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52400"/>
            <a:ext cx="8521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57200" indent="-1984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760413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1">
                <a:solidFill>
                  <a:srgbClr val="000000"/>
                </a:solidFill>
              </a:rPr>
              <a:t>2. if the result can be collected later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e.g., prefetching network addresses of a set of hosts, ...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server immediately sends an ack promising that it will carryout the request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client can now proceed without blocking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server later sends the result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F283177-B633-15D5-3F99-9D708F9E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7962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55000"/>
            </a:pPr>
            <a:r>
              <a:rPr lang="en-US" altLang="en-US" sz="2000" b="1" i="1">
                <a:solidFill>
                  <a:srgbClr val="000000"/>
                </a:solidFill>
              </a:rPr>
              <a:t>a client and server interacting through two asynchronous RPCs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4A105EB3-9AFF-824A-8DD4-E5602F26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34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222FCAD3-EE4A-B03C-403C-CFC432CF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8552EEED-CA84-48F4-B6FA-E595A9F7B786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29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18E1F12-364D-ED53-7ADF-10D1F889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52400"/>
            <a:ext cx="8521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760413" indent="-303213"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3" algn="l"/>
                <a:tab pos="1217613" algn="l"/>
                <a:tab pos="1674813" algn="l"/>
                <a:tab pos="2132013" algn="l"/>
                <a:tab pos="2589213" algn="l"/>
                <a:tab pos="3046413" algn="l"/>
                <a:tab pos="3503613" algn="l"/>
                <a:tab pos="3960813" algn="l"/>
                <a:tab pos="4418013" algn="l"/>
                <a:tab pos="4875213" algn="l"/>
                <a:tab pos="5332413" algn="l"/>
                <a:tab pos="5789613" algn="l"/>
                <a:tab pos="6246813" algn="l"/>
                <a:tab pos="6704013" algn="l"/>
                <a:tab pos="7161213" algn="l"/>
                <a:tab pos="7618413" algn="l"/>
                <a:tab pos="8075613" algn="l"/>
                <a:tab pos="8532813" algn="l"/>
                <a:tab pos="8990013" algn="l"/>
                <a:tab pos="9447213" algn="l"/>
                <a:tab pos="9904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above method combines two asynchronous RPCs and is sometimes called </a:t>
            </a:r>
            <a:r>
              <a:rPr lang="en-US" altLang="en-US" sz="2200" b="1">
                <a:solidFill>
                  <a:srgbClr val="3333CC"/>
                </a:solidFill>
              </a:rPr>
              <a:t>deferred synchronous RPC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F91CBC8-FD37-6EE7-8779-2A63C409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914400"/>
            <a:ext cx="8812213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54025" indent="-200025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760413" indent="-3032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variants of asynchronous RPC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let the client continue without waiting even for an ack, called </a:t>
            </a:r>
            <a:r>
              <a:rPr lang="en-US" altLang="en-US" sz="2200" b="1">
                <a:solidFill>
                  <a:srgbClr val="3333CC"/>
                </a:solidFill>
              </a:rPr>
              <a:t>one-way RPC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problem: if reliability of communication is not guaranteed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13D1E6E2-9D9D-AA65-12C0-0F0E52AC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03250886-6C34-486E-B371-5276E3A3C63B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D348BB9-4553-6208-2996-C72015C6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43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800" b="1">
                <a:solidFill>
                  <a:srgbClr val="333399"/>
                </a:solidFill>
              </a:rPr>
              <a:t>Objectives of the Chapter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E35060A-C7F2-848C-081B-7D85D9EB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61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286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8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Review of how processes communicate in a network (the rules or the protocols) and their structures</a:t>
            </a:r>
          </a:p>
          <a:p>
            <a:pPr eaLnBrk="1" hangingPunct="1">
              <a:spcBef>
                <a:spcPts val="825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Introduce the four widely used communication models for distributed systems: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Remote Procedure Call (RPC)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Remote Method Invocation (RMI)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Message-Oriented Middleware (MOM)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Stream-Oriented Communication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Multicast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A5B6108A-313A-0A5A-1795-B2B69585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D899ACEA-A5E2-4FA0-BFAB-E6DA6FBD6CAB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30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12CBE65-B2D5-CBEF-4508-DC545863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76200"/>
            <a:ext cx="8928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99"/>
                </a:solidFill>
              </a:rPr>
              <a:t>DCE (Distributed Computing Environment) RPC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69BAD0F-6F5C-DEEF-216E-C5B48B96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89281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77863" indent="-425450"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84250" indent="-301625"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  <a:tab pos="98218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a middleware and an example RPC system developed by OSF (Open Software Foundation), now The Open Group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it is designed to execute as a layer of abstraction between existing OSs and distributed applications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Open Group sells the source code and vendors integrate it into their systems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it uses the client-server programming model and communication is by means of RPCs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services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distributed file service</a:t>
            </a:r>
            <a:r>
              <a:rPr lang="en-US" altLang="en-US" sz="2200" b="1">
                <a:solidFill>
                  <a:srgbClr val="000000"/>
                </a:solidFill>
              </a:rPr>
              <a:t>: a worldwide file system that provides a transparent way of accessing files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directory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service</a:t>
            </a:r>
            <a:r>
              <a:rPr lang="en-US" altLang="en-US" sz="2200" b="1">
                <a:solidFill>
                  <a:srgbClr val="000000"/>
                </a:solidFill>
              </a:rPr>
              <a:t>: to keep track of the location of all resources in the system (machines, printers, data, servers, ...); a process can ask for a resource without knowing its location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security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service</a:t>
            </a:r>
            <a:r>
              <a:rPr lang="en-US" altLang="en-US" sz="2200" b="1">
                <a:solidFill>
                  <a:srgbClr val="000000"/>
                </a:solidFill>
              </a:rPr>
              <a:t>: for protecting resources; access is only through authorization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698348A5-57D6-4F47-A5BE-CA46AF8C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FED80537-49BF-4DE6-BB41-2180065E6C71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31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BF9E3D8-9BA4-697B-762B-3C5E8DBC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8928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84250" indent="-301625"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  <a:tab pos="101282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distributed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time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service</a:t>
            </a:r>
            <a:r>
              <a:rPr lang="en-US" altLang="en-US" sz="2200" b="1">
                <a:solidFill>
                  <a:srgbClr val="000000"/>
                </a:solidFill>
              </a:rPr>
              <a:t>: to maintain clocks on different machines synchronized (clock synchronization is covered in Chapter 6)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26CBB3-F605-5FC9-D136-DC72D3E1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77863" indent="-425450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84250" indent="-3016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Steps in writing a Client and a Server in DCE RPC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system consists of languages, libraries, daemons, utility programs, ... for writing clients and servers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IDL</a:t>
            </a:r>
            <a:r>
              <a:rPr lang="en-US" altLang="en-US" sz="2200" b="1">
                <a:solidFill>
                  <a:srgbClr val="000000"/>
                </a:solidFill>
              </a:rPr>
              <a:t> (Interface Definition Language) is the interface language - the glue that holds everything together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it contains type definitions, constant declarations and what the procedures do (only their syntax)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4F40AFD-2737-DF03-054C-3107C399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B40E01B1-AC51-4B83-9969-069C01598135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B337AFD4-E81A-4518-E804-A26A1AAB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0"/>
            <a:ext cx="51069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56" name="Rectangle 3">
            <a:extLst>
              <a:ext uri="{FF2B5EF4-FFF2-40B4-BE49-F238E27FC236}">
                <a16:creationId xmlns:a16="http://schemas.microsoft.com/office/drawing/2014/main" id="{AEF83A3A-8CD8-FF75-A455-A15B1B66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81588"/>
            <a:ext cx="882332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3333CC"/>
                </a:solidFill>
              </a:rPr>
              <a:t>Uuidgen</a:t>
            </a:r>
            <a:r>
              <a:rPr lang="en-US" altLang="en-US" sz="2000">
                <a:solidFill>
                  <a:srgbClr val="000000"/>
                </a:solidFill>
              </a:rPr>
              <a:t> generates a prototype IDL file with a globally </a:t>
            </a:r>
            <a:r>
              <a:rPr lang="en-US" altLang="en-US" sz="2000">
                <a:solidFill>
                  <a:srgbClr val="3333CC"/>
                </a:solidFill>
              </a:rPr>
              <a:t>unique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3333CC"/>
                </a:solidFill>
              </a:rPr>
              <a:t>interface</a:t>
            </a:r>
            <a:r>
              <a:rPr lang="en-US" altLang="en-US" sz="2000">
                <a:solidFill>
                  <a:srgbClr val="000000"/>
                </a:solidFill>
              </a:rPr>
              <a:t> identifier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the IDL file is </a:t>
            </a:r>
            <a:r>
              <a:rPr lang="en-US" altLang="en-US" sz="2000">
                <a:solidFill>
                  <a:srgbClr val="3333CC"/>
                </a:solidFill>
              </a:rPr>
              <a:t>edited</a:t>
            </a:r>
            <a:r>
              <a:rPr lang="en-US" altLang="en-US" sz="2000">
                <a:solidFill>
                  <a:srgbClr val="000000"/>
                </a:solidFill>
              </a:rPr>
              <a:t> (filling the names of procedures and parameters) and the IDL </a:t>
            </a:r>
            <a:r>
              <a:rPr lang="en-US" altLang="en-US" sz="2000">
                <a:solidFill>
                  <a:srgbClr val="3333CC"/>
                </a:solidFill>
              </a:rPr>
              <a:t>compiler</a:t>
            </a:r>
            <a:r>
              <a:rPr lang="en-US" altLang="en-US" sz="2000">
                <a:solidFill>
                  <a:srgbClr val="000000"/>
                </a:solidFill>
              </a:rPr>
              <a:t> is called to generate 3 files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the application writer writes the client and server codes and are then compiled and linked together with the stubs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F830F4B7-677F-36DC-4968-A8E365B49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006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125"/>
              </a:spcBef>
              <a:buSzPct val="55000"/>
            </a:pPr>
            <a:r>
              <a:rPr lang="en-US" altLang="en-US" b="1">
                <a:solidFill>
                  <a:srgbClr val="000000"/>
                </a:solidFill>
              </a:rPr>
              <a:t>Edit file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3E3FF637-3597-FBE3-07D8-7CAACE188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85800"/>
            <a:ext cx="533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5A2153CC-CB7B-18EB-D93F-BA2650E8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B0D52A1-77BF-4E8E-B6B1-01C7CA62355D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8BA29AC-B602-6FC9-9687-0216EF1F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92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Binding a Client to a Server in DCE RPC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386DD9-9776-29EE-5E93-97489D02A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5763"/>
            <a:ext cx="8928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30238" indent="-377825"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for a client to call a server, the server must be registered (1 &amp; 2 in the following figure)</a:t>
            </a:r>
          </a:p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registration allows the client to locate the server and bind to it</a:t>
            </a:r>
          </a:p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DCE daemon maintains a table (server, endpoint) and the protocols the server uses</a:t>
            </a:r>
          </a:p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directory server maintains the locations of all resources in the system (machines, servers, data,, ...)</a:t>
            </a: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881AAC30-A8FC-854F-AB05-5037AF01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00400"/>
            <a:ext cx="89281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30238" indent="-377825"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36625" indent="-304800"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two steps for server location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locate the server’s machine (3)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locate the server process on that machine (which has what is called an </a:t>
            </a:r>
            <a:r>
              <a:rPr lang="en-US" altLang="en-US" sz="2200" b="1">
                <a:solidFill>
                  <a:srgbClr val="3333CC"/>
                </a:solidFill>
              </a:rPr>
              <a:t>endpoint</a:t>
            </a:r>
            <a:r>
              <a:rPr lang="en-US" altLang="en-US" sz="2200" b="1">
                <a:solidFill>
                  <a:srgbClr val="000000"/>
                </a:solidFill>
              </a:rPr>
              <a:t> or </a:t>
            </a:r>
            <a:r>
              <a:rPr lang="en-US" altLang="en-US" sz="2200" b="1">
                <a:solidFill>
                  <a:srgbClr val="3333CC"/>
                </a:solidFill>
              </a:rPr>
              <a:t>port</a:t>
            </a:r>
            <a:r>
              <a:rPr lang="en-US" altLang="en-US" sz="2200" b="1">
                <a:solidFill>
                  <a:srgbClr val="000000"/>
                </a:solidFill>
              </a:rPr>
              <a:t>) (4)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30948476-226A-0114-7CB1-D5502FB7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16849556-611E-4185-A2D7-E735D79CA18C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32B5FED2-A233-F62B-2E33-1CC8ADBF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14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FB3760E3-1600-5B9E-16FE-56E404244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BCD9A372-618E-48A2-8F40-F5CAE0EF5843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E5799E3E-9216-3C5C-00D6-080EAC417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407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GB" altLang="en-US" sz="2200" dirty="0">
                <a:solidFill>
                  <a:srgbClr val="000000"/>
                </a:solidFill>
              </a:rPr>
              <a:t>RPC and remote object invocations contribute to hiding communication in distributed systems, that is, they enhance access transparency.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But they have semantics that is not adequate for all applications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Example problems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They assume that the receiving side is running at the time of communication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A client is blocked until its request has been processed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6542CD5-0A1F-108D-C35B-90F89F68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9563"/>
            <a:ext cx="68024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55000"/>
            </a:pPr>
            <a:r>
              <a:rPr lang="en-US" altLang="en-US" sz="2400" b="1" dirty="0">
                <a:solidFill>
                  <a:srgbClr val="333399"/>
                </a:solidFill>
              </a:rPr>
              <a:t>4.3 Message-Oriented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9A1EDCD-804E-EFC8-6770-38808E30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4A453D6D-0E76-4A7B-8B48-EADC93AC81FD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36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95EBC9B-8B73-68BF-292A-FBE57248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566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0" indent="0" eaLnBrk="1" hangingPunct="1">
              <a:spcBef>
                <a:spcPts val="550"/>
              </a:spcBef>
              <a:buClr>
                <a:srgbClr val="3333CC"/>
              </a:buClr>
              <a:buSzPct val="55000"/>
            </a:pPr>
            <a:r>
              <a:rPr lang="en-US" altLang="en-US" sz="2200" b="1" dirty="0">
                <a:solidFill>
                  <a:srgbClr val="000000"/>
                </a:solidFill>
              </a:rPr>
              <a:t>Communication in distributed system can be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persistent or transient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asynchronous or synchronous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3333CC"/>
                </a:solidFill>
              </a:rPr>
              <a:t>persistent</a:t>
            </a:r>
            <a:r>
              <a:rPr lang="en-US" altLang="en-US" sz="2200" b="1" dirty="0">
                <a:solidFill>
                  <a:srgbClr val="000000"/>
                </a:solidFill>
              </a:rPr>
              <a:t>: a message that has been submitted for transmission is stored by the communication system as long as it takes to deliver it to the receiver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e.g., email delivery, snail mail delivery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3333CC"/>
                </a:solidFill>
              </a:rPr>
              <a:t>transient</a:t>
            </a:r>
            <a:r>
              <a:rPr lang="en-US" altLang="en-US" sz="2200" b="1" dirty="0">
                <a:solidFill>
                  <a:srgbClr val="000000"/>
                </a:solidFill>
              </a:rPr>
              <a:t>: a message that has been submitted for transmission is stored by the communication system only as long as the sending and receiving applications are executing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3333CC"/>
                </a:solidFill>
              </a:rPr>
              <a:t>asynchronous</a:t>
            </a:r>
            <a:r>
              <a:rPr lang="en-US" altLang="en-US" sz="2200" b="1" dirty="0">
                <a:solidFill>
                  <a:srgbClr val="000000"/>
                </a:solidFill>
              </a:rPr>
              <a:t>: a sender continues immediately after it has submitted its message for transmission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3333CC"/>
                </a:solidFill>
              </a:rPr>
              <a:t>synchronous</a:t>
            </a:r>
            <a:r>
              <a:rPr lang="en-US" altLang="en-US" sz="2200" b="1" dirty="0">
                <a:solidFill>
                  <a:srgbClr val="000000"/>
                </a:solidFill>
              </a:rPr>
              <a:t>: the sender is blocked until its message is stored in a local buffer at the receiving host or delivered to the receiver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6B1C9E14-E125-9BC8-6351-32CDDDE3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9DCAF2B-07E5-4095-8994-A5E6BA5212F5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37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3584760-DF00-9AF9-EA8A-68EB106F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784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indent="2254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Message-Oriented Transient Communication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844906E-B4F0-26D7-94E3-C9D8ACAB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5788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many applications are built on top of the simple message-oriented model offered by the transport layer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standardizing the interface of the transport layer by providing a set of primitives allows programmers to use messaging protocols</a:t>
            </a:r>
          </a:p>
          <a:p>
            <a:pPr eaLnBrk="1" hangingPunct="1">
              <a:spcBef>
                <a:spcPts val="550"/>
              </a:spcBef>
              <a:spcAft>
                <a:spcPts val="1650"/>
              </a:spcAft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they also allow porting applications</a:t>
            </a:r>
          </a:p>
          <a:p>
            <a:pPr eaLnBrk="1" hangingPunct="1">
              <a:spcBef>
                <a:spcPts val="550"/>
              </a:spcBef>
              <a:buSzPct val="55000"/>
            </a:pPr>
            <a:r>
              <a:rPr lang="en-US" altLang="en-US" sz="2200" b="1" dirty="0">
                <a:solidFill>
                  <a:srgbClr val="3333CC"/>
                </a:solidFill>
              </a:rPr>
              <a:t>1.	Berkley Sockets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an example is the </a:t>
            </a:r>
            <a:r>
              <a:rPr lang="en-US" altLang="en-US" sz="2200" b="1" dirty="0">
                <a:solidFill>
                  <a:srgbClr val="3333CC"/>
                </a:solidFill>
              </a:rPr>
              <a:t>socket interface</a:t>
            </a:r>
            <a:r>
              <a:rPr lang="en-US" altLang="en-US" sz="2200" b="1" dirty="0">
                <a:solidFill>
                  <a:srgbClr val="000000"/>
                </a:solidFill>
              </a:rPr>
              <a:t> as used in Berkley UNIX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a socket is a communication endpoint to which an application can </a:t>
            </a:r>
            <a:r>
              <a:rPr lang="en-US" altLang="en-US" sz="2200" b="1" dirty="0">
                <a:solidFill>
                  <a:schemeClr val="accent1"/>
                </a:solidFill>
              </a:rPr>
              <a:t>write data </a:t>
            </a:r>
            <a:r>
              <a:rPr lang="en-US" altLang="en-US" sz="2200" b="1" dirty="0">
                <a:solidFill>
                  <a:srgbClr val="000000"/>
                </a:solidFill>
              </a:rPr>
              <a:t>that are to be sent over the network, and from which incoming data can be </a:t>
            </a:r>
            <a:r>
              <a:rPr lang="en-US" altLang="en-US" sz="2200" b="1" dirty="0">
                <a:solidFill>
                  <a:schemeClr val="accent1"/>
                </a:solidFill>
              </a:rPr>
              <a:t>read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200" b="1" dirty="0">
                <a:solidFill>
                  <a:schemeClr val="tx1"/>
                </a:solidFill>
              </a:rPr>
              <a:t>A socket forms an abstraction over the actual communication end point that is used by the local operating system for a specific transport protocol</a:t>
            </a:r>
            <a:endParaRPr lang="en-US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BAD33-F294-46B1-675C-9B92AA01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46677" r="19241" b="40785"/>
          <a:stretch>
            <a:fillRect/>
          </a:stretch>
        </p:blipFill>
        <p:spPr bwMode="auto">
          <a:xfrm>
            <a:off x="76200" y="3733800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298" name="Text Box 1">
            <a:extLst>
              <a:ext uri="{FF2B5EF4-FFF2-40B4-BE49-F238E27FC236}">
                <a16:creationId xmlns:a16="http://schemas.microsoft.com/office/drawing/2014/main" id="{6B1C9E14-E125-9BC8-6351-32CDDDE3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9DCAF2B-07E5-4095-8994-A5E6BA5212F5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38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844906E-B4F0-26D7-94E3-C9D8ACAB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5788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rgbClr val="000000"/>
                </a:solidFill>
              </a:rPr>
              <a:t>When calling the socket primitive, the caller creates a new communication end point for a specific transport protocol.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rgbClr val="000000"/>
                </a:solidFill>
              </a:rPr>
              <a:t>The bind primitive associates a local address with the newly-created socket.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</a:rPr>
              <a:t>For example, a server should bind the IP address of its machine together with a (possibly well-known) port number to a socket. 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chemeClr val="tx1"/>
                </a:solidFill>
              </a:rPr>
              <a:t>Binding tells the operating system that the server wants to receive messages only on the specified address and port.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chemeClr val="tx1"/>
                </a:solidFill>
              </a:rPr>
              <a:t>The listen primitive is called only in the case of connection-oriented communication. 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endParaRPr lang="en-US" alt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2F9E7F8-0A74-7E9B-8CF9-95588AFF4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06" y="6362700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connection-oriented communication pattern using sockets</a:t>
            </a:r>
          </a:p>
        </p:txBody>
      </p:sp>
    </p:spTree>
    <p:extLst>
      <p:ext uri="{BB962C8B-B14F-4D97-AF65-F5344CB8AC3E}">
        <p14:creationId xmlns:p14="http://schemas.microsoft.com/office/powerpoint/2010/main" val="935206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4A79DBE0-8FA2-7932-7D33-73D5823E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8A22AAFB-BFCE-472F-9ED7-30294346B8B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39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DE9B237-1E5B-A950-4635-695926B5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55000"/>
            </a:pPr>
            <a:r>
              <a:rPr lang="en-US" altLang="en-US" sz="2000" b="1" i="1">
                <a:solidFill>
                  <a:srgbClr val="000000"/>
                </a:solidFill>
              </a:rPr>
              <a:t>socket primitives for TCP/IP</a:t>
            </a:r>
          </a:p>
        </p:txBody>
      </p:sp>
      <p:grpSp>
        <p:nvGrpSpPr>
          <p:cNvPr id="56324" name="Group 3">
            <a:extLst>
              <a:ext uri="{FF2B5EF4-FFF2-40B4-BE49-F238E27FC236}">
                <a16:creationId xmlns:a16="http://schemas.microsoft.com/office/drawing/2014/main" id="{5E7D3A7A-9C3C-D0AA-1F17-345DB478B90B}"/>
              </a:ext>
            </a:extLst>
          </p:cNvPr>
          <p:cNvGrpSpPr>
            <a:grpSpLocks noRot="1"/>
          </p:cNvGrpSpPr>
          <p:nvPr/>
        </p:nvGrpSpPr>
        <p:grpSpPr bwMode="auto">
          <a:xfrm>
            <a:off x="228600" y="1066800"/>
            <a:ext cx="8848725" cy="3840163"/>
            <a:chOff x="144" y="672"/>
            <a:chExt cx="5573" cy="2418"/>
          </a:xfrm>
        </p:grpSpPr>
        <p:sp>
          <p:nvSpPr>
            <p:cNvPr id="56325" name="Rectangle 4">
              <a:extLst>
                <a:ext uri="{FF2B5EF4-FFF2-40B4-BE49-F238E27FC236}">
                  <a16:creationId xmlns:a16="http://schemas.microsoft.com/office/drawing/2014/main" id="{AE0C849F-D588-A2E7-B379-81B26BD6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2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 b="1">
                  <a:solidFill>
                    <a:srgbClr val="3333CC"/>
                  </a:solidFill>
                  <a:cs typeface="Arial" panose="020B0604020202020204" pitchFamily="34" charset="0"/>
                </a:rPr>
                <a:t>Primitive</a:t>
              </a:r>
            </a:p>
          </p:txBody>
        </p:sp>
        <p:sp>
          <p:nvSpPr>
            <p:cNvPr id="56326" name="Rectangle 5">
              <a:extLst>
                <a:ext uri="{FF2B5EF4-FFF2-40B4-BE49-F238E27FC236}">
                  <a16:creationId xmlns:a16="http://schemas.microsoft.com/office/drawing/2014/main" id="{8483540E-B852-E1ED-09A6-2E3128B0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672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 b="1">
                  <a:solidFill>
                    <a:srgbClr val="3333CC"/>
                  </a:solidFill>
                  <a:cs typeface="Arial" panose="020B0604020202020204" pitchFamily="34" charset="0"/>
                </a:rPr>
                <a:t>Meaning</a:t>
              </a:r>
            </a:p>
          </p:txBody>
        </p:sp>
        <p:sp>
          <p:nvSpPr>
            <p:cNvPr id="56327" name="Rectangle 6">
              <a:extLst>
                <a:ext uri="{FF2B5EF4-FFF2-40B4-BE49-F238E27FC236}">
                  <a16:creationId xmlns:a16="http://schemas.microsoft.com/office/drawing/2014/main" id="{2189EA2A-F169-E57A-4086-9AC29145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" y="672"/>
              <a:ext cx="108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 b="1">
                  <a:solidFill>
                    <a:srgbClr val="3333CC"/>
                  </a:solidFill>
                  <a:cs typeface="Arial" panose="020B0604020202020204" pitchFamily="34" charset="0"/>
                </a:rPr>
                <a:t>Executed</a:t>
              </a:r>
              <a:r>
                <a:rPr lang="en-US" altLang="en-US" sz="2000">
                  <a:solidFill>
                    <a:srgbClr val="3333CC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solidFill>
                    <a:srgbClr val="3333CC"/>
                  </a:solidFill>
                  <a:cs typeface="Arial" panose="020B0604020202020204" pitchFamily="34" charset="0"/>
                </a:rPr>
                <a:t>by</a:t>
              </a:r>
            </a:p>
          </p:txBody>
        </p:sp>
        <p:sp>
          <p:nvSpPr>
            <p:cNvPr id="56328" name="Rectangle 7">
              <a:extLst>
                <a:ext uri="{FF2B5EF4-FFF2-40B4-BE49-F238E27FC236}">
                  <a16:creationId xmlns:a16="http://schemas.microsoft.com/office/drawing/2014/main" id="{2ACD9DD4-F432-B733-80BC-7AA0EF6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18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56329" name="Rectangle 8">
              <a:extLst>
                <a:ext uri="{FF2B5EF4-FFF2-40B4-BE49-F238E27FC236}">
                  <a16:creationId xmlns:a16="http://schemas.microsoft.com/office/drawing/2014/main" id="{B1721F90-2921-1E5B-26A2-3682F74D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918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Create a new communication endpoint</a:t>
              </a:r>
            </a:p>
          </p:txBody>
        </p:sp>
        <p:sp>
          <p:nvSpPr>
            <p:cNvPr id="56330" name="Rectangle 9">
              <a:extLst>
                <a:ext uri="{FF2B5EF4-FFF2-40B4-BE49-F238E27FC236}">
                  <a16:creationId xmlns:a16="http://schemas.microsoft.com/office/drawing/2014/main" id="{F1D8B604-80F3-25E4-C1A7-32B92EFF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" y="918"/>
              <a:ext cx="108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both</a:t>
              </a:r>
            </a:p>
          </p:txBody>
        </p:sp>
        <p:sp>
          <p:nvSpPr>
            <p:cNvPr id="56331" name="Rectangle 10">
              <a:extLst>
                <a:ext uri="{FF2B5EF4-FFF2-40B4-BE49-F238E27FC236}">
                  <a16:creationId xmlns:a16="http://schemas.microsoft.com/office/drawing/2014/main" id="{8011746A-7730-5304-74A5-5AFCAA31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64"/>
              <a:ext cx="8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Bind</a:t>
              </a:r>
            </a:p>
          </p:txBody>
        </p:sp>
        <p:sp>
          <p:nvSpPr>
            <p:cNvPr id="56332" name="Rectangle 11">
              <a:extLst>
                <a:ext uri="{FF2B5EF4-FFF2-40B4-BE49-F238E27FC236}">
                  <a16:creationId xmlns:a16="http://schemas.microsoft.com/office/drawing/2014/main" id="{1A84FA83-CA07-C9AA-C63D-4CB54493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164"/>
              <a:ext cx="36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Attach a local address to a socket; e.g., IP address with a known port number</a:t>
              </a:r>
            </a:p>
          </p:txBody>
        </p:sp>
        <p:sp>
          <p:nvSpPr>
            <p:cNvPr id="56333" name="Rectangle 12">
              <a:extLst>
                <a:ext uri="{FF2B5EF4-FFF2-40B4-BE49-F238E27FC236}">
                  <a16:creationId xmlns:a16="http://schemas.microsoft.com/office/drawing/2014/main" id="{7D8CBA8D-F41E-8994-7E26-BEE9D7C6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" y="1164"/>
              <a:ext cx="1085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servers</a:t>
              </a:r>
            </a:p>
          </p:txBody>
        </p:sp>
        <p:sp>
          <p:nvSpPr>
            <p:cNvPr id="56334" name="Rectangle 13">
              <a:extLst>
                <a:ext uri="{FF2B5EF4-FFF2-40B4-BE49-F238E27FC236}">
                  <a16:creationId xmlns:a16="http://schemas.microsoft.com/office/drawing/2014/main" id="{F5B0C891-7608-5CEA-B7A3-9F9DFC01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71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 dirty="0">
                  <a:solidFill>
                    <a:srgbClr val="000000"/>
                  </a:solidFill>
                  <a:cs typeface="Arial" panose="020B0604020202020204" pitchFamily="34" charset="0"/>
                </a:rPr>
                <a:t>Listen</a:t>
              </a:r>
            </a:p>
          </p:txBody>
        </p:sp>
        <p:sp>
          <p:nvSpPr>
            <p:cNvPr id="56335" name="Rectangle 14">
              <a:extLst>
                <a:ext uri="{FF2B5EF4-FFF2-40B4-BE49-F238E27FC236}">
                  <a16:creationId xmlns:a16="http://schemas.microsoft.com/office/drawing/2014/main" id="{0D980018-8053-8B6E-A8F9-1B13CBE5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571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 dirty="0">
                  <a:solidFill>
                    <a:srgbClr val="000000"/>
                  </a:solidFill>
                  <a:cs typeface="Arial" panose="020B0604020202020204" pitchFamily="34" charset="0"/>
                </a:rPr>
                <a:t>Announce willingness to accept connections</a:t>
              </a:r>
            </a:p>
          </p:txBody>
        </p:sp>
        <p:sp>
          <p:nvSpPr>
            <p:cNvPr id="56336" name="Rectangle 15">
              <a:extLst>
                <a:ext uri="{FF2B5EF4-FFF2-40B4-BE49-F238E27FC236}">
                  <a16:creationId xmlns:a16="http://schemas.microsoft.com/office/drawing/2014/main" id="{7373CCFE-BD99-E5F2-2B1B-E8E2BF9E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17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Accept</a:t>
              </a:r>
            </a:p>
          </p:txBody>
        </p:sp>
        <p:sp>
          <p:nvSpPr>
            <p:cNvPr id="56337" name="Rectangle 16">
              <a:extLst>
                <a:ext uri="{FF2B5EF4-FFF2-40B4-BE49-F238E27FC236}">
                  <a16:creationId xmlns:a16="http://schemas.microsoft.com/office/drawing/2014/main" id="{07B6D229-CC6A-6159-4191-604BAD1C2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817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Block caller until a connection request arrives</a:t>
              </a:r>
            </a:p>
          </p:txBody>
        </p:sp>
        <p:sp>
          <p:nvSpPr>
            <p:cNvPr id="56338" name="Rectangle 17">
              <a:extLst>
                <a:ext uri="{FF2B5EF4-FFF2-40B4-BE49-F238E27FC236}">
                  <a16:creationId xmlns:a16="http://schemas.microsoft.com/office/drawing/2014/main" id="{AE6C7FEA-76AD-6F6D-AC77-FA074C1C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63"/>
              <a:ext cx="8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Connect</a:t>
              </a:r>
            </a:p>
          </p:txBody>
        </p:sp>
        <p:sp>
          <p:nvSpPr>
            <p:cNvPr id="56339" name="Rectangle 18">
              <a:extLst>
                <a:ext uri="{FF2B5EF4-FFF2-40B4-BE49-F238E27FC236}">
                  <a16:creationId xmlns:a16="http://schemas.microsoft.com/office/drawing/2014/main" id="{70DBE75C-3912-4FD4-5A2C-D473C7DA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2063"/>
              <a:ext cx="36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Actively attempt to establish a connection; the client is blocked  until connection is set up</a:t>
              </a:r>
            </a:p>
          </p:txBody>
        </p:sp>
        <p:sp>
          <p:nvSpPr>
            <p:cNvPr id="56340" name="Rectangle 19">
              <a:extLst>
                <a:ext uri="{FF2B5EF4-FFF2-40B4-BE49-F238E27FC236}">
                  <a16:creationId xmlns:a16="http://schemas.microsoft.com/office/drawing/2014/main" id="{703ADABE-3A3A-F14A-8969-399AFF85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70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Send</a:t>
              </a:r>
            </a:p>
          </p:txBody>
        </p:sp>
        <p:sp>
          <p:nvSpPr>
            <p:cNvPr id="56341" name="Rectangle 20">
              <a:extLst>
                <a:ext uri="{FF2B5EF4-FFF2-40B4-BE49-F238E27FC236}">
                  <a16:creationId xmlns:a16="http://schemas.microsoft.com/office/drawing/2014/main" id="{45939094-B159-4F12-3A56-6147644C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2470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Send some data over the connection</a:t>
              </a:r>
            </a:p>
          </p:txBody>
        </p:sp>
        <p:sp>
          <p:nvSpPr>
            <p:cNvPr id="56342" name="Rectangle 21">
              <a:extLst>
                <a:ext uri="{FF2B5EF4-FFF2-40B4-BE49-F238E27FC236}">
                  <a16:creationId xmlns:a16="http://schemas.microsoft.com/office/drawing/2014/main" id="{DD712199-CB7C-3300-6BBF-8A511A3AC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16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Receive</a:t>
              </a:r>
            </a:p>
          </p:txBody>
        </p:sp>
        <p:sp>
          <p:nvSpPr>
            <p:cNvPr id="56343" name="Rectangle 22">
              <a:extLst>
                <a:ext uri="{FF2B5EF4-FFF2-40B4-BE49-F238E27FC236}">
                  <a16:creationId xmlns:a16="http://schemas.microsoft.com/office/drawing/2014/main" id="{D5DCD5E3-14DD-0DB8-4B17-5391C07C9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2716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Receive some data over the connection</a:t>
              </a:r>
            </a:p>
          </p:txBody>
        </p:sp>
        <p:sp>
          <p:nvSpPr>
            <p:cNvPr id="56344" name="Rectangle 23">
              <a:extLst>
                <a:ext uri="{FF2B5EF4-FFF2-40B4-BE49-F238E27FC236}">
                  <a16:creationId xmlns:a16="http://schemas.microsoft.com/office/drawing/2014/main" id="{E38E8677-A2BA-133C-42D9-FBC1AF19A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62"/>
              <a:ext cx="8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Close</a:t>
              </a:r>
            </a:p>
          </p:txBody>
        </p:sp>
        <p:sp>
          <p:nvSpPr>
            <p:cNvPr id="56345" name="Rectangle 24">
              <a:extLst>
                <a:ext uri="{FF2B5EF4-FFF2-40B4-BE49-F238E27FC236}">
                  <a16:creationId xmlns:a16="http://schemas.microsoft.com/office/drawing/2014/main" id="{EA670844-69DF-2EEE-CF00-B8913123A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2962"/>
              <a:ext cx="36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14256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roid Sans Fallback" charset="0"/>
                </a:defRPr>
              </a:lvl9pPr>
            </a:lstStyle>
            <a:p>
              <a:pPr eaLnBrk="1" hangingPunct="1">
                <a:lnSpc>
                  <a:spcPct val="78000"/>
                </a:lnSpc>
                <a:spcBef>
                  <a:spcPts val="500"/>
                </a:spcBef>
                <a:buSzPct val="55000"/>
              </a:pPr>
              <a:r>
                <a:rPr lang="en-US" altLang="en-US" sz="2000">
                  <a:solidFill>
                    <a:srgbClr val="000000"/>
                  </a:solidFill>
                  <a:cs typeface="Arial" panose="020B0604020202020204" pitchFamily="34" charset="0"/>
                </a:rPr>
                <a:t>Release the connection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787A580E-29A1-5C61-5670-67AC1BF6B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1928AB3A-AE5F-4BE7-B2DB-906675E1BFD0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E45ABC7-EAD6-821B-98E8-0D5FD265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69925" indent="-3286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</a:t>
            </a:r>
            <a:r>
              <a:rPr lang="en-US" altLang="en-US" sz="2200">
                <a:solidFill>
                  <a:srgbClr val="3333CC"/>
                </a:solidFill>
              </a:rPr>
              <a:t>protocol</a:t>
            </a:r>
            <a:r>
              <a:rPr lang="en-US" altLang="en-US" sz="2200">
                <a:solidFill>
                  <a:srgbClr val="000000"/>
                </a:solidFill>
              </a:rPr>
              <a:t> is a set of rules that governs data communications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protocol defines </a:t>
            </a:r>
            <a:r>
              <a:rPr lang="en-US" altLang="en-US" sz="2200">
                <a:solidFill>
                  <a:srgbClr val="3333CC"/>
                </a:solidFill>
              </a:rPr>
              <a:t>what</a:t>
            </a:r>
            <a:r>
              <a:rPr lang="en-US" altLang="en-US" sz="2200">
                <a:solidFill>
                  <a:srgbClr val="000000"/>
                </a:solidFill>
              </a:rPr>
              <a:t> is communicated, </a:t>
            </a:r>
            <a:r>
              <a:rPr lang="en-US" altLang="en-US" sz="2200">
                <a:solidFill>
                  <a:srgbClr val="3333CC"/>
                </a:solidFill>
              </a:rPr>
              <a:t>how</a:t>
            </a:r>
            <a:r>
              <a:rPr lang="en-US" altLang="en-US" sz="2200">
                <a:solidFill>
                  <a:srgbClr val="000000"/>
                </a:solidFill>
              </a:rPr>
              <a:t> it is communicated, and </a:t>
            </a:r>
            <a:r>
              <a:rPr lang="en-US" altLang="en-US" sz="2200">
                <a:solidFill>
                  <a:srgbClr val="3333CC"/>
                </a:solidFill>
              </a:rPr>
              <a:t>when</a:t>
            </a:r>
            <a:r>
              <a:rPr lang="en-US" altLang="en-US" sz="2200">
                <a:solidFill>
                  <a:srgbClr val="000000"/>
                </a:solidFill>
              </a:rPr>
              <a:t> it is communicated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For instance, for one computer to send a message to another computer, the first computer must perform the following general steps 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Break the data into small sections called </a:t>
            </a:r>
            <a:r>
              <a:rPr lang="en-US" altLang="en-US" sz="2200">
                <a:solidFill>
                  <a:srgbClr val="3333CC"/>
                </a:solidFill>
              </a:rPr>
              <a:t>packets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Add addressing information to the packets identifying the source and destination computers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Deliver the data to the network interface card for transmission over the network  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D522CF99-8BD9-7618-F7BC-278C11161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84138"/>
            <a:ext cx="680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>
                <a:solidFill>
                  <a:srgbClr val="333399"/>
                </a:solidFill>
              </a:rPr>
              <a:t>4.1 Network Protocols and Standards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A06373DA-38C8-0E21-EBB1-E3BEB5B0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401C5AE-52FE-45E2-B3A9-27C2A9763F52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40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7AC1EB7-E9D6-4FE4-90CB-613B41E2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784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indent="571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2. The Message-Passing Interface (MPI)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038F636-6BF2-3BB2-F11D-AC27F647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5788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54038" indent="-312738"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200" dirty="0">
                <a:solidFill>
                  <a:srgbClr val="000000"/>
                </a:solidFill>
              </a:rPr>
              <a:t>Sockets were deemed insufficient for two reasons.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</a:rPr>
              <a:t>First, they were at the wrong level of abstraction by supporting only simple </a:t>
            </a:r>
            <a:r>
              <a:rPr lang="en-GB" altLang="en-US" sz="2000" dirty="0">
                <a:solidFill>
                  <a:schemeClr val="accent1"/>
                </a:solidFill>
              </a:rPr>
              <a:t>send and receive </a:t>
            </a:r>
            <a:r>
              <a:rPr lang="en-GB" altLang="en-US" sz="2000" dirty="0">
                <a:solidFill>
                  <a:srgbClr val="000000"/>
                </a:solidFill>
              </a:rPr>
              <a:t>primitives. 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</a:rPr>
              <a:t>Second, sockets had been designed to communicate across networks using </a:t>
            </a:r>
            <a:r>
              <a:rPr lang="en-GB" altLang="en-US" sz="2000" dirty="0">
                <a:solidFill>
                  <a:schemeClr val="accent1"/>
                </a:solidFill>
              </a:rPr>
              <a:t>general-purpose protocol </a:t>
            </a:r>
            <a:r>
              <a:rPr lang="en-GB" altLang="en-US" sz="2000" dirty="0">
                <a:solidFill>
                  <a:srgbClr val="000000"/>
                </a:solidFill>
              </a:rPr>
              <a:t>stacks such as TCPIIP but t</a:t>
            </a:r>
            <a:r>
              <a:rPr lang="en-US" altLang="en-US" sz="2000" dirty="0">
                <a:solidFill>
                  <a:srgbClr val="000000"/>
                </a:solidFill>
              </a:rPr>
              <a:t>hey were not designed for proprietary protocols developed for high-speed interconnection networks.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MPI is designed for parallel applications and tailored for transient communication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MPI assumes communication takes place within a known group of processes, where each group is assigned an identifier (</a:t>
            </a:r>
            <a:r>
              <a:rPr lang="en-US" altLang="en-US" sz="2200" dirty="0" err="1">
                <a:solidFill>
                  <a:srgbClr val="000000"/>
                </a:solidFill>
              </a:rPr>
              <a:t>groupID</a:t>
            </a:r>
            <a:r>
              <a:rPr lang="en-US" altLang="en-US" sz="2200" dirty="0">
                <a:solidFill>
                  <a:srgbClr val="000000"/>
                </a:solidFill>
              </a:rPr>
              <a:t>) and Each process within a group is also assigned an identifier (</a:t>
            </a:r>
            <a:r>
              <a:rPr lang="en-US" altLang="en-US" sz="2200" dirty="0" err="1">
                <a:solidFill>
                  <a:srgbClr val="000000"/>
                </a:solidFill>
              </a:rPr>
              <a:t>processID</a:t>
            </a:r>
            <a:r>
              <a:rPr lang="en-US" altLang="en-US" sz="22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</a:rPr>
              <a:t>A (</a:t>
            </a:r>
            <a:r>
              <a:rPr lang="en-US" altLang="en-US" sz="2200" dirty="0" err="1">
                <a:solidFill>
                  <a:srgbClr val="000000"/>
                </a:solidFill>
              </a:rPr>
              <a:t>groupID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dirty="0" err="1">
                <a:solidFill>
                  <a:srgbClr val="000000"/>
                </a:solidFill>
              </a:rPr>
              <a:t>processID</a:t>
            </a:r>
            <a:r>
              <a:rPr lang="en-US" altLang="en-US" sz="2200" dirty="0">
                <a:solidFill>
                  <a:srgbClr val="000000"/>
                </a:solidFill>
              </a:rPr>
              <a:t>) identifies the source or destination of a message, and is used instead of a transport-level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025C5A06-DEE1-B235-F255-C59DE67E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7BD6733-5CE1-48F9-8CAB-B71AF1F9A26C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41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2B060B9-05B2-9B98-D886-CA9920358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5" y="533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1258213" indent="2335213"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58213" algn="l"/>
                <a:tab pos="21715413" algn="l"/>
                <a:tab pos="22172613" algn="l"/>
                <a:tab pos="22629813" algn="l"/>
                <a:tab pos="23087013" algn="l"/>
                <a:tab pos="23544213" algn="l"/>
                <a:tab pos="24001413" algn="l"/>
                <a:tab pos="24458613" algn="l"/>
                <a:tab pos="24915813" algn="l"/>
                <a:tab pos="25373013" algn="l"/>
                <a:tab pos="25830213" algn="l"/>
                <a:tab pos="26287413" algn="l"/>
                <a:tab pos="26744613" algn="l"/>
                <a:tab pos="27201813" algn="l"/>
                <a:tab pos="27659013" algn="l"/>
                <a:tab pos="28116213" algn="l"/>
                <a:tab pos="28573413" algn="l"/>
                <a:tab pos="29030613" algn="l"/>
                <a:tab pos="29487813" algn="l"/>
                <a:tab pos="29945013" algn="l"/>
                <a:tab pos="30402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0" lvl="0" indent="0" algn="ctr" eaLnBrk="1" hangingPunct="1">
              <a:spcBef>
                <a:spcPts val="1250"/>
              </a:spcBef>
              <a:buSzPct val="55000"/>
              <a:tabLst/>
            </a:pPr>
            <a:r>
              <a:rPr lang="en-US" altLang="en-US" sz="2000" b="1" i="1">
                <a:solidFill>
                  <a:srgbClr val="000000"/>
                </a:solidFill>
              </a:rPr>
              <a:t>some   of the most intuitive message-passing primitives of MPI</a:t>
            </a:r>
            <a:endParaRPr lang="en-US" alt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7107" name="Group 3">
            <a:extLst>
              <a:ext uri="{FF2B5EF4-FFF2-40B4-BE49-F238E27FC236}">
                <a16:creationId xmlns:a16="http://schemas.microsoft.com/office/drawing/2014/main" id="{2EC27189-715A-6DE1-6552-51CCEAFF2B55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066800"/>
          <a:ext cx="8916988" cy="4367213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46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Primitive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81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MPI_bsend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 outgoing message to a local send buffer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1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MPI_send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a message and wait until copied to local or remote buffer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81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MPI_ssend 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a message and wait until receipt starts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06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MPI_sendrecv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a message and wait for reply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81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MPI_isend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 reference to outgoing message, and continue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91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MPI_issend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 reference to outgoing message, and wait until receipt starts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146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MPI_recv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a message; block if there are none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46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MPI_irecv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if there is an incoming message, but do not block</a:t>
                      </a:r>
                    </a:p>
                  </a:txBody>
                  <a:tcPr marL="90000" marR="90000" marT="142574" marB="468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4FCA32FC-5584-48A6-D2B9-E8558615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98035B9A-A618-41BB-BC9D-91783F72A1F0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3A5D292-638F-59DA-693E-D0A999D1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784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indent="2254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Message-Oriented Persistent Communication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4CA70BB-E6FA-2EB3-2AD1-7796C887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5788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there are message-oriented middleware services, called </a:t>
            </a:r>
            <a:r>
              <a:rPr lang="en-US" altLang="en-US" sz="2000" b="1" dirty="0">
                <a:solidFill>
                  <a:srgbClr val="3333CC"/>
                </a:solidFill>
              </a:rPr>
              <a:t>Message-Queuing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3333CC"/>
                </a:solidFill>
              </a:rPr>
              <a:t>Systems</a:t>
            </a:r>
            <a:r>
              <a:rPr lang="en-US" altLang="en-US" sz="2000" b="1" dirty="0">
                <a:solidFill>
                  <a:srgbClr val="000000"/>
                </a:solidFill>
              </a:rPr>
              <a:t> or </a:t>
            </a:r>
            <a:r>
              <a:rPr lang="en-US" altLang="en-US" sz="2000" b="1" dirty="0">
                <a:solidFill>
                  <a:srgbClr val="3333CC"/>
                </a:solidFill>
              </a:rPr>
              <a:t>Message-Oriented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3333CC"/>
                </a:solidFill>
              </a:rPr>
              <a:t>Middleware</a:t>
            </a:r>
            <a:r>
              <a:rPr lang="en-US" altLang="en-US" sz="2000" b="1" dirty="0">
                <a:solidFill>
                  <a:srgbClr val="000000"/>
                </a:solidFill>
              </a:rPr>
              <a:t> (</a:t>
            </a:r>
            <a:r>
              <a:rPr lang="en-US" altLang="en-US" sz="2000" b="1" dirty="0">
                <a:solidFill>
                  <a:srgbClr val="3333CC"/>
                </a:solidFill>
              </a:rPr>
              <a:t>MOM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they support persistent asynchronous communication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rgbClr val="000000"/>
                </a:solidFill>
              </a:rPr>
              <a:t>Its essence is that they offer intermediate-term storage capacity for messages, without requiring either the sender or receiver to be active during message transmission. 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rgbClr val="000000"/>
                </a:solidFill>
              </a:rPr>
              <a:t>An important difference with Berkeley sockets and MPI is that </a:t>
            </a:r>
            <a:r>
              <a:rPr lang="en-GB" altLang="en-US" sz="2000" b="1" dirty="0">
                <a:solidFill>
                  <a:schemeClr val="accent1"/>
                </a:solidFill>
              </a:rPr>
              <a:t>message-queuing systems </a:t>
            </a:r>
            <a:r>
              <a:rPr lang="en-GB" altLang="en-US" sz="2000" b="1" dirty="0">
                <a:solidFill>
                  <a:srgbClr val="000000"/>
                </a:solidFill>
              </a:rPr>
              <a:t>are typically targeted to support message transfers that are allowed to </a:t>
            </a:r>
            <a:r>
              <a:rPr lang="en-GB" altLang="en-US" sz="2000" b="1" i="1" dirty="0">
                <a:solidFill>
                  <a:srgbClr val="000000"/>
                </a:solidFill>
              </a:rPr>
              <a:t>take minutes </a:t>
            </a:r>
            <a:r>
              <a:rPr lang="en-GB" altLang="en-US" sz="2000" b="1" dirty="0">
                <a:solidFill>
                  <a:srgbClr val="000000"/>
                </a:solidFill>
              </a:rPr>
              <a:t>instead of seconds or milliseconds. 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3333CC"/>
                </a:solidFill>
              </a:rPr>
              <a:t>Message-Queuing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3333CC"/>
                </a:solidFill>
              </a:rPr>
              <a:t>Model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applications communicate by inserting messages in specific queues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it permits loosely-coupled communication (</a:t>
            </a:r>
            <a:r>
              <a:rPr lang="en-GB" altLang="en-US" sz="2000" b="1" i="1" dirty="0">
                <a:solidFill>
                  <a:schemeClr val="accent1"/>
                </a:solidFill>
              </a:rPr>
              <a:t>delivered to the destination, even if it was down when the message was sent</a:t>
            </a:r>
            <a:r>
              <a:rPr lang="en-GB" altLang="en-US" sz="2000" b="1" dirty="0">
                <a:solidFill>
                  <a:srgbClr val="000000"/>
                </a:solidFill>
              </a:rPr>
              <a:t>)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Thus, the sender may or may not be running; similarly the receiver may or may not be running, giving four possible combinations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8BE17BE1-DE99-4328-8F37-FF6DC122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9E1E6648-C83D-4EDC-88EC-43E83BCB718C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385009DA-CFD1-9241-4C5D-9E4F99B95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0" t="39577" r="24345" b="34138"/>
          <a:stretch>
            <a:fillRect/>
          </a:stretch>
        </p:blipFill>
        <p:spPr bwMode="auto">
          <a:xfrm>
            <a:off x="228600" y="304800"/>
            <a:ext cx="79152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44" name="Text Box 3">
            <a:extLst>
              <a:ext uri="{FF2B5EF4-FFF2-40B4-BE49-F238E27FC236}">
                <a16:creationId xmlns:a16="http://schemas.microsoft.com/office/drawing/2014/main" id="{60F7AEB2-AEF9-9255-B5DE-A41D90C9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883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four combinations for loosely-coupled communications using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198A8954-DFB1-B404-8B60-6F4E32515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3404C0DE-F458-40C9-AAF2-CB4C015302C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C7A00A9-8A51-AAB0-D6AC-D7795894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basic interface to a queue in a message-queuing system</a:t>
            </a:r>
          </a:p>
        </p:txBody>
      </p:sp>
      <p:graphicFrame>
        <p:nvGraphicFramePr>
          <p:cNvPr id="50179" name="Group 3">
            <a:extLst>
              <a:ext uri="{FF2B5EF4-FFF2-40B4-BE49-F238E27FC236}">
                <a16:creationId xmlns:a16="http://schemas.microsoft.com/office/drawing/2014/main" id="{9A08F73A-509C-9D08-4548-92CED6C6F0D4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19200"/>
          <a:ext cx="8228013" cy="3224215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Primitive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 a message to a specified queue; by the sender and is non-blocking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until the specified queue is nonempty, and remove the first message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6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a specified queue for messages, and remove the first. Never block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Notify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5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1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7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5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 a handler to be called when a message is put into the specified queue; usually a daemon</a:t>
                      </a:r>
                    </a:p>
                  </a:txBody>
                  <a:tcPr marL="90000" marR="90000" marT="972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A017093D-DDFB-A0BB-1698-A662EA7F9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D859A47F-78F7-45F0-95AE-EFA4973B9566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90A8CC57-AA99-0012-50CD-3A9905B3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44260" r="20096" b="37915"/>
          <a:stretch>
            <a:fillRect/>
          </a:stretch>
        </p:blipFill>
        <p:spPr bwMode="auto">
          <a:xfrm>
            <a:off x="228600" y="3429000"/>
            <a:ext cx="8524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3492" name="Text Box 3">
            <a:extLst>
              <a:ext uri="{FF2B5EF4-FFF2-40B4-BE49-F238E27FC236}">
                <a16:creationId xmlns:a16="http://schemas.microsoft.com/office/drawing/2014/main" id="{BF5A7D1B-C99A-F582-355C-6B88599F9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00800"/>
            <a:ext cx="891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125"/>
              </a:spcBef>
              <a:buSzPct val="100000"/>
            </a:pPr>
            <a:r>
              <a:rPr lang="en-US" altLang="en-US" b="1" i="1">
                <a:solidFill>
                  <a:srgbClr val="000000"/>
                </a:solidFill>
              </a:rPr>
              <a:t>the relationship between queue-level addressing and network-level addressing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479E9AE7-987A-28C9-6D21-B690FBC6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76200"/>
            <a:ext cx="8578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General Architecture of a Message-Queuing System</a:t>
            </a:r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4FA27BF9-82A6-B88E-E1F8-56747349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807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messages can be put only into queues that are local to the sender (same machine or on a nearby machine on a LAN)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such a queue is called the </a:t>
            </a:r>
            <a:r>
              <a:rPr lang="en-US" altLang="en-US" sz="2000" b="1" dirty="0">
                <a:solidFill>
                  <a:srgbClr val="3333CC"/>
                </a:solidFill>
              </a:rPr>
              <a:t>source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3333CC"/>
                </a:solidFill>
              </a:rPr>
              <a:t>queue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rgbClr val="000000"/>
                </a:solidFill>
              </a:rPr>
              <a:t>Likewise, messages can be read only from local queues.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000" b="1" dirty="0">
                <a:solidFill>
                  <a:srgbClr val="000000"/>
                </a:solidFill>
              </a:rPr>
              <a:t>a message put into a local queue must contain the specification of the destination queue; hence a message-queuing system must maintain a mapping of queues to network locations; like in DNS.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000" b="1" dirty="0">
                <a:solidFill>
                  <a:srgbClr val="000000"/>
                </a:solidFill>
              </a:rPr>
              <a:t>It is the responsibility of a </a:t>
            </a:r>
            <a:r>
              <a:rPr lang="en-GB" altLang="en-US" sz="2000" b="1" dirty="0">
                <a:solidFill>
                  <a:schemeClr val="accent1"/>
                </a:solidFill>
              </a:rPr>
              <a:t>message-queuing system </a:t>
            </a:r>
            <a:r>
              <a:rPr lang="en-GB" altLang="en-US" sz="2000" b="1" dirty="0">
                <a:solidFill>
                  <a:srgbClr val="000000"/>
                </a:solidFill>
              </a:rPr>
              <a:t>to provide queues to senders and receivers and take care that messages are transferred from their source to their destination queue.</a:t>
            </a:r>
            <a:endParaRPr lang="en-US" alt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6B5105BE-39FB-5CAF-2313-47331142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8435CB62-3CDB-4EA6-9616-90283C11BA5B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46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0FDB828-1731-D170-8CE8-1D1A8A5D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5788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messages are managed by </a:t>
            </a:r>
            <a:r>
              <a:rPr lang="en-US" altLang="en-US" sz="2200" b="1" dirty="0">
                <a:solidFill>
                  <a:srgbClr val="3333CC"/>
                </a:solidFill>
              </a:rPr>
              <a:t>queue</a:t>
            </a:r>
            <a:r>
              <a:rPr lang="en-US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3333CC"/>
                </a:solidFill>
              </a:rPr>
              <a:t>managers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200" b="1" dirty="0">
                <a:solidFill>
                  <a:srgbClr val="000000"/>
                </a:solidFill>
              </a:rPr>
              <a:t>normally, a queue manager interacts directly with the application that is sending or receiving a message.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GB" altLang="en-US" sz="2200" b="1" dirty="0">
                <a:solidFill>
                  <a:srgbClr val="000000"/>
                </a:solidFill>
              </a:rPr>
              <a:t>However, there are also special queue managers that operate as routers, or relays: they forward incoming messages to other queue managers. </a:t>
            </a:r>
            <a:endParaRPr lang="en-US" altLang="en-US" sz="22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But, each queue manager needs a copy of the queue-to-location mapping, leading to network management problems for large-scale queuing systems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the solution is to use a few routers that know about the network topology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439F358D-00B6-A06D-D74E-5F39098A0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FA6AAED5-8FD3-42CF-8FF1-4862064B59C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47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589D2D67-0496-968A-C80C-F8AA4960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33400"/>
            <a:ext cx="67246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5540" name="Rectangle 3">
            <a:extLst>
              <a:ext uri="{FF2B5EF4-FFF2-40B4-BE49-F238E27FC236}">
                <a16:creationId xmlns:a16="http://schemas.microsoft.com/office/drawing/2014/main" id="{FDA5F72A-CDB3-77D1-E787-3BDFF04C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19800"/>
            <a:ext cx="868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55000"/>
            </a:pPr>
            <a:r>
              <a:rPr lang="en-US" altLang="en-US" sz="2000" b="1" i="1">
                <a:solidFill>
                  <a:srgbClr val="000000"/>
                </a:solidFill>
              </a:rPr>
              <a:t>the general organization of a message-queuing system with routers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80CDFF76-D2B4-A7E7-909C-C4015A0D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522721F0-6408-4487-9658-2716CFEAF581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48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408F7978-F9F9-557C-5AA9-3E96F5BA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125"/>
              </a:spcBef>
              <a:buSzPct val="100000"/>
            </a:pPr>
            <a:r>
              <a:rPr lang="en-US" altLang="en-US" b="1" i="1">
                <a:solidFill>
                  <a:srgbClr val="000000"/>
                </a:solidFill>
              </a:rPr>
              <a:t>the general organization of a message broker in a message-queuing system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3EC8D07-F379-B2D6-9DEB-223E0079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57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Message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Brokers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ECC2852D-C580-2864-1268-91CF0F2F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667000"/>
            <a:ext cx="7640637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6566" name="Rectangle 5">
            <a:extLst>
              <a:ext uri="{FF2B5EF4-FFF2-40B4-BE49-F238E27FC236}">
                <a16:creationId xmlns:a16="http://schemas.microsoft.com/office/drawing/2014/main" id="{2259D51D-5120-BE68-1FD8-A85C7884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8233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82625" indent="-339725"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  <a:tab pos="9826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3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100" b="1" dirty="0">
                <a:solidFill>
                  <a:srgbClr val="000000"/>
                </a:solidFill>
              </a:rPr>
              <a:t>how can applications understand the messages they receive</a:t>
            </a:r>
          </a:p>
          <a:p>
            <a:pPr lvl="1" eaLnBrk="1" hangingPunct="1">
              <a:lnSpc>
                <a:spcPct val="90000"/>
              </a:lnSpc>
              <a:spcBef>
                <a:spcPts val="3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100" b="1" dirty="0">
                <a:solidFill>
                  <a:srgbClr val="000000"/>
                </a:solidFill>
              </a:rPr>
              <a:t>each receiver can not be made to understand message formats of new applications</a:t>
            </a:r>
          </a:p>
          <a:p>
            <a:pPr lvl="1" eaLnBrk="1" hangingPunct="1">
              <a:lnSpc>
                <a:spcPct val="90000"/>
              </a:lnSpc>
              <a:spcBef>
                <a:spcPts val="3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100" b="1" dirty="0">
                <a:solidFill>
                  <a:srgbClr val="000000"/>
                </a:solidFill>
              </a:rPr>
              <a:t>hence, in a message-queuing system conversations are handled by </a:t>
            </a:r>
            <a:r>
              <a:rPr lang="en-US" altLang="en-US" sz="2100" b="1" dirty="0">
                <a:solidFill>
                  <a:schemeClr val="accent1"/>
                </a:solidFill>
              </a:rPr>
              <a:t>message brokers</a:t>
            </a:r>
          </a:p>
          <a:p>
            <a:pPr lvl="1" eaLnBrk="1" hangingPunct="1">
              <a:lnSpc>
                <a:spcPct val="90000"/>
              </a:lnSpc>
              <a:spcBef>
                <a:spcPts val="3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100" b="1" dirty="0">
                <a:solidFill>
                  <a:srgbClr val="000000"/>
                </a:solidFill>
              </a:rPr>
              <a:t>a message broker converts incoming messages to a format that can be understood by the destination application based on a set of 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FB8DA70A-96E2-B459-6A1D-846049DF5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8608FBB9-6244-4AD0-8091-BDDCBFD5C38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49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0136AFA2-511F-0838-4737-CEB2EE44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8864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77850" indent="-339725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96938" indent="-317500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until now, we focused on exchanging independent and complete units of information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time has no effect on correctness; a system can be slow or fast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however, there are communications where time has a critical role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Multimedia 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media 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storage, transmission, interchange, presentation, representation and perception of different data types: 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text, graphics, images, voice, audio, video, animation, ...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movie: video + audio + … 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multimedia: handling of a variety of representation media 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end user pull 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information overload and starvation 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technology push 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emerging technology to integrate media 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936D5CF-F202-340C-8EAB-461B4EF6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68024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55000"/>
            </a:pPr>
            <a:r>
              <a:rPr lang="en-US" altLang="en-US" sz="2400" b="1">
                <a:solidFill>
                  <a:srgbClr val="333399"/>
                </a:solidFill>
              </a:rPr>
              <a:t>4.4 Stream-Oriented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61B100E4-6DD2-8D65-A2D7-2F408445B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9BA5ED3C-7444-4B2F-A57F-00ABCC12A52F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4DDB284-D1B3-9178-FFC9-E204E8DBB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69925" indent="-32861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025525" indent="-35242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receiving computer must perform the same steps, but in reverse order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Accept the data from the NIC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Remove transmitting information that was added by the transmitting computer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Reassemble the packets of data into the original message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key elements of a protocol are syntax, semantics, and timing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3333CC"/>
                </a:solidFill>
              </a:rPr>
              <a:t>Syntax</a:t>
            </a:r>
            <a:r>
              <a:rPr lang="en-US" altLang="en-US" sz="2200">
                <a:solidFill>
                  <a:srgbClr val="000000"/>
                </a:solidFill>
              </a:rPr>
              <a:t>: refers to the structure or format of the data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3333CC"/>
                </a:solidFill>
              </a:rPr>
              <a:t>Semantics</a:t>
            </a:r>
            <a:r>
              <a:rPr lang="en-US" altLang="en-US" sz="2200">
                <a:solidFill>
                  <a:srgbClr val="000000"/>
                </a:solidFill>
              </a:rPr>
              <a:t>: refers to the meaning of each section of bits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3333CC"/>
                </a:solidFill>
              </a:rPr>
              <a:t>Timing</a:t>
            </a:r>
            <a:r>
              <a:rPr lang="en-US" altLang="en-US" sz="2200">
                <a:solidFill>
                  <a:srgbClr val="000000"/>
                </a:solidFill>
              </a:rPr>
              <a:t>: refers to when data should be sent and how fast they can be sent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B402923-F96A-658C-E8F3-20549A38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0825" indent="-2508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81025" indent="-301625"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0825" algn="l"/>
                <a:tab pos="708025" algn="l"/>
                <a:tab pos="1165225" algn="l"/>
                <a:tab pos="1622425" algn="l"/>
                <a:tab pos="2079625" algn="l"/>
                <a:tab pos="2536825" algn="l"/>
                <a:tab pos="2994025" algn="l"/>
                <a:tab pos="3451225" algn="l"/>
                <a:tab pos="3908425" algn="l"/>
                <a:tab pos="4365625" algn="l"/>
                <a:tab pos="4822825" algn="l"/>
                <a:tab pos="5280025" algn="l"/>
                <a:tab pos="5737225" algn="l"/>
                <a:tab pos="6194425" algn="l"/>
                <a:tab pos="6651625" algn="l"/>
                <a:tab pos="7108825" algn="l"/>
                <a:tab pos="7566025" algn="l"/>
                <a:tab pos="8023225" algn="l"/>
                <a:tab pos="8480425" algn="l"/>
                <a:tab pos="8937625" algn="l"/>
                <a:tab pos="9394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Functions of protocols </a:t>
            </a:r>
          </a:p>
          <a:p>
            <a:pPr lvl="1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Each device must perform the same steps the same way so that the data will arrive and reassemble properly; if one device uses a protocol with different steps, the two devices will not be able to communicate with each 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105ECBB9-9D20-4233-2BF7-A21AE1BC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5407EC14-3C87-4E0C-B94E-DA1290432B22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50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10BDF765-7CCE-06AE-161A-9A52308C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152400"/>
            <a:ext cx="8915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5425" indent="-225425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68325" indent="-328613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timing in transmission modes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asynchronous transmission mode</a:t>
            </a:r>
            <a:r>
              <a:rPr lang="en-US" altLang="en-US" sz="2200" b="1">
                <a:solidFill>
                  <a:srgbClr val="000000"/>
                </a:solidFill>
              </a:rPr>
              <a:t>: data items are transmitted one after the other, but no timing constraints; e.g. text transfer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synchronous transmission mode</a:t>
            </a:r>
            <a:r>
              <a:rPr lang="en-US" altLang="en-US" sz="2200" b="1">
                <a:solidFill>
                  <a:srgbClr val="000000"/>
                </a:solidFill>
              </a:rPr>
              <a:t>: a maximum end-to-end delay defined for each data unit; it is possible that data can be transmitted faster than the maximum delay, but not slower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isochronous transmission mode</a:t>
            </a:r>
            <a:r>
              <a:rPr lang="en-US" altLang="en-US" sz="2200" b="1">
                <a:solidFill>
                  <a:srgbClr val="000000"/>
                </a:solidFill>
              </a:rPr>
              <a:t>: maximum and minimum end-to-end delay are defined; also called </a:t>
            </a:r>
            <a:r>
              <a:rPr lang="en-US" altLang="en-US" sz="2200" b="1">
                <a:solidFill>
                  <a:srgbClr val="3333CC"/>
                </a:solidFill>
              </a:rPr>
              <a:t>bounded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delay jitter</a:t>
            </a:r>
            <a:r>
              <a:rPr lang="en-US" altLang="en-US" sz="2200" b="1">
                <a:solidFill>
                  <a:srgbClr val="000000"/>
                </a:solidFill>
              </a:rPr>
              <a:t>; applicable for distributed multimedia systems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a continuous data stream can be simple or complex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simple stream</a:t>
            </a:r>
            <a:r>
              <a:rPr lang="en-US" altLang="en-US" sz="2200" b="1">
                <a:solidFill>
                  <a:srgbClr val="000000"/>
                </a:solidFill>
              </a:rPr>
              <a:t>: consists of a single sequence of data; e.g., mono audio, video only (only visual frames)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complex stream</a:t>
            </a:r>
            <a:r>
              <a:rPr lang="en-US" altLang="en-US" sz="2200" b="1">
                <a:solidFill>
                  <a:srgbClr val="000000"/>
                </a:solidFill>
              </a:rPr>
              <a:t>: consists of several related simple streams, called </a:t>
            </a:r>
            <a:r>
              <a:rPr lang="en-US" altLang="en-US" sz="2200" b="1">
                <a:solidFill>
                  <a:srgbClr val="3333CC"/>
                </a:solidFill>
              </a:rPr>
              <a:t>substreams</a:t>
            </a:r>
            <a:r>
              <a:rPr lang="en-US" altLang="en-US" sz="2200" b="1">
                <a:solidFill>
                  <a:srgbClr val="000000"/>
                </a:solidFill>
              </a:rPr>
              <a:t>,  that must be </a:t>
            </a:r>
            <a:r>
              <a:rPr lang="en-US" altLang="en-US" sz="2200" b="1">
                <a:solidFill>
                  <a:srgbClr val="3333CC"/>
                </a:solidFill>
              </a:rPr>
              <a:t>synchronized</a:t>
            </a:r>
            <a:r>
              <a:rPr lang="en-US" altLang="en-US" sz="2200" b="1">
                <a:solidFill>
                  <a:srgbClr val="000000"/>
                </a:solidFill>
              </a:rPr>
              <a:t>; e.g., stereo audio, video consisting of audio and video (may also contain subtitles, translation to other languages, 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">
            <a:extLst>
              <a:ext uri="{FF2B5EF4-FFF2-40B4-BE49-F238E27FC236}">
                <a16:creationId xmlns:a16="http://schemas.microsoft.com/office/drawing/2014/main" id="{B338230E-6029-6AAF-D42C-0ADE8A6A4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3C8B9A55-6BB2-45E7-892E-508BC1DC74E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51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901FF1DB-AE47-4F43-A912-8E83505DA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69863"/>
          <a:ext cx="8907463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71080" imgH="4778640" progId="">
                  <p:embed/>
                </p:oleObj>
              </mc:Choice>
              <mc:Fallback>
                <p:oleObj r:id="rId3" imgW="7471080" imgH="4778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9863"/>
                        <a:ext cx="8907463" cy="56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>
            <a:extLst>
              <a:ext uri="{FF2B5EF4-FFF2-40B4-BE49-F238E27FC236}">
                <a16:creationId xmlns:a16="http://schemas.microsoft.com/office/drawing/2014/main" id="{9F783C61-D7EF-5046-B9B3-F67F12A4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419600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55000"/>
            </a:pPr>
            <a:r>
              <a:rPr lang="en-US" altLang="en-US" sz="2000" b="1" i="1">
                <a:solidFill>
                  <a:srgbClr val="000000"/>
                </a:solidFill>
              </a:rPr>
              <a:t>movie as a set of simple streams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F36EEEF5-972A-6019-384E-C26EB4FAF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7B342DA-E992-4FBF-B8F0-98DF4C598240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2707" name="Text Box 2">
            <a:extLst>
              <a:ext uri="{FF2B5EF4-FFF2-40B4-BE49-F238E27FC236}">
                <a16:creationId xmlns:a16="http://schemas.microsoft.com/office/drawing/2014/main" id="{A59ED41F-F933-B0A8-A7DC-EB2D6ECA5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3733800"/>
            <a:ext cx="8699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90000"/>
              </a:lnSpc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A general architecture for streaming stored multimedia data over a network</a:t>
            </a:r>
          </a:p>
        </p:txBody>
      </p:sp>
      <p:pic>
        <p:nvPicPr>
          <p:cNvPr id="72708" name="Picture 3">
            <a:extLst>
              <a:ext uri="{FF2B5EF4-FFF2-40B4-BE49-F238E27FC236}">
                <a16:creationId xmlns:a16="http://schemas.microsoft.com/office/drawing/2014/main" id="{418A75C7-75F1-455C-9500-F0C0C7F7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33400"/>
            <a:ext cx="83343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08181EF3-692E-A49A-DF95-C7951CFC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4B7ED23B-EA0D-4977-A52A-3377112FCEA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5CBAD9-84D5-0770-4A77-822A4AD6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25425" indent="-225425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3333CC"/>
                </a:solidFill>
              </a:rPr>
              <a:t>Streams and Quality of Service (QoS)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DEEF873-E1A7-FF27-F210-57F5D624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85800"/>
            <a:ext cx="44815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69900" indent="-241300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QoS requirements describe what is needed from the underlying distributed system and network to ensure acceptable delivery; e.g. viewing experience of a user</a:t>
            </a:r>
          </a:p>
        </p:txBody>
      </p:sp>
      <p:pic>
        <p:nvPicPr>
          <p:cNvPr id="73733" name="Picture 4">
            <a:extLst>
              <a:ext uri="{FF2B5EF4-FFF2-40B4-BE49-F238E27FC236}">
                <a16:creationId xmlns:a16="http://schemas.microsoft.com/office/drawing/2014/main" id="{08A8DD4A-3ABC-BB0F-1739-57F74B9E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7700"/>
            <a:ext cx="4953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3734" name="Rectangle 5">
            <a:extLst>
              <a:ext uri="{FF2B5EF4-FFF2-40B4-BE49-F238E27FC236}">
                <a16:creationId xmlns:a16="http://schemas.microsoft.com/office/drawing/2014/main" id="{1D4C757E-C8A3-3B5B-CED3-FE2BFF1D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0480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it refers to flow characteristics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Reliability</a:t>
            </a:r>
          </a:p>
          <a:p>
            <a:pPr lvl="3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lack of reliability means losing a packet or acknowledgement, which entails retransmission for some media types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Delay</a:t>
            </a:r>
          </a:p>
          <a:p>
            <a:pPr lvl="3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source-to-destination delay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Bandwidth</a:t>
            </a:r>
          </a:p>
          <a:p>
            <a:pPr lvl="3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requirements of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>
            <a:extLst>
              <a:ext uri="{FF2B5EF4-FFF2-40B4-BE49-F238E27FC236}">
                <a16:creationId xmlns:a16="http://schemas.microsoft.com/office/drawing/2014/main" id="{C2FE0877-848B-AB7E-5E38-C0475321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1E50B69-DD83-4FBE-BE91-EEE952428486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Text Box 2">
            <a:extLst>
              <a:ext uri="{FF2B5EF4-FFF2-40B4-BE49-F238E27FC236}">
                <a16:creationId xmlns:a16="http://schemas.microsoft.com/office/drawing/2014/main" id="{3E8A067C-D436-55A5-0BB7-3739FF27C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A1D7A8FA-501F-3B49-0A74-B8304516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02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Jitter</a:t>
            </a:r>
          </a:p>
          <a:p>
            <a:pPr lvl="3" eaLnBrk="1" hangingPunct="1">
              <a:lnSpc>
                <a:spcPct val="95000"/>
              </a:lnSpc>
              <a:spcBef>
                <a:spcPts val="413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variation in the packet arrival times belonging to the same flow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13FC33C-41FB-D0F1-147B-B3A9EA7E5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089025"/>
          <a:ext cx="7772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16720" imgH="3240000" progId="">
                  <p:embed/>
                </p:oleObj>
              </mc:Choice>
              <mc:Fallback>
                <p:oleObj r:id="rId3" imgW="6516720" imgH="324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89025"/>
                        <a:ext cx="77724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9847BCEC-F608-1BB1-7676-39B4E803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5B12FF8-9535-4D05-A81D-5BEC558B169F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92A7B876-AEE7-F9BF-CCE7-A3146CE5F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0F0092C-C7E9-A835-1D93-98248122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02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different applications have different flow characteristic requirements</a:t>
            </a:r>
          </a:p>
        </p:txBody>
      </p:sp>
      <p:pic>
        <p:nvPicPr>
          <p:cNvPr id="74757" name="Picture 4">
            <a:extLst>
              <a:ext uri="{FF2B5EF4-FFF2-40B4-BE49-F238E27FC236}">
                <a16:creationId xmlns:a16="http://schemas.microsoft.com/office/drawing/2014/main" id="{49EE38DA-C052-AAEA-0418-C51BE43C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91440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4867AE34-8F2D-4E17-2AFD-767E28520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AA915F19-052E-49CD-91E1-F40101873FE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56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8B4305FE-FC01-34CB-200C-50B2E711C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EB0231B-ABD4-AE12-8A86-8C071EC5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"/>
            <a:ext cx="8915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225425" indent="-225425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Techniques to improve Network QoS </a:t>
            </a:r>
            <a:r>
              <a:rPr lang="en-US" altLang="en-US" sz="2200" b="1">
                <a:solidFill>
                  <a:srgbClr val="000000"/>
                </a:solidFill>
              </a:rPr>
              <a:t>(some are useful for multimedia)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easiest (but impractical) solution: </a:t>
            </a:r>
            <a:r>
              <a:rPr lang="en-US" altLang="en-US" sz="2200" b="1">
                <a:solidFill>
                  <a:srgbClr val="3333CC"/>
                </a:solidFill>
              </a:rPr>
              <a:t>overprovisioning</a:t>
            </a:r>
            <a:r>
              <a:rPr lang="en-US" altLang="en-US" sz="2200" b="1">
                <a:solidFill>
                  <a:srgbClr val="000000"/>
                </a:solidFill>
              </a:rPr>
              <a:t> - provide enough router capacity, buffer space, and bandwidth for all packets; very expensive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five common methods: </a:t>
            </a:r>
            <a:r>
              <a:rPr lang="en-US" altLang="en-US" sz="2200" b="1">
                <a:solidFill>
                  <a:srgbClr val="3333CC"/>
                </a:solidFill>
              </a:rPr>
              <a:t>buffering</a:t>
            </a:r>
            <a:r>
              <a:rPr lang="en-US" altLang="en-US" sz="2200" b="1">
                <a:solidFill>
                  <a:srgbClr val="000000"/>
                </a:solidFill>
              </a:rPr>
              <a:t>, </a:t>
            </a:r>
            <a:r>
              <a:rPr lang="en-US" altLang="en-US" sz="2200" b="1">
                <a:solidFill>
                  <a:srgbClr val="3333CC"/>
                </a:solidFill>
              </a:rPr>
              <a:t>traffic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shaping</a:t>
            </a:r>
            <a:r>
              <a:rPr lang="en-US" altLang="en-US" sz="2200" b="1">
                <a:solidFill>
                  <a:srgbClr val="000000"/>
                </a:solidFill>
              </a:rPr>
              <a:t>, </a:t>
            </a:r>
            <a:r>
              <a:rPr lang="en-US" altLang="en-US" sz="2200" b="1">
                <a:solidFill>
                  <a:srgbClr val="3333CC"/>
                </a:solidFill>
              </a:rPr>
              <a:t>scheduling</a:t>
            </a:r>
            <a:r>
              <a:rPr lang="en-US" altLang="en-US" sz="2200" b="1">
                <a:solidFill>
                  <a:srgbClr val="000000"/>
                </a:solidFill>
              </a:rPr>
              <a:t>, </a:t>
            </a:r>
            <a:r>
              <a:rPr lang="en-US" altLang="en-US" sz="2200" b="1">
                <a:solidFill>
                  <a:srgbClr val="3333CC"/>
                </a:solidFill>
              </a:rPr>
              <a:t>admission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control</a:t>
            </a:r>
            <a:r>
              <a:rPr lang="en-US" altLang="en-US" sz="2200" b="1">
                <a:solidFill>
                  <a:srgbClr val="000000"/>
                </a:solidFill>
              </a:rPr>
              <a:t>, and </a:t>
            </a:r>
            <a:r>
              <a:rPr lang="en-US" altLang="en-US" sz="2200" b="1">
                <a:solidFill>
                  <a:srgbClr val="3333CC"/>
                </a:solidFill>
              </a:rPr>
              <a:t>resource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3333CC"/>
                </a:solidFill>
              </a:rPr>
              <a:t>reservation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59BD7520-2DAC-CBEC-69FD-17AE51CB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25963"/>
            <a:ext cx="731520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5541" name="Rectangle 5">
            <a:extLst>
              <a:ext uri="{FF2B5EF4-FFF2-40B4-BE49-F238E27FC236}">
                <a16:creationId xmlns:a16="http://schemas.microsoft.com/office/drawing/2014/main" id="{88F8AED8-A4E1-FEB6-EC30-E2E02C11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590800"/>
            <a:ext cx="891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8800" indent="-325438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ts val="27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1.	Buffering</a:t>
            </a:r>
            <a:r>
              <a:rPr lang="en-US" altLang="en-US" sz="2200" b="1">
                <a:solidFill>
                  <a:srgbClr val="000000"/>
                </a:solidFill>
              </a:rPr>
              <a:t> - Client Side</a:t>
            </a:r>
          </a:p>
          <a:p>
            <a:pPr lvl="3"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buffer flows on the receiving side (client machine) before delivery (playback)</a:t>
            </a:r>
          </a:p>
          <a:p>
            <a:pPr lvl="3" eaLnBrk="1" hangingPunct="1">
              <a:lnSpc>
                <a:spcPct val="90000"/>
              </a:lnSpc>
              <a:spcBef>
                <a:spcPts val="27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it smoothes jitter (for audio and video on demand since jitter is the main problem) - does not affect reliability or bandwidth, increases delay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35D44D4D-2974-F799-86BA-8D51C0F8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5C4E800A-AA37-4C49-860C-112840088C33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57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377D24B-27C2-DAB1-A393-C2095F2A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891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  <a:tab pos="9940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3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how long to delay is difficult - commercial Web sites that stream audio or video use players that buffer for about 10 seconds before starting to play</a:t>
            </a:r>
          </a:p>
          <a:p>
            <a:pPr lvl="3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may not always be possible, e.g., videoconferencing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583ED16-26AD-4D9E-9704-3CE470BC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133600"/>
            <a:ext cx="8915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8800" indent="-325438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ts val="82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2.	Traffic Shaping  - Server Side</a:t>
            </a:r>
          </a:p>
          <a:p>
            <a:pPr lvl="3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to control the amount and the rate of the traffic sent to a network</a:t>
            </a:r>
          </a:p>
          <a:p>
            <a:pPr lvl="3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nonuniform output is common if a server is handling many streams at once and also allows other actions - such as fast forward and rewind, user authentication, ...; this may create congestion</a:t>
            </a:r>
          </a:p>
          <a:p>
            <a:pPr lvl="3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two techniques: Leaky Bucket and Token Bucket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ABE97FD4-6D95-4A69-6AF8-31A4A01C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1EF636FC-2C0A-4B54-BC85-C4F14B3970F8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58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pic>
        <p:nvPicPr>
          <p:cNvPr id="77827" name="Picture 2">
            <a:extLst>
              <a:ext uri="{FF2B5EF4-FFF2-40B4-BE49-F238E27FC236}">
                <a16:creationId xmlns:a16="http://schemas.microsoft.com/office/drawing/2014/main" id="{24916982-B215-0873-B524-765D001D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1200"/>
            <a:ext cx="49625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28" name="Picture 3">
            <a:extLst>
              <a:ext uri="{FF2B5EF4-FFF2-40B4-BE49-F238E27FC236}">
                <a16:creationId xmlns:a16="http://schemas.microsoft.com/office/drawing/2014/main" id="{0C14063C-F7B7-B3C1-3D7B-D5C89124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4400"/>
            <a:ext cx="601980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7829" name="Rectangle 4">
            <a:extLst>
              <a:ext uri="{FF2B5EF4-FFF2-40B4-BE49-F238E27FC236}">
                <a16:creationId xmlns:a16="http://schemas.microsoft.com/office/drawing/2014/main" id="{EB7C7A52-D1D6-D103-F21B-885F651B6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228600" indent="-22383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a. Leaky Bucket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Shapes bursty traffic into fixed-rate traffic by averaging the data rate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May drop packets if the bucket is full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input rate may vary, but the output rate remains constant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61C3E747-C21C-447F-A57F-B755419D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6049F43C-6C8A-4DDE-914A-2DB7D77FFFCC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59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C76B93C-B86D-4491-1D7D-B151BA68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891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228600" indent="-22383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b. Token Bucket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leaky bucket is very restrictive; does not credit an idle host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token bucket allows idle hosts to accumulate credit for the future in the form of tokens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for each </a:t>
            </a:r>
            <a:r>
              <a:rPr lang="en-US" altLang="en-US" sz="2200" b="1">
                <a:solidFill>
                  <a:srgbClr val="3333CC"/>
                </a:solidFill>
              </a:rPr>
              <a:t>tick</a:t>
            </a:r>
            <a:r>
              <a:rPr lang="en-US" altLang="en-US" sz="2200" b="1">
                <a:solidFill>
                  <a:srgbClr val="000000"/>
                </a:solidFill>
              </a:rPr>
              <a:t> of the clock, the system sends </a:t>
            </a:r>
            <a:r>
              <a:rPr lang="en-US" altLang="en-US" sz="2200" b="1">
                <a:solidFill>
                  <a:srgbClr val="3333CC"/>
                </a:solidFill>
              </a:rPr>
              <a:t>n</a:t>
            </a:r>
            <a:r>
              <a:rPr lang="en-US" altLang="en-US" sz="2200" b="1">
                <a:solidFill>
                  <a:srgbClr val="000000"/>
                </a:solidFill>
              </a:rPr>
              <a:t> tokens to the bucket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 system removes one token for every cell of data sent</a:t>
            </a:r>
          </a:p>
        </p:txBody>
      </p:sp>
      <p:pic>
        <p:nvPicPr>
          <p:cNvPr id="78852" name="Picture 3">
            <a:extLst>
              <a:ext uri="{FF2B5EF4-FFF2-40B4-BE49-F238E27FC236}">
                <a16:creationId xmlns:a16="http://schemas.microsoft.com/office/drawing/2014/main" id="{922CDAC9-1225-11A6-0D62-E39E4ABA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649763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AF399712-CCFF-85FC-A50A-C8218089F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45D5B102-18BF-40A6-821B-86057D60DE59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C7C0F45-743B-D0CD-9671-2CFB5ABF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69925" indent="-3175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000125" indent="-3143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Protocols in a layered architecture </a:t>
            </a:r>
          </a:p>
          <a:p>
            <a:pPr lvl="1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Protocols that work together to provide a layer or layers of the model are known as a </a:t>
            </a:r>
            <a:r>
              <a:rPr lang="en-US" altLang="en-US" sz="2200">
                <a:solidFill>
                  <a:srgbClr val="3333CC"/>
                </a:solidFill>
              </a:rPr>
              <a:t>protocol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stack</a:t>
            </a:r>
            <a:r>
              <a:rPr lang="en-US" altLang="en-US" sz="2200">
                <a:solidFill>
                  <a:srgbClr val="000000"/>
                </a:solidFill>
              </a:rPr>
              <a:t> or </a:t>
            </a:r>
            <a:r>
              <a:rPr lang="en-US" altLang="en-US" sz="2200">
                <a:solidFill>
                  <a:srgbClr val="3333CC"/>
                </a:solidFill>
              </a:rPr>
              <a:t>protocol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suite, </a:t>
            </a:r>
            <a:r>
              <a:rPr lang="en-US" altLang="en-US" sz="2200">
                <a:solidFill>
                  <a:srgbClr val="000000"/>
                </a:solidFill>
              </a:rPr>
              <a:t>e.g. TCP/IP</a:t>
            </a:r>
          </a:p>
          <a:p>
            <a:pPr lvl="1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Each layer handles a different part of the communications process and has its own protocol</a:t>
            </a:r>
          </a:p>
          <a:p>
            <a:pPr eaLnBrk="1" hangingPunct="1">
              <a:lnSpc>
                <a:spcPct val="80000"/>
              </a:lnSpc>
              <a:spcBef>
                <a:spcPts val="220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Data Communication Standards</a:t>
            </a:r>
          </a:p>
          <a:p>
            <a:pPr lvl="1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Standards are essential for </a:t>
            </a:r>
            <a:r>
              <a:rPr lang="en-US" altLang="en-US" sz="2200">
                <a:solidFill>
                  <a:srgbClr val="3333CC"/>
                </a:solidFill>
              </a:rPr>
              <a:t>interoperability</a:t>
            </a:r>
          </a:p>
          <a:p>
            <a:pPr lvl="1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Data communication standards fall into two categories</a:t>
            </a:r>
          </a:p>
          <a:p>
            <a:pPr lvl="2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3333CC"/>
                </a:solidFill>
              </a:rPr>
              <a:t>De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facto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standards</a:t>
            </a:r>
            <a:r>
              <a:rPr lang="en-US" altLang="en-US" sz="2200">
                <a:solidFill>
                  <a:srgbClr val="000000"/>
                </a:solidFill>
              </a:rPr>
              <a:t>: that have not been approved by an organized body; mostly set by manufacturers</a:t>
            </a:r>
          </a:p>
          <a:p>
            <a:pPr lvl="2"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3333CC"/>
                </a:solidFill>
              </a:rPr>
              <a:t>De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jure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3333CC"/>
                </a:solidFill>
              </a:rPr>
              <a:t>standards</a:t>
            </a:r>
            <a:r>
              <a:rPr lang="en-US" altLang="en-US" sz="2200">
                <a:solidFill>
                  <a:srgbClr val="000000"/>
                </a:solidFill>
              </a:rPr>
              <a:t>: those legislated by an officially recognized body such as ISO, ITU, ANSI, IEEE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B6D321EC-0E9F-E5A6-839E-CCB3710B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1F7B459B-D033-498F-BD2C-F7CF7343BF0C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60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280CF3F3-4F74-FE2B-AE1E-A10FDC42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89946B3-9920-AA88-D08F-8820F4BC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1000"/>
            <a:ext cx="8915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5625" indent="-3270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e.g., if </a:t>
            </a:r>
            <a:r>
              <a:rPr lang="en-US" altLang="en-US" sz="2200" b="1" dirty="0">
                <a:solidFill>
                  <a:srgbClr val="3333CC"/>
                </a:solidFill>
              </a:rPr>
              <a:t>n</a:t>
            </a:r>
            <a:r>
              <a:rPr lang="en-US" altLang="en-US" sz="2200" b="1" dirty="0">
                <a:solidFill>
                  <a:srgbClr val="000000"/>
                </a:solidFill>
              </a:rPr>
              <a:t> = 100 and the host is idle for 100 ticks, the bucket collects 10,000 tokens; now the host can consume all these tokens in one tick with 10,000 cells, or the host takes 1000 ticks with 10 cells per tick</a:t>
            </a:r>
          </a:p>
          <a:p>
            <a:pPr lvl="2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that means the host can send </a:t>
            </a:r>
            <a:r>
              <a:rPr lang="en-US" altLang="en-US" sz="2200" b="1" dirty="0" err="1">
                <a:solidFill>
                  <a:srgbClr val="000000"/>
                </a:solidFill>
              </a:rPr>
              <a:t>bursty</a:t>
            </a:r>
            <a:r>
              <a:rPr lang="en-US" altLang="en-US" sz="2200" b="1" dirty="0">
                <a:solidFill>
                  <a:srgbClr val="000000"/>
                </a:solidFill>
              </a:rPr>
              <a:t> data as long as the bucket is not empty</a:t>
            </a:r>
          </a:p>
          <a:p>
            <a:pPr lvl="2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 dirty="0">
                <a:solidFill>
                  <a:srgbClr val="000000"/>
                </a:solidFill>
              </a:rPr>
              <a:t>token bucket allows </a:t>
            </a:r>
            <a:r>
              <a:rPr lang="en-US" altLang="en-US" sz="2200" b="1" dirty="0" err="1">
                <a:solidFill>
                  <a:srgbClr val="000000"/>
                </a:solidFill>
              </a:rPr>
              <a:t>bursty</a:t>
            </a:r>
            <a:r>
              <a:rPr lang="en-US" altLang="en-US" sz="2200" b="1" dirty="0">
                <a:solidFill>
                  <a:srgbClr val="000000"/>
                </a:solidFill>
              </a:rPr>
              <a:t> traffic at a regulated maximum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DBE7424D-1317-63FC-ADEC-29206C354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3429F27B-5031-49DF-9519-E9CEA99C19AB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61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4A7D5470-756E-A252-3BF2-3C31C55C1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BCA84E4-0DD0-A6A9-55A5-6A314766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1000"/>
            <a:ext cx="8915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8800" indent="-325438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139825" indent="-3175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5970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0542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5114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29686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ts val="82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3.	Scheduling</a:t>
            </a:r>
            <a:r>
              <a:rPr lang="en-US" altLang="en-US" sz="2200" b="1">
                <a:solidFill>
                  <a:srgbClr val="000000"/>
                </a:solidFill>
              </a:rPr>
              <a:t> - at the Routers</a:t>
            </a:r>
          </a:p>
          <a:p>
            <a:pPr lvl="3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to avoid an aggressive sender from utilizing most of the capacity of a router; 3 commonly used scheduling methods</a:t>
            </a:r>
          </a:p>
          <a:p>
            <a:pPr lvl="3" eaLnBrk="1" hangingPunct="1">
              <a:lnSpc>
                <a:spcPct val="110000"/>
              </a:lnSpc>
              <a:spcBef>
                <a:spcPts val="82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a.	FIFO Queuing</a:t>
            </a:r>
          </a:p>
          <a:p>
            <a:pPr lvl="4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packets wait in a buffer; if the queue fills up, new packets are discarded</a:t>
            </a:r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56219C07-8C5E-6486-515F-0D32D79B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85677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DE45F47-05ED-CB0C-D6C3-4D55247D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5845FDCC-BF0C-4F2D-A875-E73074DA92F0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62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65CD3D2E-6CE2-EF84-C896-237EA94C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63835FD-8F6C-8611-0D1B-6EFEEAC9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"/>
            <a:ext cx="891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800100" indent="-236538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139825" indent="-317500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5970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0542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5114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29686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  <a:tab pos="9944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3" eaLnBrk="1" hangingPunct="1">
              <a:lnSpc>
                <a:spcPct val="110000"/>
              </a:lnSpc>
              <a:spcBef>
                <a:spcPts val="82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b. Priority Queuing</a:t>
            </a:r>
          </a:p>
          <a:p>
            <a:pPr lvl="4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packets are first assigned to a priority class</a:t>
            </a:r>
          </a:p>
          <a:p>
            <a:pPr lvl="4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there is a queue for each priority class</a:t>
            </a:r>
          </a:p>
          <a:p>
            <a:pPr lvl="4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e.g., multimedia can be given higher priority</a:t>
            </a:r>
          </a:p>
          <a:p>
            <a:pPr lvl="4" eaLnBrk="1" hangingPunct="1">
              <a:lnSpc>
                <a:spcPct val="110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000000"/>
                </a:solidFill>
              </a:rPr>
              <a:t>better QoS than FIFO, but packets in a low-priority queue may starve</a:t>
            </a:r>
          </a:p>
        </p:txBody>
      </p:sp>
      <p:pic>
        <p:nvPicPr>
          <p:cNvPr id="81925" name="Picture 4">
            <a:extLst>
              <a:ext uri="{FF2B5EF4-FFF2-40B4-BE49-F238E27FC236}">
                <a16:creationId xmlns:a16="http://schemas.microsoft.com/office/drawing/2014/main" id="{654EA9CD-26FE-1CE6-C479-B1AAA278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33738"/>
            <a:ext cx="8610600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52768950-7ED8-A971-0204-3EEBB1E7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61EAF35-4911-4922-92F6-8A04F76CEBE3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63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34740DBB-4CFE-C11C-6048-2BC46F41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820AF87-159F-0007-DB25-30C31EA1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15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800100" indent="-236538"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139825" indent="-317500"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5970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0542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5114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29686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3" eaLnBrk="1" hangingPunct="1">
              <a:lnSpc>
                <a:spcPct val="105000"/>
              </a:lnSpc>
              <a:spcBef>
                <a:spcPts val="688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c.	Weighted Fair Queuing</a:t>
            </a:r>
          </a:p>
          <a:p>
            <a:pPr lvl="4" eaLnBrk="1" hangingPunct="1">
              <a:lnSpc>
                <a:spcPct val="105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modification of priority queuing to avoid starvation; packets are still assigned to priority classes</a:t>
            </a:r>
          </a:p>
          <a:p>
            <a:pPr lvl="4" eaLnBrk="1" hangingPunct="1">
              <a:lnSpc>
                <a:spcPct val="105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Queues are assigned weights (higher priority means a higher weight);</a:t>
            </a:r>
          </a:p>
          <a:p>
            <a:pPr lvl="4" eaLnBrk="1" hangingPunct="1">
              <a:lnSpc>
                <a:spcPct val="105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system processes packets in each queue in a round-robin fashion with the number of packets selected from each queue based on the corresponding weight</a:t>
            </a:r>
          </a:p>
          <a:p>
            <a:pPr lvl="4" eaLnBrk="1" hangingPunct="1">
              <a:lnSpc>
                <a:spcPct val="105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better scheduling method</a:t>
            </a:r>
          </a:p>
        </p:txBody>
      </p:sp>
      <p:pic>
        <p:nvPicPr>
          <p:cNvPr id="82949" name="Picture 4">
            <a:extLst>
              <a:ext uri="{FF2B5EF4-FFF2-40B4-BE49-F238E27FC236}">
                <a16:creationId xmlns:a16="http://schemas.microsoft.com/office/drawing/2014/main" id="{36A1B052-15B1-FD5D-994C-53CCFA6B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3938"/>
            <a:ext cx="8077200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B932B5A9-BCC3-2E22-92A5-2B6E3272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E459E47A-6148-440C-ABA7-51E407B2AFC3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64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id="{A0D0C7D8-A59D-B2B3-3126-147F5D884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7FAC60-385A-4E3D-BAF3-28C7B4C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8915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8800" indent="-325438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139825" indent="-3175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5970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0542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5114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2968625" indent="-3175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105000"/>
              </a:lnSpc>
              <a:spcBef>
                <a:spcPts val="82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4.	Resource Reservation</a:t>
            </a:r>
          </a:p>
          <a:p>
            <a:pPr lvl="3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Qos is improved if resources (buffer, bandwidth, CPU time, ...) are reserved along the path before hand</a:t>
            </a:r>
          </a:p>
          <a:p>
            <a:pPr lvl="3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there is a specific route for a flow</a:t>
            </a:r>
          </a:p>
          <a:p>
            <a:pPr lvl="3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4CB453"/>
                </a:solidFill>
              </a:rPr>
              <a:t>Read about the following - QoS approaches by IETF</a:t>
            </a:r>
          </a:p>
          <a:p>
            <a:pPr lvl="4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4CB453"/>
                </a:solidFill>
              </a:rPr>
              <a:t>Integrated Services (IntServ) - a flow-based QoS model designed for IP</a:t>
            </a:r>
          </a:p>
          <a:p>
            <a:pPr lvl="4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4CB453"/>
                </a:solidFill>
              </a:rPr>
              <a:t>Differentiated Services (DS or DiffServ) - a class-based QoS model designed for IP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1756687B-EE11-3DB7-9BAF-C7BA4E24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62400"/>
            <a:ext cx="891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558800" indent="-325438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796925" indent="-239713"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1114425" algn="l"/>
                <a:tab pos="15970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lnSpc>
                <a:spcPct val="105000"/>
              </a:lnSpc>
              <a:spcBef>
                <a:spcPts val="825"/>
              </a:spcBef>
              <a:buSzPct val="55000"/>
            </a:pPr>
            <a:r>
              <a:rPr lang="en-US" altLang="en-US" sz="2200" b="1">
                <a:solidFill>
                  <a:srgbClr val="3333CC"/>
                </a:solidFill>
              </a:rPr>
              <a:t>5.	Admission Control</a:t>
            </a:r>
          </a:p>
          <a:p>
            <a:pPr lvl="3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mechanism used by a router to accept or reject a flow based on predefined parameters called flow specifications</a:t>
            </a:r>
          </a:p>
          <a:p>
            <a:pPr lvl="3" eaLnBrk="1" hangingPunct="1">
              <a:lnSpc>
                <a:spcPct val="105000"/>
              </a:lnSpc>
              <a:spcBef>
                <a:spcPts val="825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Before it accepts a flow, it checks the flow specification to see if its capacity (buffer size, bandwidth, CPU speed, ...) and its previous commitments to other flows can handle the new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D1B9187F-A5DF-4C99-CA95-6F6B46A2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C872DD29-D4E6-426B-8C4B-A0739B9CF7BF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65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1BB98A4A-AD98-AD23-EA1D-C863CE4E5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DB8DCB8-2956-0F2C-9174-4AE38FFA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69925" indent="-3286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025525" indent="-3524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Multicasting: delivery of data from one host to many destinations; for instance for multimedia applications</a:t>
            </a:r>
          </a:p>
          <a:p>
            <a:pPr eaLnBrk="1" hangingPunct="1">
              <a:spcBef>
                <a:spcPts val="550"/>
              </a:spcBef>
              <a:buClr>
                <a:srgbClr val="333399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 one-to-many relationship</a:t>
            </a:r>
          </a:p>
          <a:p>
            <a:pPr eaLnBrk="1" hangingPunct="1">
              <a:spcBef>
                <a:spcPts val="550"/>
              </a:spcBef>
              <a:buSzPct val="55000"/>
            </a:pPr>
            <a:r>
              <a:rPr lang="en-US" altLang="en-US" sz="2200">
                <a:solidFill>
                  <a:srgbClr val="000000"/>
                </a:solidFill>
              </a:rPr>
              <a:t>1.	Application-Level Multicasting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Nodes are organized into an overlay network and information is disseminated to its members (routers are not involved as in network-level routing)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How to construct the overlay network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Nodes organize themselves as a tree with a unique path between two pairs of nodes or</a:t>
            </a:r>
          </a:p>
          <a:p>
            <a:pPr lvl="2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Nodes organize into a mesh network and there will be multiple paths between two nodes; adv: robust</a:t>
            </a:r>
          </a:p>
          <a:p>
            <a:pPr eaLnBrk="1" hangingPunct="1">
              <a:spcBef>
                <a:spcPts val="550"/>
              </a:spcBef>
              <a:buSzPct val="55000"/>
            </a:pPr>
            <a:r>
              <a:rPr lang="en-US" altLang="en-US" sz="2200">
                <a:solidFill>
                  <a:srgbClr val="000000"/>
                </a:solidFill>
              </a:rPr>
              <a:t>2.	Gossip-Based Data Transmission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Use epidemic protocols where information is propagated among a collection of nodes without a coordinator</a:t>
            </a:r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2D646C14-6FAC-9D6F-B7E2-F8B2421DD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152400"/>
            <a:ext cx="680243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55000"/>
            </a:pPr>
            <a:r>
              <a:rPr lang="en-US" altLang="en-US" sz="2400" b="1">
                <a:solidFill>
                  <a:srgbClr val="333399"/>
                </a:solidFill>
              </a:rPr>
              <a:t>4.5 Multicast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938BA06A-9419-A599-F3BB-A88EC729F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1FD507A2-B4CF-4C5F-A862-C06E08075302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7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1B32019-CA87-9BFA-6A5C-CF6B0A2F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69925" indent="-3286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600"/>
              </a:spcBef>
              <a:buSzPct val="55000"/>
            </a:pPr>
            <a:r>
              <a:rPr lang="en-US" altLang="en-US" sz="2200" b="1">
                <a:solidFill>
                  <a:srgbClr val="333399"/>
                </a:solidFill>
              </a:rPr>
              <a:t>Network (Reference) Models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1">
                <a:solidFill>
                  <a:srgbClr val="3333CC"/>
                </a:solidFill>
              </a:rPr>
              <a:t>Layers and Services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Within a single machine, each layer uses the services immediately below it and provides services for the layer immediately above it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Between machines, layer x on one machine communicates with layer x on another machine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62BC1D0-2710-412D-CA8C-6D6920B3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8839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27025" indent="-327025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95325" indent="-341313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Two important network models or architectures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ISO OSI (Open Systems Interconnection) Reference Model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The TCP/IP Reference Model</a:t>
            </a:r>
          </a:p>
          <a:p>
            <a:pPr eaLnBrk="1" hangingPunct="1">
              <a:spcBef>
                <a:spcPts val="1375"/>
              </a:spcBef>
              <a:buSzPct val="55000"/>
            </a:pPr>
            <a:r>
              <a:rPr lang="en-US" altLang="en-US" sz="2200">
                <a:solidFill>
                  <a:srgbClr val="3333CC"/>
                </a:solidFill>
              </a:rPr>
              <a:t>a. The OSI Reference Model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Consists of 7 layers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Was never fully implemented as a protocol stack, but a good theoretical model</a:t>
            </a:r>
          </a:p>
          <a:p>
            <a:pPr lvl="1" eaLnBrk="1" hangingPunct="1">
              <a:spcBef>
                <a:spcPts val="550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3333CC"/>
                </a:solidFill>
              </a:rPr>
              <a:t>Open</a:t>
            </a:r>
            <a:r>
              <a:rPr lang="en-US" altLang="en-US" sz="2200">
                <a:solidFill>
                  <a:srgbClr val="000000"/>
                </a:solidFill>
              </a:rPr>
              <a:t> – to connect open systems or systems that are open for communication with other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E0B1C370-F4A2-2A7B-63E7-6694A72D6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B50AD8E1-5D9E-4028-BD14-FE87E287182E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8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97FB93D0-D591-8736-E64A-B41091FD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E03111F-8AC9-9D57-91D2-2756233A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0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54000" indent="-250825"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100000"/>
            </a:pPr>
            <a:r>
              <a:rPr lang="en-US" altLang="en-US" sz="2000" b="1" i="1">
                <a:solidFill>
                  <a:srgbClr val="000000"/>
                </a:solidFill>
              </a:rPr>
              <a:t>layers, interfaces, and protocols in the OSI model</a:t>
            </a:r>
          </a:p>
        </p:txBody>
      </p:sp>
      <p:pic>
        <p:nvPicPr>
          <p:cNvPr id="24581" name="Picture 4">
            <a:extLst>
              <a:ext uri="{FF2B5EF4-FFF2-40B4-BE49-F238E27FC236}">
                <a16:creationId xmlns:a16="http://schemas.microsoft.com/office/drawing/2014/main" id="{55E7072B-9179-4C18-C27F-B4B07ED2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6962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E0847A7B-D349-B531-295B-73DEE142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629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5037A099-2D24-4A5C-ACAD-6EA886992095}" type="slidenum">
              <a:rPr lang="de-DE" altLang="en-US" sz="1200" b="1">
                <a:solidFill>
                  <a:srgbClr val="1C1C1C"/>
                </a:solidFill>
                <a:latin typeface="Tahoma" panose="020B0604030504040204" pitchFamily="34" charset="0"/>
              </a:rPr>
              <a:pPr algn="r" eaLnBrk="1" hangingPunct="1">
                <a:buSzPct val="55000"/>
              </a:pPr>
              <a:t>9</a:t>
            </a:fld>
            <a:endParaRPr lang="de-DE" altLang="en-US" sz="1200" b="1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7DA0E51D-86B4-DC58-96AE-2D4EE8882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0838"/>
            <a:ext cx="6802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729A851C-B6EE-62C1-46C8-0F5C5AF3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59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 marL="238125" indent="-238125"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Physical:	Physical characteristics of the media</a:t>
            </a:r>
          </a:p>
        </p:txBody>
      </p:sp>
      <p:sp>
        <p:nvSpPr>
          <p:cNvPr id="25605" name="AutoShape 4">
            <a:extLst>
              <a:ext uri="{FF2B5EF4-FFF2-40B4-BE49-F238E27FC236}">
                <a16:creationId xmlns:a16="http://schemas.microsoft.com/office/drawing/2014/main" id="{10F17DA2-92BD-271C-A0B9-13762781A140}"/>
              </a:ext>
            </a:extLst>
          </p:cNvPr>
          <p:cNvSpPr>
            <a:spLocks/>
          </p:cNvSpPr>
          <p:nvPr/>
        </p:nvSpPr>
        <p:spPr bwMode="auto">
          <a:xfrm>
            <a:off x="8534400" y="838200"/>
            <a:ext cx="457200" cy="1143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6" name="AutoShape 5">
            <a:extLst>
              <a:ext uri="{FF2B5EF4-FFF2-40B4-BE49-F238E27FC236}">
                <a16:creationId xmlns:a16="http://schemas.microsoft.com/office/drawing/2014/main" id="{A25C7949-E345-22AE-9631-0A2DC0AEE3BA}"/>
              </a:ext>
            </a:extLst>
          </p:cNvPr>
          <p:cNvSpPr>
            <a:spLocks/>
          </p:cNvSpPr>
          <p:nvPr/>
        </p:nvSpPr>
        <p:spPr bwMode="auto">
          <a:xfrm>
            <a:off x="8534400" y="2209800"/>
            <a:ext cx="533400" cy="3733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799C20B1-0534-B43B-1949-20437E4C9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5625"/>
            <a:ext cx="4419600" cy="8445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CC7E1D8E-21D4-12FE-4E72-08AA96DE7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609600"/>
            <a:ext cx="685800" cy="609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89FFFC4D-8729-24E1-6A6C-90112544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6172200"/>
            <a:ext cx="268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SzPct val="55000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Host (upper) Layers</a:t>
            </a: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6C07A874-08A4-3BA2-0CC6-1B3B08598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SzPct val="55000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Media (lower) Layers</a:t>
            </a:r>
          </a:p>
        </p:txBody>
      </p:sp>
      <p:sp>
        <p:nvSpPr>
          <p:cNvPr id="25611" name="Rectangle 10">
            <a:extLst>
              <a:ext uri="{FF2B5EF4-FFF2-40B4-BE49-F238E27FC236}">
                <a16:creationId xmlns:a16="http://schemas.microsoft.com/office/drawing/2014/main" id="{C025CFEA-7913-5F2D-4354-E5F140C6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5979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 marL="238125" indent="-238125"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87400" algn="l"/>
                <a:tab pos="21653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Data Link:</a:t>
            </a:r>
            <a:r>
              <a:rPr lang="en-US" altLang="en-US" sz="2200" b="1">
                <a:solidFill>
                  <a:srgbClr val="000000"/>
                </a:solidFill>
              </a:rPr>
              <a:t> 	</a:t>
            </a:r>
            <a:r>
              <a:rPr lang="en-US" altLang="en-US" sz="2200">
                <a:solidFill>
                  <a:srgbClr val="000000"/>
                </a:solidFill>
              </a:rPr>
              <a:t>Reliable data delivery across the link</a:t>
            </a:r>
          </a:p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Network:	Managing connections across the network 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or routing</a:t>
            </a:r>
          </a:p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Transport:	End-to-end connection and reliability (handles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lost packets); TCP (connection-oriented),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UDP (connectionless), etc. </a:t>
            </a:r>
          </a:p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Session:	Managing sessions between applications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(dialog control and synchronization); rarely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supported</a:t>
            </a:r>
          </a:p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Presentation:	Data presentation to applications; concerned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with the syntax and semantics of the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information transmitted</a:t>
            </a:r>
          </a:p>
          <a:p>
            <a:pPr eaLnBrk="1" hangingPunct="1">
              <a:lnSpc>
                <a:spcPct val="90000"/>
              </a:lnSpc>
              <a:spcBef>
                <a:spcPts val="688"/>
              </a:spcBef>
              <a:buClr>
                <a:srgbClr val="3333CC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Application:	Network services to applications; contains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protocols that are commonly needed by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		users; FTP, HTTP, SMTP,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18271</TotalTime>
  <Words>5071</Words>
  <Application>Microsoft Office PowerPoint</Application>
  <PresentationFormat>On-screen Show (4:3)</PresentationFormat>
  <Paragraphs>549</Paragraphs>
  <Slides>65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Mulugeta Libsie</dc:creator>
  <cp:lastModifiedBy>Workineh Wogaso Gaga</cp:lastModifiedBy>
  <cp:revision>1115</cp:revision>
  <cp:lastPrinted>2001-01-16T14:03:29Z</cp:lastPrinted>
  <dcterms:created xsi:type="dcterms:W3CDTF">2000-12-18T09:01:31Z</dcterms:created>
  <dcterms:modified xsi:type="dcterms:W3CDTF">2022-11-27T15:35:32Z</dcterms:modified>
</cp:coreProperties>
</file>