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1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983413" cy="92694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xmlns="" id="{97D0FE5B-F5CC-A024-129B-8ABF5E28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Droid Sans Fallback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xmlns="" id="{692B99E4-E9D8-68B1-2E7A-CC6C73D3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Droid Sans Fallb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D455A611-5196-B7C7-4D9E-825AA1DF26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57638" y="0"/>
            <a:ext cx="302577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r" eaLnBrk="1" hangingPunct="0">
              <a:spcBef>
                <a:spcPct val="0"/>
              </a:spcBef>
              <a:buClrTx/>
              <a:buSzPct val="5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xmlns="" id="{218910F2-F155-5259-3FFF-0D5F23E48CE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5325"/>
            <a:ext cx="4637087" cy="34766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C159778A-6EED-4B2F-A2E8-969A65F886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05313"/>
            <a:ext cx="5119687" cy="416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xmlns="" id="{D722EC5B-AFB1-2CEA-37DA-44EFFCA4A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09038"/>
            <a:ext cx="3027363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Droid Sans Fallback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C104207D-94EE-1610-EEDC-4426309C2A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57638" y="8809038"/>
            <a:ext cx="302577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eaLnBrk="1">
              <a:buSzPct val="55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926916E-8FD1-4DC9-895B-990012F0A92B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AB01EEDF-E2EE-971F-0853-22B3AFDB37A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xmlns="" id="{44A5B709-AFF1-BAD1-B9B0-1EED637D2F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B3ABD4CC-1122-4AF1-A6AC-979054647F20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Text Box 1">
            <a:extLst>
              <a:ext uri="{FF2B5EF4-FFF2-40B4-BE49-F238E27FC236}">
                <a16:creationId xmlns:a16="http://schemas.microsoft.com/office/drawing/2014/main" xmlns="" id="{6B89821E-404E-FF98-9EB1-283C644E6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r>
              <a:rPr lang="de-AT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34821" name="Text Box 2">
            <a:extLst>
              <a:ext uri="{FF2B5EF4-FFF2-40B4-BE49-F238E27FC236}">
                <a16:creationId xmlns:a16="http://schemas.microsoft.com/office/drawing/2014/main" xmlns="" id="{A6FEBCBE-01C4-E6BD-69F4-0F22730F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8809038"/>
            <a:ext cx="3027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b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buSzPct val="55000"/>
            </a:pPr>
            <a:fld id="{4265AD10-635D-4826-BDEF-BB225D53314E}" type="slidenum">
              <a:rPr lang="de-DE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SzPct val="55000"/>
              </a:pPr>
              <a:t>1</a:t>
            </a:fld>
            <a:endParaRPr lang="de-DE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xmlns="" id="{D1FFB2A8-C813-FE8F-3CD5-7BBD67758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34823" name="Rectangle 4">
            <a:extLst>
              <a:ext uri="{FF2B5EF4-FFF2-40B4-BE49-F238E27FC236}">
                <a16:creationId xmlns:a16="http://schemas.microsoft.com/office/drawing/2014/main" xmlns="" id="{F3ED6DB2-C9CF-9C62-83BC-6F4B9684D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altLang="en-US"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xmlns="" id="{3A1C1843-E98C-C4E5-D586-A10791E4F2B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xmlns="" id="{530393D9-0C2B-5414-AED4-404C577821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B3DBF66-4B0D-4122-966F-0FA5A46EA284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Rectangle 1">
            <a:extLst>
              <a:ext uri="{FF2B5EF4-FFF2-40B4-BE49-F238E27FC236}">
                <a16:creationId xmlns:a16="http://schemas.microsoft.com/office/drawing/2014/main" xmlns="" id="{0DEE7C9D-6876-3977-DC97-255B7EBFE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xmlns="" id="{CA1BF3FA-8DA5-9A7D-CC15-75E645E0E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61182107-2B41-487C-8A6C-D756F8B0C2B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xmlns="" id="{836C815D-F097-7612-32E7-C6C5467F25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D22AA12-8058-4AFB-A833-529614E91AC5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Rectangle 1">
            <a:extLst>
              <a:ext uri="{FF2B5EF4-FFF2-40B4-BE49-F238E27FC236}">
                <a16:creationId xmlns:a16="http://schemas.microsoft.com/office/drawing/2014/main" xmlns="" id="{F31758D4-E750-2B28-0696-7D8776A0C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xmlns="" id="{280AC4C0-1BD2-43DF-9F8E-033071B7F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xmlns="" id="{020C9A35-104F-E1B5-D83A-A085398D1AB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xmlns="" id="{F9D5FDDC-2998-C0F4-7337-AA459EA1C4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28D59B3-CEA8-4F81-B993-0683ACBA7017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Rectangle 1">
            <a:extLst>
              <a:ext uri="{FF2B5EF4-FFF2-40B4-BE49-F238E27FC236}">
                <a16:creationId xmlns:a16="http://schemas.microsoft.com/office/drawing/2014/main" xmlns="" id="{54F5258C-851B-B5F1-9472-B50970DCF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xmlns="" id="{68A6E904-082D-A23A-33E9-941E9CC7C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B9B9CE1F-583D-E082-6C97-4439A3D7E21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xmlns="" id="{3F14040D-E5D6-D965-09E1-45DDE84FAE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768424CD-142D-49C0-84E4-7133F88AE19E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Rectangle 1">
            <a:extLst>
              <a:ext uri="{FF2B5EF4-FFF2-40B4-BE49-F238E27FC236}">
                <a16:creationId xmlns:a16="http://schemas.microsoft.com/office/drawing/2014/main" xmlns="" id="{5DAB8C39-73F0-756D-944D-BAD9E5A69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xmlns="" id="{B6D83C01-5B8A-D238-20FC-5D19AE046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92CDA1E6-2635-721D-FD59-8A7DC4CFED0E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xmlns="" id="{0709AE80-D938-2BBE-9F8E-96558D9A66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61F8D648-49C3-41FE-AE6D-D6B790E60248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Rectangle 1">
            <a:extLst>
              <a:ext uri="{FF2B5EF4-FFF2-40B4-BE49-F238E27FC236}">
                <a16:creationId xmlns:a16="http://schemas.microsoft.com/office/drawing/2014/main" xmlns="" id="{83A9CCB8-69C3-B745-9F29-B32EB11DB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xmlns="" id="{ED95BA25-D195-ABC2-FF87-290A1F024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xmlns="" id="{18740707-D21A-FC40-6DFC-8C1F8929D1B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xmlns="" id="{02C605AC-146D-8A52-A08F-38C1BEF570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5FAC123-613C-46DA-999F-47154D7022D5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Rectangle 1">
            <a:extLst>
              <a:ext uri="{FF2B5EF4-FFF2-40B4-BE49-F238E27FC236}">
                <a16:creationId xmlns:a16="http://schemas.microsoft.com/office/drawing/2014/main" xmlns="" id="{17C4C457-ECCE-9CCB-4179-01678B9FE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xmlns="" id="{49E389AB-9D52-0341-636D-65835BDE6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16459003-1FFF-D9BE-ADEC-A0F95171782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xmlns="" id="{6A306E1F-DFCE-A8D5-82EA-4C3E68F30B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4C53BDE1-E7D7-4875-BF62-37B35524FE55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Rectangle 1">
            <a:extLst>
              <a:ext uri="{FF2B5EF4-FFF2-40B4-BE49-F238E27FC236}">
                <a16:creationId xmlns:a16="http://schemas.microsoft.com/office/drawing/2014/main" xmlns="" id="{D667C0FC-7ECE-6B2D-EFBA-8FC477DAB0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xmlns="" id="{7819446C-79B0-E5A5-FED0-19CB55130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FA09D760-4217-2B26-DDE2-98DAECCE252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xmlns="" id="{1DBE33C7-AEF3-3E04-C601-02BC79190E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5E593C42-5196-44BE-BBF3-950D856912F2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Rectangle 1">
            <a:extLst>
              <a:ext uri="{FF2B5EF4-FFF2-40B4-BE49-F238E27FC236}">
                <a16:creationId xmlns:a16="http://schemas.microsoft.com/office/drawing/2014/main" xmlns="" id="{DFD5FD8C-367A-3E35-A634-4FD8185FB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xmlns="" id="{F0055DF0-9591-38B4-77FF-2682061AF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xmlns="" id="{A0851527-ACF4-044C-DE69-43C66F0A6E3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xmlns="" id="{498545A8-5AA1-EB96-8436-AE39FB2B59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77685946-8DA0-446E-8993-6C705EABE4EE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0" name="Rectangle 1">
            <a:extLst>
              <a:ext uri="{FF2B5EF4-FFF2-40B4-BE49-F238E27FC236}">
                <a16:creationId xmlns:a16="http://schemas.microsoft.com/office/drawing/2014/main" xmlns="" id="{0EF07396-726C-8361-BC67-CEEA0378C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xmlns="" id="{4EB4F199-F3A4-7C45-90C4-9A207DA80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xmlns="" id="{4DF3826D-B16D-08EC-9A78-0CB3CB1F0F8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xmlns="" id="{AD00DDDB-0C5D-6DD3-167F-1ECB1E9DC9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BA08E2E5-D1C8-4238-81C9-210D6AEF0C0F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Rectangle 1">
            <a:extLst>
              <a:ext uri="{FF2B5EF4-FFF2-40B4-BE49-F238E27FC236}">
                <a16:creationId xmlns:a16="http://schemas.microsoft.com/office/drawing/2014/main" xmlns="" id="{B212F7C9-62F6-1102-B3DD-A9617F974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xmlns="" id="{0F540E3C-B15B-6630-60AC-CEC9ECB16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xmlns="" id="{16BB5874-3AF3-745B-FAE6-818771039BF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xmlns="" id="{6324F5FD-B138-9EA8-2CF2-A90F4A6D81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0CEBFF5C-DC0B-420D-92C1-8A0468F89E8B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xmlns="" id="{1E8EBF69-7F11-114F-F64C-46EA445BF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xmlns="" id="{766C90F9-68E1-AD41-A39F-9655173BA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DAE739E3-90CC-4526-9A56-2627A0B2591E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xmlns="" id="{2AD52B0D-8525-CBBF-8F5D-A268D459CF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0E6E6F8C-6120-48D1-8B7C-9BA71726BC2D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xmlns="" id="{15DBF6D1-EB5F-6A67-6D6B-1C9C715E4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xmlns="" id="{A1A460DC-EDE6-E980-AD68-BD8190692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xmlns="" id="{A9C2784F-AF55-4F9F-81CD-18BBC471BD6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xmlns="" id="{D74CCC7D-8C56-3614-365F-DB1532BB04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C68EE347-035E-455E-9873-5025D3355EA9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1">
            <a:extLst>
              <a:ext uri="{FF2B5EF4-FFF2-40B4-BE49-F238E27FC236}">
                <a16:creationId xmlns:a16="http://schemas.microsoft.com/office/drawing/2014/main" xmlns="" id="{FC6EB321-713F-9330-B106-26455D7B6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xmlns="" id="{12F8B74C-6CC6-475D-1CC9-04ADAD2BB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C42CDB38-0DA1-35B4-82C4-324998791C0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xmlns="" id="{C5BA3E96-4964-4A83-955F-A4BDE423EC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56CB3718-C369-44C0-94A3-5C0ABD292177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:a16="http://schemas.microsoft.com/office/drawing/2014/main" xmlns="" id="{75D8E002-3892-E89B-CF5A-C1B8FD4DC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xmlns="" id="{F8A46692-77EE-CD6D-0CE3-1C230D598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0CBD8592-F739-8E94-ECA3-E583A865F00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xmlns="" id="{C3B8FEFD-7289-27A1-AE0B-F767D6C889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917337BC-97AA-4961-9B84-D54C35B61244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1">
            <a:extLst>
              <a:ext uri="{FF2B5EF4-FFF2-40B4-BE49-F238E27FC236}">
                <a16:creationId xmlns:a16="http://schemas.microsoft.com/office/drawing/2014/main" xmlns="" id="{A8A2E390-125A-4EF3-C7BD-2B19EDB8B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xmlns="" id="{DF1D065D-D4BC-F9B1-554E-50C0CF6F2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xmlns="" id="{C8045BA6-5DB4-5945-20DB-4D5222EFA85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xmlns="" id="{5FB40146-8394-1FD7-98B1-4C0D60BA39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A4F54E0-2438-4ABC-AFBF-881EEF0D5DFE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Rectangle 1">
            <a:extLst>
              <a:ext uri="{FF2B5EF4-FFF2-40B4-BE49-F238E27FC236}">
                <a16:creationId xmlns:a16="http://schemas.microsoft.com/office/drawing/2014/main" xmlns="" id="{B12FF0BE-2637-B544-785B-8C7B8BBC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xmlns="" id="{4BCAF77E-D4F5-DB52-7A42-71F02D08D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4094953F-705D-8097-CF97-250AB2383CB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xmlns="" id="{D44EAB60-3B59-78D4-25FF-570F4724C6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120459A-C82C-4243-8F31-3D2F92B7C457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Rectangle 1">
            <a:extLst>
              <a:ext uri="{FF2B5EF4-FFF2-40B4-BE49-F238E27FC236}">
                <a16:creationId xmlns:a16="http://schemas.microsoft.com/office/drawing/2014/main" xmlns="" id="{E6B1A39B-9662-6CF0-8865-BE3EF44E6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xmlns="" id="{6DD653B9-38AF-D48F-18CC-58A0CBB7F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xmlns="" id="{B892D8DB-AF1B-FFFF-D951-3CB762AA1F7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xmlns="" id="{B41611CD-4887-E678-6409-B0B46749D6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CC0F844B-E1E7-48A8-824E-1001C41C3984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Rectangle 1">
            <a:extLst>
              <a:ext uri="{FF2B5EF4-FFF2-40B4-BE49-F238E27FC236}">
                <a16:creationId xmlns:a16="http://schemas.microsoft.com/office/drawing/2014/main" xmlns="" id="{EAEABF98-DF9D-79A8-BC18-3C53987AA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xmlns="" id="{FD363AD6-ED54-F7F6-FCBE-CE9D6F6E9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xmlns="" id="{0E3F3E84-E171-F3B5-89E3-1873E788D96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xmlns="" id="{9431D9B7-2195-C313-DFC0-9E97BBD223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8EBFA65A-C407-4EB1-920F-108FFF343345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xmlns="" id="{00702975-4709-04A0-D55C-B4D89648D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xmlns="" id="{F5DED2A1-0E34-96E0-E118-196F52F43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9895882C-9BC8-9C38-66B3-3EDF5812273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xmlns="" id="{E0B2B981-5E9F-061B-C7E1-2AB1BA815F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676FC6CC-9C32-4C06-984C-7F98434E2447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1">
            <a:extLst>
              <a:ext uri="{FF2B5EF4-FFF2-40B4-BE49-F238E27FC236}">
                <a16:creationId xmlns:a16="http://schemas.microsoft.com/office/drawing/2014/main" xmlns="" id="{2D6D0122-6028-21D8-7020-E6CD43EA0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xmlns="" id="{50BA98B8-E284-0308-F4DA-63B9BBAE5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74EE0280-12BF-777A-A1C5-D7F19955925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xmlns="" id="{FF448DA1-A29D-0059-C1C3-7C6F7A49D4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35D28166-596F-441C-8553-25AE896C177D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1">
            <a:extLst>
              <a:ext uri="{FF2B5EF4-FFF2-40B4-BE49-F238E27FC236}">
                <a16:creationId xmlns:a16="http://schemas.microsoft.com/office/drawing/2014/main" xmlns="" id="{BF36B8B0-6C44-5D68-77AD-C01816432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xmlns="" id="{3341CDA9-7B5C-ABA1-2820-BD28380B8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xmlns="" id="{618A63BE-16D6-D7A9-FD93-1322D3012E1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xmlns="" id="{5A73ECBB-B692-BB57-0FC5-3396E7FBE9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3A71AAA-A267-4ADB-972A-4A972814125D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1">
            <a:extLst>
              <a:ext uri="{FF2B5EF4-FFF2-40B4-BE49-F238E27FC236}">
                <a16:creationId xmlns:a16="http://schemas.microsoft.com/office/drawing/2014/main" xmlns="" id="{FF790D9C-3E98-D30A-45D8-8A8804469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xmlns="" id="{29BC46CD-A644-0E27-1232-C8A40AC6F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8564A583-84F4-7E01-3A72-705B0ABCCD1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3011" name="Rectangle 7">
            <a:extLst>
              <a:ext uri="{FF2B5EF4-FFF2-40B4-BE49-F238E27FC236}">
                <a16:creationId xmlns:a16="http://schemas.microsoft.com/office/drawing/2014/main" xmlns="" id="{EAE52481-3AAB-57FD-8209-814C53A390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A43AB90B-A6B8-4513-AD2E-88A0AD9D4AF3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1">
            <a:extLst>
              <a:ext uri="{FF2B5EF4-FFF2-40B4-BE49-F238E27FC236}">
                <a16:creationId xmlns:a16="http://schemas.microsoft.com/office/drawing/2014/main" xmlns="" id="{9C154389-9613-D08A-36CB-E46339DD4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xmlns="" id="{9961BBAA-7257-CAC5-2B83-15E6A9FB4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E6BD9E45-605D-413D-F80E-1A6C2B5BC95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xmlns="" id="{68394B34-A521-B179-01F3-AF6E011323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18D8C4BA-6390-4BC5-9DB3-98AD3EB7CDA0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1">
            <a:extLst>
              <a:ext uri="{FF2B5EF4-FFF2-40B4-BE49-F238E27FC236}">
                <a16:creationId xmlns:a16="http://schemas.microsoft.com/office/drawing/2014/main" xmlns="" id="{548BC756-AB7E-B880-EB8B-6AFC1A76A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xmlns="" id="{7612DA07-28D5-8D7D-4579-19F2D3B4E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xmlns="" id="{F76856EA-960F-99D4-D6AD-23869EB348E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de-AT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26.12.13</a:t>
            </a:r>
          </a:p>
        </p:txBody>
      </p:sp>
      <p:sp>
        <p:nvSpPr>
          <p:cNvPr id="45059" name="Rectangle 7">
            <a:extLst>
              <a:ext uri="{FF2B5EF4-FFF2-40B4-BE49-F238E27FC236}">
                <a16:creationId xmlns:a16="http://schemas.microsoft.com/office/drawing/2014/main" xmlns="" id="{F605C7DE-A511-B8BF-F27D-F09227B894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fld id="{5C0F8F30-09F9-417E-BCE2-124F3D38D5F4}" type="slidenum">
              <a:rPr lang="de-DE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de-DE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1">
            <a:extLst>
              <a:ext uri="{FF2B5EF4-FFF2-40B4-BE49-F238E27FC236}">
                <a16:creationId xmlns:a16="http://schemas.microsoft.com/office/drawing/2014/main" xmlns="" id="{FC84FF1F-B070-78C5-9D1B-FCF78B5AB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38675" cy="3478213"/>
          </a:xfrm>
          <a:solidFill>
            <a:srgbClr val="FFFFFF"/>
          </a:solidFill>
          <a:ln/>
        </p:spPr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xmlns="" id="{4136A269-CAFE-D6D8-7911-FE8037ADB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41703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E3E5DAA-ABD2-60F1-DC6E-F93FD13308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6F4A8A5-0233-BFE5-8EE4-E4E718B5FFB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65A5A-D1F3-4315-A496-E9152B08ECC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27979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F503FD4-C489-3552-06BC-FB72B87412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004B4B6-9052-E715-189E-ECA1141506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9E905-3851-4C93-8A65-90F7DE0998C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5395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57E5FF-827D-BED3-0917-255067C8A9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957B1A2-1A02-F599-8B3A-D3FB54B4DCF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A84C3-22DF-444F-8B82-4342ED8F29E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204682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C8A37E-E539-7D14-0328-C75AAC400C5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91E773-0ABE-CEAD-ECA6-A84AB0B0AE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0CD09E-A3E1-D300-A403-0CD75CFEC0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D49A7-395A-48D1-A211-A21858BF0EE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1965480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C05F283-B538-4080-353F-2413E43E4D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25DBCD-6E3D-10F6-0840-C4363BC608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C5E424-80D1-D6EA-4B30-5E858E5AD45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000C7-9D95-44C1-813F-15280749FF3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230124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96AD94F-789F-90C7-254E-EA0D3DDE70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E905F04-2C65-F015-C2AA-890B20D1413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DA8A2E-1BCD-DD49-EA7E-02B015A1012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E3CD9-2221-4282-ACC4-51C61A2779D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145637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C48BA9F-65AD-8541-9EFF-E49187F39C8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F4B2D074-27E7-F556-EE93-55F696B271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E8F0B7C8-788F-D262-42A9-748BC200796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A4C3E-2570-47B3-B512-426AEDBBAF4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40587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2DDDBCE-D2AD-BB53-C184-15548A7AA7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0C0FA550-EB90-1BE9-614C-C313BD4F009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F7C7FF36-0792-931C-DC42-56BF3F3092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460A-3C4A-46F2-88F9-B1F1283FC89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1117230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7566CAA-246F-B9EC-7C73-D3D73625F25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95249B8-2F8C-DCF0-B330-B75AF44EAB2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DF7DEA9-369A-FBE7-961A-5E9C15F98D0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F4CCC8-33FD-4494-A2D7-43E9F7C86F2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660643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8CFA453-3039-9CDE-3053-7E7F7213ED7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C86E320-3CC0-5B37-521B-A979CC43B3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77EAED2-F544-522B-DF72-7C4B48B986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33612-8957-453F-BF0E-51153EAC847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1570719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35B6692-8CB1-6217-F718-FEBAEE47F0A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956ACB6-BB92-5C51-08CC-A15A756C0B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A0814CF0-B00C-7BC6-F27A-BDD58957B15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0C507-CE04-465C-AB61-BFDD84867C0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21133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AA3B79-FEE8-9E25-D851-6E19766766A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A9109BA-1243-B0C5-2543-087B2A7BC14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054B8-D3D1-40BB-9829-76868B01A9B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2071052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5B731FD-E8B0-8719-0006-65B0B8CBC5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DA29FA1-8E64-26A7-4FB1-8FF597D0D7A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B51B097E-13FB-FA43-640E-35D05830F8E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ADC60-F7F4-4D29-B70B-2A633539F7F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3731098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891D61-8BE3-C3AA-C69A-8385553913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363039-4899-985F-834F-7EA950B5DA0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C74AA2-3A49-6F1C-C9EF-DE762A2C016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07B72-D552-4664-B2FB-1009B7A7959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3368671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9BA10B-E4BC-C4DC-78DB-EB048FC208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EB343-4C92-F0E2-7687-A5AD0F4D5F2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98D021-D66B-A873-E083-DAEA4F8F93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15C72-F27E-4202-B2AC-CBC1D8B800C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34701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59AA71E-B0C9-CA5A-C07F-DCCE2C5A261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A31B5F4-89E0-E75F-1639-7E367AB579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4B4DD-8CFE-4EF6-88DA-BCDB977E8EB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148304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AE77147-F4BD-2F42-C8D8-26623006306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97441D1-AF0F-259D-7CB4-14CDBA8E98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E315E-4E99-4095-BABF-77BABC1087A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35791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673B1747-EA39-8683-E403-06C725720C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5271D97-15A0-A065-147E-57F323C141A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7C8AD-398E-4237-BCC6-908EE925410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4424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8D299F40-CE19-DD71-9DE3-23459D841C7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3DFD55F-15ED-9D06-343B-32F299CA193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19B68-DB04-4878-9E33-AF8C4D9E7FD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1930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D2230754-9A51-6152-EF95-2C7161F7E72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C436970-E676-D1C8-EAEA-F2AC584B603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43CE5-D512-4498-B9C5-B34A0975F0B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392322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1C33236-DA4C-DFA2-1331-1062C7FFCF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037E34-CFF1-E69E-ECD0-2A833571F6F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5882E-71EC-4A3D-8E81-29FEE67A205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33911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6AAF6A9-D9B6-B0B4-D9E3-1C23083DF6B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9B0554-6C0D-9289-0470-5A3C86D16CA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0DDA7-7E2C-42C9-A58B-CF08CC1262D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xmlns="" val="151730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xmlns="" id="{AD704A94-E9C3-8563-2DF7-11E385081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FD5C77F8-5063-2738-8109-C2908D967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C02DDD78-9B3E-FD1E-AFC8-E096EEB23C4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ts val="450"/>
              </a:spcBef>
              <a:buClr>
                <a:srgbClr val="000000"/>
              </a:buClr>
              <a:buSzPct val="5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xmlns="" id="{95206AFA-1C5F-8D7F-89DC-550BD6BF1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60C29E0-1F48-CF62-10D9-3C637753E9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ts val="450"/>
              </a:spcBef>
              <a:buClr>
                <a:srgbClr val="000000"/>
              </a:buClr>
              <a:buSzPct val="55000"/>
              <a:buFont typeface="Wingdings" panose="05000000000000000000" pitchFamily="2" charset="2"/>
              <a:buChar char=""/>
              <a:defRPr b="0">
                <a:solidFill>
                  <a:srgbClr val="000000"/>
                </a:solidFill>
              </a:defRPr>
            </a:lvl1pPr>
          </a:lstStyle>
          <a:p>
            <a:fld id="{D2DF2F66-430E-4ACC-B973-AED905B96874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F71E338-67F4-BA45-F9D3-32C690647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92266B3D-0247-75CE-94C5-993B6AB78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EACD6543-DD88-E084-FE7B-EDC42AE6F5B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ts val="3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AT" altLang="en-US"/>
              <a:t>26.12.13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69AE6E3E-8793-21B3-D73A-177FE3A80A1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ts val="3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en-US"/>
              <a:t>M. Libsie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F78A13F3-C91E-56E7-5B54-0842F7E9F9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3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fld id="{041392B4-2A6E-41FD-8106-00931E0252A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xmlns="" id="{0935C008-3AD2-BD02-22BF-B7637730D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GB" altLang="en-US" sz="4000">
                <a:solidFill>
                  <a:srgbClr val="1F497D"/>
                </a:solidFill>
                <a:latin typeface="Calibri" panose="020F0502020204030204" pitchFamily="34" charset="0"/>
              </a:rPr>
              <a:t>Chapter 3 - Processes</a:t>
            </a:r>
            <a:r>
              <a:rPr lang="en-GB" altLang="en-US" sz="4300">
                <a:solidFill>
                  <a:srgbClr val="1F497D"/>
                </a:solidFill>
                <a:latin typeface="Calibri" panose="020F0502020204030204" pitchFamily="34" charset="0"/>
              </a:rPr>
              <a:t> </a:t>
            </a:r>
            <a:br>
              <a:rPr lang="en-GB" altLang="en-US" sz="4300">
                <a:solidFill>
                  <a:srgbClr val="1F497D"/>
                </a:solidFill>
                <a:latin typeface="Calibri" panose="020F0502020204030204" pitchFamily="34" charset="0"/>
              </a:rPr>
            </a:br>
            <a:endParaRPr lang="en-GB" altLang="en-US" sz="4300">
              <a:solidFill>
                <a:srgbClr val="1F497D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xmlns="" id="{7A75B78A-D6C0-7353-73C0-1650A5A2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1744B258-10AD-4C5C-813F-D246A917B313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xmlns="" id="{EEA301E4-FD9A-1017-2166-C5DAA4FAE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86200"/>
            <a:ext cx="6705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xmlns="" id="{0BD106AB-D4F4-32D9-4C68-D2095C53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200" b="0">
                <a:solidFill>
                  <a:srgbClr val="800080"/>
                </a:solidFill>
                <a:latin typeface="Calibri" panose="020F0502020204030204" pitchFamily="34" charset="0"/>
              </a:rPr>
              <a:t>3.2 Anatomy of Clients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xmlns="" id="{58D1A97C-E7C5-0374-F373-5E8688F73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2382A32C-64EF-4A3E-BCF0-E78DB23CDEB8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10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EE97AA80-D57C-5654-829D-A2BC4C41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889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69913" indent="-328613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823913" indent="-252413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141413" indent="-304800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Two issues: </a:t>
            </a:r>
            <a:r>
              <a:rPr lang="en-US" altLang="en-US" sz="2200" b="0">
                <a:solidFill>
                  <a:srgbClr val="800080"/>
                </a:solidFill>
              </a:rPr>
              <a:t>user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interfaces</a:t>
            </a:r>
            <a:r>
              <a:rPr lang="en-US" altLang="en-US" sz="2200" b="0">
                <a:solidFill>
                  <a:srgbClr val="000000"/>
                </a:solidFill>
              </a:rPr>
              <a:t> and </a:t>
            </a:r>
            <a:r>
              <a:rPr lang="en-US" altLang="en-US" sz="2200" b="0">
                <a:solidFill>
                  <a:srgbClr val="800080"/>
                </a:solidFill>
              </a:rPr>
              <a:t>client-side software for distribution transparency</a:t>
            </a:r>
          </a:p>
          <a:p>
            <a:pPr lvl="1" eaLnBrk="1" hangingPunct="1">
              <a:spcBef>
                <a:spcPts val="963"/>
              </a:spcBef>
              <a:buSzPct val="55000"/>
            </a:pPr>
            <a:r>
              <a:rPr lang="en-US" altLang="en-US" sz="2200" b="0">
                <a:solidFill>
                  <a:srgbClr val="800080"/>
                </a:solidFill>
              </a:rPr>
              <a:t>a.	User Interfaces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To create a convenient environment for the interaction of a human user and a remote server; e.g. mobile phones with simple displays and a set of keys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GUIs are most commonly used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</a:t>
            </a:r>
            <a:r>
              <a:rPr lang="en-US" altLang="en-US" sz="2200" b="0">
                <a:solidFill>
                  <a:srgbClr val="800080"/>
                </a:solidFill>
              </a:rPr>
              <a:t>X Window System</a:t>
            </a:r>
            <a:r>
              <a:rPr lang="en-US" altLang="en-US" sz="2200" b="0">
                <a:solidFill>
                  <a:srgbClr val="000000"/>
                </a:solidFill>
              </a:rPr>
              <a:t> (or simply </a:t>
            </a:r>
            <a:r>
              <a:rPr lang="en-US" altLang="en-US" sz="2200" b="0">
                <a:solidFill>
                  <a:srgbClr val="800080"/>
                </a:solidFill>
              </a:rPr>
              <a:t>X</a:t>
            </a:r>
            <a:r>
              <a:rPr lang="en-US" altLang="en-US" sz="2200" b="0">
                <a:solidFill>
                  <a:srgbClr val="000000"/>
                </a:solidFill>
              </a:rPr>
              <a:t>)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it has the </a:t>
            </a:r>
            <a:r>
              <a:rPr lang="en-US" altLang="en-US" sz="2200" b="0">
                <a:solidFill>
                  <a:srgbClr val="800080"/>
                </a:solidFill>
              </a:rPr>
              <a:t>X kernel</a:t>
            </a:r>
            <a:r>
              <a:rPr lang="en-US" altLang="en-US" sz="2200" b="0">
                <a:solidFill>
                  <a:srgbClr val="000000"/>
                </a:solidFill>
              </a:rPr>
              <a:t>: the part of the OS that controls the terminal (monitor, keyboard, pointing device like a mouse) and is hardware dependent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contains all terminal-specific device drivers through the library called </a:t>
            </a:r>
            <a:r>
              <a:rPr lang="en-US" altLang="en-US" sz="2200" b="0">
                <a:solidFill>
                  <a:srgbClr val="800080"/>
                </a:solidFill>
              </a:rPr>
              <a:t>xlib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xmlns="" id="{4FD599BF-D45C-1BAF-07E9-7092AF17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500"/>
              </a:spcBef>
              <a:buSzPct val="100000"/>
            </a:pPr>
            <a:r>
              <a:rPr lang="en-US" altLang="en-US" sz="2000" b="0" i="1">
                <a:solidFill>
                  <a:srgbClr val="000000"/>
                </a:solidFill>
                <a:latin typeface="Calibri" panose="020F0502020204030204" pitchFamily="34" charset="0"/>
              </a:rPr>
              <a:t>the basic organization of the X Window System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xmlns="" id="{43785F31-259A-6953-29DA-CCBAC6214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4138DB33-11F3-413C-A5B6-89B71EEFACD5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11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xmlns="" id="{A79F82C1-BF9D-236A-4BF3-AC422518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563" y="914400"/>
            <a:ext cx="801687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xmlns="" id="{F0BB3F26-0A5B-D2CE-7B1F-8F1EC7FEE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E5F79219-2797-4397-9FC8-ADEC7600EC9A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12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76D410E2-0D2F-3999-65C3-C276DC855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90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71500" indent="-327025"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823913" indent="-252413"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141413" indent="-304800"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800080"/>
                </a:solidFill>
              </a:rPr>
              <a:t>b.	Client-Side Software for Distribution Transparency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In addition to the user interface, parts of the processing and data level in a client-server application are executed at the client side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An example is embedded client software for ATMs, cash registers, etc.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Moreover, client software can also include components to achieve distribution transparency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e.g., replication transparency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Assume a distributed system with replicated servers; the client </a:t>
            </a:r>
            <a:r>
              <a:rPr lang="en-US" altLang="en-US" sz="2200" b="0">
                <a:solidFill>
                  <a:srgbClr val="800080"/>
                </a:solidFill>
              </a:rPr>
              <a:t>proxy</a:t>
            </a:r>
            <a:r>
              <a:rPr lang="en-US" altLang="en-US" sz="2200" b="0">
                <a:solidFill>
                  <a:srgbClr val="000000"/>
                </a:solidFill>
              </a:rPr>
              <a:t> can send requests to each replica and a client side software can transparently collect all responses and passes a single return value to the client 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xmlns="" id="{24980836-D8B2-4944-8756-55D83E6C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4008438"/>
            <a:ext cx="8728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000"/>
              </a:spcBef>
              <a:buSzPct val="100000"/>
            </a:pPr>
            <a:r>
              <a:rPr lang="en-US" altLang="en-US" sz="2000" b="0" i="1">
                <a:solidFill>
                  <a:srgbClr val="000000"/>
                </a:solidFill>
                <a:latin typeface="Calibri" panose="020F0502020204030204" pitchFamily="34" charset="0"/>
              </a:rPr>
              <a:t>transparent replication of a server using a client-side solution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xmlns="" id="{5D3F043A-78E6-136B-D722-33E22880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F559E8D0-CD02-4584-9B26-C4C017D57F07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13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xmlns="" id="{A23912FF-7A7F-D6B9-59F7-C9FFAEF4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963" y="304800"/>
            <a:ext cx="8218487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7" name="Rectangle 4">
            <a:extLst>
              <a:ext uri="{FF2B5EF4-FFF2-40B4-BE49-F238E27FC236}">
                <a16:creationId xmlns:a16="http://schemas.microsoft.com/office/drawing/2014/main" xmlns="" id="{966E876F-F349-AACC-CBA2-8B8B3569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7813" indent="-277813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Access transparency and failure transparency can also be achieved using client-side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xmlns="" id="{E796E320-047E-8244-2127-32E8501F7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0">
                <a:solidFill>
                  <a:srgbClr val="800080"/>
                </a:solidFill>
                <a:latin typeface="Calibri" panose="020F0502020204030204" pitchFamily="34" charset="0"/>
              </a:rPr>
              <a:t>3.3 Servers and design issues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xmlns="" id="{E8E28097-4925-C044-2094-4207A92B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CDA707F2-49E7-4346-A9E0-9AC3C6BF8B5A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14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0BC7FB61-F4C1-6391-26F0-EDAF6E77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9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8488" indent="-315913"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92188" indent="-393700"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281113" indent="-287338"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2888" algn="l"/>
                <a:tab pos="2427288" algn="l"/>
                <a:tab pos="3341688" algn="l"/>
                <a:tab pos="4256088" algn="l"/>
                <a:tab pos="5170488" algn="l"/>
                <a:tab pos="6084888" algn="l"/>
                <a:tab pos="6999288" algn="l"/>
                <a:tab pos="7913688" algn="l"/>
                <a:tab pos="8828088" algn="l"/>
                <a:tab pos="9742488" algn="l"/>
                <a:tab pos="106568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800080"/>
                </a:solidFill>
              </a:rPr>
              <a:t>3.3.1 General Design Issues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How to organize servers?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Where do clients contact a server?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Whether and how a server can be interrupted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Whether or not the server is stateless</a:t>
            </a:r>
          </a:p>
          <a:p>
            <a:pPr lvl="1" eaLnBrk="1" hangingPunct="1">
              <a:lnSpc>
                <a:spcPct val="35000"/>
              </a:lnSpc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2200" b="0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000000"/>
                </a:solidFill>
              </a:rPr>
              <a:t>a.	How to organize servers?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Iterative server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server itself handles the request and returns the result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Concurrent server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it passes a request to a separate process or thread and waits for the next incoming request; e.g., a multithreaded server; or by forking  a new process as is done in Unix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dibyahash.in/itserv.gif">
            <a:extLst>
              <a:ext uri="{FF2B5EF4-FFF2-40B4-BE49-F238E27FC236}">
                <a16:creationId xmlns:a16="http://schemas.microsoft.com/office/drawing/2014/main" xmlns="" id="{F6D48807-4140-7822-A2CC-36059130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648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4" descr="http://www.dibyahash.in/conserv.gif">
            <a:extLst>
              <a:ext uri="{FF2B5EF4-FFF2-40B4-BE49-F238E27FC236}">
                <a16:creationId xmlns:a16="http://schemas.microsoft.com/office/drawing/2014/main" xmlns="" id="{C63E294D-1947-17ED-93A3-8B348F5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4800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C87AA9-1E8C-EA6D-2D3C-4468682B13F5}"/>
              </a:ext>
            </a:extLst>
          </p:cNvPr>
          <p:cNvSpPr txBox="1"/>
          <p:nvPr/>
        </p:nvSpPr>
        <p:spPr>
          <a:xfrm>
            <a:off x="762000" y="2286000"/>
            <a:ext cx="3505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Iterative servers</a:t>
            </a:r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xmlns="" id="{23D89B82-844D-EE56-E408-4CCD4A36C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248400"/>
            <a:ext cx="2338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Concurrent 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D81BF4-300A-C0C5-2D6A-9A82F6B8BEB3}"/>
              </a:ext>
            </a:extLst>
          </p:cNvPr>
          <p:cNvSpPr txBox="1"/>
          <p:nvPr/>
        </p:nvSpPr>
        <p:spPr>
          <a:xfrm>
            <a:off x="5105400" y="685800"/>
            <a:ext cx="4038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Handles single request at a time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Easy to build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Unnecessary delay</a:t>
            </a: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D85B5-F5B6-F1E8-28E6-03791E1227F3}"/>
              </a:ext>
            </a:extLst>
          </p:cNvPr>
          <p:cNvSpPr/>
          <p:nvPr/>
        </p:nvSpPr>
        <p:spPr>
          <a:xfrm>
            <a:off x="5029200" y="3505200"/>
            <a:ext cx="41148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Handles multiple requests at a time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Difficult to design and build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Better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xmlns="" id="{B7CE9001-3307-2C70-5AF6-2E3EF041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0CEE82B9-ECC2-4FB1-90FB-9B1F98D1B05A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16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14BC2C8A-2B50-BD14-2BDC-DFDE90B7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8488" indent="-315913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92188" indent="-393700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281113" indent="-287338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marL="1535113" indent="-250825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1992313" indent="-25082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449513" indent="-25082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2906713" indent="-25082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363913" indent="-25082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000000"/>
                </a:solidFill>
              </a:rPr>
              <a:t>b.	Where do clients contact a server?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using </a:t>
            </a:r>
            <a:r>
              <a:rPr lang="en-US" altLang="en-US" sz="2200" b="0">
                <a:solidFill>
                  <a:srgbClr val="800080"/>
                </a:solidFill>
              </a:rPr>
              <a:t>endpoints</a:t>
            </a:r>
            <a:r>
              <a:rPr lang="en-US" altLang="en-US" sz="2200" b="0">
                <a:solidFill>
                  <a:srgbClr val="000000"/>
                </a:solidFill>
              </a:rPr>
              <a:t> or </a:t>
            </a:r>
            <a:r>
              <a:rPr lang="en-US" altLang="en-US" sz="2200" b="0">
                <a:solidFill>
                  <a:srgbClr val="800080"/>
                </a:solidFill>
              </a:rPr>
              <a:t>ports</a:t>
            </a:r>
            <a:r>
              <a:rPr lang="en-US" altLang="en-US" sz="2200" b="0">
                <a:solidFill>
                  <a:srgbClr val="000000"/>
                </a:solidFill>
              </a:rPr>
              <a:t> at the machine where the server is running where each server listens to a specific endpoint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how do clients know the endpoint of a service?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Globally assign endpoints for well-known services; e.g. FTP is on TCP port 21, HTTP is on TCP port 80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For services that do not require preassigned endpoints, it can be dynamically assigned by the </a:t>
            </a:r>
            <a:r>
              <a:rPr lang="en-US" altLang="en-US" sz="2200" b="0">
                <a:solidFill>
                  <a:srgbClr val="FF0000"/>
                </a:solidFill>
              </a:rPr>
              <a:t>local OS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IANA (Internet Assigned Numbers Authority) Ranges</a:t>
            </a:r>
          </a:p>
          <a:p>
            <a:pPr lvl="4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IANA divided the port numbers into three ranges</a:t>
            </a:r>
          </a:p>
          <a:p>
            <a:pPr lvl="4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2200" b="0">
              <a:solidFill>
                <a:srgbClr val="000000"/>
              </a:solidFill>
            </a:endParaRPr>
          </a:p>
          <a:p>
            <a:pPr lvl="4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2200" b="0">
              <a:solidFill>
                <a:srgbClr val="000000"/>
              </a:solidFill>
            </a:endParaRPr>
          </a:p>
          <a:p>
            <a:pPr lvl="4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2200" b="0">
              <a:solidFill>
                <a:srgbClr val="000000"/>
              </a:solidFill>
            </a:endParaRPr>
          </a:p>
          <a:p>
            <a:pPr lvl="4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2200" b="0">
              <a:solidFill>
                <a:srgbClr val="000000"/>
              </a:solidFill>
            </a:endParaRPr>
          </a:p>
          <a:p>
            <a:pPr lvl="4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Well-known ports</a:t>
            </a:r>
            <a:r>
              <a:rPr lang="en-US" altLang="en-US" sz="2200" b="0">
                <a:solidFill>
                  <a:srgbClr val="000000"/>
                </a:solidFill>
              </a:rPr>
              <a:t>: assigned and controlled by IANA for standard services, e.g., DNS uses port 53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xmlns="" id="{716C045A-C22F-1F23-E48F-959A5852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925" y="4443413"/>
            <a:ext cx="58832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xmlns="" id="{21E0E465-A2FA-EC3D-E00C-C9BBC97E9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xmlns="" id="{99147F97-8F69-0A72-47E2-0B8BCB56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01609D2F-74CC-48B6-AB76-A58592AFABEC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17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E17AE3D6-818B-8A4E-29DD-CE46C2BC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889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92188" indent="-3937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800080"/>
                </a:solidFill>
              </a:rPr>
              <a:t>Registered ports</a:t>
            </a:r>
            <a:r>
              <a:rPr lang="en-US" altLang="en-US" sz="2200" b="0" dirty="0">
                <a:solidFill>
                  <a:srgbClr val="000000"/>
                </a:solidFill>
              </a:rPr>
              <a:t>: are not assigned and controlled by IANA; can only be registered with IANA to prevent duplication e.g., MySQL uses port 3306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800080"/>
                </a:solidFill>
              </a:rPr>
              <a:t>Dynamic ports </a:t>
            </a:r>
            <a:r>
              <a:rPr lang="en-US" altLang="en-US" sz="2200" b="0" dirty="0">
                <a:solidFill>
                  <a:srgbClr val="000000"/>
                </a:solidFill>
              </a:rPr>
              <a:t>or</a:t>
            </a:r>
            <a:r>
              <a:rPr lang="en-US" altLang="en-US" sz="2200" b="0" dirty="0">
                <a:solidFill>
                  <a:srgbClr val="800080"/>
                </a:solidFill>
              </a:rPr>
              <a:t> ephemeral</a:t>
            </a:r>
            <a:r>
              <a:rPr lang="en-US" altLang="en-US" sz="2200" b="0" dirty="0">
                <a:solidFill>
                  <a:srgbClr val="000000"/>
                </a:solidFill>
              </a:rPr>
              <a:t> </a:t>
            </a:r>
            <a:r>
              <a:rPr lang="en-US" altLang="en-US" sz="2200" b="0" dirty="0">
                <a:solidFill>
                  <a:srgbClr val="800080"/>
                </a:solidFill>
              </a:rPr>
              <a:t>ports </a:t>
            </a:r>
            <a:r>
              <a:rPr lang="en-US" altLang="en-US" sz="2200" b="0" dirty="0">
                <a:solidFill>
                  <a:srgbClr val="000000"/>
                </a:solidFill>
              </a:rPr>
              <a:t>: neither controlled nor registered by IANA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How can the client know this endpoint? two approaches</a:t>
            </a:r>
          </a:p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 dirty="0" err="1">
                <a:solidFill>
                  <a:srgbClr val="000000"/>
                </a:solidFill>
              </a:rPr>
              <a:t>i</a:t>
            </a:r>
            <a:r>
              <a:rPr lang="en-US" altLang="en-US" sz="2200" b="0" dirty="0">
                <a:solidFill>
                  <a:srgbClr val="000000"/>
                </a:solidFill>
              </a:rPr>
              <a:t>.	have a daemon running and listening to a well-known endpoint; it keeps track of all endpoints of services on the collocated server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the client will first contact the daemon which provides it with the endpoint, and then the client contacts the specific server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xmlns="" id="{0B42CEF8-A30B-59DC-91D8-F9F636D4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F393DBB7-9C84-4CA7-B8FE-5219A55694CB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19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D841DAC4-C8FF-B607-7942-555DDD3D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8488" indent="-315913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92188" indent="-393700"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984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000000"/>
                </a:solidFill>
              </a:rPr>
              <a:t>c.	Whether and how a server can be interrupted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for instance, a user may want to interrupt a file transfer, may be it was the wrong file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let the client exit the client application; this will break the connection to the server; the server will tear down the connection assuming that the client had crashed</a:t>
            </a:r>
          </a:p>
          <a:p>
            <a:pPr lvl="2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000000"/>
                </a:solidFill>
              </a:rPr>
              <a:t>or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let the client send </a:t>
            </a:r>
            <a:r>
              <a:rPr lang="en-US" altLang="en-US" sz="2200" b="0">
                <a:solidFill>
                  <a:srgbClr val="800080"/>
                </a:solidFill>
              </a:rPr>
              <a:t>out-of-bound</a:t>
            </a:r>
            <a:r>
              <a:rPr lang="en-US" altLang="en-US" sz="2200" b="0">
                <a:solidFill>
                  <a:srgbClr val="000000"/>
                </a:solidFill>
              </a:rPr>
              <a:t> data, data to be processed by the server before any other data from the client; the server may listen on a separate control endpoint; or send it on the same connection as urgent data as is in TCP</a:t>
            </a:r>
          </a:p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000000"/>
                </a:solidFill>
              </a:rPr>
              <a:t>d.	Whether or not the server is stateless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a </a:t>
            </a:r>
            <a:r>
              <a:rPr lang="en-US" altLang="en-US" sz="2200" b="0">
                <a:solidFill>
                  <a:srgbClr val="800080"/>
                </a:solidFill>
              </a:rPr>
              <a:t>stateless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server</a:t>
            </a:r>
            <a:r>
              <a:rPr lang="en-US" altLang="en-US" sz="2200" b="0">
                <a:solidFill>
                  <a:srgbClr val="000000"/>
                </a:solidFill>
              </a:rPr>
              <a:t> does not keep information on the state of its clients; for instance a Web server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soft state</a:t>
            </a:r>
            <a:r>
              <a:rPr lang="en-US" altLang="en-US" sz="2200" b="0">
                <a:solidFill>
                  <a:srgbClr val="000000"/>
                </a:solidFill>
              </a:rPr>
              <a:t>: a server promises to maintain state for a limited time; e.g., to keep a client informed about updates; after the time expires, the client has to poll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15342BD0-3572-337D-60C8-FE95549C0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200" b="0">
                <a:solidFill>
                  <a:srgbClr val="800080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87D22034-90CB-D9D7-EB86-4DE3C3D7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77813" indent="-277813"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82613" indent="-290513"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47725" algn="l"/>
                <a:tab pos="1762125" algn="l"/>
                <a:tab pos="2676525" algn="l"/>
                <a:tab pos="3590925" algn="l"/>
                <a:tab pos="4505325" algn="l"/>
                <a:tab pos="5419725" algn="l"/>
                <a:tab pos="6334125" algn="l"/>
                <a:tab pos="7248525" algn="l"/>
                <a:tab pos="8162925" algn="l"/>
                <a:tab pos="9077325" algn="l"/>
                <a:tab pos="9991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Communication takes place between processes</a:t>
            </a:r>
          </a:p>
          <a:p>
            <a:pPr eaLnBrk="1" hangingPunct="1">
              <a:spcBef>
                <a:spcPts val="5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A process is a program in execution</a:t>
            </a:r>
          </a:p>
          <a:p>
            <a:pPr eaLnBrk="1" hangingPunct="1">
              <a:spcBef>
                <a:spcPts val="5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from OS perspective, management and scheduling of processes is important</a:t>
            </a:r>
          </a:p>
          <a:p>
            <a:pPr eaLnBrk="1" hangingPunct="1">
              <a:spcBef>
                <a:spcPts val="55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Other important issues arise in distributed systems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multithreading to enhance performance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how are clients and servers organized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process or code migration to achieve scalability and to dynamically configure clients and servers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xmlns="" id="{0918603E-D939-F8E9-BBC8-39678590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641A1E16-BCE2-4704-9F46-C2E3169EBEB5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xmlns="" id="{34456924-ED7B-5C95-A8B8-AB2529E7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44C3B957-9665-4C2D-8D2E-E20729473184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20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71437210-9134-9565-8B05-937065C6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92188" indent="-393700"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6588" algn="l"/>
                <a:tab pos="2820988" algn="l"/>
                <a:tab pos="3735388" algn="l"/>
                <a:tab pos="4649788" algn="l"/>
                <a:tab pos="5564188" algn="l"/>
                <a:tab pos="6478588" algn="l"/>
                <a:tab pos="7392988" algn="l"/>
                <a:tab pos="8307388" algn="l"/>
                <a:tab pos="9221788" algn="l"/>
                <a:tab pos="10136188" algn="l"/>
                <a:tab pos="11050588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a </a:t>
            </a:r>
            <a:r>
              <a:rPr lang="en-US" altLang="en-US" sz="2200" b="0">
                <a:solidFill>
                  <a:srgbClr val="800080"/>
                </a:solidFill>
              </a:rPr>
              <a:t>stateful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server</a:t>
            </a:r>
            <a:r>
              <a:rPr lang="en-US" altLang="en-US" sz="2200" b="0">
                <a:solidFill>
                  <a:srgbClr val="000000"/>
                </a:solidFill>
              </a:rPr>
              <a:t> maintains information about its clients; for instance a file server that allows a client to keep a local copy of a file and can make update operations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4E396B16-5D58-568C-AE19-B30CD11A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889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9400" indent="-277813"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3800" algn="l"/>
                <a:tab pos="2108200" algn="l"/>
                <a:tab pos="3022600" algn="l"/>
                <a:tab pos="3937000" algn="l"/>
                <a:tab pos="4851400" algn="l"/>
                <a:tab pos="5765800" algn="l"/>
                <a:tab pos="6680200" algn="l"/>
                <a:tab pos="7594600" algn="l"/>
                <a:tab pos="8509000" algn="l"/>
                <a:tab pos="9423400" algn="l"/>
                <a:tab pos="103378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800080"/>
                </a:solidFill>
              </a:rPr>
              <a:t>3.3.2 Server Clusters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a server cluster is a collection of machines connected through a network (normally a LAN with high bandwidth and low latency) where each machine runs one or more servers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it is logically organized into three tiers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xmlns="" id="{477E53F9-5AA4-52D2-B855-4CC84502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xmlns="" id="{8400D1BB-0BA5-830E-A7CD-7D0A9C40D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028DCB6D-B4A3-4A2D-9F37-35386A47C6FC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21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xmlns="" id="{C6F2D6BC-1202-2823-0747-387FD495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238" y="838200"/>
            <a:ext cx="8285162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5" name="Rectangle 4">
            <a:extLst>
              <a:ext uri="{FF2B5EF4-FFF2-40B4-BE49-F238E27FC236}">
                <a16:creationId xmlns:a16="http://schemas.microsoft.com/office/drawing/2014/main" xmlns="" id="{DDD9DD6D-77F8-8428-AA88-E92F0CCF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76800"/>
            <a:ext cx="7010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81000" indent="-379413"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250"/>
              </a:spcBef>
              <a:buSzPct val="55000"/>
            </a:pPr>
            <a:r>
              <a:rPr lang="en-US" altLang="en-US" sz="2000" b="0" i="1">
                <a:solidFill>
                  <a:srgbClr val="000000"/>
                </a:solidFill>
              </a:rPr>
              <a:t>the general organization of a three-tiered server cluster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xmlns="" id="{B0530537-6AFD-6008-BCE8-40D1A1187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xmlns="" id="{61773F8F-7281-D47C-4027-88A87A3B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F4BCC13A-0AE1-45C5-810A-28C2B3209C21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22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8FD1FB6E-1938-EBCB-B130-C56D50A7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9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7813" indent="-277813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Distributed Servers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problem with a server cluster is when the logical switch (single access point) fails making the cluster unavailable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hence, several access points can be provided where the addresses are publicly available leading to a distributed server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e.g., the DNS can return several addresses for the same host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xmlns="" id="{8B084195-17D2-29DA-0E87-CF0CE34EB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600"/>
              </a:spcBef>
              <a:buSzPct val="100000"/>
            </a:pPr>
            <a:r>
              <a:rPr lang="en-US" altLang="en-US" sz="2400" b="0">
                <a:solidFill>
                  <a:srgbClr val="000000"/>
                </a:solidFill>
                <a:latin typeface="Calibri" panose="020F0502020204030204" pitchFamily="34" charset="0"/>
              </a:rPr>
              <a:t>3.4 Code Migration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xmlns="" id="{6AA6B3A0-8761-88D9-32FC-2FEE85DD1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6FD49331-48D6-4DDA-9F9D-4BFB0BDDBB2B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23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495EDB6F-3267-F4D7-F465-407B51CBA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8890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so far, communication was concerned on </a:t>
            </a:r>
            <a:r>
              <a:rPr lang="en-US" altLang="en-US" sz="2200" b="0">
                <a:solidFill>
                  <a:srgbClr val="C5000B"/>
                </a:solidFill>
              </a:rPr>
              <a:t>passing data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we may pass </a:t>
            </a:r>
            <a:r>
              <a:rPr lang="en-US" altLang="en-US" sz="2200" b="0">
                <a:solidFill>
                  <a:srgbClr val="C5000B"/>
                </a:solidFill>
              </a:rPr>
              <a:t>programs</a:t>
            </a:r>
            <a:r>
              <a:rPr lang="en-US" altLang="en-US" sz="2200" b="0">
                <a:solidFill>
                  <a:srgbClr val="000000"/>
                </a:solidFill>
              </a:rPr>
              <a:t>, even while running and in heterogeneous systems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Code migration also involves moving </a:t>
            </a:r>
            <a:r>
              <a:rPr lang="en-US" altLang="en-US" sz="2200" b="0">
                <a:solidFill>
                  <a:srgbClr val="C5000B"/>
                </a:solidFill>
              </a:rPr>
              <a:t>data</a:t>
            </a:r>
            <a:r>
              <a:rPr lang="en-US" altLang="en-US" sz="2200" b="0">
                <a:solidFill>
                  <a:srgbClr val="000000"/>
                </a:solidFill>
              </a:rPr>
              <a:t> as well: when a program migrates while running, </a:t>
            </a:r>
            <a:r>
              <a:rPr lang="en-US" altLang="en-US" sz="2200" b="0">
                <a:solidFill>
                  <a:srgbClr val="C5000B"/>
                </a:solidFill>
              </a:rPr>
              <a:t>its status</a:t>
            </a:r>
            <a:r>
              <a:rPr lang="en-US" altLang="en-US" sz="2200" b="0">
                <a:solidFill>
                  <a:srgbClr val="000000"/>
                </a:solidFill>
              </a:rPr>
              <a:t>, </a:t>
            </a:r>
            <a:r>
              <a:rPr lang="en-US" altLang="en-US" sz="2200" b="0">
                <a:solidFill>
                  <a:srgbClr val="C5000B"/>
                </a:solidFill>
              </a:rPr>
              <a:t>pending signals</a:t>
            </a:r>
            <a:r>
              <a:rPr lang="en-US" altLang="en-US" sz="2200" b="0">
                <a:solidFill>
                  <a:srgbClr val="000000"/>
                </a:solidFill>
              </a:rPr>
              <a:t>, and </a:t>
            </a:r>
            <a:r>
              <a:rPr lang="en-US" altLang="en-US" sz="2200" b="0">
                <a:solidFill>
                  <a:srgbClr val="C5000B"/>
                </a:solidFill>
              </a:rPr>
              <a:t>other environment variables</a:t>
            </a:r>
            <a:r>
              <a:rPr lang="en-US" altLang="en-US" sz="2200" b="0">
                <a:solidFill>
                  <a:srgbClr val="000000"/>
                </a:solidFill>
              </a:rPr>
              <a:t> such as the stack and the program counter also have to be moved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xmlns="" id="{E793AE68-A8E6-806E-9C76-29961D9F0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A0316E22-72BB-4E68-AA36-60E125BCB9E3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24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E340E2E7-7152-EA53-E40A-1B963BFF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7813" indent="-277813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800080"/>
                </a:solidFill>
              </a:rPr>
              <a:t>Reasons for Migrating Code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To improve </a:t>
            </a:r>
            <a:r>
              <a:rPr lang="en-US" altLang="en-US" sz="2200" b="0" dirty="0">
                <a:solidFill>
                  <a:srgbClr val="800080"/>
                </a:solidFill>
              </a:rPr>
              <a:t>performance</a:t>
            </a:r>
            <a:r>
              <a:rPr lang="en-US" altLang="en-US" sz="2200" b="0" dirty="0">
                <a:solidFill>
                  <a:srgbClr val="000000"/>
                </a:solidFill>
              </a:rPr>
              <a:t>; move processes from heavily-loaded to lightly-loaded machines (</a:t>
            </a:r>
            <a:r>
              <a:rPr lang="en-US" altLang="en-US" sz="2200" b="0" dirty="0">
                <a:solidFill>
                  <a:srgbClr val="800080"/>
                </a:solidFill>
              </a:rPr>
              <a:t>load</a:t>
            </a:r>
            <a:r>
              <a:rPr lang="en-US" altLang="en-US" sz="2200" b="0" dirty="0">
                <a:solidFill>
                  <a:srgbClr val="000000"/>
                </a:solidFill>
              </a:rPr>
              <a:t> </a:t>
            </a:r>
            <a:r>
              <a:rPr lang="en-US" altLang="en-US" sz="2200" b="0" dirty="0">
                <a:solidFill>
                  <a:srgbClr val="800080"/>
                </a:solidFill>
              </a:rPr>
              <a:t>balancing</a:t>
            </a:r>
            <a:r>
              <a:rPr lang="en-US" altLang="en-US" sz="2200" b="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To reduce </a:t>
            </a:r>
            <a:r>
              <a:rPr lang="en-US" altLang="en-US" sz="2200" b="0" dirty="0">
                <a:solidFill>
                  <a:srgbClr val="800080"/>
                </a:solidFill>
              </a:rPr>
              <a:t>communication</a:t>
            </a:r>
            <a:r>
              <a:rPr lang="en-US" altLang="en-US" sz="2200" b="0" dirty="0">
                <a:solidFill>
                  <a:srgbClr val="000000"/>
                </a:solidFill>
              </a:rPr>
              <a:t>: move a client application that performs </a:t>
            </a:r>
            <a:r>
              <a:rPr lang="en-US" altLang="en-US" sz="2200" b="0" dirty="0">
                <a:solidFill>
                  <a:srgbClr val="800080"/>
                </a:solidFill>
              </a:rPr>
              <a:t>many</a:t>
            </a:r>
            <a:r>
              <a:rPr lang="en-US" altLang="en-US" sz="2200" b="0" dirty="0">
                <a:solidFill>
                  <a:srgbClr val="000000"/>
                </a:solidFill>
              </a:rPr>
              <a:t> database operations to a server if the database resides on the server; then send only results to the client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To exploit </a:t>
            </a:r>
            <a:r>
              <a:rPr lang="en-US" altLang="en-US" sz="2200" b="0" dirty="0">
                <a:solidFill>
                  <a:srgbClr val="800080"/>
                </a:solidFill>
              </a:rPr>
              <a:t>parallelism </a:t>
            </a:r>
            <a:r>
              <a:rPr lang="en-US" altLang="en-US" sz="2200" b="0" dirty="0">
                <a:solidFill>
                  <a:srgbClr val="000000"/>
                </a:solidFill>
              </a:rPr>
              <a:t>(for nonparallel programs): e.g., copies of a mobile program (a </a:t>
            </a:r>
            <a:r>
              <a:rPr lang="en-US" altLang="en-US" sz="2200" b="0" dirty="0">
                <a:solidFill>
                  <a:srgbClr val="800080"/>
                </a:solidFill>
              </a:rPr>
              <a:t>crawler</a:t>
            </a:r>
            <a:r>
              <a:rPr lang="en-US" altLang="en-US" sz="2200" b="0" dirty="0">
                <a:solidFill>
                  <a:srgbClr val="000000"/>
                </a:solidFill>
              </a:rPr>
              <a:t> as is called in search engines) moving from site to site searching the Web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xmlns="" id="{E84F8359-CFDD-3321-700A-D250A2F4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74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500"/>
              </a:spcBef>
              <a:buSzPct val="100000"/>
            </a:pPr>
            <a:r>
              <a:rPr lang="en-US" altLang="en-US" sz="2000" b="0" i="1">
                <a:solidFill>
                  <a:srgbClr val="000000"/>
                </a:solidFill>
                <a:latin typeface="Calibri" panose="020F0502020204030204" pitchFamily="34" charset="0"/>
              </a:rPr>
              <a:t>the principle of dynamically configuring a client to communicate to a server; the client first fetches the necessary software, and then invokes the server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xmlns="" id="{02D6C4D7-D1E1-6ADC-9939-C8D119FE3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B4362703-F47A-49AB-BABF-7C18B9CC21E6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25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xmlns="" id="{1DF3EF9B-D812-F530-76E9-07B0F489B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50" t="44260" r="30573" b="39426"/>
          <a:stretch>
            <a:fillRect/>
          </a:stretch>
        </p:blipFill>
        <p:spPr bwMode="auto">
          <a:xfrm>
            <a:off x="990600" y="1600200"/>
            <a:ext cx="64008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9701" name="Rectangle 4">
            <a:extLst>
              <a:ext uri="{FF2B5EF4-FFF2-40B4-BE49-F238E27FC236}">
                <a16:creationId xmlns:a16="http://schemas.microsoft.com/office/drawing/2014/main" xmlns="" id="{A6C994D6-D903-91C1-6764-2B48EA1B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To have </a:t>
            </a:r>
            <a:r>
              <a:rPr lang="en-US" altLang="en-US" sz="2200" b="0">
                <a:solidFill>
                  <a:srgbClr val="800080"/>
                </a:solidFill>
              </a:rPr>
              <a:t>flexibility</a:t>
            </a:r>
            <a:r>
              <a:rPr lang="en-US" altLang="en-US" sz="2200" b="0">
                <a:solidFill>
                  <a:srgbClr val="000000"/>
                </a:solidFill>
              </a:rPr>
              <a:t> by </a:t>
            </a:r>
            <a:r>
              <a:rPr lang="en-US" altLang="en-US" sz="2200" b="0">
                <a:solidFill>
                  <a:srgbClr val="800080"/>
                </a:solidFill>
              </a:rPr>
              <a:t>dynamically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configuring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distributed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systems</a:t>
            </a:r>
            <a:r>
              <a:rPr lang="en-US" altLang="en-US" sz="2200" b="0">
                <a:solidFill>
                  <a:srgbClr val="000000"/>
                </a:solidFill>
              </a:rPr>
              <a:t>: instead of having a multi-tiered client-server application deciding in advance which parts of a program are to be run where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xmlns="" id="{9A7BD5FE-5D84-4F1C-E535-1F275571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34040A11-4F47-4468-9256-54DC02C106B5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26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4D1B5219-4969-1976-E3A9-87AD2EE1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7813" indent="-277813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92188" indent="-393700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800080"/>
                </a:solidFill>
              </a:rPr>
              <a:t>Models for Code Migration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a process consists of three segments: </a:t>
            </a:r>
            <a:r>
              <a:rPr lang="en-US" altLang="en-US" sz="2200" b="0" dirty="0">
                <a:solidFill>
                  <a:srgbClr val="800080"/>
                </a:solidFill>
              </a:rPr>
              <a:t>code</a:t>
            </a:r>
            <a:r>
              <a:rPr lang="en-US" altLang="en-US" sz="2200" b="0" dirty="0">
                <a:solidFill>
                  <a:srgbClr val="000000"/>
                </a:solidFill>
              </a:rPr>
              <a:t> </a:t>
            </a:r>
            <a:r>
              <a:rPr lang="en-US" altLang="en-US" sz="2200" b="0" dirty="0">
                <a:solidFill>
                  <a:srgbClr val="800080"/>
                </a:solidFill>
              </a:rPr>
              <a:t>segment</a:t>
            </a:r>
            <a:r>
              <a:rPr lang="en-US" altLang="en-US" sz="2200" b="0" dirty="0">
                <a:solidFill>
                  <a:srgbClr val="000000"/>
                </a:solidFill>
              </a:rPr>
              <a:t> (set of instructions), </a:t>
            </a:r>
            <a:r>
              <a:rPr lang="en-US" altLang="en-US" sz="2200" b="0" dirty="0">
                <a:solidFill>
                  <a:srgbClr val="800080"/>
                </a:solidFill>
              </a:rPr>
              <a:t>resource</a:t>
            </a:r>
            <a:r>
              <a:rPr lang="en-US" altLang="en-US" sz="2200" b="0" dirty="0">
                <a:solidFill>
                  <a:srgbClr val="000000"/>
                </a:solidFill>
              </a:rPr>
              <a:t> </a:t>
            </a:r>
            <a:r>
              <a:rPr lang="en-US" altLang="en-US" sz="2200" b="0" dirty="0">
                <a:solidFill>
                  <a:srgbClr val="800080"/>
                </a:solidFill>
              </a:rPr>
              <a:t>segment</a:t>
            </a:r>
            <a:r>
              <a:rPr lang="en-US" altLang="en-US" sz="2200" b="0" dirty="0">
                <a:solidFill>
                  <a:srgbClr val="000000"/>
                </a:solidFill>
              </a:rPr>
              <a:t> (references to external resources such as files, printers, ...), and </a:t>
            </a:r>
            <a:r>
              <a:rPr lang="en-US" altLang="en-US" sz="2200" b="0" dirty="0">
                <a:solidFill>
                  <a:srgbClr val="800080"/>
                </a:solidFill>
              </a:rPr>
              <a:t>execution</a:t>
            </a:r>
            <a:r>
              <a:rPr lang="en-US" altLang="en-US" sz="2200" b="0" dirty="0">
                <a:solidFill>
                  <a:srgbClr val="000000"/>
                </a:solidFill>
              </a:rPr>
              <a:t> </a:t>
            </a:r>
            <a:r>
              <a:rPr lang="en-US" altLang="en-US" sz="2200" b="0" dirty="0">
                <a:solidFill>
                  <a:srgbClr val="800080"/>
                </a:solidFill>
              </a:rPr>
              <a:t>segment</a:t>
            </a:r>
            <a:r>
              <a:rPr lang="en-US" altLang="en-US" sz="2200" b="0" dirty="0">
                <a:solidFill>
                  <a:srgbClr val="000000"/>
                </a:solidFill>
              </a:rPr>
              <a:t> (to store the current execution state of a process such as private data, the stack, the program counter)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800080"/>
                </a:solidFill>
              </a:rPr>
              <a:t>Weak</a:t>
            </a:r>
            <a:r>
              <a:rPr lang="en-US" altLang="en-US" sz="2200" b="0" dirty="0">
                <a:solidFill>
                  <a:srgbClr val="000000"/>
                </a:solidFill>
              </a:rPr>
              <a:t> </a:t>
            </a:r>
            <a:r>
              <a:rPr lang="en-US" altLang="en-US" sz="2200" b="0" dirty="0">
                <a:solidFill>
                  <a:srgbClr val="800080"/>
                </a:solidFill>
              </a:rPr>
              <a:t>Mobility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transfer only the </a:t>
            </a:r>
            <a:r>
              <a:rPr lang="en-US" altLang="en-US" sz="2200" b="0" dirty="0">
                <a:solidFill>
                  <a:srgbClr val="C5000B"/>
                </a:solidFill>
              </a:rPr>
              <a:t>code segment</a:t>
            </a:r>
            <a:r>
              <a:rPr lang="en-US" altLang="en-US" sz="2200" b="0" dirty="0">
                <a:solidFill>
                  <a:srgbClr val="000000"/>
                </a:solidFill>
              </a:rPr>
              <a:t> and may be some initialization data; in this case a program always starts from its initial stage, e.g. Java Applets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execution can be by the target process (in its own address space like in Java Applets) or by a separate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xmlns="" id="{D3113A81-0412-0FA0-4884-BEB70160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7C267EB4-9787-4D29-8D98-5DA661C8A325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27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3EFAA2E1-F410-CDE7-EEBF-DF2B8B1C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96900" indent="-3175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92188" indent="-393700"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  <a:tab pos="7912100" algn="l"/>
                <a:tab pos="8826500" algn="l"/>
                <a:tab pos="9740900" algn="l"/>
                <a:tab pos="106553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Strong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Mobility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transfer </a:t>
            </a:r>
            <a:r>
              <a:rPr lang="en-US" altLang="en-US" sz="2200" b="0">
                <a:solidFill>
                  <a:srgbClr val="C5000B"/>
                </a:solidFill>
              </a:rPr>
              <a:t>code and execution segments</a:t>
            </a:r>
            <a:r>
              <a:rPr lang="en-US" altLang="en-US" sz="2200" b="0">
                <a:solidFill>
                  <a:srgbClr val="000000"/>
                </a:solidFill>
              </a:rPr>
              <a:t>; helps to migrate a process in execution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can also be supported by </a:t>
            </a:r>
            <a:r>
              <a:rPr lang="en-US" altLang="en-US" sz="2200" b="0">
                <a:solidFill>
                  <a:srgbClr val="800080"/>
                </a:solidFill>
              </a:rPr>
              <a:t>remote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cloning</a:t>
            </a:r>
            <a:r>
              <a:rPr lang="en-US" altLang="en-US" sz="2200" b="0">
                <a:solidFill>
                  <a:srgbClr val="000000"/>
                </a:solidFill>
              </a:rPr>
              <a:t>; having an exact copy of the original process and running on a different machine; executed in parallel to the original process; UNIX does this by forking a child process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migration can be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sender-initiated</a:t>
            </a:r>
            <a:r>
              <a:rPr lang="en-US" altLang="en-US" sz="2200" b="0">
                <a:solidFill>
                  <a:srgbClr val="000000"/>
                </a:solidFill>
              </a:rPr>
              <a:t>: the machine where the code resides or is currently running; e.g., uploading programs to a server; may need authentication or that the client is a registered one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800080"/>
                </a:solidFill>
              </a:rPr>
              <a:t>receiver-initiated</a:t>
            </a:r>
            <a:r>
              <a:rPr lang="en-US" altLang="en-US" sz="2200" b="0">
                <a:solidFill>
                  <a:srgbClr val="000000"/>
                </a:solidFill>
              </a:rPr>
              <a:t>: by the target machine; e.g., Java Applets; easier to implement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xmlns="" id="{31E78325-788C-B9C3-4902-993848F17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End of the Chapter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xmlns="" id="{0E5E5F69-75E6-8DD8-9D2E-DB8FFDFC1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6C4D4BE3-F923-48BF-8DAE-843F3C5931AE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3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90F8FF83-3E2C-CCBE-2CFC-B83DE3EB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5613" indent="-455613"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908050" indent="-419100"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1249363" indent="-338138"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Threads take turns in running</a:t>
            </a:r>
          </a:p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Threads allow multiple executions to take place in the same process environment, called </a:t>
            </a:r>
            <a:r>
              <a:rPr lang="en-US" altLang="en-US" sz="2200" b="0" dirty="0">
                <a:solidFill>
                  <a:srgbClr val="800080"/>
                </a:solidFill>
              </a:rPr>
              <a:t>multithreading</a:t>
            </a:r>
          </a:p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800080"/>
                </a:solidFill>
              </a:rPr>
              <a:t>Thread Usage – Why do we need threads?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e.g., a </a:t>
            </a:r>
            <a:r>
              <a:rPr lang="en-US" altLang="en-US" sz="2200" b="0" dirty="0" err="1">
                <a:solidFill>
                  <a:srgbClr val="000000"/>
                </a:solidFill>
              </a:rPr>
              <a:t>wordprocessor</a:t>
            </a:r>
            <a:r>
              <a:rPr lang="en-US" altLang="en-US" sz="2200" b="0" dirty="0">
                <a:solidFill>
                  <a:srgbClr val="000000"/>
                </a:solidFill>
              </a:rPr>
              <a:t> has different parts; parts for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interacting with the user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formatting the page as soon as changes are made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timed savings (for auto recovery)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 dirty="0">
                <a:solidFill>
                  <a:srgbClr val="000000"/>
                </a:solidFill>
              </a:rPr>
              <a:t>spelling and grammar checking, etc.</a:t>
            </a:r>
          </a:p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 dirty="0">
                <a:solidFill>
                  <a:srgbClr val="000000"/>
                </a:solidFill>
              </a:rPr>
              <a:t>1.	Simplifying the programming model: since many activities are going on at once</a:t>
            </a:r>
          </a:p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 dirty="0">
                <a:solidFill>
                  <a:srgbClr val="000000"/>
                </a:solidFill>
              </a:rPr>
              <a:t>2.	They are easier to create and destroy than processes since they do not have any resources attached to them</a:t>
            </a:r>
          </a:p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 dirty="0">
                <a:solidFill>
                  <a:srgbClr val="000000"/>
                </a:solidFill>
              </a:rPr>
              <a:t>3.	Performance improves by overlapping activities if there is too much I/O; i.e., to avoid blocking when waiting for input or doing calculations, say in a spreadsheet</a:t>
            </a:r>
          </a:p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 dirty="0">
                <a:solidFill>
                  <a:srgbClr val="000000"/>
                </a:solidFill>
              </a:rPr>
              <a:t>4.	Real parallelism is possible in a multiprocessor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22305D94-719B-51B7-4529-485FCD1E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E2DE8AA0-A6BD-4B18-9BC3-25DDAF0969EB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4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4DE14E82-BA5E-60E6-BA4C-DF5CC2B3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10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7813" indent="-277813"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213" algn="l"/>
                <a:tab pos="2106613" algn="l"/>
                <a:tab pos="3021013" algn="l"/>
                <a:tab pos="3935413" algn="l"/>
                <a:tab pos="4849813" algn="l"/>
                <a:tab pos="5764213" algn="l"/>
                <a:tab pos="6678613" algn="l"/>
                <a:tab pos="7593013" algn="l"/>
                <a:tab pos="8507413" algn="l"/>
                <a:tab pos="9421813" algn="l"/>
                <a:tab pos="103362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825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having finer granularity in terms of multiple threads per process rather than processes provides better performance and makes it easier to build distributed applications</a:t>
            </a:r>
          </a:p>
          <a:p>
            <a:pPr eaLnBrk="1" hangingPunct="1">
              <a:spcBef>
                <a:spcPts val="825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in nondistributed systems, threads can be used with shared data instead of processes to avoid </a:t>
            </a:r>
            <a:r>
              <a:rPr lang="en-US" altLang="en-US" sz="2200" b="0">
                <a:solidFill>
                  <a:srgbClr val="800080"/>
                </a:solidFill>
              </a:rPr>
              <a:t>context switching</a:t>
            </a:r>
            <a:r>
              <a:rPr lang="en-US" altLang="en-US" sz="2200" b="0">
                <a:solidFill>
                  <a:srgbClr val="000000"/>
                </a:solidFill>
              </a:rPr>
              <a:t> overhead in interprocess communication (IPC)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F06CC73D-A623-0C72-3007-7BEF3E6C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19800"/>
            <a:ext cx="487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54000" indent="-252413"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8400" algn="l"/>
                <a:tab pos="2082800" algn="l"/>
                <a:tab pos="2997200" algn="l"/>
                <a:tab pos="3911600" algn="l"/>
                <a:tab pos="4826000" algn="l"/>
                <a:tab pos="5740400" algn="l"/>
                <a:tab pos="6654800" algn="l"/>
                <a:tab pos="7569200" algn="l"/>
                <a:tab pos="8483600" algn="l"/>
                <a:tab pos="9398000" algn="l"/>
                <a:tab pos="10312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250"/>
              </a:spcBef>
              <a:buSzPct val="55000"/>
            </a:pPr>
            <a:r>
              <a:rPr lang="en-US" altLang="en-US" sz="2000" b="0" i="1">
                <a:solidFill>
                  <a:srgbClr val="000000"/>
                </a:solidFill>
              </a:rPr>
              <a:t>context switching as the result of IPC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xmlns="" id="{911B6826-108A-5A5A-B7DF-F91CD70E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90800"/>
            <a:ext cx="76565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xmlns="" id="{B487D92D-95A2-8F49-E764-9227CDEC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254AD6E5-FB02-4E97-82EB-C7917115D25B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5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AF2E56AF-86CA-CCE0-152E-05349CDD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889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27013" indent="-227013"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1F497D"/>
                </a:solidFill>
              </a:rPr>
              <a:t>Thread Implementation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6427A442-D1CA-93D0-A05D-C1FB6835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890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695325" indent="-455613"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38213" indent="-455613"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281113" indent="-455613"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9725" algn="l"/>
                <a:tab pos="2524125" algn="l"/>
                <a:tab pos="3438525" algn="l"/>
                <a:tab pos="4352925" algn="l"/>
                <a:tab pos="5267325" algn="l"/>
                <a:tab pos="6181725" algn="l"/>
                <a:tab pos="7096125" algn="l"/>
                <a:tab pos="8010525" algn="l"/>
                <a:tab pos="8924925" algn="l"/>
                <a:tab pos="9839325" algn="l"/>
                <a:tab pos="107537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threads are usually provided in the form of a </a:t>
            </a:r>
            <a:r>
              <a:rPr lang="en-US" altLang="en-US" sz="2200" b="0">
                <a:solidFill>
                  <a:srgbClr val="800080"/>
                </a:solidFill>
              </a:rPr>
              <a:t>thread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package</a:t>
            </a:r>
          </a:p>
          <a:p>
            <a:pPr lvl="1" eaLnBrk="1" hangingPunct="1">
              <a:lnSpc>
                <a:spcPct val="95000"/>
              </a:lnSpc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package contains operations to </a:t>
            </a:r>
            <a:r>
              <a:rPr lang="en-US" altLang="en-US" sz="2200" b="0">
                <a:solidFill>
                  <a:srgbClr val="800080"/>
                </a:solidFill>
              </a:rPr>
              <a:t>create</a:t>
            </a:r>
            <a:r>
              <a:rPr lang="en-US" altLang="en-US" sz="2200" b="0">
                <a:solidFill>
                  <a:srgbClr val="000000"/>
                </a:solidFill>
              </a:rPr>
              <a:t> and </a:t>
            </a:r>
            <a:r>
              <a:rPr lang="en-US" altLang="en-US" sz="2200" b="0">
                <a:solidFill>
                  <a:srgbClr val="800080"/>
                </a:solidFill>
              </a:rPr>
              <a:t>destroy</a:t>
            </a:r>
            <a:r>
              <a:rPr lang="en-US" altLang="en-US" sz="2200" b="0">
                <a:solidFill>
                  <a:srgbClr val="000000"/>
                </a:solidFill>
              </a:rPr>
              <a:t> a thread, operations on synchronization variables such as </a:t>
            </a:r>
            <a:r>
              <a:rPr lang="en-US" altLang="en-US" sz="2200" b="0">
                <a:solidFill>
                  <a:srgbClr val="800080"/>
                </a:solidFill>
              </a:rPr>
              <a:t>mutexes</a:t>
            </a:r>
            <a:r>
              <a:rPr lang="en-US" altLang="en-US" sz="2200" b="0">
                <a:solidFill>
                  <a:srgbClr val="000000"/>
                </a:solidFill>
              </a:rPr>
              <a:t> and </a:t>
            </a:r>
            <a:r>
              <a:rPr lang="en-US" altLang="en-US" sz="2200" b="0">
                <a:solidFill>
                  <a:srgbClr val="800080"/>
                </a:solidFill>
              </a:rPr>
              <a:t>condition variables</a:t>
            </a:r>
          </a:p>
          <a:p>
            <a:pPr lvl="1" eaLnBrk="1" hangingPunct="1">
              <a:lnSpc>
                <a:spcPct val="95000"/>
              </a:lnSpc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two approaches of constructing a thread package</a:t>
            </a:r>
          </a:p>
          <a:p>
            <a:pPr lvl="2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Arial" panose="020B0604020202020204" pitchFamily="34" charset="0"/>
              <a:buAutoNum type="alphaLcPeriod"/>
            </a:pPr>
            <a:r>
              <a:rPr lang="en-US" altLang="en-US" sz="2200" b="0">
                <a:solidFill>
                  <a:srgbClr val="000000"/>
                </a:solidFill>
              </a:rPr>
              <a:t>construct a </a:t>
            </a:r>
            <a:r>
              <a:rPr lang="en-US" altLang="en-US" sz="2200" b="0">
                <a:solidFill>
                  <a:srgbClr val="800080"/>
                </a:solidFill>
              </a:rPr>
              <a:t>thread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library</a:t>
            </a:r>
            <a:r>
              <a:rPr lang="en-US" altLang="en-US" sz="2200" b="0">
                <a:solidFill>
                  <a:srgbClr val="000000"/>
                </a:solidFill>
              </a:rPr>
              <a:t> that is executed entirely in </a:t>
            </a:r>
            <a:r>
              <a:rPr lang="en-US" altLang="en-US" sz="2200" b="0">
                <a:solidFill>
                  <a:srgbClr val="800080"/>
                </a:solidFill>
              </a:rPr>
              <a:t>user</a:t>
            </a:r>
            <a:r>
              <a:rPr lang="en-US" altLang="en-US" sz="2200" b="0">
                <a:solidFill>
                  <a:srgbClr val="000000"/>
                </a:solidFill>
              </a:rPr>
              <a:t> </a:t>
            </a:r>
            <a:r>
              <a:rPr lang="en-US" altLang="en-US" sz="2200" b="0">
                <a:solidFill>
                  <a:srgbClr val="800080"/>
                </a:solidFill>
              </a:rPr>
              <a:t>mode</a:t>
            </a:r>
            <a:r>
              <a:rPr lang="en-US" altLang="en-US" sz="2200" b="0">
                <a:solidFill>
                  <a:srgbClr val="000000"/>
                </a:solidFill>
              </a:rPr>
              <a:t> (the OS is not aware of threads)</a:t>
            </a:r>
          </a:p>
          <a:p>
            <a:pPr lvl="3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cheap to create and destroy threads; just allocate and free memory</a:t>
            </a:r>
          </a:p>
          <a:p>
            <a:pPr lvl="3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context switching can be done using few instructions; store and reload only CPU register values</a:t>
            </a:r>
          </a:p>
          <a:p>
            <a:pPr lvl="3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disadv: invocation of a blocking system call will block the entire process to which the thread belongs and all other threads in that process</a:t>
            </a:r>
          </a:p>
          <a:p>
            <a:pPr lvl="2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Arial" panose="020B0604020202020204" pitchFamily="34" charset="0"/>
              <a:buAutoNum type="alphaLcPeriod"/>
            </a:pPr>
            <a:r>
              <a:rPr lang="en-US" altLang="en-US" sz="2200" b="0">
                <a:solidFill>
                  <a:srgbClr val="000000"/>
                </a:solidFill>
              </a:rPr>
              <a:t>implement them in the </a:t>
            </a:r>
            <a:r>
              <a:rPr lang="en-US" altLang="en-US" sz="2200" b="0">
                <a:solidFill>
                  <a:srgbClr val="800080"/>
                </a:solidFill>
              </a:rPr>
              <a:t>OS’s kernel</a:t>
            </a:r>
          </a:p>
          <a:p>
            <a:pPr lvl="3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let the kernel be aware of threads and schedule them</a:t>
            </a:r>
          </a:p>
          <a:p>
            <a:pPr lvl="3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expensive for thread operations such as creation and deletion since each requires a system 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xmlns="" id="{803EE728-B002-BDB2-8EA5-50A1B114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00800"/>
            <a:ext cx="81295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300"/>
              </a:spcBef>
              <a:buSzPct val="100000"/>
            </a:pPr>
            <a:r>
              <a:rPr lang="en-US" altLang="en-US" sz="1200" b="0" i="1">
                <a:solidFill>
                  <a:srgbClr val="000000"/>
                </a:solidFill>
                <a:latin typeface="Calibri" panose="020F0502020204030204" pitchFamily="34" charset="0"/>
              </a:rPr>
              <a:t>combining kernel-level lightweight processes and user-level threads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xmlns="" id="{AEEB6228-146C-9923-DC5F-9B7F9350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DD3A4F87-5C2A-46C8-833D-582CC0D3CC29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6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xmlns="" id="{4AD1EFEA-A9A2-9408-F54E-5D2B4A8B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45" t="44411" r="21350" b="38972"/>
          <a:stretch>
            <a:fillRect/>
          </a:stretch>
        </p:blipFill>
        <p:spPr bwMode="auto">
          <a:xfrm>
            <a:off x="381000" y="2674938"/>
            <a:ext cx="8605838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9" name="Rectangle 4">
            <a:extLst>
              <a:ext uri="{FF2B5EF4-FFF2-40B4-BE49-F238E27FC236}">
                <a16:creationId xmlns:a16="http://schemas.microsoft.com/office/drawing/2014/main" xmlns="" id="{F0934BBC-C5E4-446B-55F9-145A13F7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79425" indent="-241300"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3825" algn="l"/>
                <a:tab pos="2308225" algn="l"/>
                <a:tab pos="3222625" algn="l"/>
                <a:tab pos="4137025" algn="l"/>
                <a:tab pos="5051425" algn="l"/>
                <a:tab pos="5965825" algn="l"/>
                <a:tab pos="6880225" algn="l"/>
                <a:tab pos="7794625" algn="l"/>
                <a:tab pos="8709025" algn="l"/>
                <a:tab pos="9623425" algn="l"/>
                <a:tab pos="10537825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solution: use a hybrid form of user-level and kernel-level threads, called </a:t>
            </a:r>
            <a:r>
              <a:rPr lang="en-US" altLang="en-US" sz="2200" b="0">
                <a:solidFill>
                  <a:srgbClr val="800080"/>
                </a:solidFill>
              </a:rPr>
              <a:t>lightweight process</a:t>
            </a:r>
            <a:r>
              <a:rPr lang="en-US" altLang="en-US" sz="2200" b="0">
                <a:solidFill>
                  <a:srgbClr val="000000"/>
                </a:solidFill>
              </a:rPr>
              <a:t> (</a:t>
            </a:r>
            <a:r>
              <a:rPr lang="en-US" altLang="en-US" sz="2200" b="0">
                <a:solidFill>
                  <a:srgbClr val="800080"/>
                </a:solidFill>
              </a:rPr>
              <a:t>LWP</a:t>
            </a:r>
            <a:r>
              <a:rPr lang="en-US" altLang="en-US" sz="2200" b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a LWP runs in the context of a single (heavy-weight) process, and there can be several LWPs per process</a:t>
            </a:r>
          </a:p>
          <a:p>
            <a:pPr lvl="1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system also offers a user-level thread package for some operations such as creating and destroying threads, for thread synchronization (mutexes and condition variables)</a:t>
            </a:r>
          </a:p>
          <a:p>
            <a:pPr lvl="1" eaLnBrk="1" hangingPunct="1">
              <a:lnSpc>
                <a:spcPct val="90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thread package can be shared by multiple LWPs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xmlns="" id="{9957826C-014C-217F-DCF3-18BE98E4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B2B98ED1-A49C-4D79-8029-E762549A0299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7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0860515C-D679-39DE-0516-A6145145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39713" indent="-239713"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4113" algn="l"/>
                <a:tab pos="2068513" algn="l"/>
                <a:tab pos="2982913" algn="l"/>
                <a:tab pos="3897313" algn="l"/>
                <a:tab pos="4811713" algn="l"/>
                <a:tab pos="5726113" algn="l"/>
                <a:tab pos="6640513" algn="l"/>
                <a:tab pos="7554913" algn="l"/>
                <a:tab pos="8469313" algn="l"/>
                <a:tab pos="9383713" algn="l"/>
                <a:tab pos="102981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1F497D"/>
                </a:solidFill>
              </a:rPr>
              <a:t>Threads in Distributed Systems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35B4B3DD-431C-C83C-2A4C-39B2A485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57200"/>
            <a:ext cx="889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69913" indent="-328613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823913" indent="-252413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122363" indent="-290513"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1F497D"/>
                </a:solidFill>
              </a:rPr>
              <a:t>Multithreaded Clients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consider a Web browser; fetching different parts of a page can be implemented as a separate thread, each opening its own TCP/IP connection to the server or to separate and replicated servers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each can display the results as it gets its part of the page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1F497D"/>
                </a:solidFill>
              </a:rPr>
              <a:t>Multithreaded Servers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servers can be constructed in three ways</a:t>
            </a:r>
          </a:p>
          <a:p>
            <a:pPr lvl="2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800080"/>
                </a:solidFill>
              </a:rPr>
              <a:t>a.	 Single-threaded process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it gets a request, examines it, carries it out to completion before getting the next request</a:t>
            </a:r>
          </a:p>
          <a:p>
            <a:pPr lvl="3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server is idle while waiting for disk read, i.e., system calls are blocking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xmlns="" id="{8F5B96D7-EB59-C1F7-F877-7B4997F3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6477000"/>
            <a:ext cx="78343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275"/>
              </a:spcBef>
              <a:buSzPct val="100000"/>
            </a:pPr>
            <a:r>
              <a:rPr lang="en-US" altLang="en-US" sz="1100" b="0" i="1">
                <a:solidFill>
                  <a:srgbClr val="000000"/>
                </a:solidFill>
                <a:latin typeface="Calibri" panose="020F0502020204030204" pitchFamily="34" charset="0"/>
              </a:rPr>
              <a:t>a multithreaded server organized in a dispatcher/worker model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xmlns="" id="{6EC8B0C0-BA24-4988-4C3B-DCE49649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6302EEBB-090D-47C6-86E2-40A7BD86B162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8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A75BA066-A17F-9F08-5F7E-688BB688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342900" indent="-301625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684213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marL="1017588" indent="-331788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ts val="413"/>
              </a:spcBef>
              <a:buSzPct val="55000"/>
            </a:pPr>
            <a:r>
              <a:rPr lang="en-US" altLang="en-US" sz="2200" b="0">
                <a:solidFill>
                  <a:srgbClr val="800080"/>
                </a:solidFill>
              </a:rPr>
              <a:t>b.	Threads</a:t>
            </a:r>
          </a:p>
          <a:p>
            <a:pPr lvl="2" eaLnBrk="1" hangingPunct="1">
              <a:lnSpc>
                <a:spcPct val="95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Threads are more important for implementing servers</a:t>
            </a:r>
          </a:p>
          <a:p>
            <a:pPr lvl="2" eaLnBrk="1" hangingPunct="1">
              <a:lnSpc>
                <a:spcPct val="95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e.g., a file server</a:t>
            </a:r>
          </a:p>
          <a:p>
            <a:pPr lvl="3" eaLnBrk="1" hangingPunct="1">
              <a:lnSpc>
                <a:spcPct val="95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dispatcher thread reads incoming requests for a file operation from clients and passes it to an idle worker thread</a:t>
            </a:r>
          </a:p>
          <a:p>
            <a:pPr lvl="3" eaLnBrk="1" hangingPunct="1">
              <a:lnSpc>
                <a:spcPct val="95000"/>
              </a:lnSpc>
              <a:spcBef>
                <a:spcPts val="41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The worker thread performs a blocking disk read; in which case another thread may continue, say the dispatcher or another worker thread</a:t>
            </a: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xmlns="" id="{91C012C0-95D7-2FBC-7374-9710315A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4770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xmlns="" id="{F577364A-3248-D517-D5AC-AD0E5B3D2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76838"/>
            <a:ext cx="487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500"/>
              </a:spcBef>
              <a:buSzPct val="100000"/>
            </a:pPr>
            <a:r>
              <a:rPr lang="en-US" altLang="en-US" sz="2000" b="0" i="1">
                <a:solidFill>
                  <a:srgbClr val="000000"/>
                </a:solidFill>
                <a:latin typeface="Calibri" panose="020F0502020204030204" pitchFamily="34" charset="0"/>
              </a:rPr>
              <a:t>three ways to construct a server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xmlns="" id="{494018E6-F168-6801-254B-B4BA41344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0000FF"/>
              </a:buClr>
              <a:buSzPct val="55000"/>
              <a:buFont typeface="Wingdings" panose="05000000000000000000" pitchFamily="2" charset="2"/>
              <a:buChar char=""/>
            </a:pPr>
            <a:fld id="{9572E5CB-6E76-40B6-9FA3-55F42FEF543B}" type="slidenum">
              <a:rPr lang="de-DE" altLang="en-US" sz="1200" b="0">
                <a:solidFill>
                  <a:srgbClr val="898989"/>
                </a:solidFill>
              </a:rPr>
              <a:pPr algn="r" eaLnBrk="1" hangingPunct="1">
                <a:spcBef>
                  <a:spcPts val="300"/>
                </a:spcBef>
                <a:buClr>
                  <a:srgbClr val="0000FF"/>
                </a:buClr>
                <a:buSzPct val="55000"/>
                <a:buFont typeface="Wingdings" panose="05000000000000000000" pitchFamily="2" charset="2"/>
                <a:buChar char=""/>
              </a:pPr>
              <a:t>9</a:t>
            </a:fld>
            <a:endParaRPr lang="de-DE" altLang="en-US" sz="1200" b="0">
              <a:solidFill>
                <a:srgbClr val="898989"/>
              </a:solidFill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B20A4D1C-501B-8F20-DA82-0DDAC038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90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520700" indent="-404813"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900113" indent="-366713"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SzPct val="55000"/>
            </a:pPr>
            <a:r>
              <a:rPr lang="en-US" altLang="en-US" sz="2200" b="0">
                <a:solidFill>
                  <a:srgbClr val="800080"/>
                </a:solidFill>
              </a:rPr>
              <a:t>c.	Finite-state machine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if threads are not available</a:t>
            </a:r>
          </a:p>
          <a:p>
            <a:pPr lvl="2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it gets a request, examines it, tries to fulfill the request from cache, else sends a request to the file system; but instead of blocking it records the state of the current request and proceeds to the next request</a:t>
            </a:r>
          </a:p>
          <a:p>
            <a:pPr lvl="1" eaLnBrk="1" hangingPunct="1">
              <a:spcBef>
                <a:spcPts val="55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"/>
            </a:pPr>
            <a:r>
              <a:rPr lang="en-US" altLang="en-US" sz="2200" b="0">
                <a:solidFill>
                  <a:srgbClr val="000000"/>
                </a:solidFill>
              </a:rPr>
              <a:t>Summary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xmlns="" id="{6E3BEC54-9D07-B491-75EF-FDA36FBF81DA}"/>
              </a:ext>
            </a:extLst>
          </p:cNvPr>
          <p:cNvGraphicFramePr>
            <a:graphicFrameLocks noGrp="1"/>
          </p:cNvGraphicFramePr>
          <p:nvPr/>
        </p:nvGraphicFramePr>
        <p:xfrm>
          <a:off x="114300" y="2895600"/>
          <a:ext cx="8805863" cy="2243139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3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3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Characteristics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Single-threaded process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parallelism, blocking system calls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Threads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Parallelism, blocking system calls (thread only)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Finite-state machine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75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Parallelism, nonblocking system calls</a:t>
                      </a:r>
                    </a:p>
                  </a:txBody>
                  <a:tcPr marL="90000" marR="90000" marT="662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16826</TotalTime>
  <Words>1321</Words>
  <Application>Microsoft Office PowerPoint</Application>
  <PresentationFormat>On-screen Show (4:3)</PresentationFormat>
  <Paragraphs>240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Mulugeta Libsie</dc:creator>
  <cp:lastModifiedBy>Labe</cp:lastModifiedBy>
  <cp:revision>1116</cp:revision>
  <cp:lastPrinted>2001-01-16T14:03:29Z</cp:lastPrinted>
  <dcterms:created xsi:type="dcterms:W3CDTF">2000-12-18T09:01:31Z</dcterms:created>
  <dcterms:modified xsi:type="dcterms:W3CDTF">2022-08-23T07:34:19Z</dcterms:modified>
</cp:coreProperties>
</file>