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</p:sldMasterIdLst>
  <p:notesMasterIdLst>
    <p:notesMasterId r:id="rId29"/>
  </p:notesMasterIdLst>
  <p:sldIdLst>
    <p:sldId id="256" r:id="rId2"/>
    <p:sldId id="667" r:id="rId3"/>
    <p:sldId id="285" r:id="rId4"/>
    <p:sldId id="257" r:id="rId5"/>
    <p:sldId id="286" r:id="rId6"/>
    <p:sldId id="287" r:id="rId7"/>
    <p:sldId id="658" r:id="rId8"/>
    <p:sldId id="289" r:id="rId9"/>
    <p:sldId id="659" r:id="rId10"/>
    <p:sldId id="290" r:id="rId11"/>
    <p:sldId id="661" r:id="rId12"/>
    <p:sldId id="662" r:id="rId13"/>
    <p:sldId id="666" r:id="rId14"/>
    <p:sldId id="664" r:id="rId15"/>
    <p:sldId id="665" r:id="rId16"/>
    <p:sldId id="301" r:id="rId17"/>
    <p:sldId id="302" r:id="rId18"/>
    <p:sldId id="660" r:id="rId19"/>
    <p:sldId id="303" r:id="rId20"/>
    <p:sldId id="304" r:id="rId21"/>
    <p:sldId id="305" r:id="rId22"/>
    <p:sldId id="315" r:id="rId23"/>
    <p:sldId id="316" r:id="rId24"/>
    <p:sldId id="317" r:id="rId25"/>
    <p:sldId id="318" r:id="rId26"/>
    <p:sldId id="280" r:id="rId27"/>
    <p:sldId id="668" r:id="rId28"/>
  </p:sldIdLst>
  <p:sldSz cx="10160000" cy="571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972" autoAdjust="0"/>
  </p:normalViewPr>
  <p:slideViewPr>
    <p:cSldViewPr>
      <p:cViewPr varScale="1">
        <p:scale>
          <a:sx n="70" d="100"/>
          <a:sy n="70" d="100"/>
        </p:scale>
        <p:origin x="1188" y="90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3676-3E76-42A7-A4E0-B82DD3987B6F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6C0D-8265-47AB-84E1-CA4A8CC63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1pPr>
    <a:lvl2pPr marL="374584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2pPr>
    <a:lvl3pPr marL="749168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3pPr>
    <a:lvl4pPr marL="1123752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4pPr>
    <a:lvl5pPr marL="1498336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5pPr>
    <a:lvl6pPr marL="1872920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6pPr>
    <a:lvl7pPr marL="2247504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7pPr>
    <a:lvl8pPr marL="2622088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8pPr>
    <a:lvl9pPr marL="2996672" algn="l" defTabSz="749168" rtl="0" eaLnBrk="1" latinLnBrk="0" hangingPunct="1">
      <a:defRPr sz="9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6C0D-8265-47AB-84E1-CA4A8CC63E0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 useBgFill="1">
        <p:nvSpPr>
          <p:cNvPr id="5" name="Rounded Rectangle 4"/>
          <p:cNvSpPr/>
          <p:nvPr/>
        </p:nvSpPr>
        <p:spPr>
          <a:xfrm>
            <a:off x="72321" y="58210"/>
            <a:ext cx="10015361" cy="55760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6" name="Rectangle 5"/>
          <p:cNvSpPr/>
          <p:nvPr/>
        </p:nvSpPr>
        <p:spPr>
          <a:xfrm>
            <a:off x="70556" y="1207824"/>
            <a:ext cx="10022417" cy="127264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7" name="Rectangle 6"/>
          <p:cNvSpPr/>
          <p:nvPr/>
        </p:nvSpPr>
        <p:spPr>
          <a:xfrm>
            <a:off x="70556" y="1164167"/>
            <a:ext cx="10022417" cy="10054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10" name="Rectangle 9"/>
          <p:cNvSpPr/>
          <p:nvPr/>
        </p:nvSpPr>
        <p:spPr>
          <a:xfrm>
            <a:off x="70556" y="2480471"/>
            <a:ext cx="10022417" cy="9260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39333" y="2667000"/>
            <a:ext cx="7112000" cy="1333500"/>
          </a:xfrm>
        </p:spPr>
        <p:txBody>
          <a:bodyPr/>
          <a:lstStyle>
            <a:lvl1pPr marL="0" indent="0" algn="ctr">
              <a:buNone/>
              <a:defRPr sz="2167">
                <a:solidFill>
                  <a:schemeClr val="tx2"/>
                </a:solidFill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8000" y="1254943"/>
            <a:ext cx="91440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F8C4B-FE03-4464-A6DD-39B3F2F20F5D}" type="datetime1">
              <a:rPr lang="en-US" smtClean="0"/>
              <a:t>12/7/2022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D233-B52E-45DC-8A7B-DF8786E44D0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77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28869"/>
            <a:ext cx="22352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868"/>
            <a:ext cx="6180667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BABB32-6A51-4D15-838F-8E9A9B89937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067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16000" y="1206500"/>
            <a:ext cx="8636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46045-9CA4-4619-8562-238353642CB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657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 useBgFill="1">
        <p:nvSpPr>
          <p:cNvPr id="5" name="Rounded Rectangle 4"/>
          <p:cNvSpPr/>
          <p:nvPr/>
        </p:nvSpPr>
        <p:spPr>
          <a:xfrm>
            <a:off x="72570" y="58131"/>
            <a:ext cx="10014858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6" name="Rectangle 5"/>
          <p:cNvSpPr/>
          <p:nvPr/>
        </p:nvSpPr>
        <p:spPr>
          <a:xfrm flipV="1">
            <a:off x="77612" y="1980408"/>
            <a:ext cx="10015361" cy="7672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7" name="Rectangle 6"/>
          <p:cNvSpPr/>
          <p:nvPr/>
        </p:nvSpPr>
        <p:spPr>
          <a:xfrm>
            <a:off x="77612" y="1951304"/>
            <a:ext cx="10015361" cy="38364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8" name="Rectangle 7"/>
          <p:cNvSpPr/>
          <p:nvPr/>
        </p:nvSpPr>
        <p:spPr>
          <a:xfrm>
            <a:off x="75849" y="2057137"/>
            <a:ext cx="10017124" cy="3836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793751"/>
            <a:ext cx="8636000" cy="1135063"/>
          </a:xfrm>
        </p:spPr>
        <p:txBody>
          <a:bodyPr/>
          <a:lstStyle>
            <a:lvl1pPr algn="l">
              <a:buNone/>
              <a:defRPr sz="3333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2123282"/>
            <a:ext cx="8636000" cy="1115218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C94B4-3E46-4C3A-B141-52D173D1D3ED}" type="datetime1">
              <a:rPr lang="en-US" smtClean="0"/>
              <a:t>12/7/2022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9000" y="5143500"/>
            <a:ext cx="444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278" y="5173928"/>
            <a:ext cx="508000" cy="3810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16000" y="1206500"/>
            <a:ext cx="41656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82167" y="1206500"/>
            <a:ext cx="41656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2E11D-10C3-4154-9898-9C715A3C47F6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212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7542"/>
            <a:ext cx="8636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206500"/>
            <a:ext cx="4148667" cy="635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03333" y="1206500"/>
            <a:ext cx="4148667" cy="635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16000" y="1873250"/>
            <a:ext cx="4148667" cy="323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503333" y="1873250"/>
            <a:ext cx="4148667" cy="323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573A0-5DBB-4BB8-806C-55EB6964F535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188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CF3D7-D3BB-48D1-A790-1574928213A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113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5F1FE0-A84E-454A-986D-F8BFF8669144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394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 useBgFill="1">
        <p:nvSpPr>
          <p:cNvPr id="6" name="Rounded Rectangle 5"/>
          <p:cNvSpPr/>
          <p:nvPr/>
        </p:nvSpPr>
        <p:spPr>
          <a:xfrm>
            <a:off x="70557" y="58208"/>
            <a:ext cx="10015361" cy="557741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7542"/>
            <a:ext cx="8636000" cy="952500"/>
          </a:xfrm>
        </p:spPr>
        <p:txBody>
          <a:bodyPr/>
          <a:lstStyle>
            <a:lvl1pPr algn="l">
              <a:buNone/>
              <a:defRPr sz="333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16000" y="1333500"/>
            <a:ext cx="2116667" cy="3746500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302000" y="1333500"/>
            <a:ext cx="6350000" cy="374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887CF3-490E-4193-8A89-25F3A6F70558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16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75849" y="3902606"/>
            <a:ext cx="10008306" cy="7672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6" name="Rectangle 5"/>
          <p:cNvSpPr/>
          <p:nvPr/>
        </p:nvSpPr>
        <p:spPr>
          <a:xfrm>
            <a:off x="75849" y="3874825"/>
            <a:ext cx="10008306" cy="38364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7" name="Rectangle 6"/>
          <p:cNvSpPr/>
          <p:nvPr/>
        </p:nvSpPr>
        <p:spPr>
          <a:xfrm>
            <a:off x="75849" y="3978012"/>
            <a:ext cx="10008306" cy="3968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83792"/>
            <a:ext cx="8128000" cy="435240"/>
          </a:xfrm>
        </p:spPr>
        <p:txBody>
          <a:bodyPr anchor="ctr">
            <a:noAutofit/>
          </a:bodyPr>
          <a:lstStyle>
            <a:lvl1pPr algn="l">
              <a:buNone/>
              <a:defRPr sz="233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538188"/>
            <a:ext cx="8128000" cy="571500"/>
          </a:xfrm>
        </p:spPr>
        <p:txBody>
          <a:bodyPr/>
          <a:lstStyle>
            <a:lvl1pPr marL="0" indent="0">
              <a:buFontTx/>
              <a:buNone/>
              <a:defRPr sz="1333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899" y="55564"/>
            <a:ext cx="10002081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0379E-D3C4-46B4-ADA3-D276ADEE642C}" type="datetime1">
              <a:rPr lang="en-US" smtClean="0"/>
              <a:t>12/7/2022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16000" y="5143500"/>
            <a:ext cx="4318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2278" y="5173928"/>
            <a:ext cx="508000" cy="3810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59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 useBgFill="1">
        <p:nvSpPr>
          <p:cNvPr id="8" name="Rounded Rectangle 7"/>
          <p:cNvSpPr/>
          <p:nvPr/>
        </p:nvSpPr>
        <p:spPr>
          <a:xfrm>
            <a:off x="70557" y="58208"/>
            <a:ext cx="10015361" cy="557741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016000" y="228865"/>
            <a:ext cx="8636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016000" y="1206500"/>
            <a:ext cx="863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858000" y="5159375"/>
            <a:ext cx="2751667" cy="396875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167">
                <a:solidFill>
                  <a:schemeClr val="tx2"/>
                </a:solidFill>
                <a:latin typeface="Arial" charset="0"/>
              </a:defRPr>
            </a:lvl1pPr>
          </a:lstStyle>
          <a:p>
            <a:fld id="{3DAA476C-350F-45DB-B083-CD8B35669EBD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16000" y="5143500"/>
            <a:ext cx="4402667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67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/>
              <a:t>Designrd  by Informatics Staff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2278" y="5175250"/>
            <a:ext cx="508000" cy="381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167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tx2"/>
          </a:solidFill>
          <a:latin typeface="Franklin Gothic Book" pitchFamily="34" charset="0"/>
        </a:defRPr>
      </a:lvl9pPr>
    </p:titleStyle>
    <p:bodyStyle>
      <a:lvl1pPr marL="227533" indent="-227533" algn="l" rtl="0" eaLnBrk="1" fontAlgn="base" hangingPunct="1">
        <a:spcBef>
          <a:spcPts val="479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456388" indent="-190492" algn="l" rtl="0" eaLnBrk="1" fontAlgn="base" hangingPunct="1">
        <a:spcBef>
          <a:spcPts val="31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43" indent="-190492" algn="l" rtl="0" eaLnBrk="1" fontAlgn="base" hangingPunct="1">
        <a:spcBef>
          <a:spcPts val="312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914099" indent="-190492" algn="l" rtl="0" eaLnBrk="1" fontAlgn="base" hangingPunct="1">
        <a:spcBef>
          <a:spcPts val="312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indent="-190492" algn="l" rtl="0" eaLnBrk="1" fontAlgn="base" hangingPunct="1">
        <a:spcBef>
          <a:spcPts val="312"/>
        </a:spcBef>
        <a:spcAft>
          <a:spcPct val="0"/>
        </a:spcAft>
        <a:buClr>
          <a:srgbClr val="0BD0D9"/>
        </a:buClr>
        <a:buChar char="o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1371545" indent="-190492" algn="l" rtl="0" eaLnBrk="1" latinLnBrk="0" hangingPunct="1">
        <a:spcBef>
          <a:spcPts val="308"/>
        </a:spcBef>
        <a:buClr>
          <a:schemeClr val="accent3"/>
        </a:buClr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136" indent="-190492" algn="l" rtl="0" eaLnBrk="1" latinLnBrk="0" hangingPunct="1">
        <a:spcBef>
          <a:spcPts val="308"/>
        </a:spcBef>
        <a:buClr>
          <a:schemeClr val="accent2"/>
        </a:buClr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27" indent="-190492" algn="l" rtl="0" eaLnBrk="1" latinLnBrk="0" hangingPunct="1">
        <a:spcBef>
          <a:spcPts val="308"/>
        </a:spcBef>
        <a:buClr>
          <a:schemeClr val="accent1">
            <a:tint val="60000"/>
          </a:schemeClr>
        </a:buClr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indent="-190492" algn="l" rtl="0" eaLnBrk="1" latinLnBrk="0" hangingPunct="1">
        <a:spcBef>
          <a:spcPts val="308"/>
        </a:spcBef>
        <a:buClr>
          <a:schemeClr val="accent2">
            <a:tint val="60000"/>
          </a:schemeClr>
        </a:buClr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193800" y="1752600"/>
            <a:ext cx="8305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761970" fontAlgn="base">
              <a:spcBef>
                <a:spcPct val="0"/>
              </a:spcBef>
              <a:spcAft>
                <a:spcPct val="0"/>
              </a:spcAft>
              <a:defRPr sz="3000" b="1" ker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Software Quality Attributes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4F5663-4888-464F-9637-691BA606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80" y="647700"/>
            <a:ext cx="8918620" cy="762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380992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761984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142975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523967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defTabSz="914400"/>
            <a:r>
              <a:rPr lang="en-US" sz="5000" kern="0"/>
              <a:t>Chapter four </a:t>
            </a:r>
            <a:endParaRPr lang="en-US" sz="5000" kern="0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67" dirty="0"/>
              <a:t>Figure 4.2 Shows The Parts of Performance Scenario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5" y="1181364"/>
            <a:ext cx="8792615" cy="437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260-EF4D-4DB2-91A3-B592FBC2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09DA04-8521-4325-B0D8-E22494152E6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5600" y="1206500"/>
            <a:ext cx="9677400" cy="381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6C33-FF75-4B01-953A-0A57ED55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28865"/>
            <a:ext cx="8636000" cy="647435"/>
          </a:xfrm>
        </p:spPr>
        <p:txBody>
          <a:bodyPr/>
          <a:lstStyle/>
          <a:p>
            <a:r>
              <a:rPr lang="en-US" dirty="0"/>
              <a:t>Availability General Scenario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2CA10-CE28-4259-B620-4FC9AE3CD4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9400" y="772293"/>
            <a:ext cx="9753600" cy="45236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4DB-D456-4840-AD69-F0320CE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8B033-30F1-4713-AEDD-81550C5C98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8000" y="1232863"/>
            <a:ext cx="9448800" cy="40630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8CD63-ED7C-485D-A425-B6CA45B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7549"/>
            <a:ext cx="9448800" cy="54207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DCC5-EDDA-419F-9EE1-850F752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14300"/>
            <a:ext cx="8636000" cy="768085"/>
          </a:xfrm>
        </p:spPr>
        <p:txBody>
          <a:bodyPr/>
          <a:lstStyle/>
          <a:p>
            <a:r>
              <a:rPr lang="en-US" dirty="0"/>
              <a:t>Goals of Availability Tactics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6EDAA-E563-439F-ADBC-7D56D9C328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546" y="882385"/>
            <a:ext cx="9714254" cy="45659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96917"/>
            <a:ext cx="8763000" cy="607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SECURITY SCENARIO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496918"/>
            <a:ext cx="9870722" cy="505933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2200" dirty="0"/>
              <a:t>Security is a measure of the system's ability to resist </a:t>
            </a:r>
            <a:r>
              <a:rPr lang="en-GB" sz="2200" b="1" dirty="0">
                <a:solidFill>
                  <a:srgbClr val="FF0000"/>
                </a:solidFill>
              </a:rPr>
              <a:t>unauthorized usage</a:t>
            </a:r>
            <a:r>
              <a:rPr lang="en-GB" sz="2200" dirty="0"/>
              <a:t> while still providing its services to </a:t>
            </a:r>
            <a:r>
              <a:rPr lang="en-GB" sz="2200" dirty="0">
                <a:solidFill>
                  <a:srgbClr val="FF0000"/>
                </a:solidFill>
              </a:rPr>
              <a:t>legitimate users</a:t>
            </a:r>
            <a:r>
              <a:rPr lang="en-GB" sz="2200" dirty="0"/>
              <a:t>. An attempt to breach security is called an</a:t>
            </a:r>
            <a:r>
              <a:rPr lang="en-GB" sz="2200" dirty="0">
                <a:solidFill>
                  <a:srgbClr val="FF0000"/>
                </a:solidFill>
              </a:rPr>
              <a:t> attack </a:t>
            </a:r>
            <a:r>
              <a:rPr lang="en-GB" sz="2200" dirty="0"/>
              <a:t>and can take a number of forms. It may be an unauthorized attempt to access data or services or to modify data, or it may be intended to deny services to legitimate users. </a:t>
            </a:r>
          </a:p>
          <a:p>
            <a:pPr algn="just">
              <a:lnSpc>
                <a:spcPct val="200000"/>
              </a:lnSpc>
            </a:pPr>
            <a:r>
              <a:rPr lang="en-GB" sz="2200" dirty="0"/>
              <a:t>Security can be characterized as a system </a:t>
            </a:r>
            <a:r>
              <a:rPr lang="en-GB" sz="2200" b="1" dirty="0">
                <a:solidFill>
                  <a:srgbClr val="7030A0"/>
                </a:solidFill>
              </a:rPr>
              <a:t>providing</a:t>
            </a:r>
            <a:r>
              <a:rPr lang="en-GB" sz="2200" dirty="0"/>
              <a:t> non-repudiation, confidentiality, integrity, assurance, availability, and auditing. For each term, we provide a definition and an example.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316B2-04C9-4C31-BC32-11F516EB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91" y="190501"/>
            <a:ext cx="9199809" cy="445842"/>
          </a:xfrm>
        </p:spPr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9" y="636343"/>
            <a:ext cx="9870722" cy="49199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u="sng" dirty="0">
                <a:solidFill>
                  <a:srgbClr val="FF0000"/>
                </a:solidFill>
              </a:rPr>
              <a:t>Non-repudiation</a:t>
            </a:r>
            <a:r>
              <a:rPr lang="en-GB" sz="2000" b="1" u="sng" dirty="0"/>
              <a:t> </a:t>
            </a:r>
            <a:r>
              <a:rPr lang="en-GB" sz="2000" dirty="0"/>
              <a:t>is the property that a transaction (access to or modification of data or services) </a:t>
            </a:r>
            <a:r>
              <a:rPr lang="en-GB" sz="2000" b="1" dirty="0"/>
              <a:t>cannot be denied by any of the parties to it. </a:t>
            </a:r>
            <a:r>
              <a:rPr lang="en-GB" sz="2000" dirty="0"/>
              <a:t>This means you cannot deny that you ordered that item over the Internet if, in fact, you did. </a:t>
            </a:r>
            <a:endParaRPr lang="en-GB" b="1" u="sng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GB" b="1" u="sng" dirty="0">
                <a:solidFill>
                  <a:srgbClr val="FF0000"/>
                </a:solidFill>
              </a:rPr>
              <a:t>Confidentiality</a:t>
            </a:r>
            <a:r>
              <a:rPr lang="en-GB" b="1" dirty="0"/>
              <a:t> </a:t>
            </a:r>
            <a:r>
              <a:rPr lang="en-GB" dirty="0"/>
              <a:t>is the property that data or services are </a:t>
            </a:r>
            <a:r>
              <a:rPr lang="en-GB" b="1" dirty="0">
                <a:solidFill>
                  <a:srgbClr val="7030A0"/>
                </a:solidFill>
              </a:rPr>
              <a:t>protected from unauthorized access</a:t>
            </a:r>
            <a:r>
              <a:rPr lang="en-GB" dirty="0"/>
              <a:t>. This means that a hacker cannot access your income tax returns on a government computer. </a:t>
            </a:r>
          </a:p>
          <a:p>
            <a:pPr algn="just">
              <a:lnSpc>
                <a:spcPct val="150000"/>
              </a:lnSpc>
            </a:pPr>
            <a:r>
              <a:rPr lang="en-GB" b="1" u="sng" dirty="0">
                <a:solidFill>
                  <a:srgbClr val="FF0000"/>
                </a:solidFill>
              </a:rPr>
              <a:t>Integrity</a:t>
            </a:r>
            <a:r>
              <a:rPr lang="en-GB" b="1" dirty="0"/>
              <a:t> </a:t>
            </a:r>
            <a:r>
              <a:rPr lang="en-GB" dirty="0"/>
              <a:t>is the property that </a:t>
            </a:r>
            <a:r>
              <a:rPr lang="en-GB" b="1" dirty="0">
                <a:solidFill>
                  <a:srgbClr val="FF0000"/>
                </a:solidFill>
              </a:rPr>
              <a:t>data or services are being delivered as intended</a:t>
            </a:r>
            <a:r>
              <a:rPr lang="en-GB" dirty="0"/>
              <a:t>. This means that your grade has not been changed since your instructor assigned it.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316B2-04C9-4C31-BC32-11F516E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820492"/>
            <a:ext cx="9870721" cy="45516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b="1" u="sng" dirty="0">
                <a:solidFill>
                  <a:srgbClr val="FF0000"/>
                </a:solidFill>
              </a:rPr>
              <a:t>Assurance</a:t>
            </a:r>
            <a:r>
              <a:rPr lang="en-GB" b="1" dirty="0"/>
              <a:t> </a:t>
            </a:r>
            <a:r>
              <a:rPr lang="en-GB" dirty="0"/>
              <a:t>is the property that the parties to a </a:t>
            </a:r>
            <a:r>
              <a:rPr lang="en-GB" b="1" dirty="0">
                <a:solidFill>
                  <a:srgbClr val="7030A0"/>
                </a:solidFill>
              </a:rPr>
              <a:t>transaction are whom they purport to be. </a:t>
            </a:r>
            <a:r>
              <a:rPr lang="en-GB" dirty="0"/>
              <a:t>This means that, when a customer sends a credit card number to an Internet merchant, the merchant is whom the customer thinks they are. </a:t>
            </a:r>
            <a:endParaRPr lang="en-GB" b="1" dirty="0"/>
          </a:p>
          <a:p>
            <a:pPr algn="just">
              <a:lnSpc>
                <a:spcPct val="150000"/>
              </a:lnSpc>
            </a:pPr>
            <a:r>
              <a:rPr lang="en-GB" b="1" u="sng" dirty="0">
                <a:solidFill>
                  <a:srgbClr val="FF0000"/>
                </a:solidFill>
              </a:rPr>
              <a:t>Auditing </a:t>
            </a:r>
            <a:r>
              <a:rPr lang="en-GB" dirty="0"/>
              <a:t>is the property that the system </a:t>
            </a:r>
            <a:r>
              <a:rPr lang="en-GB" b="1" dirty="0">
                <a:solidFill>
                  <a:srgbClr val="002060"/>
                </a:solidFill>
              </a:rPr>
              <a:t>tracks activities </a:t>
            </a:r>
            <a:r>
              <a:rPr lang="en-GB" dirty="0"/>
              <a:t>within it at levels sufficient to reconstruct them. This means that, if you transfer money out of one account to another account, in Switzerland, the system will maintain a record of that transfer.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Each of these security categories gives rise to a collection of general scenarios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 4.6 Shows The Parts of </a:t>
            </a:r>
            <a:r>
              <a:rPr lang="en-GB" dirty="0">
                <a:latin typeface="Perpetua" pitchFamily="18" charset="0"/>
              </a:rPr>
              <a:t>Security </a:t>
            </a:r>
            <a:r>
              <a:rPr lang="en-GB" dirty="0"/>
              <a:t>Scenario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1028701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206500"/>
            <a:ext cx="9296400" cy="3810000"/>
          </a:xfrm>
        </p:spPr>
        <p:txBody>
          <a:bodyPr/>
          <a:lstStyle/>
          <a:p>
            <a:r>
              <a:rPr lang="en-US" sz="3200" dirty="0"/>
              <a:t>Quality Attributes </a:t>
            </a:r>
          </a:p>
          <a:p>
            <a:r>
              <a:rPr lang="en-US" sz="3200" dirty="0"/>
              <a:t> Understanding Quality Attributes </a:t>
            </a:r>
          </a:p>
          <a:p>
            <a:r>
              <a:rPr lang="en-US" sz="3200" dirty="0"/>
              <a:t>Achieving Qualities (Tactics)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2423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3254B6-C315-4B13-BE3B-20B8CDA1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14301"/>
            <a:ext cx="9228666" cy="609600"/>
          </a:xfrm>
        </p:spPr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571500"/>
            <a:ext cx="9870722" cy="49847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b="1" dirty="0"/>
              <a:t>Source of stimulus</a:t>
            </a:r>
            <a:r>
              <a:rPr lang="en-GB" dirty="0"/>
              <a:t>. The source of the attack may be </a:t>
            </a:r>
            <a:r>
              <a:rPr lang="en-GB" dirty="0">
                <a:solidFill>
                  <a:srgbClr val="FF0000"/>
                </a:solidFill>
              </a:rPr>
              <a:t>either a human or another system. </a:t>
            </a:r>
            <a:r>
              <a:rPr lang="en-GB" dirty="0"/>
              <a:t>It may have been previously identified (either correctly or incorrectly) or may be currently unknown. </a:t>
            </a:r>
          </a:p>
          <a:p>
            <a:pPr algn="just">
              <a:lnSpc>
                <a:spcPct val="150000"/>
              </a:lnSpc>
            </a:pPr>
            <a:r>
              <a:rPr lang="en-GB" b="1" dirty="0"/>
              <a:t>Stimulus. </a:t>
            </a:r>
            <a:r>
              <a:rPr lang="en-GB" dirty="0"/>
              <a:t>The stimulus </a:t>
            </a:r>
            <a:r>
              <a:rPr lang="en-GB" dirty="0">
                <a:solidFill>
                  <a:srgbClr val="FF0000"/>
                </a:solidFill>
              </a:rPr>
              <a:t>is an attack </a:t>
            </a:r>
            <a:r>
              <a:rPr lang="en-GB" dirty="0"/>
              <a:t>or an attempt to break security. We characterize this as an unauthorized person or system trying to display information, change and/or delete information, access services of the system, or reduce the availability of system services. In Figure, the stimulus is an attempt to modify data. </a:t>
            </a:r>
          </a:p>
          <a:p>
            <a:pPr algn="just">
              <a:lnSpc>
                <a:spcPct val="150000"/>
              </a:lnSpc>
            </a:pPr>
            <a:r>
              <a:rPr lang="en-GB" b="1" dirty="0"/>
              <a:t>Artifact</a:t>
            </a:r>
            <a:r>
              <a:rPr lang="en-GB" dirty="0"/>
              <a:t>. The target of the attack can be </a:t>
            </a:r>
            <a:r>
              <a:rPr lang="en-GB" b="1" dirty="0">
                <a:solidFill>
                  <a:srgbClr val="FF0000"/>
                </a:solidFill>
              </a:rPr>
              <a:t>either the services of the system or the data within it</a:t>
            </a:r>
            <a:r>
              <a:rPr lang="en-GB" dirty="0"/>
              <a:t>. In our example, the target is data within the system. </a:t>
            </a:r>
          </a:p>
          <a:p>
            <a:pPr algn="just">
              <a:lnSpc>
                <a:spcPct val="150000"/>
              </a:lnSpc>
            </a:pPr>
            <a:r>
              <a:rPr lang="en-GB" b="1" dirty="0"/>
              <a:t>Environment. </a:t>
            </a:r>
            <a:r>
              <a:rPr lang="en-GB" dirty="0"/>
              <a:t>The attack can come when the system is either </a:t>
            </a:r>
            <a:r>
              <a:rPr lang="en-GB" dirty="0">
                <a:solidFill>
                  <a:srgbClr val="FF0000"/>
                </a:solidFill>
              </a:rPr>
              <a:t>online or offline</a:t>
            </a:r>
            <a:r>
              <a:rPr lang="en-GB" dirty="0"/>
              <a:t>, either connected to or disconnected from a network, either behind a firewall or open to the network.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3FF4A-0AAE-4E24-BD62-BBD9CE89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228865"/>
            <a:ext cx="9372600" cy="495035"/>
          </a:xfrm>
        </p:spPr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9" y="571500"/>
            <a:ext cx="9870722" cy="49847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/>
              <a:t>Response</a:t>
            </a:r>
            <a:r>
              <a:rPr lang="en-GB" dirty="0"/>
              <a:t>. Using services without </a:t>
            </a:r>
            <a:r>
              <a:rPr lang="en-GB" dirty="0">
                <a:solidFill>
                  <a:srgbClr val="FF0000"/>
                </a:solidFill>
              </a:rPr>
              <a:t>authorization or preventing legitimate </a:t>
            </a:r>
            <a:r>
              <a:rPr lang="en-GB" dirty="0"/>
              <a:t>users from using services is a different goal from seeing sensitive data or modifying it. Thus, the system </a:t>
            </a:r>
            <a:r>
              <a:rPr lang="en-GB" b="1" dirty="0"/>
              <a:t>must</a:t>
            </a:r>
            <a:r>
              <a:rPr lang="en-GB" dirty="0"/>
              <a:t> authorize legitimate users and grant them access to data and services, at the same time </a:t>
            </a:r>
            <a:r>
              <a:rPr lang="en-GB" b="1" u="sng" dirty="0"/>
              <a:t>rejecting unauthorized users</a:t>
            </a:r>
            <a:r>
              <a:rPr lang="en-GB" dirty="0"/>
              <a:t>, denying them access, and reporting unauthorized access </a:t>
            </a:r>
          </a:p>
          <a:p>
            <a:pPr algn="just">
              <a:lnSpc>
                <a:spcPct val="150000"/>
              </a:lnSpc>
            </a:pPr>
            <a:r>
              <a:rPr lang="en-GB" b="1" dirty="0"/>
              <a:t>Response measure</a:t>
            </a:r>
            <a:r>
              <a:rPr lang="en-GB" dirty="0"/>
              <a:t>. Measures of a system's response include the </a:t>
            </a:r>
            <a:r>
              <a:rPr lang="en-GB" b="1" dirty="0">
                <a:solidFill>
                  <a:srgbClr val="FF0000"/>
                </a:solidFill>
              </a:rPr>
              <a:t>difficulty of mounting various attacks </a:t>
            </a:r>
            <a:r>
              <a:rPr lang="en-GB" dirty="0"/>
              <a:t>and the </a:t>
            </a:r>
            <a:r>
              <a:rPr lang="en-GB" b="1" dirty="0">
                <a:solidFill>
                  <a:srgbClr val="FF0000"/>
                </a:solidFill>
              </a:rPr>
              <a:t>difficulty of recovering </a:t>
            </a:r>
            <a:r>
              <a:rPr lang="en-GB" dirty="0"/>
              <a:t>from and </a:t>
            </a:r>
            <a:r>
              <a:rPr lang="en-GB" b="1" dirty="0"/>
              <a:t>surviving attacks.</a:t>
            </a:r>
            <a:r>
              <a:rPr lang="en-GB" dirty="0"/>
              <a:t> In our example, the audit trail allows the accounts from which money was embezzled to be restored to their original state.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7A1422-5A16-4039-A3F5-29926180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28865"/>
            <a:ext cx="9237133" cy="571235"/>
          </a:xfrm>
        </p:spPr>
        <p:txBody>
          <a:bodyPr/>
          <a:lstStyle/>
          <a:p>
            <a:r>
              <a:rPr lang="en-GB" dirty="0"/>
              <a:t>BUSINESS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647700"/>
            <a:ext cx="9870721" cy="490855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GB" b="1" u="sng" dirty="0"/>
              <a:t>Time to market </a:t>
            </a:r>
          </a:p>
          <a:p>
            <a:pPr algn="just">
              <a:lnSpc>
                <a:spcPct val="160000"/>
              </a:lnSpc>
            </a:pPr>
            <a:r>
              <a:rPr lang="en-GB" dirty="0"/>
              <a:t>If there is competitive pressure or a short window of opportunity for a system or product, development time becomes important. This in turn leads to pressure to buy or otherwise re-use existing elements.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GB" b="1" u="sng" dirty="0"/>
              <a:t>Cost and benefit</a:t>
            </a:r>
          </a:p>
          <a:p>
            <a:pPr algn="just">
              <a:lnSpc>
                <a:spcPct val="160000"/>
              </a:lnSpc>
            </a:pPr>
            <a:r>
              <a:rPr lang="en-GB" dirty="0"/>
              <a:t>The development effort will naturally have a budget that must not be exceeded. Different architectures will yield different </a:t>
            </a:r>
            <a:r>
              <a:rPr lang="en-GB" b="1" dirty="0">
                <a:solidFill>
                  <a:srgbClr val="FF0000"/>
                </a:solidFill>
              </a:rPr>
              <a:t>development costs. </a:t>
            </a:r>
            <a:r>
              <a:rPr lang="en-GB" dirty="0"/>
              <a:t>For instance, an architecture that relies on technology (or expertise with a technology) not resident in the developing organization will be more expensive to realize than one that takes advantage of assets already in-house. </a:t>
            </a:r>
          </a:p>
          <a:p>
            <a:pPr algn="just">
              <a:lnSpc>
                <a:spcPct val="160000"/>
              </a:lnSpc>
            </a:pPr>
            <a:r>
              <a:rPr lang="en-GB" dirty="0"/>
              <a:t>An architecture that is highly flexible will typically be </a:t>
            </a:r>
            <a:r>
              <a:rPr lang="en-GB" b="1" dirty="0"/>
              <a:t>more costly to build than </a:t>
            </a:r>
            <a:r>
              <a:rPr lang="en-GB" dirty="0"/>
              <a:t>one that is rigid (although it will be less costly to maintain and modify).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9012B-B085-429F-991B-8DE327C0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"/>
            <a:ext cx="9228666" cy="574128"/>
          </a:xfrm>
        </p:spPr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574129"/>
            <a:ext cx="9870722" cy="47979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200" b="1" u="sng" dirty="0"/>
              <a:t>Projected lifetime of the system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If the system is intended to </a:t>
            </a:r>
            <a:r>
              <a:rPr lang="en-GB" sz="2200" dirty="0">
                <a:solidFill>
                  <a:srgbClr val="FF0000"/>
                </a:solidFill>
              </a:rPr>
              <a:t>have a long lifetime</a:t>
            </a:r>
            <a:r>
              <a:rPr lang="en-GB" sz="2200" dirty="0"/>
              <a:t>, modifiability, scalability, and portability become important. On the other hand, a modifiable, extensible product is more likely to survive longer in the marketplace, extending its lifetime.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200" b="1" u="sng" dirty="0"/>
              <a:t>Targeted market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For general-purpose (mass-market) software, the platforms on which a system runs as well as its feature set will determine the size of the potential market. Thus, portability and functionality are </a:t>
            </a:r>
            <a:r>
              <a:rPr lang="en-GB" sz="2200" b="1" dirty="0"/>
              <a:t>key to market share</a:t>
            </a:r>
            <a:r>
              <a:rPr lang="en-GB" sz="2200" dirty="0"/>
              <a:t>. Other qualities, such as performance, reliability, and usability also play a role.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21820"/>
            <a:ext cx="8763000" cy="532856"/>
          </a:xfrm>
        </p:spPr>
        <p:txBody>
          <a:bodyPr>
            <a:normAutofit fontScale="90000"/>
          </a:bodyPr>
          <a:lstStyle/>
          <a:p>
            <a:r>
              <a:rPr lang="en-GB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654676"/>
            <a:ext cx="9870722" cy="452057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GB" sz="2200" b="1" u="sng" dirty="0"/>
              <a:t>Rollout schedule</a:t>
            </a:r>
            <a:endParaRPr lang="en-GB" sz="2200" u="sng" dirty="0"/>
          </a:p>
          <a:p>
            <a:pPr algn="just">
              <a:lnSpc>
                <a:spcPct val="160000"/>
              </a:lnSpc>
            </a:pPr>
            <a:r>
              <a:rPr lang="en-GB" sz="2200" dirty="0"/>
              <a:t>If a product is to </a:t>
            </a:r>
            <a:r>
              <a:rPr lang="en-GB" sz="2200" dirty="0">
                <a:solidFill>
                  <a:srgbClr val="FF0000"/>
                </a:solidFill>
              </a:rPr>
              <a:t>be introduced as base functionality with many features released later</a:t>
            </a:r>
            <a:r>
              <a:rPr lang="en-GB" sz="2200" dirty="0"/>
              <a:t>, the flexibility and customizability of the architecture are important. Particularly, the system must be constructed with ease of expansion and contraction in mind.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GB" sz="2200" b="1" u="sng" dirty="0"/>
              <a:t>Integration with legacy systems </a:t>
            </a:r>
          </a:p>
          <a:p>
            <a:pPr algn="just">
              <a:lnSpc>
                <a:spcPct val="160000"/>
              </a:lnSpc>
            </a:pPr>
            <a:r>
              <a:rPr lang="en-GB" sz="2200" dirty="0"/>
              <a:t>If the </a:t>
            </a:r>
            <a:r>
              <a:rPr lang="en-GB" sz="2200" dirty="0">
                <a:solidFill>
                  <a:srgbClr val="FF0000"/>
                </a:solidFill>
              </a:rPr>
              <a:t>new system has to </a:t>
            </a:r>
            <a:r>
              <a:rPr lang="en-GB" sz="2200" i="1" dirty="0">
                <a:solidFill>
                  <a:srgbClr val="FF0000"/>
                </a:solidFill>
              </a:rPr>
              <a:t>integrate </a:t>
            </a:r>
            <a:r>
              <a:rPr lang="en-GB" sz="2200" dirty="0">
                <a:solidFill>
                  <a:srgbClr val="FF0000"/>
                </a:solidFill>
              </a:rPr>
              <a:t>with existing systems</a:t>
            </a:r>
            <a:r>
              <a:rPr lang="en-GB" sz="2200" dirty="0"/>
              <a:t>, care must be taken to define appropriate integration mechanisms. This property is clearly of marketing importance but has substantial architectural implications.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"/>
            <a:ext cx="8763000" cy="668372"/>
          </a:xfrm>
        </p:spPr>
        <p:txBody>
          <a:bodyPr/>
          <a:lstStyle/>
          <a:p>
            <a:pPr marL="190492" indent="-190492">
              <a:spcBef>
                <a:spcPts val="833"/>
              </a:spcBef>
            </a:pPr>
            <a:r>
              <a:rPr lang="en-GB" sz="3200" dirty="0">
                <a:solidFill>
                  <a:prstClr val="black"/>
                </a:solidFill>
                <a:latin typeface="Calibri"/>
              </a:rPr>
              <a:t>ARCHITECTURE QUALITIES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00" y="723900"/>
            <a:ext cx="9677400" cy="418155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2200" b="1" i="1" dirty="0">
                <a:solidFill>
                  <a:srgbClr val="FF0000"/>
                </a:solidFill>
              </a:rPr>
              <a:t>Conceptual integrity </a:t>
            </a:r>
            <a:r>
              <a:rPr lang="en-GB" sz="2200" dirty="0"/>
              <a:t>is the underlying theme or vision that unifies the design of the system at all levels. Architecture should do similar things in similar ways. </a:t>
            </a:r>
          </a:p>
          <a:p>
            <a:pPr algn="just">
              <a:lnSpc>
                <a:spcPct val="200000"/>
              </a:lnSpc>
            </a:pPr>
            <a:r>
              <a:rPr lang="en-GB" sz="2200" b="1" i="1" dirty="0">
                <a:solidFill>
                  <a:srgbClr val="FF0000"/>
                </a:solidFill>
              </a:rPr>
              <a:t>Correctness </a:t>
            </a:r>
            <a:r>
              <a:rPr lang="en-GB" sz="2200" b="1" dirty="0">
                <a:solidFill>
                  <a:srgbClr val="FF0000"/>
                </a:solidFill>
              </a:rPr>
              <a:t>and </a:t>
            </a:r>
            <a:r>
              <a:rPr lang="en-GB" sz="2200" b="1" i="1" dirty="0">
                <a:solidFill>
                  <a:srgbClr val="FF0000"/>
                </a:solidFill>
              </a:rPr>
              <a:t>completeness </a:t>
            </a:r>
            <a:r>
              <a:rPr lang="en-GB" sz="2200" dirty="0"/>
              <a:t>are essential for the architecture to allow for all of the system's requirements and runtime resource constraints to be met.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596900"/>
            <a:ext cx="9313333" cy="508000"/>
          </a:xfrm>
        </p:spPr>
        <p:txBody>
          <a:bodyPr/>
          <a:lstStyle/>
          <a:p>
            <a:pPr algn="ctr"/>
            <a:r>
              <a:rPr lang="en-US" b="1" dirty="0">
                <a:latin typeface="Perpetua" panose="02020502060401020303" pitchFamily="18" charset="0"/>
              </a:rPr>
              <a:t>Summary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419100"/>
            <a:ext cx="9870722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/>
              <a:t>Architects must expend a lot of effort in precisely understanding quality attributes so that a design can be conceived to address them. 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That’s why an architect must be </a:t>
            </a:r>
            <a:r>
              <a:rPr lang="en-US" sz="1900" dirty="0">
                <a:solidFill>
                  <a:srgbClr val="FF0000"/>
                </a:solidFill>
              </a:rPr>
              <a:t>associated with the requirements </a:t>
            </a:r>
            <a:r>
              <a:rPr lang="en-US" sz="1900" dirty="0"/>
              <a:t>gathering exercise for the system,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Understanding the quality attribute requirements is merely a necessary prerequisite to designing a solution to satisfy them. 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Creating solutions that choose a point in the design space that adequately satisfies these requirements is remarkably difficult,</a:t>
            </a:r>
            <a:r>
              <a:rPr lang="en-US" sz="1900" dirty="0">
                <a:solidFill>
                  <a:srgbClr val="FF0000"/>
                </a:solidFill>
              </a:rPr>
              <a:t> both technically and socially. 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The latter involves communications with stakeholders to discuss design tolerances, discovering scenarios when certain quality requirements can be safely relaxed, and clearly communicating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00667" y="1333500"/>
            <a:ext cx="9059333" cy="3746500"/>
          </a:xfrm>
        </p:spPr>
        <p:txBody>
          <a:bodyPr/>
          <a:lstStyle/>
          <a:p>
            <a:pPr algn="ctr">
              <a:buNone/>
            </a:pPr>
            <a:endParaRPr lang="en-US" sz="3667" dirty="0"/>
          </a:p>
          <a:p>
            <a:pPr algn="ctr">
              <a:buNone/>
            </a:pPr>
            <a:r>
              <a:rPr lang="en-US" sz="3667" dirty="0"/>
              <a:t>Thank You!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667" y="2730500"/>
            <a:ext cx="550333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8521F8-556F-76D0-CB09-57DD56E4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691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342900"/>
            <a:ext cx="8763001" cy="838200"/>
          </a:xfrm>
        </p:spPr>
        <p:txBody>
          <a:bodyPr>
            <a:noAutofit/>
          </a:bodyPr>
          <a:lstStyle/>
          <a:p>
            <a:r>
              <a:rPr lang="en-GB" dirty="0"/>
              <a:t>Architecture and quality attributes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647701"/>
            <a:ext cx="9997722" cy="5105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sz="2200" dirty="0"/>
              <a:t>Achieving quality attributes must be considered throughout </a:t>
            </a:r>
            <a:r>
              <a:rPr lang="en-GB" sz="2200" b="1" dirty="0"/>
              <a:t>design</a:t>
            </a:r>
            <a:r>
              <a:rPr lang="en-GB" sz="2200" dirty="0"/>
              <a:t>, </a:t>
            </a:r>
            <a:r>
              <a:rPr lang="en-GB" sz="2200" b="1" dirty="0">
                <a:solidFill>
                  <a:srgbClr val="FF0000"/>
                </a:solidFill>
              </a:rPr>
              <a:t>implementation</a:t>
            </a:r>
            <a:r>
              <a:rPr lang="en-GB" sz="2200" dirty="0"/>
              <a:t>, and </a:t>
            </a:r>
            <a:r>
              <a:rPr lang="en-GB" sz="2200" dirty="0">
                <a:solidFill>
                  <a:srgbClr val="FF0000"/>
                </a:solidFill>
              </a:rPr>
              <a:t>deployment. </a:t>
            </a:r>
            <a:r>
              <a:rPr lang="en-GB" sz="2200" dirty="0"/>
              <a:t>No quality attribute is entirely dependent on design, nor is it entirely dependent on implementation or deployment. For example: </a:t>
            </a:r>
          </a:p>
          <a:p>
            <a:pPr algn="just">
              <a:lnSpc>
                <a:spcPct val="150000"/>
              </a:lnSpc>
            </a:pPr>
            <a:r>
              <a:rPr lang="en-GB" sz="2200" b="1" dirty="0"/>
              <a:t>Usability</a:t>
            </a:r>
            <a:r>
              <a:rPr lang="en-GB" sz="2200" dirty="0"/>
              <a:t> involves both architectural and non-architectural aspects </a:t>
            </a:r>
          </a:p>
          <a:p>
            <a:pPr algn="just">
              <a:lnSpc>
                <a:spcPct val="150000"/>
              </a:lnSpc>
            </a:pPr>
            <a:r>
              <a:rPr lang="en-GB" sz="2200" b="1" dirty="0"/>
              <a:t>Modifiability</a:t>
            </a:r>
            <a:r>
              <a:rPr lang="en-GB" sz="2200" dirty="0"/>
              <a:t> is determined by </a:t>
            </a:r>
            <a:r>
              <a:rPr lang="en-GB" sz="2200" dirty="0">
                <a:solidFill>
                  <a:srgbClr val="FF0000"/>
                </a:solidFill>
              </a:rPr>
              <a:t>how functionality is divided </a:t>
            </a:r>
            <a:r>
              <a:rPr lang="en-GB" sz="2200" dirty="0"/>
              <a:t>(architectural) and by coding techniques within a module (non-architectural). </a:t>
            </a:r>
          </a:p>
          <a:p>
            <a:pPr algn="just">
              <a:lnSpc>
                <a:spcPct val="150000"/>
              </a:lnSpc>
            </a:pPr>
            <a:r>
              <a:rPr lang="en-GB" sz="2200" b="1" dirty="0"/>
              <a:t>Performance </a:t>
            </a:r>
            <a:r>
              <a:rPr lang="en-GB" sz="2200" dirty="0"/>
              <a:t>involves both architectural and non-architectural dependencies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Architecture is critical to the realization of </a:t>
            </a:r>
            <a:r>
              <a:rPr lang="en-GB" sz="2200" dirty="0">
                <a:solidFill>
                  <a:srgbClr val="FF0000"/>
                </a:solidFill>
              </a:rPr>
              <a:t>many qualities of interest in a system</a:t>
            </a:r>
            <a:r>
              <a:rPr lang="en-GB" sz="2200" dirty="0"/>
              <a:t>, and these qualities should be designed in and can be evaluated at the architectural level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Architecture, by itself, is unable to achieve qualities. It provides the foundation for achieving quality.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4" y="631584"/>
            <a:ext cx="8763000" cy="39711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System Quality Attributes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495300"/>
            <a:ext cx="9870722" cy="51111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Much of a software architect’s life is </a:t>
            </a:r>
            <a:r>
              <a:rPr lang="en-US" sz="2200" dirty="0">
                <a:solidFill>
                  <a:srgbClr val="FF0000"/>
                </a:solidFill>
              </a:rPr>
              <a:t>spent designing software systems </a:t>
            </a:r>
            <a:r>
              <a:rPr lang="en-US" sz="2200" dirty="0"/>
              <a:t>to meet a set of quality attribute requirements.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General software quality attributes include </a:t>
            </a:r>
            <a:r>
              <a:rPr lang="en-US" sz="2200" dirty="0">
                <a:solidFill>
                  <a:srgbClr val="FF0000"/>
                </a:solidFill>
              </a:rPr>
              <a:t>scalability, security, performance and reliability. 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These are often informally called an application’s “-</a:t>
            </a:r>
            <a:r>
              <a:rPr lang="en-US" sz="2200" dirty="0" err="1"/>
              <a:t>ilities</a:t>
            </a:r>
            <a:r>
              <a:rPr lang="en-US" sz="2200" dirty="0"/>
              <a:t>” (though of course many, like performance, don’t quite fit this lexical specification).  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Quality attribute requirements are part of an application’s nonfunctional requirements, </a:t>
            </a:r>
            <a:r>
              <a:rPr lang="en-US" sz="2200" dirty="0">
                <a:solidFill>
                  <a:srgbClr val="FF0000"/>
                </a:solidFill>
              </a:rPr>
              <a:t>which capture the many facets of </a:t>
            </a:r>
            <a:r>
              <a:rPr lang="en-US" sz="2200" i="1" dirty="0">
                <a:solidFill>
                  <a:srgbClr val="FF0000"/>
                </a:solidFill>
              </a:rPr>
              <a:t>how</a:t>
            </a:r>
            <a:r>
              <a:rPr lang="en-US" sz="2200" dirty="0">
                <a:solidFill>
                  <a:srgbClr val="FF0000"/>
                </a:solidFill>
              </a:rPr>
              <a:t> the functional requirements of an application are achieved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0" y="245005"/>
            <a:ext cx="9601200" cy="936095"/>
          </a:xfrm>
        </p:spPr>
        <p:txBody>
          <a:bodyPr>
            <a:noAutofit/>
          </a:bodyPr>
          <a:lstStyle/>
          <a:p>
            <a:pPr algn="ctr"/>
            <a:br>
              <a:rPr lang="en-GB" sz="2333" dirty="0"/>
            </a:br>
            <a:br>
              <a:rPr lang="en-GB" sz="2333" dirty="0"/>
            </a:br>
            <a:r>
              <a:rPr lang="en-GB" sz="2333" b="1" dirty="0"/>
              <a:t>QUALITY ATTRIBUTE SCENARIOS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571501"/>
            <a:ext cx="9870722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A quality attribute scenario is </a:t>
            </a:r>
            <a:r>
              <a:rPr lang="en-GB" b="1" dirty="0">
                <a:solidFill>
                  <a:srgbClr val="FF0000"/>
                </a:solidFill>
              </a:rPr>
              <a:t>a quality-attribute-specific requirement</a:t>
            </a:r>
            <a:r>
              <a:rPr lang="en-GB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It consists of six parts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Source of stimulus</a:t>
            </a:r>
            <a:r>
              <a:rPr lang="en-GB" i="1" dirty="0"/>
              <a:t>. </a:t>
            </a:r>
            <a:r>
              <a:rPr lang="en-GB" dirty="0"/>
              <a:t>This is some entity (a </a:t>
            </a:r>
            <a:r>
              <a:rPr lang="en-GB" dirty="0">
                <a:solidFill>
                  <a:srgbClr val="FF0000"/>
                </a:solidFill>
              </a:rPr>
              <a:t>human</a:t>
            </a:r>
            <a:r>
              <a:rPr lang="en-GB" dirty="0"/>
              <a:t>, a computer system, or any other actuator) that generated the stimulus.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Stimulus</a:t>
            </a:r>
            <a:r>
              <a:rPr lang="en-GB" i="1" dirty="0"/>
              <a:t>. </a:t>
            </a:r>
            <a:r>
              <a:rPr lang="en-GB" dirty="0"/>
              <a:t>The stimulus is a </a:t>
            </a:r>
            <a:r>
              <a:rPr lang="en-GB" dirty="0">
                <a:solidFill>
                  <a:srgbClr val="FF0000"/>
                </a:solidFill>
              </a:rPr>
              <a:t>condition that requires a response </a:t>
            </a:r>
            <a:r>
              <a:rPr lang="en-GB" dirty="0"/>
              <a:t>when it arrives at a system.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Environment. </a:t>
            </a:r>
            <a:r>
              <a:rPr lang="en-GB" dirty="0"/>
              <a:t>The stimulus occurs within </a:t>
            </a:r>
            <a:r>
              <a:rPr lang="en-GB" b="1" dirty="0">
                <a:solidFill>
                  <a:srgbClr val="FF0000"/>
                </a:solidFill>
              </a:rPr>
              <a:t>certain conditions. </a:t>
            </a:r>
            <a:r>
              <a:rPr lang="en-GB" dirty="0"/>
              <a:t>The system may be in an </a:t>
            </a:r>
            <a:r>
              <a:rPr lang="en-GB" dirty="0">
                <a:solidFill>
                  <a:schemeClr val="tx2"/>
                </a:solidFill>
              </a:rPr>
              <a:t>overload condition </a:t>
            </a:r>
            <a:r>
              <a:rPr lang="en-GB" dirty="0"/>
              <a:t>or may be running when the stimulus occurs, or some other condition may be true.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Artifact</a:t>
            </a:r>
            <a:r>
              <a:rPr lang="en-GB" i="1" dirty="0"/>
              <a:t>.  </a:t>
            </a:r>
            <a:r>
              <a:rPr lang="en-GB" dirty="0"/>
              <a:t>Some artifact is stimulated. This may be the whole system or some pieces of it.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Response</a:t>
            </a:r>
            <a:r>
              <a:rPr lang="en-GB" i="1" dirty="0"/>
              <a:t>. </a:t>
            </a:r>
            <a:r>
              <a:rPr lang="en-GB" dirty="0"/>
              <a:t>The response is the </a:t>
            </a:r>
            <a:r>
              <a:rPr lang="en-GB" dirty="0">
                <a:solidFill>
                  <a:srgbClr val="C00000"/>
                </a:solidFill>
              </a:rPr>
              <a:t>activity undertaken </a:t>
            </a:r>
            <a:r>
              <a:rPr lang="en-GB" dirty="0"/>
              <a:t>after the arrival of the stimulus. </a:t>
            </a:r>
          </a:p>
          <a:p>
            <a:pPr algn="just">
              <a:lnSpc>
                <a:spcPct val="100000"/>
              </a:lnSpc>
            </a:pPr>
            <a:r>
              <a:rPr lang="en-GB" b="1" i="1" dirty="0"/>
              <a:t>Response measure. </a:t>
            </a:r>
            <a:r>
              <a:rPr lang="en-GB" dirty="0"/>
              <a:t>When the response occurs, it should be </a:t>
            </a:r>
            <a:r>
              <a:rPr lang="en-GB" dirty="0">
                <a:solidFill>
                  <a:srgbClr val="C00000"/>
                </a:solidFill>
              </a:rPr>
              <a:t>measurable in some </a:t>
            </a:r>
            <a:r>
              <a:rPr lang="en-GB" dirty="0"/>
              <a:t>fashion so that the requirement can be tested.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36620"/>
            <a:ext cx="8763000" cy="872287"/>
          </a:xfrm>
        </p:spPr>
        <p:txBody>
          <a:bodyPr>
            <a:normAutofit/>
          </a:bodyPr>
          <a:lstStyle/>
          <a:p>
            <a:r>
              <a:rPr lang="en-GB" sz="2667" dirty="0"/>
              <a:t>Figure 4.1 shows the parts of a quality attribute scenario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55" y="1588394"/>
            <a:ext cx="6407771" cy="292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95300"/>
            <a:ext cx="8763000" cy="607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PERFORMANCE SCENARIO: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00" y="723900"/>
            <a:ext cx="9753600" cy="456255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Performance </a:t>
            </a:r>
            <a:r>
              <a:rPr lang="en-GB" dirty="0">
                <a:solidFill>
                  <a:srgbClr val="FF0000"/>
                </a:solidFill>
              </a:rPr>
              <a:t>is about timing</a:t>
            </a:r>
            <a:r>
              <a:rPr lang="en-GB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</a:rPr>
              <a:t>Events</a:t>
            </a:r>
            <a:r>
              <a:rPr lang="en-GB" dirty="0"/>
              <a:t> (interrupts, messages, requests from users, or the passage of time) occur, and the system must </a:t>
            </a:r>
            <a:r>
              <a:rPr lang="en-GB" dirty="0">
                <a:solidFill>
                  <a:srgbClr val="FF0000"/>
                </a:solidFill>
              </a:rPr>
              <a:t>respond</a:t>
            </a:r>
            <a:r>
              <a:rPr lang="en-GB" dirty="0"/>
              <a:t> to them.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There are a variety of </a:t>
            </a:r>
            <a:r>
              <a:rPr lang="en-GB" b="1" dirty="0">
                <a:solidFill>
                  <a:srgbClr val="FF0000"/>
                </a:solidFill>
              </a:rPr>
              <a:t>characterizations of event </a:t>
            </a:r>
            <a:r>
              <a:rPr lang="en-GB" dirty="0"/>
              <a:t>arrival and response but basically performance is concerned with how long it takes the system to respond when an event occurs. </a:t>
            </a:r>
          </a:p>
          <a:p>
            <a:pPr algn="just">
              <a:lnSpc>
                <a:spcPct val="150000"/>
              </a:lnSpc>
            </a:pPr>
            <a:r>
              <a:rPr lang="en-GB" b="1" i="1" dirty="0"/>
              <a:t>Stimulus. </a:t>
            </a:r>
            <a:r>
              <a:rPr lang="en-GB" dirty="0"/>
              <a:t>The stimuli are the event arrivals. The arrival pattern can be characterized as periodic, stochastic/random, or sporadic/irregular. In our example, the stimulus is the stochastic initiation of 1,000 transactions per minute. </a:t>
            </a:r>
          </a:p>
          <a:p>
            <a:pPr algn="just">
              <a:lnSpc>
                <a:spcPct val="150000"/>
              </a:lnSpc>
            </a:pPr>
            <a:r>
              <a:rPr lang="en-GB" b="1" i="1" dirty="0"/>
              <a:t>Artifact</a:t>
            </a:r>
            <a:r>
              <a:rPr lang="en-GB" i="1" dirty="0"/>
              <a:t>. </a:t>
            </a:r>
            <a:r>
              <a:rPr lang="en-GB" dirty="0"/>
              <a:t>The artifact is always the system's services, as it is in our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1B52D-589E-4101-869F-003CE50E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8" y="800100"/>
            <a:ext cx="9870722" cy="4724400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GB" b="1" i="1" dirty="0">
                <a:solidFill>
                  <a:prstClr val="black"/>
                </a:solidFill>
              </a:rPr>
              <a:t>Environment</a:t>
            </a:r>
            <a:r>
              <a:rPr lang="en-GB" i="1" dirty="0">
                <a:solidFill>
                  <a:prstClr val="black"/>
                </a:solidFill>
              </a:rPr>
              <a:t>. </a:t>
            </a:r>
            <a:r>
              <a:rPr lang="en-GB" dirty="0">
                <a:solidFill>
                  <a:prstClr val="black"/>
                </a:solidFill>
              </a:rPr>
              <a:t>The system can be in various operational modes, such as normal, emergency, or overload. In our example, the system is in normal mode. </a:t>
            </a:r>
          </a:p>
          <a:p>
            <a:pPr lvl="0" algn="just">
              <a:lnSpc>
                <a:spcPct val="150000"/>
              </a:lnSpc>
            </a:pPr>
            <a:r>
              <a:rPr lang="en-GB" b="1" i="1" dirty="0">
                <a:solidFill>
                  <a:prstClr val="black"/>
                </a:solidFill>
              </a:rPr>
              <a:t>Response</a:t>
            </a:r>
            <a:r>
              <a:rPr lang="en-GB" i="1" dirty="0">
                <a:solidFill>
                  <a:prstClr val="black"/>
                </a:solidFill>
              </a:rPr>
              <a:t>. </a:t>
            </a:r>
            <a:r>
              <a:rPr lang="en-GB" dirty="0">
                <a:solidFill>
                  <a:prstClr val="black"/>
                </a:solidFill>
              </a:rPr>
              <a:t>The system must </a:t>
            </a:r>
            <a:r>
              <a:rPr lang="en-GB" b="1" dirty="0">
                <a:solidFill>
                  <a:srgbClr val="C00000"/>
                </a:solidFill>
              </a:rPr>
              <a:t>process the arriving events</a:t>
            </a:r>
            <a:r>
              <a:rPr lang="en-GB" dirty="0">
                <a:solidFill>
                  <a:prstClr val="black"/>
                </a:solidFill>
              </a:rPr>
              <a:t>. This may cause a change in the system environment (e.g., from normal to overload mode). In our example, the transactions are processed. </a:t>
            </a:r>
          </a:p>
          <a:p>
            <a:pPr lvl="0" algn="just">
              <a:lnSpc>
                <a:spcPct val="150000"/>
              </a:lnSpc>
            </a:pPr>
            <a:r>
              <a:rPr lang="en-GB" b="1" i="1" dirty="0">
                <a:solidFill>
                  <a:prstClr val="black"/>
                </a:solidFill>
              </a:rPr>
              <a:t>Response measure</a:t>
            </a:r>
            <a:r>
              <a:rPr lang="en-GB" i="1" dirty="0">
                <a:solidFill>
                  <a:prstClr val="black"/>
                </a:solidFill>
              </a:rPr>
              <a:t>. </a:t>
            </a:r>
            <a:r>
              <a:rPr lang="en-GB" dirty="0">
                <a:solidFill>
                  <a:prstClr val="black"/>
                </a:solidFill>
              </a:rPr>
              <a:t>The response measures are the time it takes to process the arriving events (</a:t>
            </a:r>
            <a:r>
              <a:rPr lang="en-GB" dirty="0">
                <a:solidFill>
                  <a:srgbClr val="FF0000"/>
                </a:solidFill>
              </a:rPr>
              <a:t>latency </a:t>
            </a:r>
            <a:r>
              <a:rPr lang="en-GB" dirty="0">
                <a:solidFill>
                  <a:prstClr val="black"/>
                </a:solidFill>
              </a:rPr>
              <a:t>or a deadline by which the event must be processed), the variation in this time (</a:t>
            </a:r>
            <a:r>
              <a:rPr lang="en-GB" dirty="0">
                <a:solidFill>
                  <a:srgbClr val="FF0000"/>
                </a:solidFill>
              </a:rPr>
              <a:t>jitter</a:t>
            </a:r>
            <a:r>
              <a:rPr lang="en-GB" dirty="0">
                <a:solidFill>
                  <a:prstClr val="black"/>
                </a:solidFill>
              </a:rPr>
              <a:t>), the number of events that can be processed within a particular time interval (</a:t>
            </a:r>
            <a:r>
              <a:rPr lang="en-GB" dirty="0">
                <a:solidFill>
                  <a:srgbClr val="FF0000"/>
                </a:solidFill>
              </a:rPr>
              <a:t>throughput</a:t>
            </a:r>
            <a:r>
              <a:rPr lang="en-GB" dirty="0">
                <a:solidFill>
                  <a:prstClr val="black"/>
                </a:solidFill>
              </a:rPr>
              <a:t>), or a characterization of the events that cannot be processed (</a:t>
            </a:r>
            <a:r>
              <a:rPr lang="en-GB" dirty="0">
                <a:solidFill>
                  <a:srgbClr val="FF0000"/>
                </a:solidFill>
              </a:rPr>
              <a:t>miss rate, data loss</a:t>
            </a:r>
            <a:r>
              <a:rPr lang="en-GB" dirty="0">
                <a:solidFill>
                  <a:prstClr val="black"/>
                </a:solidFill>
              </a:rPr>
              <a:t>). In our example, the transactions should be processed with an average latency of two seconds. </a:t>
            </a:r>
          </a:p>
          <a:p>
            <a:pPr algn="just"/>
            <a:endParaRPr lang="en-GB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26EE-9B5F-40BC-A99A-2F824EFC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FE6E8-4D04-402E-950F-0D89160F7E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2800" y="1028700"/>
            <a:ext cx="9067799" cy="4146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one</Template>
  <TotalTime>14763</TotalTime>
  <Words>1825</Words>
  <Application>Microsoft Office PowerPoint</Application>
  <PresentationFormat>Custom</PresentationFormat>
  <Paragraphs>119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PowerPoint Presentation</vt:lpstr>
      <vt:lpstr>Topics </vt:lpstr>
      <vt:lpstr>Architecture and quality attributes  </vt:lpstr>
      <vt:lpstr> System Quality Attributes  </vt:lpstr>
      <vt:lpstr>  QUALITY ATTRIBUTE SCENARIOS  </vt:lpstr>
      <vt:lpstr>Figure 4.1 shows the parts of a quality attribute scenario </vt:lpstr>
      <vt:lpstr>PERFORMANCE SCENARIO: </vt:lpstr>
      <vt:lpstr>Conti…</vt:lpstr>
      <vt:lpstr>Conti…</vt:lpstr>
      <vt:lpstr>Figure 4.2 Shows The Parts of Performance Scenario</vt:lpstr>
      <vt:lpstr>Availability </vt:lpstr>
      <vt:lpstr>Availability General Scenario </vt:lpstr>
      <vt:lpstr>Conti…</vt:lpstr>
      <vt:lpstr>PowerPoint Presentation</vt:lpstr>
      <vt:lpstr>Goals of Availability Tactics </vt:lpstr>
      <vt:lpstr>SECURITY SCENARIO  </vt:lpstr>
      <vt:lpstr>Conti…</vt:lpstr>
      <vt:lpstr>Conti…</vt:lpstr>
      <vt:lpstr>Figure 4.6 Shows The Parts of Security Scenario</vt:lpstr>
      <vt:lpstr>Conti…</vt:lpstr>
      <vt:lpstr>Conti…</vt:lpstr>
      <vt:lpstr>BUSINESS QUALITIES </vt:lpstr>
      <vt:lpstr>Conti…</vt:lpstr>
      <vt:lpstr>Cont.…</vt:lpstr>
      <vt:lpstr>ARCHITECTURE QUALITIES </vt:lpstr>
      <vt:lpstr>Summary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Miki</dc:creator>
  <cp:lastModifiedBy>Mihiretu Tigistu</cp:lastModifiedBy>
  <cp:revision>864</cp:revision>
  <dcterms:created xsi:type="dcterms:W3CDTF">2006-08-16T00:00:00Z</dcterms:created>
  <dcterms:modified xsi:type="dcterms:W3CDTF">2022-12-07T08:05:36Z</dcterms:modified>
</cp:coreProperties>
</file>